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485721A-1709-43BE-9355-E1CA32B6CB9E}" type="datetimeFigureOut">
              <a:rPr lang="ru-RU" smtClean="0"/>
              <a:t>21.01.2019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815405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85721A-1709-43BE-9355-E1CA32B6CB9E}" type="datetimeFigureOut">
              <a:rPr lang="ru-RU" smtClean="0"/>
              <a:t>21.01.2019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2407266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85721A-1709-43BE-9355-E1CA32B6CB9E}" type="datetimeFigureOut">
              <a:rPr lang="ru-RU" smtClean="0"/>
              <a:t>21.01.2019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227204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85721A-1709-43BE-9355-E1CA32B6CB9E}" type="datetimeFigureOut">
              <a:rPr lang="ru-RU" smtClean="0"/>
              <a:t>21.01.2019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1715463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485721A-1709-43BE-9355-E1CA32B6CB9E}" type="datetimeFigureOut">
              <a:rPr lang="ru-RU" smtClean="0"/>
              <a:t>21.01.2019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2884331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485721A-1709-43BE-9355-E1CA32B6CB9E}" type="datetimeFigureOut">
              <a:rPr lang="ru-RU" smtClean="0"/>
              <a:t>21.01.2019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3575300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485721A-1709-43BE-9355-E1CA32B6CB9E}" type="datetimeFigureOut">
              <a:rPr lang="ru-RU" smtClean="0"/>
              <a:t>21.01.2019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4089863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485721A-1709-43BE-9355-E1CA32B6CB9E}" type="datetimeFigureOut">
              <a:rPr lang="ru-RU" smtClean="0"/>
              <a:t>21.01.2019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3289922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85721A-1709-43BE-9355-E1CA32B6CB9E}" type="datetimeFigureOut">
              <a:rPr lang="ru-RU" smtClean="0"/>
              <a:t>21.01.2019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2854877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485721A-1709-43BE-9355-E1CA32B6CB9E}" type="datetimeFigureOut">
              <a:rPr lang="ru-RU" smtClean="0"/>
              <a:t>21.01.2019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2992769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485721A-1709-43BE-9355-E1CA32B6CB9E}" type="datetimeFigureOut">
              <a:rPr lang="ru-RU" smtClean="0"/>
              <a:t>21.01.2019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963480-2125-44DC-92DA-DF09D32CCD95}" type="slidenum">
              <a:rPr lang="ru-RU" smtClean="0"/>
              <a:t>‹#›</a:t>
            </a:fld>
            <a:endParaRPr lang="ru-RU"/>
          </a:p>
        </p:txBody>
      </p:sp>
    </p:spTree>
    <p:extLst>
      <p:ext uri="{BB962C8B-B14F-4D97-AF65-F5344CB8AC3E}">
        <p14:creationId xmlns:p14="http://schemas.microsoft.com/office/powerpoint/2010/main" val="150559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85721A-1709-43BE-9355-E1CA32B6CB9E}" type="datetimeFigureOut">
              <a:rPr lang="ru-RU" smtClean="0"/>
              <a:t>21.01.2019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963480-2125-44DC-92DA-DF09D32CCD95}" type="slidenum">
              <a:rPr lang="ru-RU" smtClean="0"/>
              <a:t>‹#›</a:t>
            </a:fld>
            <a:endParaRPr lang="ru-RU"/>
          </a:p>
        </p:txBody>
      </p:sp>
    </p:spTree>
    <p:extLst>
      <p:ext uri="{BB962C8B-B14F-4D97-AF65-F5344CB8AC3E}">
        <p14:creationId xmlns:p14="http://schemas.microsoft.com/office/powerpoint/2010/main" val="3058806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620688"/>
            <a:ext cx="7772400" cy="1470025"/>
          </a:xfrm>
        </p:spPr>
        <p:txBody>
          <a:bodyPr/>
          <a:lstStyle/>
          <a:p>
            <a:r>
              <a:rPr lang="en-US" dirty="0" smtClean="0"/>
              <a:t>Lecture 2. Multiculturalism: </a:t>
            </a:r>
            <a:br>
              <a:rPr lang="en-US" dirty="0" smtClean="0"/>
            </a:br>
            <a:r>
              <a:rPr lang="en-US" dirty="0" smtClean="0"/>
              <a:t>A Theoretical Framework</a:t>
            </a:r>
            <a:endParaRPr lang="ru-RU" dirty="0"/>
          </a:p>
        </p:txBody>
      </p:sp>
      <p:sp>
        <p:nvSpPr>
          <p:cNvPr id="3" name="Подзаголовок 2"/>
          <p:cNvSpPr>
            <a:spLocks noGrp="1"/>
          </p:cNvSpPr>
          <p:nvPr>
            <p:ph type="subTitle" idx="1"/>
          </p:nvPr>
        </p:nvSpPr>
        <p:spPr>
          <a:xfrm>
            <a:off x="467544" y="2348880"/>
            <a:ext cx="8280920" cy="4104456"/>
          </a:xfrm>
        </p:spPr>
        <p:txBody>
          <a:bodyPr>
            <a:normAutofit/>
          </a:bodyPr>
          <a:lstStyle/>
          <a:p>
            <a:pPr>
              <a:lnSpc>
                <a:spcPct val="115000"/>
              </a:lnSpc>
              <a:spcBef>
                <a:spcPts val="2400"/>
              </a:spcBef>
            </a:pPr>
            <a:r>
              <a:rPr lang="en-US" sz="2800" b="1" kern="0" dirty="0" smtClean="0">
                <a:solidFill>
                  <a:schemeClr val="tx1"/>
                </a:solidFill>
                <a:effectLst/>
                <a:latin typeface="Times New Roman" panose="02020603050405020304" pitchFamily="18" charset="0"/>
                <a:ea typeface="Times New Roman"/>
                <a:cs typeface="Times New Roman" panose="02020603050405020304" pitchFamily="18" charset="0"/>
              </a:rPr>
              <a:t>Plan</a:t>
            </a:r>
            <a:endParaRPr lang="ru-RU" sz="2800" b="1" kern="0" dirty="0" smtClean="0">
              <a:solidFill>
                <a:schemeClr val="tx1"/>
              </a:solidFill>
              <a:effectLst/>
              <a:latin typeface="Times New Roman" panose="02020603050405020304" pitchFamily="18" charset="0"/>
              <a:ea typeface="Times New Roman"/>
              <a:cs typeface="Times New Roman" panose="02020603050405020304" pitchFamily="18" charset="0"/>
            </a:endParaRPr>
          </a:p>
          <a:p>
            <a:pPr marL="342900" lvl="0" indent="-342900" algn="just">
              <a:lnSpc>
                <a:spcPct val="115000"/>
              </a:lnSpc>
              <a:spcAft>
                <a:spcPts val="0"/>
              </a:spcAft>
              <a:buFont typeface="+mj-lt"/>
              <a:buAutoNum type="arabicPeriod"/>
            </a:pPr>
            <a:r>
              <a:rPr lang="en-US" dirty="0" smtClean="0">
                <a:solidFill>
                  <a:schemeClr val="tx1"/>
                </a:solidFill>
                <a:effectLst/>
                <a:latin typeface="Times New Roman" panose="02020603050405020304" pitchFamily="18" charset="0"/>
                <a:ea typeface="Calibri"/>
                <a:cs typeface="Times New Roman" panose="02020603050405020304" pitchFamily="18" charset="0"/>
              </a:rPr>
              <a:t>The issue of multiculturalism.</a:t>
            </a:r>
            <a:endParaRPr lang="ru-RU" sz="2000" dirty="0">
              <a:solidFill>
                <a:schemeClr val="tx1"/>
              </a:solidFill>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dirty="0" smtClean="0">
                <a:solidFill>
                  <a:schemeClr val="tx1"/>
                </a:solidFill>
                <a:effectLst/>
                <a:latin typeface="Times New Roman" panose="02020603050405020304" pitchFamily="18" charset="0"/>
                <a:ea typeface="Calibri"/>
                <a:cs typeface="Times New Roman" panose="02020603050405020304" pitchFamily="18" charset="0"/>
              </a:rPr>
              <a:t>The forms of multiculturalism.</a:t>
            </a:r>
            <a:endParaRPr lang="ru-RU" sz="2000" dirty="0">
              <a:solidFill>
                <a:schemeClr val="tx1"/>
              </a:solidFill>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dirty="0" smtClean="0">
                <a:solidFill>
                  <a:schemeClr val="tx1"/>
                </a:solidFill>
                <a:effectLst/>
                <a:latin typeface="Times New Roman" panose="02020603050405020304" pitchFamily="18" charset="0"/>
                <a:ea typeface="Calibri"/>
                <a:cs typeface="Times New Roman" panose="02020603050405020304" pitchFamily="18" charset="0"/>
              </a:rPr>
              <a:t>Multiculturalism and American Literature.</a:t>
            </a:r>
            <a:endParaRPr lang="ru-RU" sz="2000" dirty="0">
              <a:solidFill>
                <a:schemeClr val="tx1"/>
              </a:solidFill>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dirty="0" smtClean="0">
                <a:solidFill>
                  <a:schemeClr val="tx1"/>
                </a:solidFill>
                <a:effectLst/>
                <a:latin typeface="Times New Roman" panose="02020603050405020304" pitchFamily="18" charset="0"/>
                <a:ea typeface="Calibri"/>
                <a:cs typeface="Times New Roman" panose="02020603050405020304" pitchFamily="18" charset="0"/>
              </a:rPr>
              <a:t>Multiculturalism and Canadian Literature</a:t>
            </a:r>
            <a:r>
              <a:rPr lang="en-US" dirty="0" smtClean="0">
                <a:effectLst/>
                <a:latin typeface="Times New Roman"/>
                <a:ea typeface="Calibri"/>
                <a:cs typeface="Times New Roman"/>
              </a:rPr>
              <a:t>.</a:t>
            </a:r>
            <a:endParaRPr lang="ru-RU" sz="2000" dirty="0">
              <a:ea typeface="Calibri"/>
              <a:cs typeface="Times New Roman"/>
            </a:endParaRPr>
          </a:p>
          <a:p>
            <a:endParaRPr lang="ru-RU" dirty="0"/>
          </a:p>
        </p:txBody>
      </p:sp>
    </p:spTree>
    <p:extLst>
      <p:ext uri="{BB962C8B-B14F-4D97-AF65-F5344CB8AC3E}">
        <p14:creationId xmlns:p14="http://schemas.microsoft.com/office/powerpoint/2010/main" val="2140052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938338"/>
          </a:xfrm>
        </p:spPr>
        <p:txBody>
          <a:bodyPr>
            <a:noAutofit/>
          </a:bodyPr>
          <a:lstStyle/>
          <a:p>
            <a:pPr algn="just"/>
            <a:r>
              <a:rPr lang="en-US" sz="1800" b="1" i="1" dirty="0">
                <a:latin typeface="Times New Roman" panose="02020603050405020304" pitchFamily="18" charset="0"/>
                <a:cs typeface="Times New Roman" panose="02020603050405020304" pitchFamily="18" charset="0"/>
              </a:rPr>
              <a:t>African </a:t>
            </a:r>
            <a:r>
              <a:rPr lang="en-US" sz="1800" b="1" i="1" dirty="0" smtClean="0">
                <a:latin typeface="Times New Roman" panose="02020603050405020304" pitchFamily="18" charset="0"/>
                <a:cs typeface="Times New Roman" panose="02020603050405020304" pitchFamily="18" charset="0"/>
              </a:rPr>
              <a:t>Americans. </a:t>
            </a:r>
            <a:r>
              <a:rPr lang="en-US" sz="1800" dirty="0">
                <a:latin typeface="Times New Roman" panose="02020603050405020304" pitchFamily="18" charset="0"/>
                <a:cs typeface="Times New Roman" panose="02020603050405020304" pitchFamily="18" charset="0"/>
              </a:rPr>
              <a:t>Novelist</a:t>
            </a:r>
            <a:r>
              <a:rPr lang="en-US" sz="1800" b="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Tayari</a:t>
            </a:r>
            <a:r>
              <a:rPr lang="en-US" sz="2000" b="1" i="1" dirty="0">
                <a:latin typeface="Times New Roman" panose="02020603050405020304" pitchFamily="18" charset="0"/>
                <a:cs typeface="Times New Roman" panose="02020603050405020304" pitchFamily="18" charset="0"/>
              </a:rPr>
              <a:t> Jones</a:t>
            </a:r>
            <a:r>
              <a:rPr lang="en-US" sz="1800" b="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an Atlanta native, likes to place her characters in a southern urban setting</a:t>
            </a:r>
            <a:r>
              <a:rPr lang="en-US" sz="1800" dirty="0" smtClean="0">
                <a:latin typeface="Times New Roman" panose="02020603050405020304" pitchFamily="18" charset="0"/>
                <a:cs typeface="Times New Roman" panose="02020603050405020304" pitchFamily="18" charset="0"/>
              </a:rPr>
              <a:t>.</a:t>
            </a:r>
            <a:r>
              <a:rPr lang="en-US" sz="1800" i="1" dirty="0"/>
              <a:t> </a:t>
            </a:r>
            <a:r>
              <a:rPr lang="en-US" sz="1800" dirty="0">
                <a:latin typeface="Times New Roman" panose="02020603050405020304" pitchFamily="18" charset="0"/>
                <a:cs typeface="Times New Roman" panose="02020603050405020304" pitchFamily="18" charset="0"/>
              </a:rPr>
              <a:t>Her first novel, </a:t>
            </a:r>
            <a:r>
              <a:rPr lang="en-US" sz="1800" i="1" dirty="0">
                <a:latin typeface="Times New Roman" panose="02020603050405020304" pitchFamily="18" charset="0"/>
                <a:cs typeface="Times New Roman" panose="02020603050405020304" pitchFamily="18" charset="0"/>
              </a:rPr>
              <a:t>Leaving Atlanta </a:t>
            </a:r>
            <a:r>
              <a:rPr lang="en-US" sz="1800" dirty="0">
                <a:latin typeface="Times New Roman" panose="02020603050405020304" pitchFamily="18" charset="0"/>
                <a:cs typeface="Times New Roman" panose="02020603050405020304" pitchFamily="18" charset="0"/>
              </a:rPr>
              <a:t>(2002)</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won the Hurston/Wright Award for Debut Fiction and was</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acknowledged as one of the best of the year by the Atlanta</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Journal-Constitution and the Washington Post. Her second</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novel, </a:t>
            </a:r>
            <a:r>
              <a:rPr lang="en-US" sz="1800" i="1" dirty="0">
                <a:latin typeface="Times New Roman" panose="02020603050405020304" pitchFamily="18" charset="0"/>
                <a:cs typeface="Times New Roman" panose="02020603050405020304" pitchFamily="18" charset="0"/>
              </a:rPr>
              <a:t>The </a:t>
            </a:r>
            <a:r>
              <a:rPr lang="en-US" sz="1800" i="1" dirty="0" err="1">
                <a:latin typeface="Times New Roman" panose="02020603050405020304" pitchFamily="18" charset="0"/>
                <a:cs typeface="Times New Roman" panose="02020603050405020304" pitchFamily="18" charset="0"/>
              </a:rPr>
              <a:t>Untelling</a:t>
            </a:r>
            <a:r>
              <a:rPr lang="en-US" sz="1800" i="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(2005), won the Lillian C. Smith</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Award for New Voices. </a:t>
            </a:r>
            <a:r>
              <a:rPr lang="en-US" sz="1800" dirty="0" smtClean="0">
                <a:latin typeface="Times New Roman" panose="02020603050405020304" pitchFamily="18" charset="0"/>
                <a:cs typeface="Times New Roman" panose="02020603050405020304" pitchFamily="18" charset="0"/>
              </a:rPr>
              <a:t>She </a:t>
            </a:r>
            <a:r>
              <a:rPr lang="en-US" sz="1800" dirty="0">
                <a:latin typeface="Times New Roman" panose="02020603050405020304" pitchFamily="18" charset="0"/>
                <a:cs typeface="Times New Roman" panose="02020603050405020304" pitchFamily="18" charset="0"/>
              </a:rPr>
              <a:t>is currently an assistant professor</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in the master of fine arts program at Rutgers University in</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Newark, New Jersey.</a:t>
            </a:r>
            <a:endParaRPr lang="ru-RU" sz="18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3573016"/>
            <a:ext cx="4686300"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2490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fontScale="90000"/>
          </a:bodyPr>
          <a:lstStyle/>
          <a:p>
            <a:pPr algn="just"/>
            <a:r>
              <a:rPr lang="en-US" sz="2700" b="1" i="1" dirty="0" smtClean="0">
                <a:latin typeface="Times New Roman" panose="02020603050405020304" pitchFamily="18" charset="0"/>
                <a:cs typeface="Times New Roman" panose="02020603050405020304" pitchFamily="18" charset="0"/>
              </a:rPr>
              <a:t>Randall Kenan </a:t>
            </a:r>
            <a:r>
              <a:rPr lang="en-US" sz="2200" dirty="0" smtClean="0">
                <a:latin typeface="Times New Roman" panose="02020603050405020304" pitchFamily="18" charset="0"/>
                <a:cs typeface="Times New Roman" panose="02020603050405020304" pitchFamily="18" charset="0"/>
              </a:rPr>
              <a:t>is </a:t>
            </a:r>
            <a:r>
              <a:rPr lang="en-US" sz="2200" dirty="0">
                <a:latin typeface="Times New Roman" panose="02020603050405020304" pitchFamily="18" charset="0"/>
                <a:cs typeface="Times New Roman" panose="02020603050405020304" pitchFamily="18" charset="0"/>
              </a:rPr>
              <a:t>inspired by the people and places in </a:t>
            </a:r>
            <a:r>
              <a:rPr lang="en-US" sz="2200" dirty="0" smtClean="0">
                <a:latin typeface="Times New Roman" panose="02020603050405020304" pitchFamily="18" charset="0"/>
                <a:cs typeface="Times New Roman" panose="02020603050405020304" pitchFamily="18" charset="0"/>
              </a:rPr>
              <a:t>the rural </a:t>
            </a:r>
            <a:r>
              <a:rPr lang="en-US" sz="2200" dirty="0">
                <a:latin typeface="Times New Roman" panose="02020603050405020304" pitchFamily="18" charset="0"/>
                <a:cs typeface="Times New Roman" panose="02020603050405020304" pitchFamily="18" charset="0"/>
              </a:rPr>
              <a:t>South. </a:t>
            </a:r>
            <a:r>
              <a:rPr lang="en-US" sz="2000" dirty="0" smtClean="0">
                <a:latin typeface="Times New Roman" panose="02020603050405020304" pitchFamily="18" charset="0"/>
                <a:cs typeface="Times New Roman" panose="02020603050405020304" pitchFamily="18" charset="0"/>
              </a:rPr>
              <a:t>His critically </a:t>
            </a:r>
            <a:r>
              <a:rPr lang="en-US" sz="2000" dirty="0">
                <a:latin typeface="Times New Roman" panose="02020603050405020304" pitchFamily="18" charset="0"/>
                <a:cs typeface="Times New Roman" panose="02020603050405020304" pitchFamily="18" charset="0"/>
              </a:rPr>
              <a:t>acclaimed works </a:t>
            </a:r>
            <a:r>
              <a:rPr lang="en-US" sz="2000" dirty="0" smtClean="0">
                <a:latin typeface="Times New Roman" panose="02020603050405020304" pitchFamily="18" charset="0"/>
                <a:cs typeface="Times New Roman" panose="02020603050405020304" pitchFamily="18" charset="0"/>
              </a:rPr>
              <a:t>include </a:t>
            </a:r>
            <a:r>
              <a:rPr lang="en-US" sz="2000" i="1" dirty="0" smtClean="0">
                <a:latin typeface="Times New Roman" panose="02020603050405020304" pitchFamily="18" charset="0"/>
                <a:cs typeface="Times New Roman" panose="02020603050405020304" pitchFamily="18" charset="0"/>
              </a:rPr>
              <a:t>A </a:t>
            </a:r>
            <a:r>
              <a:rPr lang="en-US" sz="2000" i="1" dirty="0">
                <a:latin typeface="Times New Roman" panose="02020603050405020304" pitchFamily="18" charset="0"/>
                <a:cs typeface="Times New Roman" panose="02020603050405020304" pitchFamily="18" charset="0"/>
              </a:rPr>
              <a:t>Visitation of Spirits </a:t>
            </a:r>
            <a:r>
              <a:rPr lang="en-US" sz="2000" dirty="0">
                <a:latin typeface="Times New Roman" panose="02020603050405020304" pitchFamily="18" charset="0"/>
                <a:cs typeface="Times New Roman" panose="02020603050405020304" pitchFamily="18" charset="0"/>
              </a:rPr>
              <a:t>(1989) </a:t>
            </a:r>
            <a:r>
              <a:rPr lang="en-US" sz="2000" i="1" dirty="0">
                <a:latin typeface="Times New Roman" panose="02020603050405020304" pitchFamily="18" charset="0"/>
                <a:cs typeface="Times New Roman" panose="02020603050405020304" pitchFamily="18" charset="0"/>
              </a:rPr>
              <a:t>and Let the Dead </a:t>
            </a:r>
            <a:r>
              <a:rPr lang="en-US" sz="2000" i="1" dirty="0" smtClean="0">
                <a:latin typeface="Times New Roman" panose="02020603050405020304" pitchFamily="18" charset="0"/>
                <a:cs typeface="Times New Roman" panose="02020603050405020304" pitchFamily="18" charset="0"/>
              </a:rPr>
              <a:t>Bury the </a:t>
            </a:r>
            <a:r>
              <a:rPr lang="en-US" sz="2000" i="1" dirty="0">
                <a:latin typeface="Times New Roman" panose="02020603050405020304" pitchFamily="18" charset="0"/>
                <a:cs typeface="Times New Roman" panose="02020603050405020304" pitchFamily="18" charset="0"/>
              </a:rPr>
              <a:t>Dead </a:t>
            </a:r>
            <a:r>
              <a:rPr lang="en-US" sz="2000" dirty="0">
                <a:latin typeface="Times New Roman" panose="02020603050405020304" pitchFamily="18" charset="0"/>
                <a:cs typeface="Times New Roman" panose="02020603050405020304" pitchFamily="18" charset="0"/>
              </a:rPr>
              <a:t>(1992</a:t>
            </a:r>
            <a:r>
              <a:rPr lang="en-US" sz="2000" dirty="0" smtClean="0">
                <a:latin typeface="Times New Roman" panose="02020603050405020304" pitchFamily="18" charset="0"/>
                <a:cs typeface="Times New Roman" panose="02020603050405020304" pitchFamily="18" charset="0"/>
              </a:rPr>
              <a:t>). He </a:t>
            </a:r>
            <a:r>
              <a:rPr lang="en-US" sz="2000" dirty="0">
                <a:latin typeface="Times New Roman" panose="02020603050405020304" pitchFamily="18" charset="0"/>
                <a:cs typeface="Times New Roman" panose="02020603050405020304" pitchFamily="18" charset="0"/>
              </a:rPr>
              <a:t>traveled America for several years</a:t>
            </a:r>
            <a:r>
              <a:rPr lang="en-US" sz="2000" dirty="0" smtClean="0">
                <a:latin typeface="Times New Roman" panose="02020603050405020304" pitchFamily="18" charset="0"/>
                <a:cs typeface="Times New Roman" panose="02020603050405020304" pitchFamily="18" charset="0"/>
              </a:rPr>
              <a:t>, interviewing </a:t>
            </a:r>
            <a:r>
              <a:rPr lang="en-US" sz="2000" dirty="0">
                <a:latin typeface="Times New Roman" panose="02020603050405020304" pitchFamily="18" charset="0"/>
                <a:cs typeface="Times New Roman" panose="02020603050405020304" pitchFamily="18" charset="0"/>
              </a:rPr>
              <a:t>African Americans from every walk of life </a:t>
            </a:r>
            <a:r>
              <a:rPr lang="en-US" sz="2000" dirty="0" smtClean="0">
                <a:latin typeface="Times New Roman" panose="02020603050405020304" pitchFamily="18" charset="0"/>
                <a:cs typeface="Times New Roman" panose="02020603050405020304" pitchFamily="18" charset="0"/>
              </a:rPr>
              <a:t>to write </a:t>
            </a:r>
            <a:r>
              <a:rPr lang="en-US" sz="2000" dirty="0">
                <a:latin typeface="Times New Roman" panose="02020603050405020304" pitchFamily="18" charset="0"/>
                <a:cs typeface="Times New Roman" panose="02020603050405020304" pitchFamily="18" charset="0"/>
              </a:rPr>
              <a:t>Black American Lives at the Turn of the </a:t>
            </a:r>
            <a:r>
              <a:rPr lang="en-US" sz="2000" dirty="0" smtClean="0">
                <a:latin typeface="Times New Roman" panose="02020603050405020304" pitchFamily="18" charset="0"/>
                <a:cs typeface="Times New Roman" panose="02020603050405020304" pitchFamily="18" charset="0"/>
              </a:rPr>
              <a:t>Twenty-First </a:t>
            </a:r>
            <a:r>
              <a:rPr lang="en-US" sz="2000" dirty="0">
                <a:latin typeface="Times New Roman" panose="02020603050405020304" pitchFamily="18" charset="0"/>
                <a:cs typeface="Times New Roman" panose="02020603050405020304" pitchFamily="18" charset="0"/>
              </a:rPr>
              <a:t>Century (2000). His </a:t>
            </a:r>
            <a:r>
              <a:rPr lang="en-US" sz="2000" dirty="0" smtClean="0">
                <a:latin typeface="Times New Roman" panose="02020603050405020304" pitchFamily="18" charset="0"/>
                <a:cs typeface="Times New Roman" panose="02020603050405020304" pitchFamily="18" charset="0"/>
              </a:rPr>
              <a:t>book, </a:t>
            </a:r>
            <a:r>
              <a:rPr lang="en-US" sz="2000" i="1" dirty="0" smtClean="0">
                <a:latin typeface="Times New Roman" panose="02020603050405020304" pitchFamily="18" charset="0"/>
                <a:cs typeface="Times New Roman" panose="02020603050405020304" pitchFamily="18" charset="0"/>
              </a:rPr>
              <a:t>The </a:t>
            </a:r>
            <a:r>
              <a:rPr lang="en-US" sz="2000" i="1" dirty="0">
                <a:latin typeface="Times New Roman" panose="02020603050405020304" pitchFamily="18" charset="0"/>
                <a:cs typeface="Times New Roman" panose="02020603050405020304" pitchFamily="18" charset="0"/>
              </a:rPr>
              <a:t>Fire </a:t>
            </a:r>
            <a:r>
              <a:rPr lang="en-US" sz="2000" i="1" dirty="0" smtClean="0">
                <a:latin typeface="Times New Roman" panose="02020603050405020304" pitchFamily="18" charset="0"/>
                <a:cs typeface="Times New Roman" panose="02020603050405020304" pitchFamily="18" charset="0"/>
              </a:rPr>
              <a:t>This Time </a:t>
            </a:r>
            <a:r>
              <a:rPr lang="en-US" sz="2000" dirty="0">
                <a:latin typeface="Times New Roman" panose="02020603050405020304" pitchFamily="18" charset="0"/>
                <a:cs typeface="Times New Roman" panose="02020603050405020304" pitchFamily="18" charset="0"/>
              </a:rPr>
              <a:t>(2007), is a timely homage to James Baldwin. </a:t>
            </a:r>
            <a:r>
              <a:rPr lang="en-US" sz="2000" dirty="0" smtClean="0">
                <a:latin typeface="Times New Roman" panose="02020603050405020304" pitchFamily="18" charset="0"/>
                <a:cs typeface="Times New Roman" panose="02020603050405020304" pitchFamily="18" charset="0"/>
              </a:rPr>
              <a:t>Kenan teaches </a:t>
            </a:r>
            <a:r>
              <a:rPr lang="en-US" sz="2000" dirty="0">
                <a:latin typeface="Times New Roman" panose="02020603050405020304" pitchFamily="18" charset="0"/>
                <a:cs typeface="Times New Roman" panose="02020603050405020304" pitchFamily="18" charset="0"/>
              </a:rPr>
              <a:t>creative writing at the University of North Carolina</a:t>
            </a:r>
            <a:r>
              <a:rPr lang="en-US" sz="2000" dirty="0" smtClean="0">
                <a:latin typeface="Times New Roman" panose="02020603050405020304" pitchFamily="18" charset="0"/>
                <a:cs typeface="Times New Roman" panose="02020603050405020304" pitchFamily="18" charset="0"/>
              </a:rPr>
              <a:t>, Chapel </a:t>
            </a:r>
            <a:r>
              <a:rPr lang="en-US" sz="2000" dirty="0">
                <a:latin typeface="Times New Roman" panose="02020603050405020304" pitchFamily="18" charset="0"/>
                <a:cs typeface="Times New Roman" panose="02020603050405020304" pitchFamily="18" charset="0"/>
              </a:rPr>
              <a:t>Hill.</a:t>
            </a:r>
            <a:endParaRPr lang="ru-RU" sz="2000" dirty="0">
              <a:latin typeface="Times New Roman" panose="02020603050405020304" pitchFamily="18" charset="0"/>
              <a:cs typeface="Times New Roman" panose="02020603050405020304" pitchFamily="18" charset="0"/>
            </a:endParaRPr>
          </a:p>
        </p:txBody>
      </p:sp>
      <p:pic>
        <p:nvPicPr>
          <p:cNvPr id="3076"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7784" y="2492896"/>
            <a:ext cx="4464495"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0512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Autofit/>
          </a:bodyPr>
          <a:lstStyle/>
          <a:p>
            <a:pPr algn="just"/>
            <a:r>
              <a:rPr lang="en-US" sz="2400" b="1" i="1" dirty="0" err="1">
                <a:latin typeface="Times New Roman" panose="02020603050405020304" pitchFamily="18" charset="0"/>
                <a:cs typeface="Times New Roman" panose="02020603050405020304" pitchFamily="18" charset="0"/>
              </a:rPr>
              <a:t>Immaculée</a:t>
            </a:r>
            <a:r>
              <a:rPr lang="en-US" sz="2400" b="1" i="1" dirty="0">
                <a:latin typeface="Times New Roman" panose="02020603050405020304" pitchFamily="18" charset="0"/>
                <a:cs typeface="Times New Roman" panose="02020603050405020304" pitchFamily="18" charset="0"/>
              </a:rPr>
              <a:t> </a:t>
            </a:r>
            <a:r>
              <a:rPr lang="en-US" sz="2400" b="1" i="1" dirty="0" err="1" smtClean="0">
                <a:latin typeface="Times New Roman" panose="02020603050405020304" pitchFamily="18" charset="0"/>
                <a:cs typeface="Times New Roman" panose="02020603050405020304" pitchFamily="18" charset="0"/>
              </a:rPr>
              <a:t>Ilibagiza</a:t>
            </a:r>
            <a:r>
              <a:rPr lang="en-US" sz="2400" b="1"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immigrated </a:t>
            </a:r>
            <a:r>
              <a:rPr lang="en-US" sz="2400" dirty="0">
                <a:latin typeface="Times New Roman" panose="02020603050405020304" pitchFamily="18" charset="0"/>
                <a:cs typeface="Times New Roman" panose="02020603050405020304" pitchFamily="18" charset="0"/>
              </a:rPr>
              <a:t>to the United States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in 1998. Her first book</a:t>
            </a:r>
            <a:r>
              <a:rPr lang="en-US" sz="2400" i="1" dirty="0">
                <a:latin typeface="Times New Roman" panose="02020603050405020304" pitchFamily="18" charset="0"/>
                <a:cs typeface="Times New Roman" panose="02020603050405020304" pitchFamily="18" charset="0"/>
              </a:rPr>
              <a:t>, Left to Tell (2006), </a:t>
            </a:r>
            <a:r>
              <a:rPr lang="en-US" sz="2400" dirty="0">
                <a:latin typeface="Times New Roman" panose="02020603050405020304" pitchFamily="18" charset="0"/>
                <a:cs typeface="Times New Roman" panose="02020603050405020304" pitchFamily="18" charset="0"/>
              </a:rPr>
              <a:t>chronicles her</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experiences during the Rwandan genocide. Her most recent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book is </a:t>
            </a:r>
            <a:r>
              <a:rPr lang="en-US" sz="2400" i="1" dirty="0">
                <a:latin typeface="Times New Roman" panose="02020603050405020304" pitchFamily="18" charset="0"/>
                <a:cs typeface="Times New Roman" panose="02020603050405020304" pitchFamily="18" charset="0"/>
              </a:rPr>
              <a:t>Led by Faith (2008). </a:t>
            </a:r>
            <a:r>
              <a:rPr lang="en-US" sz="2400" dirty="0">
                <a:latin typeface="Times New Roman" panose="02020603050405020304" pitchFamily="18" charset="0"/>
                <a:cs typeface="Times New Roman" panose="02020603050405020304" pitchFamily="18" charset="0"/>
              </a:rPr>
              <a:t>She gives inspirational lectures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on peace, faith, and forgiveness.</a:t>
            </a:r>
            <a:endParaRPr lang="ru-RU" sz="2400" dirty="0">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5896" y="3356992"/>
            <a:ext cx="226695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6207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Autofit/>
          </a:bodyPr>
          <a:lstStyle/>
          <a:p>
            <a:pPr algn="just"/>
            <a:r>
              <a:rPr lang="en-US" sz="2400" b="1" i="1" dirty="0">
                <a:latin typeface="Times New Roman" panose="02020603050405020304" pitchFamily="18" charset="0"/>
                <a:cs typeface="Times New Roman" panose="02020603050405020304" pitchFamily="18" charset="0"/>
              </a:rPr>
              <a:t>Gerald </a:t>
            </a:r>
            <a:r>
              <a:rPr lang="en-US" sz="2400" b="1" i="1" dirty="0" smtClean="0">
                <a:latin typeface="Times New Roman" panose="02020603050405020304" pitchFamily="18" charset="0"/>
                <a:cs typeface="Times New Roman" panose="02020603050405020304" pitchFamily="18" charset="0"/>
              </a:rPr>
              <a:t>Early </a:t>
            </a:r>
            <a:r>
              <a:rPr lang="en-US" sz="2000" dirty="0" smtClean="0">
                <a:latin typeface="Times New Roman" panose="02020603050405020304" pitchFamily="18" charset="0"/>
                <a:cs typeface="Times New Roman" panose="02020603050405020304" pitchFamily="18" charset="0"/>
              </a:rPr>
              <a:t>is </a:t>
            </a:r>
            <a:r>
              <a:rPr lang="en-US" sz="2000" dirty="0">
                <a:latin typeface="Times New Roman" panose="02020603050405020304" pitchFamily="18" charset="0"/>
                <a:cs typeface="Times New Roman" panose="02020603050405020304" pitchFamily="18" charset="0"/>
              </a:rPr>
              <a:t>the </a:t>
            </a:r>
            <a:r>
              <a:rPr lang="en-US" sz="2000" dirty="0" smtClean="0">
                <a:latin typeface="Times New Roman" panose="02020603050405020304" pitchFamily="18" charset="0"/>
                <a:cs typeface="Times New Roman" panose="02020603050405020304" pitchFamily="18" charset="0"/>
              </a:rPr>
              <a:t>Professor </a:t>
            </a:r>
            <a:r>
              <a:rPr lang="en-US" sz="2000" dirty="0">
                <a:latin typeface="Times New Roman" panose="02020603050405020304" pitchFamily="18" charset="0"/>
                <a:cs typeface="Times New Roman" panose="02020603050405020304" pitchFamily="18" charset="0"/>
              </a:rPr>
              <a:t>of </a:t>
            </a:r>
            <a:r>
              <a:rPr lang="en-US" sz="2000" dirty="0" smtClean="0">
                <a:latin typeface="Times New Roman" panose="02020603050405020304" pitchFamily="18" charset="0"/>
                <a:cs typeface="Times New Roman" panose="02020603050405020304" pitchFamily="18" charset="0"/>
              </a:rPr>
              <a:t>Modern Letters </a:t>
            </a:r>
            <a:r>
              <a:rPr lang="en-US" sz="2000" dirty="0">
                <a:latin typeface="Times New Roman" panose="02020603050405020304" pitchFamily="18" charset="0"/>
                <a:cs typeface="Times New Roman" panose="02020603050405020304" pitchFamily="18" charset="0"/>
              </a:rPr>
              <a:t>at Washington University in St. Louis, Missouri</a:t>
            </a:r>
            <a:r>
              <a:rPr lang="en-US" sz="2000" dirty="0" smtClean="0">
                <a:latin typeface="Times New Roman" panose="02020603050405020304" pitchFamily="18" charset="0"/>
                <a:cs typeface="Times New Roman" panose="02020603050405020304" pitchFamily="18" charset="0"/>
              </a:rPr>
              <a:t>, where </a:t>
            </a:r>
            <a:r>
              <a:rPr lang="en-US" sz="2000" dirty="0">
                <a:latin typeface="Times New Roman" panose="02020603050405020304" pitchFamily="18" charset="0"/>
                <a:cs typeface="Times New Roman" panose="02020603050405020304" pitchFamily="18" charset="0"/>
              </a:rPr>
              <a:t>he directs the Center for the Humanities. He </a:t>
            </a:r>
            <a:r>
              <a:rPr lang="en-US" sz="2000" dirty="0" smtClean="0">
                <a:latin typeface="Times New Roman" panose="02020603050405020304" pitchFamily="18" charset="0"/>
                <a:cs typeface="Times New Roman" panose="02020603050405020304" pitchFamily="18" charset="0"/>
              </a:rPr>
              <a:t>specializes in </a:t>
            </a:r>
            <a:r>
              <a:rPr lang="en-US" sz="2000" dirty="0">
                <a:latin typeface="Times New Roman" panose="02020603050405020304" pitchFamily="18" charset="0"/>
                <a:cs typeface="Times New Roman" panose="02020603050405020304" pitchFamily="18" charset="0"/>
              </a:rPr>
              <a:t>American literature, African-American culture </a:t>
            </a:r>
            <a:r>
              <a:rPr lang="en-US" sz="2000" dirty="0" smtClean="0">
                <a:latin typeface="Times New Roman" panose="02020603050405020304" pitchFamily="18" charset="0"/>
                <a:cs typeface="Times New Roman" panose="02020603050405020304" pitchFamily="18" charset="0"/>
              </a:rPr>
              <a:t>from 1940 </a:t>
            </a:r>
            <a:r>
              <a:rPr lang="en-US" sz="2000" dirty="0">
                <a:latin typeface="Times New Roman" panose="02020603050405020304" pitchFamily="18" charset="0"/>
                <a:cs typeface="Times New Roman" panose="02020603050405020304" pitchFamily="18" charset="0"/>
              </a:rPr>
              <a:t>to 1960, Afro-American autobiography, </a:t>
            </a:r>
            <a:r>
              <a:rPr lang="en-US" sz="2000" dirty="0" smtClean="0">
                <a:latin typeface="Times New Roman" panose="02020603050405020304" pitchFamily="18" charset="0"/>
                <a:cs typeface="Times New Roman" panose="02020603050405020304" pitchFamily="18" charset="0"/>
              </a:rPr>
              <a:t>nonfiction prose</a:t>
            </a:r>
            <a:r>
              <a:rPr lang="en-US" sz="2000" dirty="0">
                <a:latin typeface="Times New Roman" panose="02020603050405020304" pitchFamily="18" charset="0"/>
                <a:cs typeface="Times New Roman" panose="02020603050405020304" pitchFamily="18" charset="0"/>
              </a:rPr>
              <a:t>, and popular culture. Author of several books, </a:t>
            </a:r>
            <a:r>
              <a:rPr lang="en-US" sz="2000" dirty="0" smtClean="0">
                <a:latin typeface="Times New Roman" panose="02020603050405020304" pitchFamily="18" charset="0"/>
                <a:cs typeface="Times New Roman" panose="02020603050405020304" pitchFamily="18" charset="0"/>
              </a:rPr>
              <a:t>including the </a:t>
            </a:r>
            <a:r>
              <a:rPr lang="en-US" sz="2000" dirty="0">
                <a:latin typeface="Times New Roman" panose="02020603050405020304" pitchFamily="18" charset="0"/>
                <a:cs typeface="Times New Roman" panose="02020603050405020304" pitchFamily="18" charset="0"/>
              </a:rPr>
              <a:t>award-winning </a:t>
            </a:r>
            <a:r>
              <a:rPr lang="en-US" sz="2000" i="1" dirty="0">
                <a:latin typeface="Times New Roman" panose="02020603050405020304" pitchFamily="18" charset="0"/>
                <a:cs typeface="Times New Roman" panose="02020603050405020304" pitchFamily="18" charset="0"/>
              </a:rPr>
              <a:t>The Culture of Bruising: Essays </a:t>
            </a:r>
            <a:r>
              <a:rPr lang="en-US" sz="2000" i="1" dirty="0" smtClean="0">
                <a:latin typeface="Times New Roman" panose="02020603050405020304" pitchFamily="18" charset="0"/>
                <a:cs typeface="Times New Roman" panose="02020603050405020304" pitchFamily="18" charset="0"/>
              </a:rPr>
              <a:t>on Prizefighting</a:t>
            </a:r>
            <a:r>
              <a:rPr lang="en-US" sz="2000" i="1" dirty="0">
                <a:latin typeface="Times New Roman" panose="02020603050405020304" pitchFamily="18" charset="0"/>
                <a:cs typeface="Times New Roman" panose="02020603050405020304" pitchFamily="18" charset="0"/>
              </a:rPr>
              <a:t>, Literature, and Modern American </a:t>
            </a:r>
            <a:r>
              <a:rPr lang="en-US" sz="2000" i="1" dirty="0" smtClean="0">
                <a:latin typeface="Times New Roman" panose="02020603050405020304" pitchFamily="18" charset="0"/>
                <a:cs typeface="Times New Roman" panose="02020603050405020304" pitchFamily="18" charset="0"/>
              </a:rPr>
              <a:t>Culture </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1994</a:t>
            </a:r>
            <a:r>
              <a:rPr lang="en-US"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15816" y="2924944"/>
            <a:ext cx="3552825" cy="352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3293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a:bodyPr>
          <a:lstStyle/>
          <a:p>
            <a:pPr algn="just"/>
            <a:r>
              <a:rPr lang="en-US" sz="2400" b="1" dirty="0">
                <a:latin typeface="Times New Roman" panose="02020603050405020304" pitchFamily="18" charset="0"/>
                <a:cs typeface="Times New Roman" panose="02020603050405020304" pitchFamily="18" charset="0"/>
              </a:rPr>
              <a:t>Indigenous </a:t>
            </a:r>
            <a:r>
              <a:rPr lang="en-US" sz="2400" b="1" dirty="0" smtClean="0">
                <a:latin typeface="Times New Roman" panose="02020603050405020304" pitchFamily="18" charset="0"/>
                <a:cs typeface="Times New Roman" panose="02020603050405020304" pitchFamily="18" charset="0"/>
              </a:rPr>
              <a:t>Americans: </a:t>
            </a:r>
            <a:r>
              <a:rPr lang="en-US" sz="2400" b="1" dirty="0">
                <a:latin typeface="Times New Roman" panose="02020603050405020304" pitchFamily="18" charset="0"/>
                <a:cs typeface="Times New Roman" panose="02020603050405020304" pitchFamily="18" charset="0"/>
              </a:rPr>
              <a:t>An American Indian </a:t>
            </a:r>
            <a:r>
              <a:rPr lang="en-US" sz="2400" b="1" dirty="0" smtClean="0">
                <a:latin typeface="Times New Roman" panose="02020603050405020304" pitchFamily="18" charset="0"/>
                <a:cs typeface="Times New Roman" panose="02020603050405020304" pitchFamily="18" charset="0"/>
              </a:rPr>
              <a:t>Perspective. </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b="1" i="1" dirty="0" smtClean="0">
                <a:latin typeface="Times New Roman" panose="02020603050405020304" pitchFamily="18" charset="0"/>
                <a:cs typeface="Times New Roman" panose="02020603050405020304" pitchFamily="18" charset="0"/>
              </a:rPr>
              <a:t>Susan Power. </a:t>
            </a:r>
            <a:r>
              <a:rPr lang="en-US" sz="2400" dirty="0">
                <a:latin typeface="Times New Roman" panose="02020603050405020304" pitchFamily="18" charset="0"/>
                <a:cs typeface="Times New Roman" panose="02020603050405020304" pitchFamily="18" charset="0"/>
              </a:rPr>
              <a:t>Descended from American Indians and </a:t>
            </a:r>
            <a:r>
              <a:rPr lang="en-US" sz="2400" dirty="0" smtClean="0">
                <a:latin typeface="Times New Roman" panose="02020603050405020304" pitchFamily="18" charset="0"/>
                <a:cs typeface="Times New Roman" panose="02020603050405020304" pitchFamily="18" charset="0"/>
              </a:rPr>
              <a:t>Scots-Irish/English </a:t>
            </a:r>
            <a:r>
              <a:rPr lang="en-US" sz="2400" dirty="0">
                <a:latin typeface="Times New Roman" panose="02020603050405020304" pitchFamily="18" charset="0"/>
                <a:cs typeface="Times New Roman" panose="02020603050405020304" pitchFamily="18" charset="0"/>
              </a:rPr>
              <a:t>who colonized the United States, Susan Power, </a:t>
            </a:r>
            <a:r>
              <a:rPr lang="en-US" sz="2400" dirty="0" smtClean="0">
                <a:latin typeface="Times New Roman" panose="02020603050405020304" pitchFamily="18" charset="0"/>
                <a:cs typeface="Times New Roman" panose="02020603050405020304" pitchFamily="18" charset="0"/>
              </a:rPr>
              <a:t>a Harvard-trained </a:t>
            </a:r>
            <a:r>
              <a:rPr lang="en-US" sz="2400" dirty="0">
                <a:latin typeface="Times New Roman" panose="02020603050405020304" pitchFamily="18" charset="0"/>
                <a:cs typeface="Times New Roman" panose="02020603050405020304" pitchFamily="18" charset="0"/>
              </a:rPr>
              <a:t>lawyer, turned to writing about her </a:t>
            </a:r>
            <a:r>
              <a:rPr lang="en-US" sz="2400" dirty="0" smtClean="0">
                <a:latin typeface="Times New Roman" panose="02020603050405020304" pitchFamily="18" charset="0"/>
                <a:cs typeface="Times New Roman" panose="02020603050405020304" pitchFamily="18" charset="0"/>
              </a:rPr>
              <a:t>Dakota Indian </a:t>
            </a:r>
            <a:r>
              <a:rPr lang="en-US" sz="2400" dirty="0">
                <a:latin typeface="Times New Roman" panose="02020603050405020304" pitchFamily="18" charset="0"/>
                <a:cs typeface="Times New Roman" panose="02020603050405020304" pitchFamily="18" charset="0"/>
              </a:rPr>
              <a:t>heritage. Her first novel, </a:t>
            </a:r>
            <a:r>
              <a:rPr lang="en-US" sz="2400" i="1" dirty="0">
                <a:latin typeface="Times New Roman" panose="02020603050405020304" pitchFamily="18" charset="0"/>
                <a:cs typeface="Times New Roman" panose="02020603050405020304" pitchFamily="18" charset="0"/>
              </a:rPr>
              <a:t>The Grass Dancer</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won the </a:t>
            </a:r>
            <a:r>
              <a:rPr lang="en-US" sz="2400" dirty="0">
                <a:latin typeface="Times New Roman" panose="02020603050405020304" pitchFamily="18" charset="0"/>
                <a:cs typeface="Times New Roman" panose="02020603050405020304" pitchFamily="18" charset="0"/>
              </a:rPr>
              <a:t>1995 PEN /Hemingway Award for best first fiction. </a:t>
            </a:r>
            <a:endParaRPr lang="ru-RU" sz="2400" b="1" dirty="0">
              <a:latin typeface="Times New Roman" panose="02020603050405020304" pitchFamily="18" charset="0"/>
              <a:cs typeface="Times New Roman" panose="02020603050405020304" pitchFamily="18" charset="0"/>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5896" y="2852936"/>
            <a:ext cx="2190750" cy="298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426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22314"/>
          </a:xfrm>
        </p:spPr>
        <p:txBody>
          <a:bodyPr>
            <a:normAutofit/>
          </a:bodyPr>
          <a:lstStyle/>
          <a:p>
            <a:pPr algn="just"/>
            <a:r>
              <a:rPr lang="en-US" sz="2400" b="1" i="1" dirty="0">
                <a:latin typeface="Times New Roman" panose="02020603050405020304" pitchFamily="18" charset="0"/>
                <a:cs typeface="Times New Roman" panose="02020603050405020304" pitchFamily="18" charset="0"/>
              </a:rPr>
              <a:t>Ofelia Zepeda. </a:t>
            </a:r>
            <a:r>
              <a:rPr lang="en-US" sz="2000" dirty="0">
                <a:latin typeface="Times New Roman" panose="02020603050405020304" pitchFamily="18" charset="0"/>
                <a:cs typeface="Times New Roman" panose="02020603050405020304" pitchFamily="18" charset="0"/>
              </a:rPr>
              <a:t>A poet derives inspiration from memories of family and </a:t>
            </a:r>
            <a:r>
              <a:rPr lang="en-US" sz="2000" dirty="0" smtClean="0">
                <a:latin typeface="Times New Roman" panose="02020603050405020304" pitchFamily="18" charset="0"/>
                <a:cs typeface="Times New Roman" panose="02020603050405020304" pitchFamily="18" charset="0"/>
              </a:rPr>
              <a:t>from her </a:t>
            </a:r>
            <a:r>
              <a:rPr lang="en-US" sz="2000" dirty="0">
                <a:latin typeface="Times New Roman" panose="02020603050405020304" pitchFamily="18" charset="0"/>
                <a:cs typeface="Times New Roman" panose="02020603050405020304" pitchFamily="18" charset="0"/>
              </a:rPr>
              <a:t>native tongue</a:t>
            </a:r>
            <a:r>
              <a:rPr lang="en-US" sz="2000" dirty="0" smtClean="0">
                <a:latin typeface="Times New Roman" panose="02020603050405020304" pitchFamily="18" charset="0"/>
                <a:cs typeface="Times New Roman" panose="02020603050405020304" pitchFamily="18" charset="0"/>
              </a:rPr>
              <a:t>. She </a:t>
            </a:r>
            <a:r>
              <a:rPr lang="en-US" sz="2000" dirty="0">
                <a:latin typeface="Times New Roman" panose="02020603050405020304" pitchFamily="18" charset="0"/>
                <a:cs typeface="Times New Roman" panose="02020603050405020304" pitchFamily="18" charset="0"/>
              </a:rPr>
              <a:t>is a poet and educator born into </a:t>
            </a:r>
            <a:r>
              <a:rPr lang="en-US" sz="2000" dirty="0" smtClean="0">
                <a:latin typeface="Times New Roman" panose="02020603050405020304" pitchFamily="18" charset="0"/>
                <a:cs typeface="Times New Roman" panose="02020603050405020304" pitchFamily="18" charset="0"/>
              </a:rPr>
              <a:t>the Tohono </a:t>
            </a:r>
            <a:r>
              <a:rPr lang="en-US" sz="2000" dirty="0">
                <a:latin typeface="Times New Roman" panose="02020603050405020304" pitchFamily="18" charset="0"/>
                <a:cs typeface="Times New Roman" panose="02020603050405020304" pitchFamily="18" charset="0"/>
              </a:rPr>
              <a:t>O’odham </a:t>
            </a:r>
            <a:r>
              <a:rPr lang="en-US" sz="2000" dirty="0" smtClean="0">
                <a:latin typeface="Times New Roman" panose="02020603050405020304" pitchFamily="18" charset="0"/>
                <a:cs typeface="Times New Roman" panose="02020603050405020304" pitchFamily="18" charset="0"/>
              </a:rPr>
              <a:t>Indian nation </a:t>
            </a:r>
            <a:r>
              <a:rPr lang="en-US" sz="2000" dirty="0">
                <a:latin typeface="Times New Roman" panose="02020603050405020304" pitchFamily="18" charset="0"/>
                <a:cs typeface="Times New Roman" panose="02020603050405020304" pitchFamily="18" charset="0"/>
              </a:rPr>
              <a:t>of the American Southwest</a:t>
            </a:r>
            <a:r>
              <a:rPr lang="en-US" sz="2000" dirty="0" smtClean="0">
                <a:latin typeface="Times New Roman" panose="02020603050405020304" pitchFamily="18" charset="0"/>
                <a:cs typeface="Times New Roman" panose="02020603050405020304" pitchFamily="18" charset="0"/>
              </a:rPr>
              <a:t>. She </a:t>
            </a:r>
            <a:r>
              <a:rPr lang="en-US" sz="2000" dirty="0">
                <a:latin typeface="Times New Roman" panose="02020603050405020304" pitchFamily="18" charset="0"/>
                <a:cs typeface="Times New Roman" panose="02020603050405020304" pitchFamily="18" charset="0"/>
              </a:rPr>
              <a:t>has long championed American Indian </a:t>
            </a:r>
            <a:r>
              <a:rPr lang="en-US" sz="2000" dirty="0" smtClean="0">
                <a:latin typeface="Times New Roman" panose="02020603050405020304" pitchFamily="18" charset="0"/>
                <a:cs typeface="Times New Roman" panose="02020603050405020304" pitchFamily="18" charset="0"/>
              </a:rPr>
              <a:t>languages and </a:t>
            </a:r>
            <a:r>
              <a:rPr lang="en-US" sz="2000" dirty="0">
                <a:latin typeface="Times New Roman" panose="02020603050405020304" pitchFamily="18" charset="0"/>
                <a:cs typeface="Times New Roman" panose="02020603050405020304" pitchFamily="18" charset="0"/>
              </a:rPr>
              <a:t>wrote A Papago Grammar. She is the author of </a:t>
            </a:r>
            <a:r>
              <a:rPr lang="en-US" sz="2000" dirty="0" smtClean="0">
                <a:latin typeface="Times New Roman" panose="02020603050405020304" pitchFamily="18" charset="0"/>
                <a:cs typeface="Times New Roman" panose="02020603050405020304" pitchFamily="18" charset="0"/>
              </a:rPr>
              <a:t>three books </a:t>
            </a:r>
            <a:r>
              <a:rPr lang="en-US" sz="2000" dirty="0">
                <a:latin typeface="Times New Roman" panose="02020603050405020304" pitchFamily="18" charset="0"/>
                <a:cs typeface="Times New Roman" panose="02020603050405020304" pitchFamily="18" charset="0"/>
              </a:rPr>
              <a:t>of poetry, including </a:t>
            </a:r>
            <a:r>
              <a:rPr lang="en-US" sz="2000" i="1" dirty="0">
                <a:latin typeface="Times New Roman" panose="02020603050405020304" pitchFamily="18" charset="0"/>
                <a:cs typeface="Times New Roman" panose="02020603050405020304" pitchFamily="18" charset="0"/>
              </a:rPr>
              <a:t>Ocean Power: Poems from </a:t>
            </a:r>
            <a:r>
              <a:rPr lang="en-US" sz="2000" i="1" dirty="0" smtClean="0">
                <a:latin typeface="Times New Roman" panose="02020603050405020304" pitchFamily="18" charset="0"/>
                <a:cs typeface="Times New Roman" panose="02020603050405020304" pitchFamily="18" charset="0"/>
              </a:rPr>
              <a:t>the Desert </a:t>
            </a:r>
            <a:r>
              <a:rPr lang="en-US" sz="2000" dirty="0">
                <a:latin typeface="Times New Roman" panose="02020603050405020304" pitchFamily="18" charset="0"/>
                <a:cs typeface="Times New Roman" panose="02020603050405020304" pitchFamily="18" charset="0"/>
              </a:rPr>
              <a:t>and the bilingual </a:t>
            </a:r>
            <a:r>
              <a:rPr lang="en-US" sz="2000" i="1" dirty="0">
                <a:latin typeface="Times New Roman" panose="02020603050405020304" pitchFamily="18" charset="0"/>
                <a:cs typeface="Times New Roman" panose="02020603050405020304" pitchFamily="18" charset="0"/>
              </a:rPr>
              <a:t>Earth Movements/</a:t>
            </a:r>
            <a:r>
              <a:rPr lang="en-US" sz="2000" i="1" dirty="0" err="1">
                <a:latin typeface="Times New Roman" panose="02020603050405020304" pitchFamily="18" charset="0"/>
                <a:cs typeface="Times New Roman" panose="02020603050405020304" pitchFamily="18" charset="0"/>
              </a:rPr>
              <a:t>Jewed</a:t>
            </a:r>
            <a:r>
              <a:rPr lang="en-US" sz="2000" i="1" dirty="0">
                <a:latin typeface="Times New Roman" panose="02020603050405020304" pitchFamily="18" charset="0"/>
                <a:cs typeface="Times New Roman" panose="02020603050405020304" pitchFamily="18" charset="0"/>
              </a:rPr>
              <a:t> I-Hoi</a:t>
            </a:r>
            <a:r>
              <a:rPr lang="en-US" sz="2000" dirty="0" smtClean="0">
                <a:latin typeface="Times New Roman" panose="02020603050405020304" pitchFamily="18" charset="0"/>
                <a:cs typeface="Times New Roman" panose="02020603050405020304" pitchFamily="18" charset="0"/>
              </a:rPr>
              <a:t>. She </a:t>
            </a:r>
            <a:r>
              <a:rPr lang="en-US" sz="2000" dirty="0">
                <a:latin typeface="Times New Roman" panose="02020603050405020304" pitchFamily="18" charset="0"/>
                <a:cs typeface="Times New Roman" panose="02020603050405020304" pitchFamily="18" charset="0"/>
              </a:rPr>
              <a:t>was awarded the prestigious MacArthur Fellowship </a:t>
            </a:r>
            <a:r>
              <a:rPr lang="en-US" sz="2000" dirty="0" smtClean="0">
                <a:latin typeface="Times New Roman" panose="02020603050405020304" pitchFamily="18" charset="0"/>
                <a:cs typeface="Times New Roman" panose="02020603050405020304" pitchFamily="18" charset="0"/>
              </a:rPr>
              <a:t>in 1999 </a:t>
            </a:r>
            <a:r>
              <a:rPr lang="en-US" sz="2000" dirty="0">
                <a:latin typeface="Times New Roman" panose="02020603050405020304" pitchFamily="18" charset="0"/>
                <a:cs typeface="Times New Roman" panose="02020603050405020304" pitchFamily="18" charset="0"/>
              </a:rPr>
              <a:t>for her work. </a:t>
            </a:r>
            <a:endParaRPr lang="ru-RU" sz="2000" dirty="0">
              <a:latin typeface="Times New Roman" panose="02020603050405020304" pitchFamily="18" charset="0"/>
              <a:cs typeface="Times New Roman" panose="02020603050405020304" pitchFamily="18" charset="0"/>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07904" y="3284984"/>
            <a:ext cx="2266950"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9366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06290"/>
          </a:xfrm>
        </p:spPr>
        <p:txBody>
          <a:bodyPr>
            <a:normAutofit/>
          </a:bodyPr>
          <a:lstStyle/>
          <a:p>
            <a:pPr algn="just"/>
            <a:r>
              <a:rPr lang="en-US" sz="2400" b="1" i="1" dirty="0">
                <a:latin typeface="Times New Roman" panose="02020603050405020304" pitchFamily="18" charset="0"/>
                <a:cs typeface="Times New Roman" panose="02020603050405020304" pitchFamily="18" charset="0"/>
              </a:rPr>
              <a:t>Sherman </a:t>
            </a:r>
            <a:r>
              <a:rPr lang="en-US" sz="2400" b="1" i="1" dirty="0" smtClean="0">
                <a:latin typeface="Times New Roman" panose="02020603050405020304" pitchFamily="18" charset="0"/>
                <a:cs typeface="Times New Roman" panose="02020603050405020304" pitchFamily="18" charset="0"/>
              </a:rPr>
              <a:t>Alexie </a:t>
            </a:r>
            <a:r>
              <a:rPr lang="en-US" sz="1800" dirty="0" smtClean="0">
                <a:latin typeface="Times New Roman" panose="02020603050405020304" pitchFamily="18" charset="0"/>
                <a:cs typeface="Times New Roman" panose="02020603050405020304" pitchFamily="18" charset="0"/>
              </a:rPr>
              <a:t>is</a:t>
            </a:r>
            <a:r>
              <a:rPr lang="en-US" sz="2000" dirty="0" smtClean="0">
                <a:latin typeface="Times New Roman" panose="02020603050405020304" pitchFamily="18" charset="0"/>
                <a:cs typeface="Times New Roman" panose="02020603050405020304" pitchFamily="18" charset="0"/>
              </a:rPr>
              <a:t> an Indian who grew </a:t>
            </a:r>
            <a:r>
              <a:rPr lang="en-US" sz="2000" dirty="0">
                <a:latin typeface="Times New Roman" panose="02020603050405020304" pitchFamily="18" charset="0"/>
                <a:cs typeface="Times New Roman" panose="02020603050405020304" pitchFamily="18" charset="0"/>
              </a:rPr>
              <a:t>up on the </a:t>
            </a:r>
            <a:r>
              <a:rPr lang="en-US" sz="2000" dirty="0" smtClean="0">
                <a:latin typeface="Times New Roman" panose="02020603050405020304" pitchFamily="18" charset="0"/>
                <a:cs typeface="Times New Roman" panose="02020603050405020304" pitchFamily="18" charset="0"/>
              </a:rPr>
              <a:t>Indian </a:t>
            </a:r>
            <a:r>
              <a:rPr lang="en-US" sz="2000" dirty="0">
                <a:latin typeface="Times New Roman" panose="02020603050405020304" pitchFamily="18" charset="0"/>
                <a:cs typeface="Times New Roman" panose="02020603050405020304" pitchFamily="18" charset="0"/>
              </a:rPr>
              <a:t>Reservation in </a:t>
            </a:r>
            <a:r>
              <a:rPr lang="en-US" sz="2000" dirty="0" err="1">
                <a:latin typeface="Times New Roman" panose="02020603050405020304" pitchFamily="18" charset="0"/>
                <a:cs typeface="Times New Roman" panose="02020603050405020304" pitchFamily="18" charset="0"/>
              </a:rPr>
              <a:t>Wellpinit</a:t>
            </a:r>
            <a:r>
              <a:rPr lang="en-US" sz="2000" dirty="0" smtClean="0">
                <a:latin typeface="Times New Roman" panose="02020603050405020304" pitchFamily="18" charset="0"/>
                <a:cs typeface="Times New Roman" panose="02020603050405020304" pitchFamily="18" charset="0"/>
              </a:rPr>
              <a:t>, Washington</a:t>
            </a:r>
            <a:r>
              <a:rPr lang="en-US" sz="2000" dirty="0">
                <a:latin typeface="Times New Roman" panose="02020603050405020304" pitchFamily="18" charset="0"/>
                <a:cs typeface="Times New Roman" panose="02020603050405020304" pitchFamily="18" charset="0"/>
              </a:rPr>
              <a:t>. His first short story collection, </a:t>
            </a:r>
            <a:r>
              <a:rPr lang="en-US" sz="2000" i="1" dirty="0">
                <a:latin typeface="Times New Roman" panose="02020603050405020304" pitchFamily="18" charset="0"/>
                <a:cs typeface="Times New Roman" panose="02020603050405020304" pitchFamily="18" charset="0"/>
              </a:rPr>
              <a:t>The </a:t>
            </a:r>
            <a:r>
              <a:rPr lang="en-US" sz="2000" i="1" dirty="0" smtClean="0">
                <a:latin typeface="Times New Roman" panose="02020603050405020304" pitchFamily="18" charset="0"/>
                <a:cs typeface="Times New Roman" panose="02020603050405020304" pitchFamily="18" charset="0"/>
              </a:rPr>
              <a:t>Lone Ranger </a:t>
            </a:r>
            <a:r>
              <a:rPr lang="en-US" sz="2000" i="1" dirty="0">
                <a:latin typeface="Times New Roman" panose="02020603050405020304" pitchFamily="18" charset="0"/>
                <a:cs typeface="Times New Roman" panose="02020603050405020304" pitchFamily="18" charset="0"/>
              </a:rPr>
              <a:t>and Tonto Fistfight in Heaven</a:t>
            </a:r>
            <a:r>
              <a:rPr lang="en-US" sz="2000" dirty="0">
                <a:latin typeface="Times New Roman" panose="02020603050405020304" pitchFamily="18" charset="0"/>
                <a:cs typeface="Times New Roman" panose="02020603050405020304" pitchFamily="18" charset="0"/>
              </a:rPr>
              <a:t> (1993), received </a:t>
            </a:r>
            <a:r>
              <a:rPr lang="en-US" sz="2000" dirty="0" smtClean="0">
                <a:latin typeface="Times New Roman" panose="02020603050405020304" pitchFamily="18" charset="0"/>
                <a:cs typeface="Times New Roman" panose="02020603050405020304" pitchFamily="18" charset="0"/>
              </a:rPr>
              <a:t>the PEN </a:t>
            </a:r>
            <a:r>
              <a:rPr lang="en-US" sz="2000" dirty="0">
                <a:latin typeface="Times New Roman" panose="02020603050405020304" pitchFamily="18" charset="0"/>
                <a:cs typeface="Times New Roman" panose="02020603050405020304" pitchFamily="18" charset="0"/>
              </a:rPr>
              <a:t>/Hemingway Award for Best First Fiction. A </a:t>
            </a:r>
            <a:r>
              <a:rPr lang="en-US" sz="2000" dirty="0" smtClean="0">
                <a:latin typeface="Times New Roman" panose="02020603050405020304" pitchFamily="18" charset="0"/>
                <a:cs typeface="Times New Roman" panose="02020603050405020304" pitchFamily="18" charset="0"/>
              </a:rPr>
              <a:t>story from the </a:t>
            </a:r>
            <a:r>
              <a:rPr lang="en-US" sz="2000" dirty="0">
                <a:latin typeface="Times New Roman" panose="02020603050405020304" pitchFamily="18" charset="0"/>
                <a:cs typeface="Times New Roman" panose="02020603050405020304" pitchFamily="18" charset="0"/>
              </a:rPr>
              <a:t>collection was adapted by Alexie for the </a:t>
            </a:r>
            <a:r>
              <a:rPr lang="en-US" sz="2000" dirty="0" smtClean="0">
                <a:latin typeface="Times New Roman" panose="02020603050405020304" pitchFamily="18" charset="0"/>
                <a:cs typeface="Times New Roman" panose="02020603050405020304" pitchFamily="18" charset="0"/>
              </a:rPr>
              <a:t>award-winning film </a:t>
            </a:r>
            <a:r>
              <a:rPr lang="en-US" sz="2000" i="1" dirty="0">
                <a:latin typeface="Times New Roman" panose="02020603050405020304" pitchFamily="18" charset="0"/>
                <a:cs typeface="Times New Roman" panose="02020603050405020304" pitchFamily="18" charset="0"/>
              </a:rPr>
              <a:t>Smoke Signals</a:t>
            </a:r>
            <a:r>
              <a:rPr lang="en-US" sz="2000" dirty="0">
                <a:latin typeface="Times New Roman" panose="02020603050405020304" pitchFamily="18" charset="0"/>
                <a:cs typeface="Times New Roman" panose="02020603050405020304" pitchFamily="18" charset="0"/>
              </a:rPr>
              <a:t>. After his first novel, </a:t>
            </a:r>
            <a:r>
              <a:rPr lang="en-US" sz="2000" i="1" dirty="0">
                <a:latin typeface="Times New Roman" panose="02020603050405020304" pitchFamily="18" charset="0"/>
                <a:cs typeface="Times New Roman" panose="02020603050405020304" pitchFamily="18" charset="0"/>
              </a:rPr>
              <a:t>Reservation </a:t>
            </a:r>
            <a:r>
              <a:rPr lang="en-US" sz="2000" i="1" dirty="0" smtClean="0">
                <a:latin typeface="Times New Roman" panose="02020603050405020304" pitchFamily="18" charset="0"/>
                <a:cs typeface="Times New Roman" panose="02020603050405020304" pitchFamily="18" charset="0"/>
              </a:rPr>
              <a:t>Blues </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1995), was published, he was nominated a best </a:t>
            </a:r>
            <a:r>
              <a:rPr lang="en-US" sz="2000" dirty="0" smtClean="0">
                <a:latin typeface="Times New Roman" panose="02020603050405020304" pitchFamily="18" charset="0"/>
                <a:cs typeface="Times New Roman" panose="02020603050405020304" pitchFamily="18" charset="0"/>
              </a:rPr>
              <a:t>young American </a:t>
            </a:r>
            <a:r>
              <a:rPr lang="en-US" sz="2000" dirty="0">
                <a:latin typeface="Times New Roman" panose="02020603050405020304" pitchFamily="18" charset="0"/>
                <a:cs typeface="Times New Roman" panose="02020603050405020304" pitchFamily="18" charset="0"/>
              </a:rPr>
              <a:t>novelist by </a:t>
            </a:r>
            <a:r>
              <a:rPr lang="en-US" sz="2000" dirty="0" err="1">
                <a:latin typeface="Times New Roman" panose="02020603050405020304" pitchFamily="18" charset="0"/>
                <a:cs typeface="Times New Roman" panose="02020603050405020304" pitchFamily="18" charset="0"/>
              </a:rPr>
              <a:t>Granta</a:t>
            </a:r>
            <a:r>
              <a:rPr lang="en-US" sz="2000" dirty="0">
                <a:latin typeface="Times New Roman" panose="02020603050405020304" pitchFamily="18" charset="0"/>
                <a:cs typeface="Times New Roman" panose="02020603050405020304" pitchFamily="18" charset="0"/>
              </a:rPr>
              <a:t> magazine. His prolific </a:t>
            </a:r>
            <a:r>
              <a:rPr lang="en-US" sz="2000" dirty="0" smtClean="0">
                <a:latin typeface="Times New Roman" panose="02020603050405020304" pitchFamily="18" charset="0"/>
                <a:cs typeface="Times New Roman" panose="02020603050405020304" pitchFamily="18" charset="0"/>
              </a:rPr>
              <a:t>writing continues </a:t>
            </a:r>
            <a:r>
              <a:rPr lang="en-US" sz="2000" dirty="0">
                <a:latin typeface="Times New Roman" panose="02020603050405020304" pitchFamily="18" charset="0"/>
                <a:cs typeface="Times New Roman" panose="02020603050405020304" pitchFamily="18" charset="0"/>
              </a:rPr>
              <a:t>to win awards. </a:t>
            </a:r>
            <a:endParaRPr lang="ru-RU" sz="2000" dirty="0">
              <a:latin typeface="Times New Roman" panose="02020603050405020304" pitchFamily="18" charset="0"/>
              <a:cs typeface="Times New Roman" panose="02020603050405020304" pitchFamily="18" charset="0"/>
            </a:endParaRP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3888" y="3068960"/>
            <a:ext cx="2266950" cy="2800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5814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fontScale="90000"/>
          </a:bodyPr>
          <a:lstStyle/>
          <a:p>
            <a:pPr algn="just"/>
            <a:r>
              <a:rPr lang="en-US" sz="2400" b="1" i="1" dirty="0" smtClean="0">
                <a:latin typeface="Times New Roman" panose="02020603050405020304" pitchFamily="18" charset="0"/>
                <a:cs typeface="Times New Roman" panose="02020603050405020304" pitchFamily="18" charset="0"/>
              </a:rPr>
              <a:t>Lea </a:t>
            </a:r>
            <a:r>
              <a:rPr lang="en-US" sz="2400" b="1" i="1" dirty="0" err="1" smtClean="0">
                <a:latin typeface="Times New Roman" panose="02020603050405020304" pitchFamily="18" charset="0"/>
                <a:cs typeface="Times New Roman" panose="02020603050405020304" pitchFamily="18" charset="0"/>
              </a:rPr>
              <a:t>Terhune</a:t>
            </a:r>
            <a:r>
              <a:rPr lang="en-US" sz="2400" b="1" i="1"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is a storyteller for several American Indian traditions besides her Lakota and Kiowa Apache birth tribes</a:t>
            </a:r>
            <a:r>
              <a:rPr lang="en-US" sz="2400" dirty="0" smtClean="0">
                <a:latin typeface="Times New Roman" panose="02020603050405020304" pitchFamily="18" charset="0"/>
                <a:cs typeface="Times New Roman" panose="02020603050405020304" pitchFamily="18" charset="0"/>
              </a:rPr>
              <a:t>.</a:t>
            </a:r>
            <a:br>
              <a:rPr lang="en-US" sz="24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Indigenous </a:t>
            </a:r>
            <a:r>
              <a:rPr lang="en-US" sz="2000" dirty="0">
                <a:latin typeface="Times New Roman" panose="02020603050405020304" pitchFamily="18" charset="0"/>
                <a:cs typeface="Times New Roman" panose="02020603050405020304" pitchFamily="18" charset="0"/>
              </a:rPr>
              <a:t>peoples that first </a:t>
            </a:r>
            <a:r>
              <a:rPr lang="en-US" sz="2000" dirty="0" smtClean="0">
                <a:latin typeface="Times New Roman" panose="02020603050405020304" pitchFamily="18" charset="0"/>
                <a:cs typeface="Times New Roman" panose="02020603050405020304" pitchFamily="18" charset="0"/>
              </a:rPr>
              <a:t>inhabited the </a:t>
            </a:r>
            <a:r>
              <a:rPr lang="en-US" sz="2000" dirty="0">
                <a:latin typeface="Times New Roman" panose="02020603050405020304" pitchFamily="18" charset="0"/>
                <a:cs typeface="Times New Roman" panose="02020603050405020304" pitchFamily="18" charset="0"/>
              </a:rPr>
              <a:t>Americas held their </a:t>
            </a:r>
            <a:r>
              <a:rPr lang="en-US" sz="2000" dirty="0" smtClean="0">
                <a:latin typeface="Times New Roman" panose="02020603050405020304" pitchFamily="18" charset="0"/>
                <a:cs typeface="Times New Roman" panose="02020603050405020304" pitchFamily="18" charset="0"/>
              </a:rPr>
              <a:t>literature in </a:t>
            </a:r>
            <a:r>
              <a:rPr lang="en-US" sz="2000" dirty="0">
                <a:latin typeface="Times New Roman" panose="02020603050405020304" pitchFamily="18" charset="0"/>
                <a:cs typeface="Times New Roman" panose="02020603050405020304" pitchFamily="18" charset="0"/>
              </a:rPr>
              <a:t>memory to be </a:t>
            </a:r>
            <a:r>
              <a:rPr lang="en-US" sz="2000" dirty="0" smtClean="0">
                <a:latin typeface="Times New Roman" panose="02020603050405020304" pitchFamily="18" charset="0"/>
                <a:cs typeface="Times New Roman" panose="02020603050405020304" pitchFamily="18" charset="0"/>
              </a:rPr>
              <a:t>transmitted orally</a:t>
            </a:r>
            <a:r>
              <a:rPr lang="en-US" sz="2000" dirty="0">
                <a:latin typeface="Times New Roman" panose="02020603050405020304" pitchFamily="18" charset="0"/>
                <a:cs typeface="Times New Roman" panose="02020603050405020304" pitchFamily="18" charset="0"/>
              </a:rPr>
              <a:t>, and members of </a:t>
            </a:r>
            <a:r>
              <a:rPr lang="en-US" sz="2000" dirty="0" smtClean="0">
                <a:latin typeface="Times New Roman" panose="02020603050405020304" pitchFamily="18" charset="0"/>
                <a:cs typeface="Times New Roman" panose="02020603050405020304" pitchFamily="18" charset="0"/>
              </a:rPr>
              <a:t>surviving indigenous </a:t>
            </a:r>
            <a:r>
              <a:rPr lang="en-US" sz="2000" dirty="0">
                <a:latin typeface="Times New Roman" panose="02020603050405020304" pitchFamily="18" charset="0"/>
                <a:cs typeface="Times New Roman" panose="02020603050405020304" pitchFamily="18" charset="0"/>
              </a:rPr>
              <a:t>nations still do.</a:t>
            </a:r>
            <a:endParaRPr lang="ru-RU" sz="2000" dirty="0">
              <a:latin typeface="Times New Roman" panose="02020603050405020304" pitchFamily="18" charset="0"/>
              <a:cs typeface="Times New Roman" panose="02020603050405020304" pitchFamily="18" charset="0"/>
            </a:endParaRP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24175" y="2663031"/>
            <a:ext cx="329565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7900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rmAutofit/>
          </a:bodyPr>
          <a:lstStyle/>
          <a:p>
            <a:pPr algn="just"/>
            <a:r>
              <a:rPr lang="en-US" sz="2700" b="1" dirty="0" smtClean="0">
                <a:latin typeface="Times New Roman" panose="02020603050405020304" pitchFamily="18" charset="0"/>
                <a:cs typeface="Times New Roman" panose="02020603050405020304" pitchFamily="18" charset="0"/>
              </a:rPr>
              <a:t>East Asian Americans. </a:t>
            </a:r>
            <a:r>
              <a:rPr lang="en-US" sz="2700" b="1" i="1" dirty="0" smtClean="0">
                <a:latin typeface="Times New Roman" panose="02020603050405020304" pitchFamily="18" charset="0"/>
                <a:cs typeface="Times New Roman" panose="02020603050405020304" pitchFamily="18" charset="0"/>
              </a:rPr>
              <a:t>Jennifer </a:t>
            </a:r>
            <a:r>
              <a:rPr lang="en-US" sz="2700" b="1" i="1" dirty="0">
                <a:latin typeface="Times New Roman" panose="02020603050405020304" pitchFamily="18" charset="0"/>
                <a:cs typeface="Times New Roman" panose="02020603050405020304" pitchFamily="18" charset="0"/>
              </a:rPr>
              <a:t>8. </a:t>
            </a:r>
            <a:r>
              <a:rPr lang="en-US" sz="2700" b="1" i="1" dirty="0" smtClean="0">
                <a:latin typeface="Times New Roman" panose="02020603050405020304" pitchFamily="18" charset="0"/>
                <a:cs typeface="Times New Roman" panose="02020603050405020304" pitchFamily="18" charset="0"/>
              </a:rPr>
              <a:t>Lee </a:t>
            </a:r>
            <a:r>
              <a:rPr lang="en-US" sz="2200" dirty="0" smtClean="0">
                <a:latin typeface="Times New Roman" panose="02020603050405020304" pitchFamily="18" charset="0"/>
                <a:cs typeface="Times New Roman" panose="02020603050405020304" pitchFamily="18" charset="0"/>
              </a:rPr>
              <a:t>is </a:t>
            </a:r>
            <a:r>
              <a:rPr lang="en-US" sz="2200" dirty="0">
                <a:latin typeface="Times New Roman" panose="02020603050405020304" pitchFamily="18" charset="0"/>
                <a:cs typeface="Times New Roman" panose="02020603050405020304" pitchFamily="18" charset="0"/>
              </a:rPr>
              <a:t>author of </a:t>
            </a:r>
            <a:r>
              <a:rPr lang="en-US" sz="2200" i="1" dirty="0">
                <a:latin typeface="Times New Roman" panose="02020603050405020304" pitchFamily="18" charset="0"/>
                <a:cs typeface="Times New Roman" panose="02020603050405020304" pitchFamily="18" charset="0"/>
              </a:rPr>
              <a:t>The Fortune </a:t>
            </a:r>
            <a:r>
              <a:rPr lang="en-US" sz="2200" i="1" dirty="0" smtClean="0">
                <a:latin typeface="Times New Roman" panose="02020603050405020304" pitchFamily="18" charset="0"/>
                <a:cs typeface="Times New Roman" panose="02020603050405020304" pitchFamily="18" charset="0"/>
              </a:rPr>
              <a:t>Cookie Chronicles</a:t>
            </a:r>
            <a:r>
              <a:rPr lang="en-US" sz="2200" i="1" dirty="0">
                <a:latin typeface="Times New Roman" panose="02020603050405020304" pitchFamily="18" charset="0"/>
                <a:cs typeface="Times New Roman" panose="02020603050405020304" pitchFamily="18" charset="0"/>
              </a:rPr>
              <a:t>: Adventures in the World of </a:t>
            </a:r>
            <a:r>
              <a:rPr lang="en-US" sz="2200" i="1" dirty="0" smtClean="0">
                <a:latin typeface="Times New Roman" panose="02020603050405020304" pitchFamily="18" charset="0"/>
                <a:cs typeface="Times New Roman" panose="02020603050405020304" pitchFamily="18" charset="0"/>
              </a:rPr>
              <a:t>Chinese Food </a:t>
            </a:r>
            <a:r>
              <a:rPr lang="en-US" sz="2200" dirty="0">
                <a:latin typeface="Times New Roman" panose="02020603050405020304" pitchFamily="18" charset="0"/>
                <a:cs typeface="Times New Roman" panose="02020603050405020304" pitchFamily="18" charset="0"/>
              </a:rPr>
              <a:t>(2008) and maintains a “live-action blog” to </a:t>
            </a:r>
            <a:r>
              <a:rPr lang="en-US" sz="2200" dirty="0" smtClean="0">
                <a:latin typeface="Times New Roman" panose="02020603050405020304" pitchFamily="18" charset="0"/>
                <a:cs typeface="Times New Roman" panose="02020603050405020304" pitchFamily="18" charset="0"/>
              </a:rPr>
              <a:t>go with </a:t>
            </a:r>
            <a:r>
              <a:rPr lang="en-US" sz="2200" dirty="0">
                <a:latin typeface="Times New Roman" panose="02020603050405020304" pitchFamily="18" charset="0"/>
                <a:cs typeface="Times New Roman" panose="02020603050405020304" pitchFamily="18" charset="0"/>
              </a:rPr>
              <a:t>her book, which traces the history of the </a:t>
            </a:r>
            <a:r>
              <a:rPr lang="en-US" sz="2200" dirty="0" smtClean="0">
                <a:latin typeface="Times New Roman" panose="02020603050405020304" pitchFamily="18" charset="0"/>
                <a:cs typeface="Times New Roman" panose="02020603050405020304" pitchFamily="18" charset="0"/>
              </a:rPr>
              <a:t>fortune cookie</a:t>
            </a:r>
            <a:r>
              <a:rPr lang="en-US" sz="2200" dirty="0">
                <a:latin typeface="Times New Roman" panose="02020603050405020304" pitchFamily="18" charset="0"/>
                <a:cs typeface="Times New Roman" panose="02020603050405020304" pitchFamily="18" charset="0"/>
              </a:rPr>
              <a:t>. She is a New York Times reporter.</a:t>
            </a:r>
            <a:endParaRPr lang="ru-RU" sz="2200" dirty="0">
              <a:latin typeface="Times New Roman" panose="02020603050405020304" pitchFamily="18" charset="0"/>
              <a:cs typeface="Times New Roman" panose="02020603050405020304" pitchFamily="18" charset="0"/>
            </a:endParaRP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3848" y="3284984"/>
            <a:ext cx="255270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4407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fontScale="90000"/>
          </a:bodyPr>
          <a:lstStyle/>
          <a:p>
            <a:pPr algn="just"/>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700" b="1" i="1" dirty="0" err="1">
                <a:latin typeface="Times New Roman" panose="02020603050405020304" pitchFamily="18" charset="0"/>
                <a:cs typeface="Times New Roman" panose="02020603050405020304" pitchFamily="18" charset="0"/>
              </a:rPr>
              <a:t>Bich</a:t>
            </a:r>
            <a:r>
              <a:rPr lang="en-US" sz="2700" b="1" i="1" dirty="0">
                <a:latin typeface="Times New Roman" panose="02020603050405020304" pitchFamily="18" charset="0"/>
                <a:cs typeface="Times New Roman" panose="02020603050405020304" pitchFamily="18" charset="0"/>
              </a:rPr>
              <a:t> Minh </a:t>
            </a:r>
            <a:r>
              <a:rPr lang="en-US" sz="2700" b="1" i="1" dirty="0" smtClean="0">
                <a:latin typeface="Times New Roman" panose="02020603050405020304" pitchFamily="18" charset="0"/>
                <a:cs typeface="Times New Roman" panose="02020603050405020304" pitchFamily="18" charset="0"/>
              </a:rPr>
              <a:t>Nguyen</a:t>
            </a:r>
            <a:r>
              <a:rPr lang="en-US" sz="2400" dirty="0" smtClean="0">
                <a:latin typeface="Times New Roman" panose="02020603050405020304" pitchFamily="18" charset="0"/>
                <a:cs typeface="Times New Roman" panose="02020603050405020304" pitchFamily="18" charset="0"/>
              </a:rPr>
              <a:t> was </a:t>
            </a:r>
            <a:r>
              <a:rPr lang="en-US" sz="2400" dirty="0">
                <a:latin typeface="Times New Roman" panose="02020603050405020304" pitchFamily="18" charset="0"/>
                <a:cs typeface="Times New Roman" panose="02020603050405020304" pitchFamily="18" charset="0"/>
              </a:rPr>
              <a:t>an infant when her family fled</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Vietnam just before the fall of Saigon in 1975. Her first book,</a:t>
            </a:r>
            <a:br>
              <a:rPr lang="en-US" sz="2400" dirty="0">
                <a:latin typeface="Times New Roman" panose="02020603050405020304" pitchFamily="18" charset="0"/>
                <a:cs typeface="Times New Roman" panose="02020603050405020304" pitchFamily="18" charset="0"/>
              </a:rPr>
            </a:br>
            <a:r>
              <a:rPr lang="en-US" sz="2400" i="1" dirty="0">
                <a:latin typeface="Times New Roman" panose="02020603050405020304" pitchFamily="18" charset="0"/>
                <a:cs typeface="Times New Roman" panose="02020603050405020304" pitchFamily="18" charset="0"/>
              </a:rPr>
              <a:t>Stealing Buddha’s Dinner</a:t>
            </a:r>
            <a:r>
              <a:rPr lang="en-US" sz="2400" dirty="0">
                <a:latin typeface="Times New Roman" panose="02020603050405020304" pitchFamily="18" charset="0"/>
                <a:cs typeface="Times New Roman" panose="02020603050405020304" pitchFamily="18" charset="0"/>
              </a:rPr>
              <a:t>, about growing up in a Vietnamese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household in the American Midwest, won the PEN /</a:t>
            </a:r>
            <a:r>
              <a:rPr lang="en-US" sz="2400" dirty="0" err="1">
                <a:latin typeface="Times New Roman" panose="02020603050405020304" pitchFamily="18" charset="0"/>
                <a:cs typeface="Times New Roman" panose="02020603050405020304" pitchFamily="18" charset="0"/>
              </a:rPr>
              <a:t>Jerard</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Award in 2005. Her book </a:t>
            </a:r>
            <a:r>
              <a:rPr lang="en-US" sz="2400" i="1" dirty="0">
                <a:latin typeface="Times New Roman" panose="02020603050405020304" pitchFamily="18" charset="0"/>
                <a:cs typeface="Times New Roman" panose="02020603050405020304" pitchFamily="18" charset="0"/>
              </a:rPr>
              <a:t>Short Girls </a:t>
            </a:r>
            <a:r>
              <a:rPr lang="en-US" sz="2400" dirty="0" smtClean="0">
                <a:latin typeface="Times New Roman" panose="02020603050405020304" pitchFamily="18" charset="0"/>
                <a:cs typeface="Times New Roman" panose="02020603050405020304" pitchFamily="18" charset="0"/>
              </a:rPr>
              <a:t>was </a:t>
            </a:r>
            <a:r>
              <a:rPr lang="en-US" sz="2400" dirty="0">
                <a:latin typeface="Times New Roman" panose="02020603050405020304" pitchFamily="18" charset="0"/>
                <a:cs typeface="Times New Roman" panose="02020603050405020304" pitchFamily="18" charset="0"/>
              </a:rPr>
              <a:t>published in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2009. </a:t>
            </a:r>
            <a:endParaRPr lang="ru-RU" sz="2400" dirty="0">
              <a:latin typeface="Times New Roman" panose="02020603050405020304" pitchFamily="18" charset="0"/>
              <a:cs typeface="Times New Roman" panose="02020603050405020304" pitchFamily="18" charset="0"/>
            </a:endParaRPr>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3848" y="2708920"/>
            <a:ext cx="3384376"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2853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noAutofit/>
          </a:bodyPr>
          <a:lstStyle/>
          <a:p>
            <a:pPr algn="just"/>
            <a:r>
              <a:rPr lang="en-US" sz="2400" b="1" dirty="0">
                <a:latin typeface="Times New Roman" panose="02020603050405020304" pitchFamily="18" charset="0"/>
                <a:cs typeface="Times New Roman" panose="02020603050405020304" pitchFamily="18" charset="0"/>
              </a:rPr>
              <a:t>M</a:t>
            </a:r>
            <a:r>
              <a:rPr lang="en-US" sz="2400" b="1" dirty="0" smtClean="0">
                <a:latin typeface="Times New Roman" panose="02020603050405020304" pitchFamily="18" charset="0"/>
                <a:cs typeface="Times New Roman" panose="02020603050405020304" pitchFamily="18" charset="0"/>
              </a:rPr>
              <a:t>ulticulturalism</a:t>
            </a:r>
            <a:r>
              <a:rPr lang="en-US" sz="2400" dirty="0" smtClean="0">
                <a:latin typeface="Times New Roman" panose="02020603050405020304" pitchFamily="18" charset="0"/>
                <a:cs typeface="Times New Roman" panose="02020603050405020304" pitchFamily="18" charset="0"/>
              </a:rPr>
              <a:t> is the practice of giving importance to all cultures in a society and it includes people of several, different races, religions, languages and traditions </a:t>
            </a:r>
            <a:r>
              <a:rPr lang="en-US" sz="2000" dirty="0" smtClean="0">
                <a:latin typeface="Times New Roman" panose="02020603050405020304" pitchFamily="18" charset="0"/>
                <a:cs typeface="Times New Roman" panose="02020603050405020304" pitchFamily="18" charset="0"/>
              </a:rPr>
              <a:t>[Oxford Advanced Learners Dictionary]</a:t>
            </a:r>
            <a:r>
              <a:rPr lang="en-US"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600200"/>
            <a:ext cx="8229600" cy="4997152"/>
          </a:xfrm>
        </p:spPr>
        <p:txBody>
          <a:bodyPr>
            <a:normAutofit lnSpcReduction="10000"/>
          </a:bodyPr>
          <a:lstStyle/>
          <a:p>
            <a:pPr marL="0" indent="0" algn="just">
              <a:buNone/>
            </a:pPr>
            <a:r>
              <a:rPr lang="en-US" sz="2400" b="1" dirty="0" smtClean="0">
                <a:latin typeface="Times New Roman" panose="02020603050405020304" pitchFamily="18" charset="0"/>
                <a:cs typeface="Times New Roman" panose="02020603050405020304" pitchFamily="18" charset="0"/>
              </a:rPr>
              <a:t>Multicultural</a:t>
            </a:r>
            <a:r>
              <a:rPr lang="en-US" sz="2400" dirty="0" smtClean="0">
                <a:latin typeface="Times New Roman" panose="02020603050405020304" pitchFamily="18" charset="0"/>
                <a:cs typeface="Times New Roman" panose="02020603050405020304" pitchFamily="18" charset="0"/>
              </a:rPr>
              <a:t> as an adjective of, relating to, or adopted to diverse cultures and </a:t>
            </a:r>
            <a:r>
              <a:rPr lang="en-US" sz="2400" b="1" dirty="0" smtClean="0">
                <a:latin typeface="Times New Roman" panose="02020603050405020304" pitchFamily="18" charset="0"/>
                <a:cs typeface="Times New Roman" panose="02020603050405020304" pitchFamily="18" charset="0"/>
              </a:rPr>
              <a:t>multiculturalism</a:t>
            </a:r>
            <a:r>
              <a:rPr lang="en-US" sz="2400" dirty="0" smtClean="0">
                <a:latin typeface="Times New Roman" panose="02020603050405020304" pitchFamily="18" charset="0"/>
                <a:cs typeface="Times New Roman" panose="02020603050405020304" pitchFamily="18" charset="0"/>
              </a:rPr>
              <a:t> is noun form of it </a:t>
            </a:r>
            <a:r>
              <a:rPr lang="en-US" sz="2000" dirty="0" smtClean="0">
                <a:latin typeface="Times New Roman" panose="02020603050405020304" pitchFamily="18" charset="0"/>
                <a:cs typeface="Times New Roman" panose="02020603050405020304" pitchFamily="18" charset="0"/>
              </a:rPr>
              <a:t>[Merriam Webster Dictionary]. </a:t>
            </a:r>
          </a:p>
          <a:p>
            <a:pPr marL="0" indent="0" algn="just">
              <a:buNone/>
            </a:pPr>
            <a:r>
              <a:rPr lang="en-US" sz="2400" b="1" dirty="0" smtClean="0">
                <a:latin typeface="Times New Roman" panose="02020603050405020304" pitchFamily="18" charset="0"/>
                <a:cs typeface="Times New Roman" panose="02020603050405020304" pitchFamily="18" charset="0"/>
              </a:rPr>
              <a:t>Multiculturalism</a:t>
            </a:r>
            <a:r>
              <a:rPr lang="en-US" sz="2400" dirty="0" smtClean="0">
                <a:latin typeface="Times New Roman" panose="02020603050405020304" pitchFamily="18" charset="0"/>
                <a:cs typeface="Times New Roman" panose="02020603050405020304" pitchFamily="18" charset="0"/>
              </a:rPr>
              <a:t> is one manifestation of the postmodernist reaction to the de-legitimization of the state and the erosion of the hegemony of the dominant culture in advanced capitalist countries </a:t>
            </a:r>
            <a:r>
              <a:rPr lang="en-US" sz="2000" dirty="0" smtClean="0">
                <a:latin typeface="Times New Roman" panose="02020603050405020304" pitchFamily="18" charset="0"/>
                <a:cs typeface="Times New Roman" panose="02020603050405020304" pitchFamily="18" charset="0"/>
              </a:rPr>
              <a:t>[Terence Sheldon Turner in his book </a:t>
            </a:r>
            <a:r>
              <a:rPr lang="en-US" sz="2000" i="1" dirty="0" smtClean="0">
                <a:latin typeface="Times New Roman" panose="02020603050405020304" pitchFamily="18" charset="0"/>
                <a:cs typeface="Times New Roman" panose="02020603050405020304" pitchFamily="18" charset="0"/>
              </a:rPr>
              <a:t>Anthropology and Multiculturalism </a:t>
            </a:r>
            <a:r>
              <a:rPr lang="en-US" sz="2000" dirty="0" smtClean="0">
                <a:latin typeface="Times New Roman" panose="02020603050405020304" pitchFamily="18" charset="0"/>
                <a:cs typeface="Times New Roman" panose="02020603050405020304" pitchFamily="18" charset="0"/>
              </a:rPr>
              <a:t>]</a:t>
            </a:r>
          </a:p>
          <a:p>
            <a:pPr marL="0" indent="0" algn="just">
              <a:buNone/>
            </a:pPr>
            <a:r>
              <a:rPr lang="en-US" sz="2400" b="1" dirty="0" smtClean="0">
                <a:latin typeface="Times New Roman" panose="02020603050405020304" pitchFamily="18" charset="0"/>
                <a:cs typeface="Times New Roman" panose="02020603050405020304" pitchFamily="18" charset="0"/>
              </a:rPr>
              <a:t>Multiculturalism</a:t>
            </a:r>
            <a:r>
              <a:rPr lang="en-US" sz="2400" dirty="0" smtClean="0">
                <a:latin typeface="Times New Roman" panose="02020603050405020304" pitchFamily="18" charset="0"/>
                <a:cs typeface="Times New Roman" panose="02020603050405020304" pitchFamily="18" charset="0"/>
              </a:rPr>
              <a:t> draws our attention to the differences that inform our social existence and not merely to what is common to all human beings. These differences are constitutive of what we are and wish to be although in other respects we may have the same concern as the rest </a:t>
            </a:r>
            <a:r>
              <a:rPr lang="en-US" sz="2000" dirty="0" smtClean="0">
                <a:latin typeface="Times New Roman" panose="02020603050405020304" pitchFamily="18" charset="0"/>
                <a:cs typeface="Times New Roman" panose="02020603050405020304" pitchFamily="18" charset="0"/>
              </a:rPr>
              <a:t>[Valerian Rodrigues ‘Is There a Case for Multiculturalism?’]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9670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fontScale="90000"/>
          </a:bodyPr>
          <a:lstStyle/>
          <a:p>
            <a:pPr algn="just"/>
            <a:r>
              <a:rPr lang="en-US" sz="2400" b="1" i="1" dirty="0">
                <a:latin typeface="Times New Roman" panose="02020603050405020304" pitchFamily="18" charset="0"/>
                <a:cs typeface="Times New Roman" panose="02020603050405020304" pitchFamily="18" charset="0"/>
              </a:rPr>
              <a:t>Ha </a:t>
            </a:r>
            <a:r>
              <a:rPr lang="en-US" sz="2400" b="1" i="1" dirty="0" err="1">
                <a:latin typeface="Times New Roman" panose="02020603050405020304" pitchFamily="18" charset="0"/>
                <a:cs typeface="Times New Roman" panose="02020603050405020304" pitchFamily="18" charset="0"/>
              </a:rPr>
              <a:t>Jin</a:t>
            </a:r>
            <a:r>
              <a:rPr lang="en-US" sz="2400" b="1"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is a Chinese-American writer who was born </a:t>
            </a:r>
            <a:r>
              <a:rPr lang="en-US" sz="2400" dirty="0" smtClean="0">
                <a:latin typeface="Times New Roman" panose="02020603050405020304" pitchFamily="18" charset="0"/>
                <a:cs typeface="Times New Roman" panose="02020603050405020304" pitchFamily="18" charset="0"/>
              </a:rPr>
              <a:t>in China</a:t>
            </a:r>
            <a:r>
              <a:rPr lang="en-US" sz="2400" dirty="0">
                <a:latin typeface="Times New Roman" panose="02020603050405020304" pitchFamily="18" charset="0"/>
                <a:cs typeface="Times New Roman" panose="02020603050405020304" pitchFamily="18" charset="0"/>
              </a:rPr>
              <a:t>, migrated to the United States in 1984, and began </a:t>
            </a:r>
            <a:r>
              <a:rPr lang="en-US" sz="2400" dirty="0" smtClean="0">
                <a:latin typeface="Times New Roman" panose="02020603050405020304" pitchFamily="18" charset="0"/>
                <a:cs typeface="Times New Roman" panose="02020603050405020304" pitchFamily="18" charset="0"/>
              </a:rPr>
              <a:t>to write </a:t>
            </a:r>
            <a:r>
              <a:rPr lang="en-US" sz="2400" dirty="0">
                <a:latin typeface="Times New Roman" panose="02020603050405020304" pitchFamily="18" charset="0"/>
                <a:cs typeface="Times New Roman" panose="02020603050405020304" pitchFamily="18" charset="0"/>
              </a:rPr>
              <a:t>novels in English. He </a:t>
            </a:r>
            <a:r>
              <a:rPr lang="en-US" sz="2400" dirty="0" smtClean="0">
                <a:latin typeface="Times New Roman" panose="02020603050405020304" pitchFamily="18" charset="0"/>
                <a:cs typeface="Times New Roman" panose="02020603050405020304" pitchFamily="18" charset="0"/>
              </a:rPr>
              <a:t>has </a:t>
            </a:r>
            <a:r>
              <a:rPr lang="en-US" sz="2400" dirty="0">
                <a:latin typeface="Times New Roman" panose="02020603050405020304" pitchFamily="18" charset="0"/>
                <a:cs typeface="Times New Roman" panose="02020603050405020304" pitchFamily="18" charset="0"/>
              </a:rPr>
              <a:t>written five novels, </a:t>
            </a:r>
            <a:r>
              <a:rPr lang="en-US" sz="2400" dirty="0" smtClean="0">
                <a:latin typeface="Times New Roman" panose="02020603050405020304" pitchFamily="18" charset="0"/>
                <a:cs typeface="Times New Roman" panose="02020603050405020304" pitchFamily="18" charset="0"/>
              </a:rPr>
              <a:t>including </a:t>
            </a:r>
            <a:r>
              <a:rPr lang="en-US" sz="2400" i="1" dirty="0" smtClean="0">
                <a:latin typeface="Times New Roman" panose="02020603050405020304" pitchFamily="18" charset="0"/>
                <a:cs typeface="Times New Roman" panose="02020603050405020304" pitchFamily="18" charset="0"/>
              </a:rPr>
              <a:t>A </a:t>
            </a:r>
            <a:r>
              <a:rPr lang="en-US" sz="2400" i="1" dirty="0">
                <a:latin typeface="Times New Roman" panose="02020603050405020304" pitchFamily="18" charset="0"/>
                <a:cs typeface="Times New Roman" panose="02020603050405020304" pitchFamily="18" charset="0"/>
              </a:rPr>
              <a:t>Free Life </a:t>
            </a:r>
            <a:r>
              <a:rPr lang="en-US" sz="2400" dirty="0">
                <a:latin typeface="Times New Roman" panose="02020603050405020304" pitchFamily="18" charset="0"/>
                <a:cs typeface="Times New Roman" panose="02020603050405020304" pitchFamily="18" charset="0"/>
              </a:rPr>
              <a:t>(2007); </a:t>
            </a:r>
            <a:r>
              <a:rPr lang="en-US" sz="2400" i="1" dirty="0">
                <a:latin typeface="Times New Roman" panose="02020603050405020304" pitchFamily="18" charset="0"/>
                <a:cs typeface="Times New Roman" panose="02020603050405020304" pitchFamily="18" charset="0"/>
              </a:rPr>
              <a:t>Waiting</a:t>
            </a:r>
            <a:r>
              <a:rPr lang="en-US" sz="2400" dirty="0">
                <a:latin typeface="Times New Roman" panose="02020603050405020304" pitchFamily="18" charset="0"/>
                <a:cs typeface="Times New Roman" panose="02020603050405020304" pitchFamily="18" charset="0"/>
              </a:rPr>
              <a:t> (1999), which won the </a:t>
            </a:r>
            <a:r>
              <a:rPr lang="en-US" sz="2400" dirty="0" smtClean="0">
                <a:latin typeface="Times New Roman" panose="02020603050405020304" pitchFamily="18" charset="0"/>
                <a:cs typeface="Times New Roman" panose="02020603050405020304" pitchFamily="18" charset="0"/>
              </a:rPr>
              <a:t>National Book </a:t>
            </a:r>
            <a:r>
              <a:rPr lang="en-US" sz="2400" dirty="0">
                <a:latin typeface="Times New Roman" panose="02020603050405020304" pitchFamily="18" charset="0"/>
                <a:cs typeface="Times New Roman" panose="02020603050405020304" pitchFamily="18" charset="0"/>
              </a:rPr>
              <a:t>Award; and </a:t>
            </a:r>
            <a:r>
              <a:rPr lang="en-US" sz="2400" i="1" dirty="0">
                <a:latin typeface="Times New Roman" panose="02020603050405020304" pitchFamily="18" charset="0"/>
                <a:cs typeface="Times New Roman" panose="02020603050405020304" pitchFamily="18" charset="0"/>
              </a:rPr>
              <a:t>War Tras</a:t>
            </a:r>
            <a:r>
              <a:rPr lang="en-US" sz="2400" dirty="0">
                <a:latin typeface="Times New Roman" panose="02020603050405020304" pitchFamily="18" charset="0"/>
                <a:cs typeface="Times New Roman" panose="02020603050405020304" pitchFamily="18" charset="0"/>
              </a:rPr>
              <a:t>h (2005), which </a:t>
            </a:r>
            <a:r>
              <a:rPr lang="en-US" sz="2400" dirty="0" smtClean="0">
                <a:latin typeface="Times New Roman" panose="02020603050405020304" pitchFamily="18" charset="0"/>
                <a:cs typeface="Times New Roman" panose="02020603050405020304" pitchFamily="18" charset="0"/>
              </a:rPr>
              <a:t>received the </a:t>
            </a:r>
            <a:r>
              <a:rPr lang="en-US" sz="2400" dirty="0">
                <a:latin typeface="Times New Roman" panose="02020603050405020304" pitchFamily="18" charset="0"/>
                <a:cs typeface="Times New Roman" panose="02020603050405020304" pitchFamily="18" charset="0"/>
              </a:rPr>
              <a:t>PEN /</a:t>
            </a:r>
            <a:r>
              <a:rPr lang="en-US" sz="2400" dirty="0" err="1">
                <a:latin typeface="Times New Roman" panose="02020603050405020304" pitchFamily="18" charset="0"/>
                <a:cs typeface="Times New Roman" panose="02020603050405020304" pitchFamily="18" charset="0"/>
              </a:rPr>
              <a:t>Faulkener</a:t>
            </a:r>
            <a:r>
              <a:rPr lang="en-US" sz="2400" dirty="0">
                <a:latin typeface="Times New Roman" panose="02020603050405020304" pitchFamily="18" charset="0"/>
                <a:cs typeface="Times New Roman" panose="02020603050405020304" pitchFamily="18" charset="0"/>
              </a:rPr>
              <a:t> Award.</a:t>
            </a:r>
            <a:endParaRPr lang="ru-RU" sz="2400" dirty="0">
              <a:latin typeface="Times New Roman" panose="02020603050405020304" pitchFamily="18" charset="0"/>
              <a:cs typeface="Times New Roman" panose="02020603050405020304" pitchFamily="18" charset="0"/>
            </a:endParaRPr>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14562" y="2586831"/>
            <a:ext cx="4714875" cy="255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5223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rmAutofit/>
          </a:bodyPr>
          <a:lstStyle/>
          <a:p>
            <a:pPr algn="just"/>
            <a:r>
              <a:rPr lang="en-US" sz="2800" b="1" dirty="0" smtClean="0">
                <a:latin typeface="Times New Roman" panose="02020603050405020304" pitchFamily="18" charset="0"/>
                <a:cs typeface="Times New Roman" panose="02020603050405020304" pitchFamily="18" charset="0"/>
              </a:rPr>
              <a:t>Latino Americans. </a:t>
            </a:r>
            <a:r>
              <a:rPr lang="en-US" sz="2800" b="1" i="1" dirty="0">
                <a:latin typeface="Times New Roman" panose="02020603050405020304" pitchFamily="18" charset="0"/>
                <a:cs typeface="Times New Roman" panose="02020603050405020304" pitchFamily="18" charset="0"/>
              </a:rPr>
              <a:t>Glenda </a:t>
            </a:r>
            <a:r>
              <a:rPr lang="en-US" sz="2800" b="1" i="1" dirty="0" err="1">
                <a:latin typeface="Times New Roman" panose="02020603050405020304" pitchFamily="18" charset="0"/>
                <a:cs typeface="Times New Roman" panose="02020603050405020304" pitchFamily="18" charset="0"/>
              </a:rPr>
              <a:t>Carpio</a:t>
            </a:r>
            <a:r>
              <a:rPr lang="en-US" sz="2800" b="1"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is the author </a:t>
            </a:r>
            <a:r>
              <a:rPr lang="en-US" sz="2200" dirty="0" smtClean="0">
                <a:latin typeface="Times New Roman" panose="02020603050405020304" pitchFamily="18" charset="0"/>
                <a:cs typeface="Times New Roman" panose="02020603050405020304" pitchFamily="18" charset="0"/>
              </a:rPr>
              <a:t>of </a:t>
            </a:r>
            <a:r>
              <a:rPr lang="en-US" sz="2200" i="1" dirty="0" smtClean="0">
                <a:latin typeface="Times New Roman" panose="02020603050405020304" pitchFamily="18" charset="0"/>
                <a:cs typeface="Times New Roman" panose="02020603050405020304" pitchFamily="18" charset="0"/>
              </a:rPr>
              <a:t>Laughing </a:t>
            </a:r>
            <a:r>
              <a:rPr lang="en-US" sz="2200" i="1" dirty="0">
                <a:latin typeface="Times New Roman" panose="02020603050405020304" pitchFamily="18" charset="0"/>
                <a:cs typeface="Times New Roman" panose="02020603050405020304" pitchFamily="18" charset="0"/>
              </a:rPr>
              <a:t>Fit To Kill: Black Humor </a:t>
            </a:r>
            <a:r>
              <a:rPr lang="en-US" sz="2200" i="1" dirty="0" smtClean="0">
                <a:latin typeface="Times New Roman" panose="02020603050405020304" pitchFamily="18" charset="0"/>
                <a:cs typeface="Times New Roman" panose="02020603050405020304" pitchFamily="18" charset="0"/>
              </a:rPr>
              <a:t>in the </a:t>
            </a:r>
            <a:r>
              <a:rPr lang="en-US" sz="2200" i="1" dirty="0">
                <a:latin typeface="Times New Roman" panose="02020603050405020304" pitchFamily="18" charset="0"/>
                <a:cs typeface="Times New Roman" panose="02020603050405020304" pitchFamily="18" charset="0"/>
              </a:rPr>
              <a:t>Fictions of Slavery (</a:t>
            </a:r>
            <a:r>
              <a:rPr lang="en-US" sz="2200" i="1" dirty="0" smtClean="0">
                <a:latin typeface="Times New Roman" panose="02020603050405020304" pitchFamily="18" charset="0"/>
                <a:cs typeface="Times New Roman" panose="02020603050405020304" pitchFamily="18" charset="0"/>
              </a:rPr>
              <a:t>2008). </a:t>
            </a:r>
            <a:r>
              <a:rPr lang="en-US" sz="2200" dirty="0" smtClean="0">
                <a:latin typeface="Times New Roman" panose="02020603050405020304" pitchFamily="18" charset="0"/>
                <a:cs typeface="Times New Roman" panose="02020603050405020304" pitchFamily="18" charset="0"/>
              </a:rPr>
              <a:t>She is associate </a:t>
            </a:r>
            <a:r>
              <a:rPr lang="en-US" sz="2200" dirty="0">
                <a:latin typeface="Times New Roman" panose="02020603050405020304" pitchFamily="18" charset="0"/>
                <a:cs typeface="Times New Roman" panose="02020603050405020304" pitchFamily="18" charset="0"/>
              </a:rPr>
              <a:t>professor of African and African-</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American Studies and English at </a:t>
            </a:r>
            <a:r>
              <a:rPr lang="en-US" sz="2200" dirty="0" smtClean="0">
                <a:latin typeface="Times New Roman" panose="02020603050405020304" pitchFamily="18" charset="0"/>
                <a:cs typeface="Times New Roman" panose="02020603050405020304" pitchFamily="18" charset="0"/>
              </a:rPr>
              <a:t>Harvard University </a:t>
            </a:r>
            <a:r>
              <a:rPr lang="en-US" sz="2200" dirty="0">
                <a:latin typeface="Times New Roman" panose="02020603050405020304" pitchFamily="18" charset="0"/>
                <a:cs typeface="Times New Roman" panose="02020603050405020304" pitchFamily="18" charset="0"/>
              </a:rPr>
              <a:t>in Cambridge, Massachusetts.</a:t>
            </a:r>
            <a:endParaRPr lang="ru-RU" sz="2200" dirty="0">
              <a:latin typeface="Times New Roman" panose="02020603050405020304" pitchFamily="18" charset="0"/>
              <a:cs typeface="Times New Roman" panose="02020603050405020304" pitchFamily="18" charset="0"/>
            </a:endParaRP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59832" y="2996952"/>
            <a:ext cx="3038475"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4125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rmAutofit/>
          </a:bodyPr>
          <a:lstStyle/>
          <a:p>
            <a:pPr algn="just"/>
            <a:r>
              <a:rPr lang="en-US" sz="2400" b="1" i="1" dirty="0" smtClean="0">
                <a:latin typeface="Times New Roman" panose="02020603050405020304" pitchFamily="18" charset="0"/>
                <a:cs typeface="Times New Roman" panose="02020603050405020304" pitchFamily="18" charset="0"/>
              </a:rPr>
              <a:t>Daniel Alarcon </a:t>
            </a:r>
            <a:r>
              <a:rPr lang="en-US" sz="2400" dirty="0" smtClean="0">
                <a:latin typeface="Times New Roman" panose="02020603050405020304" pitchFamily="18" charset="0"/>
                <a:cs typeface="Times New Roman" panose="02020603050405020304" pitchFamily="18" charset="0"/>
              </a:rPr>
              <a:t>is a </a:t>
            </a:r>
            <a:r>
              <a:rPr lang="en-US" sz="2200" dirty="0" smtClean="0">
                <a:latin typeface="Times New Roman" panose="02020603050405020304" pitchFamily="18" charset="0"/>
                <a:cs typeface="Times New Roman" panose="02020603050405020304" pitchFamily="18" charset="0"/>
              </a:rPr>
              <a:t>Peruvian-born </a:t>
            </a:r>
            <a:r>
              <a:rPr lang="en-US" sz="2200" dirty="0">
                <a:latin typeface="Times New Roman" panose="02020603050405020304" pitchFamily="18" charset="0"/>
                <a:cs typeface="Times New Roman" panose="02020603050405020304" pitchFamily="18" charset="0"/>
              </a:rPr>
              <a:t>novelist emigrated with his family from a turbulent Lima, Peru, to the United States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when he was three years old, in 1980. His first novel, </a:t>
            </a:r>
            <a:r>
              <a:rPr lang="en-US" sz="2200" i="1" dirty="0">
                <a:latin typeface="Times New Roman" panose="02020603050405020304" pitchFamily="18" charset="0"/>
                <a:cs typeface="Times New Roman" panose="02020603050405020304" pitchFamily="18" charset="0"/>
              </a:rPr>
              <a:t>Lost City Radio </a:t>
            </a:r>
            <a:r>
              <a:rPr lang="en-US" sz="2200" dirty="0">
                <a:latin typeface="Times New Roman" panose="02020603050405020304" pitchFamily="18" charset="0"/>
                <a:cs typeface="Times New Roman" panose="02020603050405020304" pitchFamily="18" charset="0"/>
              </a:rPr>
              <a:t>(2007</a:t>
            </a:r>
            <a:r>
              <a:rPr lang="en-US" sz="2200" dirty="0" smtClean="0">
                <a:latin typeface="Times New Roman" panose="02020603050405020304" pitchFamily="18" charset="0"/>
                <a:cs typeface="Times New Roman" panose="02020603050405020304" pitchFamily="18" charset="0"/>
              </a:rPr>
              <a:t>), is </a:t>
            </a:r>
            <a:r>
              <a:rPr lang="en-US" sz="2200" dirty="0">
                <a:latin typeface="Times New Roman" panose="02020603050405020304" pitchFamily="18" charset="0"/>
                <a:cs typeface="Times New Roman" panose="02020603050405020304" pitchFamily="18" charset="0"/>
              </a:rPr>
              <a:t>set in </a:t>
            </a:r>
            <a:r>
              <a:rPr lang="en-US" sz="2200" dirty="0" smtClean="0">
                <a:latin typeface="Times New Roman" panose="02020603050405020304" pitchFamily="18" charset="0"/>
                <a:cs typeface="Times New Roman" panose="02020603050405020304" pitchFamily="18" charset="0"/>
              </a:rPr>
              <a:t>a fictional </a:t>
            </a:r>
            <a:r>
              <a:rPr lang="en-US" sz="2200" dirty="0">
                <a:latin typeface="Times New Roman" panose="02020603050405020304" pitchFamily="18" charset="0"/>
                <a:cs typeface="Times New Roman" panose="02020603050405020304" pitchFamily="18" charset="0"/>
              </a:rPr>
              <a:t>Latin American country. It is a tale of </a:t>
            </a:r>
            <a:r>
              <a:rPr lang="en-US" sz="2200" dirty="0" smtClean="0">
                <a:latin typeface="Times New Roman" panose="02020603050405020304" pitchFamily="18" charset="0"/>
                <a:cs typeface="Times New Roman" panose="02020603050405020304" pitchFamily="18" charset="0"/>
              </a:rPr>
              <a:t>war.</a:t>
            </a:r>
            <a:endParaRPr lang="ru-RU" sz="2200" dirty="0">
              <a:latin typeface="Times New Roman" panose="02020603050405020304" pitchFamily="18" charset="0"/>
              <a:cs typeface="Times New Roman" panose="02020603050405020304" pitchFamily="18" charset="0"/>
            </a:endParaRPr>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95700" y="2572544"/>
            <a:ext cx="175260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77264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06290"/>
          </a:xfrm>
        </p:spPr>
        <p:txBody>
          <a:bodyPr>
            <a:normAutofit/>
          </a:bodyPr>
          <a:lstStyle/>
          <a:p>
            <a:pPr algn="just"/>
            <a:r>
              <a:rPr lang="en-US" sz="2800" b="1" dirty="0" smtClean="0"/>
              <a:t>Middle Eastern and South Asian Americans. </a:t>
            </a:r>
            <a:br>
              <a:rPr lang="en-US" sz="2800" b="1" dirty="0" smtClean="0"/>
            </a:br>
            <a:r>
              <a:rPr lang="en-US" sz="2400" b="1" i="1" dirty="0" smtClean="0">
                <a:latin typeface="Times New Roman" panose="02020603050405020304" pitchFamily="18" charset="0"/>
                <a:cs typeface="Times New Roman" panose="02020603050405020304" pitchFamily="18" charset="0"/>
              </a:rPr>
              <a:t>Diana Abu-</a:t>
            </a:r>
            <a:r>
              <a:rPr lang="en-US" sz="2400" b="1" i="1" dirty="0" err="1" smtClean="0">
                <a:latin typeface="Times New Roman" panose="02020603050405020304" pitchFamily="18" charset="0"/>
                <a:cs typeface="Times New Roman" panose="02020603050405020304" pitchFamily="18" charset="0"/>
              </a:rPr>
              <a:t>Jaber</a:t>
            </a:r>
            <a:r>
              <a:rPr lang="en-US" sz="2400" b="1"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is </a:t>
            </a:r>
            <a:r>
              <a:rPr lang="en-US" sz="2400" dirty="0">
                <a:latin typeface="Times New Roman" panose="02020603050405020304" pitchFamily="18" charset="0"/>
                <a:cs typeface="Times New Roman" panose="02020603050405020304" pitchFamily="18" charset="0"/>
              </a:rPr>
              <a:t>the author of </a:t>
            </a:r>
            <a:r>
              <a:rPr lang="en-US" sz="2400" i="1" dirty="0">
                <a:latin typeface="Times New Roman" panose="02020603050405020304" pitchFamily="18" charset="0"/>
                <a:cs typeface="Times New Roman" panose="02020603050405020304" pitchFamily="18" charset="0"/>
              </a:rPr>
              <a:t>Crescent </a:t>
            </a:r>
            <a:r>
              <a:rPr lang="en-US" sz="2400" dirty="0">
                <a:latin typeface="Times New Roman" panose="02020603050405020304" pitchFamily="18" charset="0"/>
                <a:cs typeface="Times New Roman" panose="02020603050405020304" pitchFamily="18" charset="0"/>
              </a:rPr>
              <a:t>(2003</a:t>
            </a:r>
            <a:r>
              <a:rPr lang="en-US" sz="2400" dirty="0" smtClean="0">
                <a:latin typeface="Times New Roman" panose="02020603050405020304" pitchFamily="18" charset="0"/>
                <a:cs typeface="Times New Roman" panose="02020603050405020304" pitchFamily="18" charset="0"/>
              </a:rPr>
              <a:t>), winner </a:t>
            </a:r>
            <a:r>
              <a:rPr lang="en-US" sz="2400" dirty="0">
                <a:latin typeface="Times New Roman" panose="02020603050405020304" pitchFamily="18" charset="0"/>
                <a:cs typeface="Times New Roman" panose="02020603050405020304" pitchFamily="18" charset="0"/>
              </a:rPr>
              <a:t>of the 2004 PEN Center USA Award for </a:t>
            </a:r>
            <a:r>
              <a:rPr lang="en-US" sz="2400" dirty="0" smtClean="0">
                <a:latin typeface="Times New Roman" panose="02020603050405020304" pitchFamily="18" charset="0"/>
                <a:cs typeface="Times New Roman" panose="02020603050405020304" pitchFamily="18" charset="0"/>
              </a:rPr>
              <a:t>Literary Fiction </a:t>
            </a:r>
            <a:r>
              <a:rPr lang="en-US" sz="2400" dirty="0">
                <a:latin typeface="Times New Roman" panose="02020603050405020304" pitchFamily="18" charset="0"/>
                <a:cs typeface="Times New Roman" panose="02020603050405020304" pitchFamily="18" charset="0"/>
              </a:rPr>
              <a:t>and the Before Columbus Foundation’s </a:t>
            </a:r>
            <a:r>
              <a:rPr lang="en-US" sz="2400" dirty="0" smtClean="0">
                <a:latin typeface="Times New Roman" panose="02020603050405020304" pitchFamily="18" charset="0"/>
                <a:cs typeface="Times New Roman" panose="02020603050405020304" pitchFamily="18" charset="0"/>
              </a:rPr>
              <a:t>American Book </a:t>
            </a:r>
            <a:r>
              <a:rPr lang="en-US" sz="2400" dirty="0">
                <a:latin typeface="Times New Roman" panose="02020603050405020304" pitchFamily="18" charset="0"/>
                <a:cs typeface="Times New Roman" panose="02020603050405020304" pitchFamily="18" charset="0"/>
              </a:rPr>
              <a:t>Award; </a:t>
            </a:r>
            <a:r>
              <a:rPr lang="en-US" sz="2400" i="1" dirty="0">
                <a:latin typeface="Times New Roman" panose="02020603050405020304" pitchFamily="18" charset="0"/>
                <a:cs typeface="Times New Roman" panose="02020603050405020304" pitchFamily="18" charset="0"/>
              </a:rPr>
              <a:t>Arabian Jazz</a:t>
            </a:r>
            <a:r>
              <a:rPr lang="en-US" sz="2400" dirty="0">
                <a:latin typeface="Times New Roman" panose="02020603050405020304" pitchFamily="18" charset="0"/>
                <a:cs typeface="Times New Roman" panose="02020603050405020304" pitchFamily="18" charset="0"/>
              </a:rPr>
              <a:t> (2003</a:t>
            </a:r>
            <a:r>
              <a:rPr lang="en-US" sz="2400" dirty="0" smtClean="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The Language of </a:t>
            </a:r>
            <a:r>
              <a:rPr lang="en-US" sz="2400" i="1" dirty="0" smtClean="0">
                <a:latin typeface="Times New Roman" panose="02020603050405020304" pitchFamily="18" charset="0"/>
                <a:cs typeface="Times New Roman" panose="02020603050405020304" pitchFamily="18" charset="0"/>
              </a:rPr>
              <a:t>the Baklava </a:t>
            </a:r>
            <a:r>
              <a:rPr lang="en-US" sz="2400" dirty="0">
                <a:latin typeface="Times New Roman" panose="02020603050405020304" pitchFamily="18" charset="0"/>
                <a:cs typeface="Times New Roman" panose="02020603050405020304" pitchFamily="18" charset="0"/>
              </a:rPr>
              <a:t>(2005</a:t>
            </a:r>
            <a:r>
              <a:rPr lang="en-US" sz="2400" dirty="0" smtClean="0">
                <a:latin typeface="Times New Roman" panose="02020603050405020304" pitchFamily="18" charset="0"/>
                <a:cs typeface="Times New Roman" panose="02020603050405020304" pitchFamily="18" charset="0"/>
              </a:rPr>
              <a:t>); and </a:t>
            </a:r>
            <a:r>
              <a:rPr lang="en-US" sz="2400" i="1" dirty="0" smtClean="0">
                <a:latin typeface="Times New Roman" panose="02020603050405020304" pitchFamily="18" charset="0"/>
                <a:cs typeface="Times New Roman" panose="02020603050405020304" pitchFamily="18" charset="0"/>
              </a:rPr>
              <a:t>Origin</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(2007).</a:t>
            </a:r>
            <a:endParaRPr lang="ru-RU" sz="2400" dirty="0">
              <a:latin typeface="Times New Roman" panose="02020603050405020304" pitchFamily="18" charset="0"/>
              <a:cs typeface="Times New Roman" panose="02020603050405020304" pitchFamily="18" charset="0"/>
            </a:endParaRPr>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7784" y="3212976"/>
            <a:ext cx="4391025" cy="30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48988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a:latin typeface="Times New Roman" panose="02020603050405020304" pitchFamily="18" charset="0"/>
                <a:cs typeface="Times New Roman" panose="02020603050405020304" pitchFamily="18" charset="0"/>
              </a:rPr>
              <a:t>Multiculturalism and Canadian Literature</a:t>
            </a:r>
            <a:endParaRPr lang="ru-RU" sz="36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mission of creating a national literature that should have a test of regional </a:t>
            </a:r>
            <a:r>
              <a:rPr lang="en-US" sz="2400" dirty="0" smtClean="0">
                <a:latin typeface="Times New Roman" panose="02020603050405020304" pitchFamily="18" charset="0"/>
                <a:cs typeface="Times New Roman" panose="02020603050405020304" pitchFamily="18" charset="0"/>
              </a:rPr>
              <a:t>culture: </a:t>
            </a:r>
            <a:r>
              <a:rPr lang="en-US" sz="2400" b="1" dirty="0">
                <a:latin typeface="Times New Roman" panose="02020603050405020304" pitchFamily="18" charset="0"/>
                <a:cs typeface="Times New Roman" panose="02020603050405020304" pitchFamily="18" charset="0"/>
              </a:rPr>
              <a:t>Margaret Lawrence, Alice Munro, Margaret Atwood, Hugh </a:t>
            </a:r>
            <a:r>
              <a:rPr lang="en-US" sz="2400" b="1" dirty="0" smtClean="0">
                <a:latin typeface="Times New Roman" panose="02020603050405020304" pitchFamily="18" charset="0"/>
                <a:cs typeface="Times New Roman" panose="02020603050405020304" pitchFamily="18" charset="0"/>
              </a:rPr>
              <a:t>McLennan, </a:t>
            </a:r>
            <a:r>
              <a:rPr lang="en-US" sz="2400" b="1" dirty="0">
                <a:latin typeface="Times New Roman" panose="02020603050405020304" pitchFamily="18" charset="0"/>
                <a:cs typeface="Times New Roman" panose="02020603050405020304" pitchFamily="18" charset="0"/>
              </a:rPr>
              <a:t>Ethel Davis </a:t>
            </a:r>
            <a:r>
              <a:rPr lang="en-US" sz="2400" b="1" dirty="0" smtClean="0">
                <a:latin typeface="Times New Roman" panose="02020603050405020304" pitchFamily="18" charset="0"/>
                <a:cs typeface="Times New Roman" panose="02020603050405020304" pitchFamily="18" charset="0"/>
              </a:rPr>
              <a:t>Wilson </a:t>
            </a:r>
            <a:r>
              <a:rPr lang="en-US" sz="2400" b="1" dirty="0">
                <a:latin typeface="Times New Roman" panose="02020603050405020304" pitchFamily="18" charset="0"/>
                <a:cs typeface="Times New Roman" panose="02020603050405020304" pitchFamily="18" charset="0"/>
              </a:rPr>
              <a:t>and Ernest </a:t>
            </a:r>
            <a:r>
              <a:rPr lang="en-US" sz="2400" b="1" dirty="0" smtClean="0">
                <a:latin typeface="Times New Roman" panose="02020603050405020304" pitchFamily="18" charset="0"/>
                <a:cs typeface="Times New Roman" panose="02020603050405020304" pitchFamily="18" charset="0"/>
              </a:rPr>
              <a:t>Buckler.</a:t>
            </a:r>
          </a:p>
          <a:p>
            <a:pPr algn="just"/>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radical shift from national to the transnational-multicultural </a:t>
            </a:r>
            <a:r>
              <a:rPr lang="en-US" sz="2400" dirty="0" smtClean="0">
                <a:latin typeface="Times New Roman" panose="02020603050405020304" pitchFamily="18" charset="0"/>
                <a:cs typeface="Times New Roman" panose="02020603050405020304" pitchFamily="18" charset="0"/>
              </a:rPr>
              <a:t>literature is </a:t>
            </a:r>
            <a:r>
              <a:rPr lang="en-US" sz="2400" dirty="0">
                <a:latin typeface="Times New Roman" panose="02020603050405020304" pitchFamily="18" charset="0"/>
                <a:cs typeface="Times New Roman" panose="02020603050405020304" pitchFamily="18" charset="0"/>
              </a:rPr>
              <a:t>described significantly by </a:t>
            </a:r>
            <a:r>
              <a:rPr lang="en-US" sz="2400" b="1" dirty="0">
                <a:latin typeface="Times New Roman" panose="02020603050405020304" pitchFamily="18" charset="0"/>
                <a:cs typeface="Times New Roman" panose="02020603050405020304" pitchFamily="18" charset="0"/>
              </a:rPr>
              <a:t>W. J. (William John) Keith</a:t>
            </a:r>
            <a:r>
              <a:rPr lang="en-US" sz="2400" dirty="0">
                <a:latin typeface="Times New Roman" panose="02020603050405020304" pitchFamily="18" charset="0"/>
                <a:cs typeface="Times New Roman" panose="02020603050405020304" pitchFamily="18" charset="0"/>
              </a:rPr>
              <a:t> in </a:t>
            </a:r>
            <a:r>
              <a:rPr lang="en-US" sz="2400" i="1" dirty="0">
                <a:latin typeface="Times New Roman" panose="02020603050405020304" pitchFamily="18" charset="0"/>
                <a:cs typeface="Times New Roman" panose="02020603050405020304" pitchFamily="18" charset="0"/>
              </a:rPr>
              <a:t>Canadian Literature in English Vol. </a:t>
            </a:r>
            <a:r>
              <a:rPr lang="en-US" sz="2400" i="1" dirty="0" smtClean="0">
                <a:latin typeface="Times New Roman" panose="02020603050405020304" pitchFamily="18" charset="0"/>
                <a:cs typeface="Times New Roman" panose="02020603050405020304" pitchFamily="18" charset="0"/>
              </a:rPr>
              <a:t>II</a:t>
            </a:r>
          </a:p>
          <a:p>
            <a:pPr marL="0" indent="0" algn="just">
              <a:buNone/>
            </a:pP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91373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48680"/>
            <a:ext cx="8640960" cy="5632311"/>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development of Multicultural Canadian Literary tradition </a:t>
            </a:r>
            <a:endParaRPr lang="en-US" sz="2000" b="1" dirty="0" smtClean="0">
              <a:latin typeface="Times New Roman" panose="02020603050405020304" pitchFamily="18" charset="0"/>
              <a:cs typeface="Times New Roman" panose="02020603050405020304" pitchFamily="18" charset="0"/>
            </a:endParaRPr>
          </a:p>
          <a:p>
            <a:pPr algn="ctr"/>
            <a:r>
              <a:rPr lang="en-US" sz="2000" b="1" dirty="0" smtClean="0">
                <a:latin typeface="Times New Roman" panose="02020603050405020304" pitchFamily="18" charset="0"/>
                <a:cs typeface="Times New Roman" panose="02020603050405020304" pitchFamily="18" charset="0"/>
              </a:rPr>
              <a:t>can </a:t>
            </a:r>
            <a:r>
              <a:rPr lang="en-US" sz="2000" b="1" dirty="0">
                <a:latin typeface="Times New Roman" panose="02020603050405020304" pitchFamily="18" charset="0"/>
                <a:cs typeface="Times New Roman" panose="02020603050405020304" pitchFamily="18" charset="0"/>
              </a:rPr>
              <a:t>be seen as follows:</a:t>
            </a:r>
          </a:p>
          <a:p>
            <a:pPr algn="just"/>
            <a:r>
              <a:rPr lang="en-US" sz="2000" dirty="0">
                <a:latin typeface="Times New Roman" panose="02020603050405020304" pitchFamily="18" charset="0"/>
                <a:cs typeface="Times New Roman" panose="02020603050405020304" pitchFamily="18" charset="0"/>
              </a:rPr>
              <a:t>- The literature is the only source that can help to the process of acculturation.</a:t>
            </a:r>
          </a:p>
          <a:p>
            <a:pPr algn="just"/>
            <a:r>
              <a:rPr lang="en-US" sz="2000" dirty="0">
                <a:latin typeface="Times New Roman" panose="02020603050405020304" pitchFamily="18" charset="0"/>
                <a:cs typeface="Times New Roman" panose="02020603050405020304" pitchFamily="18" charset="0"/>
              </a:rPr>
              <a:t>- Literature as a form of culture sustains the great cultural tradition and at the same time denotes the significant changes in the social conducts.</a:t>
            </a:r>
          </a:p>
          <a:p>
            <a:pPr algn="just"/>
            <a:r>
              <a:rPr lang="en-US" sz="2000" dirty="0">
                <a:latin typeface="Times New Roman" panose="02020603050405020304" pitchFamily="18" charset="0"/>
                <a:cs typeface="Times New Roman" panose="02020603050405020304" pitchFamily="18" charset="0"/>
              </a:rPr>
              <a:t>- Canadian Literature in English reflects the contemporary life that is under the influence of the multiculturalism.</a:t>
            </a:r>
          </a:p>
          <a:p>
            <a:pPr algn="just"/>
            <a:r>
              <a:rPr lang="en-US" sz="2000" dirty="0">
                <a:latin typeface="Times New Roman" panose="02020603050405020304" pitchFamily="18" charset="0"/>
                <a:cs typeface="Times New Roman" panose="02020603050405020304" pitchFamily="18" charset="0"/>
              </a:rPr>
              <a:t>- The secularism in the religious orientation and the cultural conducts can be realized in the literary expressions of the period.</a:t>
            </a:r>
          </a:p>
          <a:p>
            <a:pPr algn="just"/>
            <a:r>
              <a:rPr lang="en-US" sz="2000" dirty="0">
                <a:latin typeface="Times New Roman" panose="02020603050405020304" pitchFamily="18" charset="0"/>
                <a:cs typeface="Times New Roman" panose="02020603050405020304" pitchFamily="18" charset="0"/>
              </a:rPr>
              <a:t>- Canada as an officially bilingual country holds a collage of different cultures and creates an eclectic model of contemporary consciousness that gave birth to the new vibrant literature. </a:t>
            </a:r>
          </a:p>
          <a:p>
            <a:pPr algn="just"/>
            <a:r>
              <a:rPr lang="en-US" sz="2000" dirty="0">
                <a:latin typeface="Times New Roman" panose="02020603050405020304" pitchFamily="18" charset="0"/>
                <a:cs typeface="Times New Roman" panose="02020603050405020304" pitchFamily="18" charset="0"/>
              </a:rPr>
              <a:t>- The literature of the period not only locates the commonalities among the people but also focuses on the differences.</a:t>
            </a:r>
          </a:p>
          <a:p>
            <a:pPr algn="just"/>
            <a:r>
              <a:rPr lang="en-US" sz="2000" dirty="0">
                <a:latin typeface="Times New Roman" panose="02020603050405020304" pitchFamily="18" charset="0"/>
                <a:cs typeface="Times New Roman" panose="02020603050405020304" pitchFamily="18" charset="0"/>
              </a:rPr>
              <a:t>- In this period Literature is the only valid solution that can bridge these differences to create the nation as organic whole.</a:t>
            </a:r>
          </a:p>
          <a:p>
            <a:pPr algn="just"/>
            <a:r>
              <a:rPr lang="en-US" sz="2000" dirty="0">
                <a:latin typeface="Times New Roman" panose="02020603050405020304" pitchFamily="18" charset="0"/>
                <a:cs typeface="Times New Roman" panose="02020603050405020304" pitchFamily="18" charset="0"/>
              </a:rPr>
              <a:t>- Contemporary Canadian Literary Tradition has a capacity to sustain the cultural equality.</a:t>
            </a:r>
          </a:p>
        </p:txBody>
      </p:sp>
    </p:spTree>
    <p:extLst>
      <p:ext uri="{BB962C8B-B14F-4D97-AF65-F5344CB8AC3E}">
        <p14:creationId xmlns:p14="http://schemas.microsoft.com/office/powerpoint/2010/main" val="22370800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20688"/>
            <a:ext cx="8557922" cy="5262979"/>
          </a:xfrm>
          <a:prstGeom prst="rect">
            <a:avLst/>
          </a:prstGeom>
        </p:spPr>
        <p:txBody>
          <a:bodyPr wrap="square">
            <a:spAutoFit/>
          </a:bodyPr>
          <a:lstStyle/>
          <a:p>
            <a:pPr marL="342900" indent="-342900" algn="just">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Canada has the literary traditions like </a:t>
            </a:r>
            <a:r>
              <a:rPr lang="en-US" sz="2400" b="1" dirty="0">
                <a:latin typeface="Times New Roman" panose="02020603050405020304" pitchFamily="18" charset="0"/>
                <a:cs typeface="Times New Roman" panose="02020603050405020304" pitchFamily="18" charset="0"/>
              </a:rPr>
              <a:t>French-Canadian</a:t>
            </a:r>
            <a:r>
              <a:rPr lang="en-US" sz="2400" dirty="0">
                <a:latin typeface="Times New Roman" panose="02020603050405020304" pitchFamily="18" charset="0"/>
                <a:cs typeface="Times New Roman" panose="02020603050405020304" pitchFamily="18" charset="0"/>
              </a:rPr>
              <a:t> Literature, </a:t>
            </a:r>
            <a:r>
              <a:rPr lang="en-US" sz="2400" b="1" dirty="0">
                <a:latin typeface="Times New Roman" panose="02020603050405020304" pitchFamily="18" charset="0"/>
                <a:cs typeface="Times New Roman" panose="02020603050405020304" pitchFamily="18" charset="0"/>
              </a:rPr>
              <a:t>English-Canadian</a:t>
            </a:r>
            <a:r>
              <a:rPr lang="en-US" sz="2400" dirty="0">
                <a:latin typeface="Times New Roman" panose="02020603050405020304" pitchFamily="18" charset="0"/>
                <a:cs typeface="Times New Roman" panose="02020603050405020304" pitchFamily="18" charset="0"/>
              </a:rPr>
              <a:t> Literature, </a:t>
            </a:r>
            <a:r>
              <a:rPr lang="en-US" sz="2400" b="1" dirty="0">
                <a:latin typeface="Times New Roman" panose="02020603050405020304" pitchFamily="18" charset="0"/>
                <a:cs typeface="Times New Roman" panose="02020603050405020304" pitchFamily="18" charset="0"/>
              </a:rPr>
              <a:t>Irish-Canadian </a:t>
            </a:r>
            <a:r>
              <a:rPr lang="en-US" sz="2400" dirty="0">
                <a:latin typeface="Times New Roman" panose="02020603050405020304" pitchFamily="18" charset="0"/>
                <a:cs typeface="Times New Roman" panose="02020603050405020304" pitchFamily="18" charset="0"/>
              </a:rPr>
              <a:t>Literature, </a:t>
            </a:r>
            <a:r>
              <a:rPr lang="en-US" sz="2400" b="1" dirty="0">
                <a:latin typeface="Times New Roman" panose="02020603050405020304" pitchFamily="18" charset="0"/>
                <a:cs typeface="Times New Roman" panose="02020603050405020304" pitchFamily="18" charset="0"/>
              </a:rPr>
              <a:t>Chinese-Canadian</a:t>
            </a:r>
            <a:r>
              <a:rPr lang="en-US" sz="2400" dirty="0">
                <a:latin typeface="Times New Roman" panose="02020603050405020304" pitchFamily="18" charset="0"/>
                <a:cs typeface="Times New Roman" panose="02020603050405020304" pitchFamily="18" charset="0"/>
              </a:rPr>
              <a:t> Literature and so forth. These categorizations of Canadian literature suggest its multicultural nature. </a:t>
            </a:r>
            <a:endParaRPr lang="en-US" sz="24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Mordecai Richler, </a:t>
            </a:r>
            <a:r>
              <a:rPr lang="en-US" sz="2400" b="1" dirty="0">
                <a:latin typeface="Times New Roman" panose="02020603050405020304" pitchFamily="18" charset="0"/>
                <a:cs typeface="Times New Roman" panose="02020603050405020304" pitchFamily="18" charset="0"/>
              </a:rPr>
              <a:t>Margaret </a:t>
            </a:r>
            <a:r>
              <a:rPr lang="en-US" sz="2400" b="1" dirty="0" smtClean="0">
                <a:latin typeface="Times New Roman" panose="02020603050405020304" pitchFamily="18" charset="0"/>
                <a:cs typeface="Times New Roman" panose="02020603050405020304" pitchFamily="18" charset="0"/>
              </a:rPr>
              <a:t>Laurence, </a:t>
            </a:r>
            <a:r>
              <a:rPr lang="en-US" sz="2400" b="1" dirty="0" err="1">
                <a:latin typeface="Times New Roman" panose="02020603050405020304" pitchFamily="18" charset="0"/>
                <a:cs typeface="Times New Roman" panose="02020603050405020304" pitchFamily="18" charset="0"/>
              </a:rPr>
              <a:t>Rohinton</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Mistry</a:t>
            </a:r>
            <a:r>
              <a:rPr lang="vi-VN"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Michael </a:t>
            </a:r>
            <a:r>
              <a:rPr lang="en-US" sz="2400" b="1" dirty="0" smtClean="0">
                <a:latin typeface="Times New Roman" panose="02020603050405020304" pitchFamily="18" charset="0"/>
                <a:cs typeface="Times New Roman" panose="02020603050405020304" pitchFamily="18" charset="0"/>
              </a:rPr>
              <a:t>Ondaatje </a:t>
            </a:r>
            <a:r>
              <a:rPr lang="en-US" sz="2400" dirty="0" smtClean="0">
                <a:latin typeface="Times New Roman" panose="02020603050405020304" pitchFamily="18" charset="0"/>
                <a:cs typeface="Times New Roman" panose="02020603050405020304" pitchFamily="18" charset="0"/>
              </a:rPr>
              <a:t>and</a:t>
            </a:r>
            <a:r>
              <a:rPr lang="en-US" sz="2400" b="1" dirty="0" smtClean="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Wayson</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Choy</a:t>
            </a:r>
            <a:r>
              <a:rPr lang="en-US" sz="2400" dirty="0" smtClean="0">
                <a:latin typeface="Times New Roman" panose="02020603050405020304" pitchFamily="18" charset="0"/>
                <a:cs typeface="Times New Roman" panose="02020603050405020304" pitchFamily="18" charset="0"/>
              </a:rPr>
              <a:t>. </a:t>
            </a:r>
          </a:p>
          <a:p>
            <a:pPr marL="342900" indent="-342900" algn="just">
              <a:buFont typeface="Wingdings" panose="05000000000000000000" pitchFamily="2" charset="2"/>
              <a:buChar char="v"/>
            </a:pPr>
            <a:r>
              <a:rPr lang="en-US" sz="2400" i="1" dirty="0" smtClean="0">
                <a:latin typeface="Times New Roman" panose="02020603050405020304" pitchFamily="18" charset="0"/>
                <a:cs typeface="Times New Roman" panose="02020603050405020304" pitchFamily="18" charset="0"/>
              </a:rPr>
              <a:t>Articulation </a:t>
            </a:r>
            <a:r>
              <a:rPr lang="en-US" sz="2400" i="1" dirty="0">
                <a:latin typeface="Times New Roman" panose="02020603050405020304" pitchFamily="18" charset="0"/>
                <a:cs typeface="Times New Roman" panose="02020603050405020304" pitchFamily="18" charset="0"/>
              </a:rPr>
              <a:t>of </a:t>
            </a:r>
            <a:r>
              <a:rPr lang="en-US" sz="2400" i="1" dirty="0" err="1">
                <a:latin typeface="Times New Roman" panose="02020603050405020304" pitchFamily="18" charset="0"/>
                <a:cs typeface="Times New Roman" panose="02020603050405020304" pitchFamily="18" charset="0"/>
              </a:rPr>
              <a:t>Interculturalism</a:t>
            </a:r>
            <a:r>
              <a:rPr lang="en-US" sz="2400" i="1" dirty="0">
                <a:latin typeface="Times New Roman" panose="02020603050405020304" pitchFamily="18" charset="0"/>
                <a:cs typeface="Times New Roman" panose="02020603050405020304" pitchFamily="18" charset="0"/>
              </a:rPr>
              <a:t> in Chinese-Canadian Literature </a:t>
            </a:r>
            <a:r>
              <a:rPr lang="en-US" sz="2400" i="1" dirty="0" smtClean="0">
                <a:latin typeface="Times New Roman" panose="02020603050405020304" pitchFamily="18" charset="0"/>
                <a:cs typeface="Times New Roman" panose="02020603050405020304" pitchFamily="18" charset="0"/>
              </a:rPr>
              <a:t>(2000)</a:t>
            </a:r>
          </a:p>
          <a:p>
            <a:pPr marL="342900" indent="-342900" algn="just">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a:t>
            </a:r>
            <a:r>
              <a:rPr lang="en-US" sz="2400" dirty="0" smtClean="0">
                <a:latin typeface="Times New Roman" panose="02020603050405020304" pitchFamily="18" charset="0"/>
                <a:cs typeface="Times New Roman" panose="02020603050405020304" pitchFamily="18" charset="0"/>
              </a:rPr>
              <a:t>he </a:t>
            </a:r>
            <a:r>
              <a:rPr lang="en-US" sz="2400" b="1" dirty="0">
                <a:latin typeface="Times New Roman" panose="02020603050405020304" pitchFamily="18" charset="0"/>
                <a:cs typeface="Times New Roman" panose="02020603050405020304" pitchFamily="18" charset="0"/>
              </a:rPr>
              <a:t>thematic concern</a:t>
            </a:r>
            <a:r>
              <a:rPr lang="en-US" sz="2400" dirty="0">
                <a:latin typeface="Times New Roman" panose="02020603050405020304" pitchFamily="18" charset="0"/>
                <a:cs typeface="Times New Roman" panose="02020603050405020304" pitchFamily="18" charset="0"/>
              </a:rPr>
              <a:t> of Canadian </a:t>
            </a:r>
            <a:r>
              <a:rPr lang="en-US" sz="2400" dirty="0" smtClean="0">
                <a:latin typeface="Times New Roman" panose="02020603050405020304" pitchFamily="18" charset="0"/>
                <a:cs typeface="Times New Roman" panose="02020603050405020304" pitchFamily="18" charset="0"/>
              </a:rPr>
              <a:t>literature: the portrayal </a:t>
            </a:r>
            <a:r>
              <a:rPr lang="en-US" sz="2400" dirty="0">
                <a:latin typeface="Times New Roman" panose="02020603050405020304" pitchFamily="18" charset="0"/>
                <a:cs typeface="Times New Roman" panose="02020603050405020304" pitchFamily="18" charset="0"/>
              </a:rPr>
              <a:t>of cultural differences, search for collective voice, immigrant problems to the themes like problem of acculturation, cultural crisis, transcultural marriages, problems of cultural harmony and self-identity in the globalization.</a:t>
            </a:r>
          </a:p>
        </p:txBody>
      </p:sp>
    </p:spTree>
    <p:extLst>
      <p:ext uri="{BB962C8B-B14F-4D97-AF65-F5344CB8AC3E}">
        <p14:creationId xmlns:p14="http://schemas.microsoft.com/office/powerpoint/2010/main" val="4282563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400" dirty="0" err="1" smtClean="0">
                <a:latin typeface="Times New Roman" panose="02020603050405020304" pitchFamily="18" charset="0"/>
                <a:cs typeface="Times New Roman" panose="02020603050405020304" pitchFamily="18" charset="0"/>
              </a:rPr>
              <a:t>Bhikhu</a:t>
            </a:r>
            <a:r>
              <a:rPr lang="en-US" sz="2400" dirty="0" smtClean="0">
                <a:latin typeface="Times New Roman" panose="02020603050405020304" pitchFamily="18" charset="0"/>
                <a:cs typeface="Times New Roman" panose="02020603050405020304" pitchFamily="18" charset="0"/>
              </a:rPr>
              <a:t> Parekh </a:t>
            </a:r>
            <a:r>
              <a:rPr lang="en-US" sz="2400" i="1" dirty="0">
                <a:latin typeface="Times New Roman" panose="02020603050405020304" pitchFamily="18" charset="0"/>
                <a:cs typeface="Times New Roman" panose="02020603050405020304" pitchFamily="18" charset="0"/>
              </a:rPr>
              <a:t>Rethinking Multiculturalism: Cultural Diversity and Political Theory (2002)</a:t>
            </a:r>
            <a:endParaRPr lang="ru-RU" sz="2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lgn="just">
              <a:buNone/>
            </a:pPr>
            <a:r>
              <a:rPr lang="en-US" b="1" i="1" dirty="0" smtClean="0">
                <a:latin typeface="Times New Roman" panose="02020603050405020304" pitchFamily="18" charset="0"/>
                <a:cs typeface="Times New Roman" panose="02020603050405020304" pitchFamily="18" charset="0"/>
              </a:rPr>
              <a:t>Multiculturalism</a:t>
            </a:r>
            <a:r>
              <a:rPr lang="en-US" dirty="0" smtClean="0">
                <a:latin typeface="Times New Roman" panose="02020603050405020304" pitchFamily="18" charset="0"/>
                <a:cs typeface="Times New Roman" panose="02020603050405020304" pitchFamily="18" charset="0"/>
              </a:rPr>
              <a:t> is neither a political doctrine nor a philosophical issue but actually a perspective on as way of viewing human life. Increasing cultural diversity focuses on the promotion of rights for different religion and cultural groups. The rights for cultural groups form basis for multiculturalism.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6481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3200" dirty="0" smtClean="0">
                <a:latin typeface="Times New Roman" panose="02020603050405020304" pitchFamily="18" charset="0"/>
                <a:cs typeface="Times New Roman" panose="02020603050405020304" pitchFamily="18" charset="0"/>
              </a:rPr>
              <a:t>C. James Trotman  </a:t>
            </a:r>
            <a:br>
              <a:rPr lang="en-US" sz="3200" dirty="0" smtClean="0">
                <a:latin typeface="Times New Roman" panose="02020603050405020304" pitchFamily="18" charset="0"/>
                <a:cs typeface="Times New Roman" panose="02020603050405020304" pitchFamily="18" charset="0"/>
              </a:rPr>
            </a:br>
            <a:r>
              <a:rPr lang="en-US" sz="3200" i="1" dirty="0" smtClean="0">
                <a:latin typeface="Times New Roman" panose="02020603050405020304" pitchFamily="18" charset="0"/>
                <a:cs typeface="Times New Roman" panose="02020603050405020304" pitchFamily="18" charset="0"/>
              </a:rPr>
              <a:t>Multiculturalism: Roots and Realities (2011)</a:t>
            </a:r>
            <a:endParaRPr lang="ru-RU" sz="3200"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lnSpcReduction="10000"/>
          </a:bodyPr>
          <a:lstStyle/>
          <a:p>
            <a:pPr marL="0" indent="0" algn="just">
              <a:buNone/>
            </a:pPr>
            <a:r>
              <a:rPr lang="en-US" b="1" dirty="0" smtClean="0">
                <a:effectLst/>
                <a:latin typeface="Times New Roman"/>
                <a:ea typeface="Calibri"/>
              </a:rPr>
              <a:t>    </a:t>
            </a:r>
            <a:r>
              <a:rPr lang="en-US" b="1" i="1" dirty="0" smtClean="0">
                <a:effectLst/>
                <a:latin typeface="Times New Roman"/>
                <a:ea typeface="Calibri"/>
              </a:rPr>
              <a:t>Multiculturalism</a:t>
            </a:r>
            <a:r>
              <a:rPr lang="en-US" dirty="0" smtClean="0">
                <a:effectLst/>
                <a:latin typeface="Times New Roman"/>
                <a:ea typeface="Calibri"/>
              </a:rPr>
              <a:t> is valuable because it uses several disciplines to highlight neglected aspect of our social history, particularly the histories of women and minorities….. and promotes respect for the dignity of the lives and voices of the forgotten. By closing gaps, by raising consciousness about the past, multiculturalism tries to restore a sense of wholeness in a postmodern era that fragments human life and thought.</a:t>
            </a:r>
            <a:endParaRPr lang="ru-RU" dirty="0"/>
          </a:p>
        </p:txBody>
      </p:sp>
    </p:spTree>
    <p:extLst>
      <p:ext uri="{BB962C8B-B14F-4D97-AF65-F5344CB8AC3E}">
        <p14:creationId xmlns:p14="http://schemas.microsoft.com/office/powerpoint/2010/main" val="1861828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effectLst/>
                <a:latin typeface="Times New Roman"/>
                <a:ea typeface="Calibri"/>
              </a:rPr>
              <a:t>The issue of multiculturalism</a:t>
            </a:r>
            <a:endParaRPr lang="ru-RU" dirty="0"/>
          </a:p>
        </p:txBody>
      </p:sp>
      <p:sp>
        <p:nvSpPr>
          <p:cNvPr id="3" name="Объект 2"/>
          <p:cNvSpPr>
            <a:spLocks noGrp="1"/>
          </p:cNvSpPr>
          <p:nvPr>
            <p:ph idx="1"/>
          </p:nvPr>
        </p:nvSpPr>
        <p:spPr/>
        <p:txBody>
          <a:bodyPr/>
          <a:lstStyle/>
          <a:p>
            <a:r>
              <a:rPr lang="en-US" b="1" dirty="0"/>
              <a:t>Nirmala Rao </a:t>
            </a:r>
            <a:r>
              <a:rPr lang="en-US" b="1" dirty="0" err="1" smtClean="0"/>
              <a:t>Khadpekar</a:t>
            </a:r>
            <a:endParaRPr lang="en-US" b="1" dirty="0" smtClean="0"/>
          </a:p>
          <a:p>
            <a:r>
              <a:rPr lang="en-US" b="1" dirty="0"/>
              <a:t>Will </a:t>
            </a:r>
            <a:r>
              <a:rPr lang="en-US" b="1" dirty="0" err="1" smtClean="0"/>
              <a:t>Kymlicka</a:t>
            </a:r>
            <a:endParaRPr lang="en-US" b="1" dirty="0" smtClean="0"/>
          </a:p>
          <a:p>
            <a:r>
              <a:rPr lang="en-US" b="1" dirty="0"/>
              <a:t>Tariq </a:t>
            </a:r>
            <a:r>
              <a:rPr lang="en-US" b="1" dirty="0" err="1" smtClean="0"/>
              <a:t>Modood</a:t>
            </a:r>
            <a:endParaRPr lang="en-US" b="1" dirty="0" smtClean="0"/>
          </a:p>
          <a:p>
            <a:r>
              <a:rPr lang="en-US" b="1" dirty="0"/>
              <a:t>Rajeev </a:t>
            </a:r>
            <a:r>
              <a:rPr lang="en-US" b="1" dirty="0" smtClean="0"/>
              <a:t>Bhargava</a:t>
            </a:r>
          </a:p>
          <a:p>
            <a:r>
              <a:rPr lang="en-US" b="1" dirty="0" err="1"/>
              <a:t>Bhikhu</a:t>
            </a:r>
            <a:r>
              <a:rPr lang="en-US" b="1" dirty="0"/>
              <a:t> </a:t>
            </a:r>
            <a:r>
              <a:rPr lang="en-US" b="1" dirty="0" smtClean="0"/>
              <a:t>Parekh</a:t>
            </a:r>
          </a:p>
          <a:p>
            <a:endParaRPr lang="ru-RU" dirty="0"/>
          </a:p>
        </p:txBody>
      </p:sp>
    </p:spTree>
    <p:extLst>
      <p:ext uri="{BB962C8B-B14F-4D97-AF65-F5344CB8AC3E}">
        <p14:creationId xmlns:p14="http://schemas.microsoft.com/office/powerpoint/2010/main" val="1396326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dirty="0" smtClean="0">
                <a:solidFill>
                  <a:srgbClr val="4F81BD"/>
                </a:solidFill>
                <a:effectLst/>
                <a:latin typeface="Times New Roman"/>
                <a:ea typeface="Times New Roman"/>
                <a:cs typeface="Times New Roman"/>
              </a:rPr>
              <a:t>Forms of Multiculturalism</a:t>
            </a:r>
            <a:endParaRPr lang="ru-RU" dirty="0"/>
          </a:p>
        </p:txBody>
      </p:sp>
      <p:sp>
        <p:nvSpPr>
          <p:cNvPr id="3" name="Объект 2"/>
          <p:cNvSpPr>
            <a:spLocks noGrp="1"/>
          </p:cNvSpPr>
          <p:nvPr>
            <p:ph idx="1"/>
          </p:nvPr>
        </p:nvSpPr>
        <p:spPr/>
        <p:txBody>
          <a:bodyPr>
            <a:normAutofit lnSpcReduction="10000"/>
          </a:bodyPr>
          <a:lstStyle/>
          <a:p>
            <a:pPr marL="0" indent="0">
              <a:buNone/>
            </a:pPr>
            <a:r>
              <a:rPr lang="en-US" dirty="0" smtClean="0">
                <a:latin typeface="Times New Roman" panose="02020603050405020304" pitchFamily="18" charset="0"/>
                <a:cs typeface="Times New Roman" panose="02020603050405020304" pitchFamily="18" charset="0"/>
              </a:rPr>
              <a:t>According to </a:t>
            </a:r>
            <a:r>
              <a:rPr lang="en-US" b="1" i="1" dirty="0"/>
              <a:t>Andrew </a:t>
            </a:r>
            <a:r>
              <a:rPr lang="en-US" b="1" i="1" dirty="0" smtClean="0"/>
              <a:t>Heywood:</a:t>
            </a:r>
          </a:p>
          <a:p>
            <a:pPr marL="0" indent="0" algn="just">
              <a:buNone/>
            </a:pPr>
            <a:r>
              <a:rPr lang="en-US" b="1" dirty="0" smtClean="0">
                <a:effectLst/>
                <a:latin typeface="Times New Roman"/>
                <a:ea typeface="Calibri"/>
              </a:rPr>
              <a:t>Descriptive M. </a:t>
            </a:r>
            <a:r>
              <a:rPr lang="en-US" dirty="0" smtClean="0">
                <a:effectLst/>
                <a:latin typeface="Times New Roman"/>
                <a:ea typeface="Calibri"/>
              </a:rPr>
              <a:t>has been taken to refer to cultural diversity</a:t>
            </a:r>
          </a:p>
          <a:p>
            <a:pPr marL="0" indent="0" algn="just">
              <a:lnSpc>
                <a:spcPct val="115000"/>
              </a:lnSpc>
              <a:spcAft>
                <a:spcPts val="0"/>
              </a:spcAft>
              <a:buNone/>
            </a:pPr>
            <a:r>
              <a:rPr lang="en-US" b="1" dirty="0" smtClean="0">
                <a:latin typeface="Times New Roman"/>
                <a:ea typeface="Calibri"/>
              </a:rPr>
              <a:t>N</a:t>
            </a:r>
            <a:r>
              <a:rPr lang="en-US" b="1" dirty="0" smtClean="0">
                <a:effectLst/>
                <a:latin typeface="Times New Roman"/>
                <a:ea typeface="Calibri"/>
              </a:rPr>
              <a:t>ormative M. </a:t>
            </a:r>
            <a:r>
              <a:rPr lang="en-US" dirty="0" smtClean="0">
                <a:effectLst/>
                <a:latin typeface="Times New Roman"/>
                <a:ea typeface="Calibri"/>
                <a:cs typeface="Times New Roman"/>
              </a:rPr>
              <a:t>implies a positive celebration of communal diversity, typically, based on either the rights of different groups to respect and recognition or to the alleged benefits to the larger society of moral and cultural diversity.</a:t>
            </a:r>
            <a:endParaRPr lang="ru-RU" sz="2400" dirty="0">
              <a:ea typeface="Calibri"/>
              <a:cs typeface="Times New Roman"/>
            </a:endParaRPr>
          </a:p>
          <a:p>
            <a:pPr marL="0" indent="0" algn="just">
              <a:buNone/>
            </a:pPr>
            <a:endParaRPr lang="en-US" dirty="0" smtClean="0"/>
          </a:p>
        </p:txBody>
      </p:sp>
    </p:spTree>
    <p:extLst>
      <p:ext uri="{BB962C8B-B14F-4D97-AF65-F5344CB8AC3E}">
        <p14:creationId xmlns:p14="http://schemas.microsoft.com/office/powerpoint/2010/main" val="649286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rgbClr val="4F81BD"/>
                </a:solidFill>
                <a:latin typeface="Times New Roman"/>
                <a:ea typeface="Times New Roman"/>
                <a:cs typeface="Times New Roman"/>
              </a:rPr>
              <a:t>Forms of Multiculturalism</a:t>
            </a:r>
            <a:endParaRPr lang="ru-RU" dirty="0"/>
          </a:p>
        </p:txBody>
      </p:sp>
      <p:sp>
        <p:nvSpPr>
          <p:cNvPr id="3" name="Объект 2"/>
          <p:cNvSpPr>
            <a:spLocks noGrp="1"/>
          </p:cNvSpPr>
          <p:nvPr>
            <p:ph idx="1"/>
          </p:nvPr>
        </p:nvSpPr>
        <p:spPr/>
        <p:txBody>
          <a:bodyPr>
            <a:normAutofit fontScale="92500"/>
          </a:bodyPr>
          <a:lstStyle/>
          <a:p>
            <a:pPr marL="0" indent="0">
              <a:buNone/>
            </a:pPr>
            <a:r>
              <a:rPr lang="en-US" sz="2800" dirty="0" smtClean="0">
                <a:latin typeface="Times New Roman" panose="02020603050405020304" pitchFamily="18" charset="0"/>
                <a:cs typeface="Times New Roman" panose="02020603050405020304" pitchFamily="18" charset="0"/>
              </a:rPr>
              <a:t>According to </a:t>
            </a:r>
            <a:r>
              <a:rPr lang="en-US" sz="2800" b="1" dirty="0" smtClean="0">
                <a:latin typeface="Times New Roman" panose="02020603050405020304" pitchFamily="18" charset="0"/>
                <a:cs typeface="Times New Roman" panose="02020603050405020304" pitchFamily="18" charset="0"/>
              </a:rPr>
              <a:t>Ashok </a:t>
            </a:r>
            <a:r>
              <a:rPr lang="en-US" sz="2800" b="1" dirty="0" err="1" smtClean="0">
                <a:latin typeface="Times New Roman" panose="02020603050405020304" pitchFamily="18" charset="0"/>
                <a:cs typeface="Times New Roman" panose="02020603050405020304" pitchFamily="18" charset="0"/>
              </a:rPr>
              <a:t>Chaskar</a:t>
            </a:r>
            <a:r>
              <a:rPr lang="en-US" sz="2800" dirty="0" smtClean="0">
                <a:latin typeface="Times New Roman" panose="02020603050405020304" pitchFamily="18" charset="0"/>
                <a:cs typeface="Times New Roman" panose="02020603050405020304" pitchFamily="18" charset="0"/>
              </a:rPr>
              <a:t>:</a:t>
            </a:r>
          </a:p>
          <a:p>
            <a:pPr algn="just"/>
            <a:r>
              <a:rPr lang="en-US" sz="2800" i="1" dirty="0" smtClean="0">
                <a:effectLst/>
                <a:latin typeface="Times New Roman"/>
                <a:ea typeface="Calibri"/>
              </a:rPr>
              <a:t>Democratic multiculturalism</a:t>
            </a:r>
            <a:r>
              <a:rPr lang="en-US" sz="2800" dirty="0" smtClean="0">
                <a:effectLst/>
                <a:latin typeface="Times New Roman"/>
                <a:ea typeface="Calibri"/>
              </a:rPr>
              <a:t> recognizes the reality of cultural diversity and differences and gives them a political dimension. </a:t>
            </a:r>
          </a:p>
          <a:p>
            <a:pPr algn="just"/>
            <a:r>
              <a:rPr lang="en-US" sz="2800" i="1" dirty="0" smtClean="0">
                <a:effectLst/>
                <a:latin typeface="Times New Roman"/>
                <a:ea typeface="Calibri"/>
              </a:rPr>
              <a:t>Liberal multiculturalism</a:t>
            </a:r>
            <a:r>
              <a:rPr lang="en-US" sz="2800" dirty="0" smtClean="0">
                <a:effectLst/>
                <a:latin typeface="Times New Roman"/>
                <a:ea typeface="Calibri"/>
              </a:rPr>
              <a:t> celebrates the value of individualism.</a:t>
            </a:r>
          </a:p>
          <a:p>
            <a:pPr algn="just"/>
            <a:r>
              <a:rPr lang="en-US" sz="2800" i="1" dirty="0" smtClean="0">
                <a:effectLst/>
                <a:latin typeface="Times New Roman"/>
                <a:ea typeface="Calibri"/>
              </a:rPr>
              <a:t>Critical multiculturalism</a:t>
            </a:r>
            <a:r>
              <a:rPr lang="en-US" sz="2800" dirty="0" smtClean="0">
                <a:effectLst/>
                <a:latin typeface="Times New Roman"/>
                <a:ea typeface="Calibri"/>
              </a:rPr>
              <a:t> focuses itself on the importance of the positive socio-cultural transformations.</a:t>
            </a:r>
          </a:p>
          <a:p>
            <a:pPr algn="just"/>
            <a:r>
              <a:rPr lang="en-US" sz="2800" i="1" dirty="0">
                <a:latin typeface="Times New Roman"/>
                <a:ea typeface="Calibri"/>
              </a:rPr>
              <a:t>C</a:t>
            </a:r>
            <a:r>
              <a:rPr lang="en-US" sz="2800" i="1" dirty="0" smtClean="0">
                <a:effectLst/>
                <a:latin typeface="Times New Roman"/>
                <a:ea typeface="Calibri"/>
              </a:rPr>
              <a:t>onservative multiculturalism </a:t>
            </a:r>
            <a:r>
              <a:rPr lang="en-US" sz="2800" dirty="0" smtClean="0">
                <a:effectLst/>
                <a:latin typeface="Times New Roman"/>
                <a:ea typeface="Calibri"/>
              </a:rPr>
              <a:t>is less accommodative than the other forms.</a:t>
            </a:r>
            <a:endParaRPr lang="en-US" sz="2800" dirty="0" smtClean="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4228981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latin typeface="Times New Roman"/>
                <a:ea typeface="Calibri"/>
              </a:rPr>
              <a:t>Multiculturalism and American Literature</a:t>
            </a:r>
            <a:endParaRPr lang="ru-RU" dirty="0"/>
          </a:p>
        </p:txBody>
      </p:sp>
      <p:sp>
        <p:nvSpPr>
          <p:cNvPr id="3" name="Объект 2"/>
          <p:cNvSpPr>
            <a:spLocks noGrp="1"/>
          </p:cNvSpPr>
          <p:nvPr>
            <p:ph idx="1"/>
          </p:nvPr>
        </p:nvSpPr>
        <p:spPr/>
        <p:txBody>
          <a:bodyPr>
            <a:normAutofit/>
          </a:bodyPr>
          <a:lstStyle/>
          <a:p>
            <a:pPr marL="0" indent="0" algn="just">
              <a:spcAft>
                <a:spcPts val="0"/>
              </a:spcAft>
              <a:buNone/>
            </a:pPr>
            <a:r>
              <a:rPr lang="en-US" sz="2400" i="1" dirty="0" smtClean="0">
                <a:latin typeface="Times New Roman"/>
                <a:ea typeface="Calibri"/>
                <a:cs typeface="Times New Roman"/>
              </a:rPr>
              <a:t>Robert </a:t>
            </a:r>
            <a:r>
              <a:rPr lang="en-US" sz="2400" i="1" dirty="0">
                <a:latin typeface="Times New Roman"/>
                <a:ea typeface="Calibri"/>
                <a:cs typeface="Times New Roman"/>
              </a:rPr>
              <a:t>Lee </a:t>
            </a:r>
            <a:r>
              <a:rPr lang="en-US" sz="2400" dirty="0">
                <a:latin typeface="Times New Roman"/>
                <a:ea typeface="Calibri"/>
                <a:cs typeface="Times New Roman"/>
              </a:rPr>
              <a:t>represents a selective analysis of four multicultural arenas — </a:t>
            </a:r>
            <a:r>
              <a:rPr lang="en-US" sz="2400" b="1" dirty="0">
                <a:latin typeface="Times New Roman"/>
                <a:ea typeface="Calibri"/>
                <a:cs typeface="Times New Roman"/>
              </a:rPr>
              <a:t>Native America</a:t>
            </a:r>
            <a:r>
              <a:rPr lang="en-US" sz="2400" dirty="0">
                <a:latin typeface="Times New Roman"/>
                <a:ea typeface="Calibri"/>
                <a:cs typeface="Times New Roman"/>
              </a:rPr>
              <a:t>, </a:t>
            </a:r>
            <a:r>
              <a:rPr lang="en-US" sz="2400" b="1" dirty="0">
                <a:latin typeface="Times New Roman"/>
                <a:ea typeface="Calibri"/>
                <a:cs typeface="Times New Roman"/>
              </a:rPr>
              <a:t>Afro-America</a:t>
            </a:r>
            <a:r>
              <a:rPr lang="en-US" sz="2400" dirty="0">
                <a:latin typeface="Times New Roman"/>
                <a:ea typeface="Calibri"/>
                <a:cs typeface="Times New Roman"/>
              </a:rPr>
              <a:t>, </a:t>
            </a:r>
            <a:r>
              <a:rPr lang="en-US" sz="2400" b="1" dirty="0">
                <a:latin typeface="Times New Roman"/>
                <a:ea typeface="Calibri"/>
                <a:cs typeface="Times New Roman"/>
              </a:rPr>
              <a:t>Latino/a America </a:t>
            </a:r>
            <a:r>
              <a:rPr lang="en-US" sz="2400" dirty="0">
                <a:latin typeface="Times New Roman"/>
                <a:ea typeface="Calibri"/>
                <a:cs typeface="Times New Roman"/>
              </a:rPr>
              <a:t>and </a:t>
            </a:r>
            <a:r>
              <a:rPr lang="en-US" sz="2400" b="1" dirty="0">
                <a:latin typeface="Times New Roman"/>
                <a:ea typeface="Calibri"/>
                <a:cs typeface="Times New Roman"/>
              </a:rPr>
              <a:t>Asian </a:t>
            </a:r>
            <a:r>
              <a:rPr lang="en-US" sz="2400" b="1" dirty="0" smtClean="0">
                <a:latin typeface="Times New Roman"/>
                <a:ea typeface="Calibri"/>
                <a:cs typeface="Times New Roman"/>
              </a:rPr>
              <a:t>America</a:t>
            </a:r>
            <a:r>
              <a:rPr lang="ru-RU" sz="2400" b="1" dirty="0" smtClean="0">
                <a:latin typeface="Times New Roman"/>
                <a:ea typeface="Calibri"/>
                <a:cs typeface="Times New Roman"/>
              </a:rPr>
              <a:t> </a:t>
            </a:r>
            <a:r>
              <a:rPr lang="ru-RU" sz="2400" dirty="0" smtClean="0">
                <a:latin typeface="Times New Roman"/>
                <a:ea typeface="Calibri"/>
                <a:cs typeface="Times New Roman"/>
              </a:rPr>
              <a:t>/ </a:t>
            </a:r>
            <a:r>
              <a:rPr lang="en-US" sz="2400" dirty="0" smtClean="0">
                <a:solidFill>
                  <a:prstClr val="black"/>
                </a:solidFill>
                <a:latin typeface="Times New Roman"/>
                <a:ea typeface="Calibri"/>
                <a:cs typeface="Times New Roman"/>
              </a:rPr>
              <a:t>“</a:t>
            </a:r>
            <a:r>
              <a:rPr lang="en-US" sz="2400" dirty="0">
                <a:solidFill>
                  <a:prstClr val="black"/>
                </a:solidFill>
                <a:latin typeface="Times New Roman"/>
                <a:ea typeface="Calibri"/>
                <a:cs typeface="Times New Roman"/>
              </a:rPr>
              <a:t>Multicultural American Literature: Comparative Black, Native, Latino/a, and Asian American Fictions” (2003</a:t>
            </a:r>
            <a:r>
              <a:rPr lang="en-US" sz="2400" dirty="0" smtClean="0">
                <a:solidFill>
                  <a:prstClr val="black"/>
                </a:solidFill>
                <a:latin typeface="Times New Roman"/>
                <a:ea typeface="Calibri"/>
                <a:cs typeface="Times New Roman"/>
              </a:rPr>
              <a:t>)</a:t>
            </a:r>
            <a:r>
              <a:rPr lang="en-US" dirty="0" smtClean="0">
                <a:latin typeface="Times New Roman"/>
                <a:ea typeface="Calibri"/>
                <a:cs typeface="Times New Roman"/>
              </a:rPr>
              <a:t>.</a:t>
            </a:r>
            <a:endParaRPr lang="ru-RU" dirty="0" smtClean="0">
              <a:latin typeface="Times New Roman"/>
              <a:ea typeface="Calibri"/>
              <a:cs typeface="Times New Roman"/>
            </a:endParaRPr>
          </a:p>
          <a:p>
            <a:pPr marL="0" indent="0" algn="just">
              <a:spcAft>
                <a:spcPts val="0"/>
              </a:spcAft>
              <a:buNone/>
            </a:pPr>
            <a:r>
              <a:rPr lang="en-US" sz="2400" dirty="0" smtClean="0">
                <a:latin typeface="Times New Roman" panose="02020603050405020304" pitchFamily="18" charset="0"/>
                <a:ea typeface="Calibri"/>
                <a:cs typeface="Times New Roman" panose="02020603050405020304" pitchFamily="18" charset="0"/>
              </a:rPr>
              <a:t>For </a:t>
            </a:r>
            <a:r>
              <a:rPr lang="en-US" sz="2400" dirty="0">
                <a:latin typeface="Times New Roman" panose="02020603050405020304" pitchFamily="18" charset="0"/>
                <a:ea typeface="Calibri"/>
                <a:cs typeface="Times New Roman" panose="02020603050405020304" pitchFamily="18" charset="0"/>
              </a:rPr>
              <a:t>500 years, immigrants from diverse cultures </a:t>
            </a:r>
            <a:r>
              <a:rPr lang="en-US" sz="2400" dirty="0" smtClean="0">
                <a:latin typeface="Times New Roman" panose="02020603050405020304" pitchFamily="18" charset="0"/>
                <a:ea typeface="Calibri"/>
                <a:cs typeface="Times New Roman" panose="02020603050405020304" pitchFamily="18" charset="0"/>
              </a:rPr>
              <a:t>have sought </a:t>
            </a:r>
            <a:r>
              <a:rPr lang="en-US" sz="2400" dirty="0">
                <a:latin typeface="Times New Roman" panose="02020603050405020304" pitchFamily="18" charset="0"/>
                <a:ea typeface="Calibri"/>
                <a:cs typeface="Times New Roman" panose="02020603050405020304" pitchFamily="18" charset="0"/>
              </a:rPr>
              <a:t>freedom and opportunity in what is </a:t>
            </a:r>
            <a:r>
              <a:rPr lang="en-US" sz="2400" dirty="0" smtClean="0">
                <a:latin typeface="Times New Roman" panose="02020603050405020304" pitchFamily="18" charset="0"/>
                <a:ea typeface="Calibri"/>
                <a:cs typeface="Times New Roman" panose="02020603050405020304" pitchFamily="18" charset="0"/>
              </a:rPr>
              <a:t>now the </a:t>
            </a:r>
            <a:r>
              <a:rPr lang="en-US" sz="2400" dirty="0">
                <a:latin typeface="Times New Roman" panose="02020603050405020304" pitchFamily="18" charset="0"/>
                <a:ea typeface="Calibri"/>
                <a:cs typeface="Times New Roman" panose="02020603050405020304" pitchFamily="18" charset="0"/>
              </a:rPr>
              <a:t>United States of America. The writers </a:t>
            </a:r>
            <a:r>
              <a:rPr lang="en-US" sz="2400" dirty="0" smtClean="0">
                <a:latin typeface="Times New Roman" panose="02020603050405020304" pitchFamily="18" charset="0"/>
                <a:ea typeface="Calibri"/>
                <a:cs typeface="Times New Roman" panose="02020603050405020304" pitchFamily="18" charset="0"/>
              </a:rPr>
              <a:t>among them </a:t>
            </a:r>
            <a:r>
              <a:rPr lang="en-US" sz="2400" dirty="0">
                <a:latin typeface="Times New Roman" panose="02020603050405020304" pitchFamily="18" charset="0"/>
                <a:ea typeface="Calibri"/>
                <a:cs typeface="Times New Roman" panose="02020603050405020304" pitchFamily="18" charset="0"/>
              </a:rPr>
              <a:t>recorded their experiences in </a:t>
            </a:r>
            <a:r>
              <a:rPr lang="en-US" sz="2400" i="1" dirty="0">
                <a:latin typeface="Times New Roman" panose="02020603050405020304" pitchFamily="18" charset="0"/>
                <a:ea typeface="Calibri"/>
                <a:cs typeface="Times New Roman" panose="02020603050405020304" pitchFamily="18" charset="0"/>
              </a:rPr>
              <a:t>letters, journals, poems</a:t>
            </a:r>
            <a:r>
              <a:rPr lang="en-US" sz="2400" i="1" dirty="0" smtClean="0">
                <a:latin typeface="Times New Roman" panose="02020603050405020304" pitchFamily="18" charset="0"/>
                <a:ea typeface="Calibri"/>
                <a:cs typeface="Times New Roman" panose="02020603050405020304" pitchFamily="18" charset="0"/>
              </a:rPr>
              <a:t>, and </a:t>
            </a:r>
            <a:r>
              <a:rPr lang="en-US" sz="2400" i="1" dirty="0">
                <a:latin typeface="Times New Roman" panose="02020603050405020304" pitchFamily="18" charset="0"/>
                <a:ea typeface="Calibri"/>
                <a:cs typeface="Times New Roman" panose="02020603050405020304" pitchFamily="18" charset="0"/>
              </a:rPr>
              <a:t>books</a:t>
            </a:r>
            <a:r>
              <a:rPr lang="en-US" sz="2400" dirty="0">
                <a:latin typeface="Times New Roman" panose="02020603050405020304" pitchFamily="18" charset="0"/>
                <a:ea typeface="Calibri"/>
                <a:cs typeface="Times New Roman" panose="02020603050405020304" pitchFamily="18" charset="0"/>
              </a:rPr>
              <a:t>, from early colonial days to the present. </a:t>
            </a:r>
            <a:endParaRPr lang="en-US" sz="2400" dirty="0" smtClean="0">
              <a:latin typeface="Times New Roman" panose="02020603050405020304" pitchFamily="18" charset="0"/>
              <a:ea typeface="Calibri"/>
              <a:cs typeface="Times New Roman" panose="02020603050405020304" pitchFamily="18" charset="0"/>
            </a:endParaRPr>
          </a:p>
          <a:p>
            <a:pPr marL="0" indent="0" algn="just">
              <a:spcAft>
                <a:spcPts val="0"/>
              </a:spcAft>
              <a:buNone/>
            </a:pPr>
            <a:r>
              <a:rPr lang="en-US" sz="2400" dirty="0" smtClean="0">
                <a:latin typeface="Times New Roman" panose="02020603050405020304" pitchFamily="18" charset="0"/>
                <a:ea typeface="Calibri"/>
                <a:cs typeface="Times New Roman" panose="02020603050405020304" pitchFamily="18" charset="0"/>
              </a:rPr>
              <a:t>“</a:t>
            </a:r>
            <a:r>
              <a:rPr lang="en-US" sz="2400" b="1" i="1" dirty="0" smtClean="0">
                <a:latin typeface="Times New Roman" panose="02020603050405020304" pitchFamily="18" charset="0"/>
                <a:ea typeface="Calibri"/>
                <a:cs typeface="Times New Roman" panose="02020603050405020304" pitchFamily="18" charset="0"/>
              </a:rPr>
              <a:t>We are </a:t>
            </a:r>
            <a:r>
              <a:rPr lang="en-US" sz="2400" b="1" i="1" dirty="0">
                <a:latin typeface="Times New Roman" panose="02020603050405020304" pitchFamily="18" charset="0"/>
                <a:ea typeface="Calibri"/>
                <a:cs typeface="Times New Roman" panose="02020603050405020304" pitchFamily="18" charset="0"/>
              </a:rPr>
              <a:t>a nation of many voices</a:t>
            </a:r>
            <a:r>
              <a:rPr lang="en-US" sz="2400" dirty="0">
                <a:latin typeface="Times New Roman" panose="02020603050405020304" pitchFamily="18" charset="0"/>
                <a:ea typeface="Calibri"/>
                <a:cs typeface="Times New Roman" panose="02020603050405020304" pitchFamily="18" charset="0"/>
              </a:rPr>
              <a:t>,” writes Marie </a:t>
            </a:r>
            <a:r>
              <a:rPr lang="en-US" sz="2400" dirty="0" smtClean="0">
                <a:latin typeface="Times New Roman" panose="02020603050405020304" pitchFamily="18" charset="0"/>
                <a:ea typeface="Calibri"/>
                <a:cs typeface="Times New Roman" panose="02020603050405020304" pitchFamily="18" charset="0"/>
              </a:rPr>
              <a:t>Arana.</a:t>
            </a:r>
            <a:endParaRPr lang="ru-RU" sz="2400" dirty="0" smtClean="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3647534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a:bodyPr>
          <a:lstStyle/>
          <a:p>
            <a:r>
              <a:rPr lang="en-US" dirty="0"/>
              <a:t>Marie </a:t>
            </a:r>
            <a:r>
              <a:rPr lang="en-US" dirty="0" smtClean="0"/>
              <a:t>Arana</a:t>
            </a:r>
            <a:br>
              <a:rPr lang="en-US" dirty="0" smtClean="0"/>
            </a:br>
            <a:r>
              <a:rPr lang="en-US" sz="2200" dirty="0">
                <a:latin typeface="Times New Roman" panose="02020603050405020304" pitchFamily="18" charset="0"/>
                <a:cs typeface="Times New Roman" panose="02020603050405020304" pitchFamily="18" charset="0"/>
              </a:rPr>
              <a:t>Novelist, editor, and literary </a:t>
            </a:r>
            <a:r>
              <a:rPr lang="en-US" sz="2200" dirty="0" smtClean="0">
                <a:latin typeface="Times New Roman" panose="02020603050405020304" pitchFamily="18" charset="0"/>
                <a:cs typeface="Times New Roman" panose="02020603050405020304" pitchFamily="18" charset="0"/>
              </a:rPr>
              <a:t>critic</a:t>
            </a:r>
            <a:r>
              <a:rPr lang="en-US" sz="27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the author of the memoir </a:t>
            </a:r>
            <a:r>
              <a:rPr lang="en-US" sz="2200" i="1" dirty="0" smtClean="0">
                <a:latin typeface="Times New Roman" panose="02020603050405020304" pitchFamily="18" charset="0"/>
                <a:cs typeface="Times New Roman" panose="02020603050405020304" pitchFamily="18" charset="0"/>
              </a:rPr>
              <a:t>American </a:t>
            </a:r>
            <a:r>
              <a:rPr lang="en-US" sz="2200" i="1" dirty="0" err="1" smtClean="0">
                <a:latin typeface="Times New Roman" panose="02020603050405020304" pitchFamily="18" charset="0"/>
                <a:cs typeface="Times New Roman" panose="02020603050405020304" pitchFamily="18" charset="0"/>
              </a:rPr>
              <a:t>Chica</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as well as two novels</a:t>
            </a:r>
            <a:r>
              <a:rPr lang="en-US" sz="2200" i="1" dirty="0">
                <a:latin typeface="Times New Roman" panose="02020603050405020304" pitchFamily="18" charset="0"/>
                <a:cs typeface="Times New Roman" panose="02020603050405020304" pitchFamily="18" charset="0"/>
              </a:rPr>
              <a:t>, Cellophane</a:t>
            </a:r>
            <a:r>
              <a:rPr lang="en-US" sz="2200" dirty="0">
                <a:latin typeface="Times New Roman" panose="02020603050405020304" pitchFamily="18" charset="0"/>
                <a:cs typeface="Times New Roman" panose="02020603050405020304" pitchFamily="18" charset="0"/>
              </a:rPr>
              <a:t> and</a:t>
            </a:r>
            <a:r>
              <a:rPr lang="en-US" sz="2200" i="1" dirty="0">
                <a:latin typeface="Times New Roman" panose="02020603050405020304" pitchFamily="18" charset="0"/>
                <a:cs typeface="Times New Roman" panose="02020603050405020304" pitchFamily="18" charset="0"/>
              </a:rPr>
              <a:t> Lima Nights.</a:t>
            </a:r>
            <a:endParaRPr lang="ru-RU" sz="2200"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9872" y="3140968"/>
            <a:ext cx="2257425" cy="3381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1730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1513</Words>
  <Application>Microsoft Office PowerPoint</Application>
  <PresentationFormat>Экран (4:3)</PresentationFormat>
  <Paragraphs>66</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Lecture 2. Multiculturalism:  A Theoretical Framework</vt:lpstr>
      <vt:lpstr>Multiculturalism is the practice of giving importance to all cultures in a society and it includes people of several, different races, religions, languages and traditions [Oxford Advanced Learners Dictionary] </vt:lpstr>
      <vt:lpstr>Bhikhu Parekh Rethinking Multiculturalism: Cultural Diversity and Political Theory (2002)</vt:lpstr>
      <vt:lpstr>C. James Trotman   Multiculturalism: Roots and Realities (2011)</vt:lpstr>
      <vt:lpstr>The issue of multiculturalism</vt:lpstr>
      <vt:lpstr>Forms of Multiculturalism</vt:lpstr>
      <vt:lpstr>Forms of Multiculturalism</vt:lpstr>
      <vt:lpstr>Multiculturalism and American Literature</vt:lpstr>
      <vt:lpstr>Marie Arana Novelist, editor, and literary critic, the author of the memoir American Chica, as well as two novels, Cellophane and Lima Nights.</vt:lpstr>
      <vt:lpstr>African Americans. Novelist Tayari Jones, an Atlanta native, likes to place her characters in a southern urban setting. Her first novel, Leaving Atlanta (2002) won the Hurston/Wright Award for Debut Fiction and was acknowledged as one of the best of the year by the Atlanta Journal-Constitution and the Washington Post. Her second novel, The Untelling (2005), won the Lillian C. Smith Award for New Voices. She is currently an assistant professor in the master of fine arts program at Rutgers University in Newark, New Jersey.</vt:lpstr>
      <vt:lpstr>Randall Kenan is inspired by the people and places in the rural South. His critically acclaimed works include A Visitation of Spirits (1989) and Let the Dead Bury the Dead (1992). He traveled America for several years, interviewing African Americans from every walk of life to write Black American Lives at the Turn of the Twenty-First Century (2000). His book, The Fire This Time (2007), is a timely homage to James Baldwin. Kenan teaches creative writing at the University of North Carolina, Chapel Hill.</vt:lpstr>
      <vt:lpstr>Immaculée Ilibagiza immigrated to the United States in 1998. Her first book, Left to Tell (2006), chronicles her experiences during the Rwandan genocide. Her most recent book is Led by Faith (2008). She gives inspirational lectures on peace, faith, and forgiveness.</vt:lpstr>
      <vt:lpstr>Gerald Early is the Professor of Modern Letters at Washington University in St. Louis, Missouri, where he directs the Center for the Humanities. He specializes in American literature, African-American culture from 1940 to 1960, Afro-American autobiography, nonfiction prose, and popular culture. Author of several books, including the award-winning The Culture of Bruising: Essays on Prizefighting, Literature, and Modern American Culture (1994).</vt:lpstr>
      <vt:lpstr>Indigenous Americans: An American Indian Perspective.  Susan Power. Descended from American Indians and Scots-Irish/English who colonized the United States, Susan Power, a Harvard-trained lawyer, turned to writing about her Dakota Indian heritage. Her first novel, The Grass Dancer, won the 1995 PEN /Hemingway Award for best first fiction. </vt:lpstr>
      <vt:lpstr>Ofelia Zepeda. A poet derives inspiration from memories of family and from her native tongue. She is a poet and educator born into the Tohono O’odham Indian nation of the American Southwest. She has long championed American Indian languages and wrote A Papago Grammar. She is the author of three books of poetry, including Ocean Power: Poems from the Desert and the bilingual Earth Movements/Jewed I-Hoi. She was awarded the prestigious MacArthur Fellowship in 1999 for her work. </vt:lpstr>
      <vt:lpstr>Sherman Alexie is an Indian who grew up on the Indian Reservation in Wellpinit, Washington. His first short story collection, The Lone Ranger and Tonto Fistfight in Heaven (1993), received the PEN /Hemingway Award for Best First Fiction. A story from the collection was adapted by Alexie for the award-winning film Smoke Signals. After his first novel, Reservation Blues (1995), was published, he was nominated a best young American novelist by Granta magazine. His prolific writing continues to win awards. </vt:lpstr>
      <vt:lpstr>Lea Terhune is a storyteller for several American Indian traditions besides her Lakota and Kiowa Apache birth tribes. Indigenous peoples that first inhabited the Americas held their literature in memory to be transmitted orally, and members of surviving indigenous nations still do.</vt:lpstr>
      <vt:lpstr>East Asian Americans. Jennifer 8. Lee is author of The Fortune Cookie Chronicles: Adventures in the World of Chinese Food (2008) and maintains a “live-action blog” to go with her book, which traces the history of the fortune cookie. She is a New York Times reporter.</vt:lpstr>
      <vt:lpstr> Bich Minh Nguyen was an infant when her family fled Vietnam just before the fall of Saigon in 1975. Her first book, Stealing Buddha’s Dinner, about growing up in a Vietnamese household in the American Midwest, won the PEN /Jerard Award in 2005. Her book Short Girls was published in 2009. </vt:lpstr>
      <vt:lpstr>Ha Jin is a Chinese-American writer who was born in China, migrated to the United States in 1984, and began to write novels in English. He has written five novels, including A Free Life (2007); Waiting (1999), which won the National Book Award; and War Trash (2005), which received the PEN /Faulkener Award.</vt:lpstr>
      <vt:lpstr>Latino Americans. Glenda Carpio is the author of Laughing Fit To Kill: Black Humor in the Fictions of Slavery (2008). She is associate professor of African and African- American Studies and English at Harvard University in Cambridge, Massachusetts.</vt:lpstr>
      <vt:lpstr>Daniel Alarcon is a Peruvian-born novelist emigrated with his family from a turbulent Lima, Peru, to the United States when he was three years old, in 1980. His first novel, Lost City Radio (2007), is set in a fictional Latin American country. It is a tale of war.</vt:lpstr>
      <vt:lpstr>Middle Eastern and South Asian Americans.  Diana Abu-Jaber is the author of Crescent (2003), winner of the 2004 PEN Center USA Award for Literary Fiction and the Before Columbus Foundation’s American Book Award; Arabian Jazz (2003); The Language of the Baklava (2005); and Origin (2007).</vt:lpstr>
      <vt:lpstr>Multiculturalism and Canadian Literature</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2. Multiculturalism:  A Theoretical Framework</dc:title>
  <dc:creator>HP</dc:creator>
  <cp:lastModifiedBy>HP</cp:lastModifiedBy>
  <cp:revision>44</cp:revision>
  <dcterms:created xsi:type="dcterms:W3CDTF">2019-01-19T20:15:33Z</dcterms:created>
  <dcterms:modified xsi:type="dcterms:W3CDTF">2019-01-21T08:33:00Z</dcterms:modified>
</cp:coreProperties>
</file>