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8" r:id="rId32"/>
    <p:sldId id="286" r:id="rId33"/>
    <p:sldId id="287"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DA4D568-973E-4A26-9DB7-4AC5B509A6D8}" type="datetimeFigureOut">
              <a:rPr lang="ru-RU" smtClean="0"/>
              <a:t>18.08.2019</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5750249-9843-4806-930B-2F462BC6CB45}"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DA4D568-973E-4A26-9DB7-4AC5B509A6D8}" type="datetimeFigureOut">
              <a:rPr lang="ru-RU" smtClean="0"/>
              <a:t>18.08.2019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5750249-9843-4806-930B-2F462BC6CB4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8DA4D568-973E-4A26-9DB7-4AC5B509A6D8}" type="datetimeFigureOut">
              <a:rPr lang="ru-RU" smtClean="0"/>
              <a:t>18.08.2019</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5750249-9843-4806-930B-2F462BC6CB4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DA4D568-973E-4A26-9DB7-4AC5B509A6D8}" type="datetimeFigureOut">
              <a:rPr lang="ru-RU" smtClean="0"/>
              <a:t>18.08.2019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5750249-9843-4806-930B-2F462BC6CB4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DA4D568-973E-4A26-9DB7-4AC5B509A6D8}" type="datetimeFigureOut">
              <a:rPr lang="ru-RU" smtClean="0"/>
              <a:t>18.08.2019</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5750249-9843-4806-930B-2F462BC6CB45}"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DA4D568-973E-4A26-9DB7-4AC5B509A6D8}" type="datetimeFigureOut">
              <a:rPr lang="ru-RU" smtClean="0"/>
              <a:t>18.08.2019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5750249-9843-4806-930B-2F462BC6CB4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DA4D568-973E-4A26-9DB7-4AC5B509A6D8}" type="datetimeFigureOut">
              <a:rPr lang="ru-RU" smtClean="0"/>
              <a:t>18.08.2019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5750249-9843-4806-930B-2F462BC6CB4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DA4D568-973E-4A26-9DB7-4AC5B509A6D8}" type="datetimeFigureOut">
              <a:rPr lang="ru-RU" smtClean="0"/>
              <a:t>18.08.2019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5750249-9843-4806-930B-2F462BC6CB4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8DA4D568-973E-4A26-9DB7-4AC5B509A6D8}" type="datetimeFigureOut">
              <a:rPr lang="ru-RU" smtClean="0"/>
              <a:t>18.08.2019</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5750249-9843-4806-930B-2F462BC6CB4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DA4D568-973E-4A26-9DB7-4AC5B509A6D8}" type="datetimeFigureOut">
              <a:rPr lang="ru-RU" smtClean="0"/>
              <a:t>18.08.2019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5750249-9843-4806-930B-2F462BC6CB4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8DA4D568-973E-4A26-9DB7-4AC5B509A6D8}" type="datetimeFigureOut">
              <a:rPr lang="ru-RU" smtClean="0"/>
              <a:t>18.08.2019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5750249-9843-4806-930B-2F462BC6CB45}"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DA4D568-973E-4A26-9DB7-4AC5B509A6D8}" type="datetimeFigureOut">
              <a:rPr lang="ru-RU" smtClean="0"/>
              <a:t>18.08.2019</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5750249-9843-4806-930B-2F462BC6CB4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en-US" dirty="0" smtClean="0"/>
              <a:t>American modernism </a:t>
            </a:r>
            <a:br>
              <a:rPr lang="en-US" dirty="0" smtClean="0"/>
            </a:br>
            <a:r>
              <a:rPr lang="en-US" dirty="0" smtClean="0"/>
              <a:t>(1910 – 1950)</a:t>
            </a:r>
            <a:endParaRPr lang="ru-RU" dirty="0"/>
          </a:p>
        </p:txBody>
      </p:sp>
      <p:sp>
        <p:nvSpPr>
          <p:cNvPr id="3" name="Подзаголовок 2"/>
          <p:cNvSpPr>
            <a:spLocks noGrp="1"/>
          </p:cNvSpPr>
          <p:nvPr>
            <p:ph type="subTitle" idx="1"/>
          </p:nvPr>
        </p:nvSpPr>
        <p:spPr>
          <a:xfrm>
            <a:off x="3354442" y="3539864"/>
            <a:ext cx="5114778" cy="1977368"/>
          </a:xfrm>
        </p:spPr>
        <p:txBody>
          <a:bodyPr/>
          <a:lstStyle/>
          <a:p>
            <a:pPr marL="457200" indent="-457200" algn="just">
              <a:buAutoNum type="arabicPeriod"/>
            </a:pPr>
            <a:r>
              <a:rPr lang="en-US" dirty="0" smtClean="0"/>
              <a:t>The movement of Modernism in American literature.</a:t>
            </a:r>
          </a:p>
          <a:p>
            <a:pPr marL="457200" indent="-457200" algn="just">
              <a:buAutoNum type="arabicPeriod"/>
            </a:pPr>
            <a:r>
              <a:rPr lang="en-US" dirty="0" smtClean="0"/>
              <a:t>American poetry of imagism.</a:t>
            </a:r>
          </a:p>
          <a:p>
            <a:pPr marL="457200" indent="-457200" algn="just">
              <a:buAutoNum type="arabicPeriod"/>
            </a:pPr>
            <a:r>
              <a:rPr lang="en-US" smtClean="0"/>
              <a:t>American </a:t>
            </a:r>
            <a:r>
              <a:rPr lang="en-US" dirty="0" smtClean="0"/>
              <a:t>theatre of the 20</a:t>
            </a:r>
            <a:r>
              <a:rPr lang="en-US" baseline="30000" dirty="0" smtClean="0"/>
              <a:t>th</a:t>
            </a:r>
            <a:r>
              <a:rPr lang="en-US" dirty="0" smtClean="0"/>
              <a:t> century.</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00808"/>
            <a:ext cx="2699792"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8124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p:txBody>
          <a:bodyPr>
            <a:normAutofit/>
          </a:bodyPr>
          <a:lstStyle/>
          <a:p>
            <a:pPr algn="just"/>
            <a:r>
              <a:rPr lang="en-US" sz="2400" dirty="0" smtClean="0"/>
              <a:t>American modernist poets (such as </a:t>
            </a:r>
            <a:r>
              <a:rPr lang="en-US" sz="2400" dirty="0">
                <a:effectLst>
                  <a:outerShdw blurRad="38100" dist="38100" dir="2700000" algn="tl">
                    <a:srgbClr val="000000">
                      <a:alpha val="43137"/>
                    </a:srgbClr>
                  </a:outerShdw>
                </a:effectLst>
              </a:rPr>
              <a:t>Robert Frost, T.S. Eliot, Marianne Moore, Langston Hughes, William Carlos Williams, Edna St. Vincent Millay, Claude McKay, Dorothy </a:t>
            </a:r>
            <a:r>
              <a:rPr lang="en-US" sz="2400" dirty="0" smtClean="0">
                <a:effectLst>
                  <a:outerShdw blurRad="38100" dist="38100" dir="2700000" algn="tl">
                    <a:srgbClr val="000000">
                      <a:alpha val="43137"/>
                    </a:srgbClr>
                  </a:outerShdw>
                </a:effectLst>
              </a:rPr>
              <a:t>Parker</a:t>
            </a:r>
            <a:r>
              <a:rPr lang="en-US" sz="2400" dirty="0" smtClean="0"/>
              <a:t> </a:t>
            </a:r>
            <a:r>
              <a:rPr lang="en-US" sz="2400" dirty="0"/>
              <a:t>and </a:t>
            </a:r>
            <a:r>
              <a:rPr lang="en-US" sz="2400" dirty="0">
                <a:effectLst>
                  <a:outerShdw blurRad="38100" dist="38100" dir="2700000" algn="tl">
                    <a:srgbClr val="000000">
                      <a:alpha val="43137"/>
                    </a:srgbClr>
                  </a:outerShdw>
                </a:effectLst>
              </a:rPr>
              <a:t>Wallace </a:t>
            </a:r>
            <a:r>
              <a:rPr lang="en-US" sz="2400" dirty="0" smtClean="0">
                <a:effectLst>
                  <a:outerShdw blurRad="38100" dist="38100" dir="2700000" algn="tl">
                    <a:srgbClr val="000000">
                      <a:alpha val="43137"/>
                    </a:srgbClr>
                  </a:outerShdw>
                </a:effectLst>
              </a:rPr>
              <a:t>Stevens</a:t>
            </a:r>
            <a:r>
              <a:rPr lang="en-US" sz="2400" dirty="0" smtClean="0"/>
              <a:t>) were distinguished from those of the 19</a:t>
            </a:r>
            <a:r>
              <a:rPr lang="en-US" sz="2400" baseline="30000" dirty="0" smtClean="0"/>
              <a:t>th</a:t>
            </a:r>
            <a:r>
              <a:rPr lang="en-US" sz="2400" dirty="0" smtClean="0"/>
              <a:t> century by their style, which was rich with borrowings from modern French and Italian poetry.</a:t>
            </a:r>
          </a:p>
          <a:p>
            <a:pPr algn="just"/>
            <a:endParaRPr lang="ru-RU" sz="18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4869160"/>
            <a:ext cx="4752528"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6724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3200" dirty="0" smtClean="0"/>
              <a:t>American modernism</a:t>
            </a:r>
            <a:endParaRPr lang="ru-RU" sz="3200" dirty="0"/>
          </a:p>
        </p:txBody>
      </p:sp>
      <p:sp>
        <p:nvSpPr>
          <p:cNvPr id="3" name="Текст 2"/>
          <p:cNvSpPr>
            <a:spLocks noGrp="1"/>
          </p:cNvSpPr>
          <p:nvPr>
            <p:ph type="body" idx="2"/>
          </p:nvPr>
        </p:nvSpPr>
        <p:spPr/>
        <p:txBody>
          <a:bodyPr>
            <a:noAutofit/>
          </a:bodyPr>
          <a:lstStyle/>
          <a:p>
            <a:r>
              <a:rPr lang="en-US" sz="3600" dirty="0" smtClean="0"/>
              <a:t>Prose </a:t>
            </a:r>
            <a:endParaRPr lang="ru-RU" sz="3600" dirty="0"/>
          </a:p>
        </p:txBody>
      </p:sp>
      <p:sp>
        <p:nvSpPr>
          <p:cNvPr id="4" name="Объект 3"/>
          <p:cNvSpPr>
            <a:spLocks noGrp="1"/>
          </p:cNvSpPr>
          <p:nvPr>
            <p:ph sz="half" idx="1"/>
          </p:nvPr>
        </p:nvSpPr>
        <p:spPr/>
        <p:txBody>
          <a:bodyPr>
            <a:normAutofit fontScale="85000" lnSpcReduction="10000"/>
          </a:bodyPr>
          <a:lstStyle/>
          <a:p>
            <a:r>
              <a:rPr lang="en-US" dirty="0" smtClean="0"/>
              <a:t>A modernist novel was much shorter as compared to that of the previous century</a:t>
            </a:r>
          </a:p>
          <a:p>
            <a:r>
              <a:rPr lang="en-US" dirty="0" smtClean="0"/>
              <a:t>The writers aimed at intensity and brevity</a:t>
            </a:r>
          </a:p>
          <a:p>
            <a:r>
              <a:rPr lang="en-US" dirty="0" smtClean="0"/>
              <a:t>A short story, which had been previously thought of as a minor genre, was given a new strength</a:t>
            </a:r>
          </a:p>
          <a:p>
            <a:r>
              <a:rPr lang="en-US" dirty="0" smtClean="0"/>
              <a:t>Modernist authors used the first person or one character’s viewpoint, because the truth is not objective, it is worked out from a personal interaction with reality</a:t>
            </a:r>
            <a:endParaRPr lang="ru-RU" dirty="0"/>
          </a:p>
        </p:txBody>
      </p:sp>
    </p:spTree>
    <p:extLst>
      <p:ext uri="{BB962C8B-B14F-4D97-AF65-F5344CB8AC3E}">
        <p14:creationId xmlns:p14="http://schemas.microsoft.com/office/powerpoint/2010/main" val="4272031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p:txBody>
          <a:bodyPr>
            <a:normAutofit lnSpcReduction="10000"/>
          </a:bodyPr>
          <a:lstStyle/>
          <a:p>
            <a:r>
              <a:rPr lang="en-US" dirty="0"/>
              <a:t>A sense of disillusionment and loss pervades much American modernist fiction. That sense may be centered on specific individuals, or it may be directed toward American society or toward civilization generally. It may generate a nihilistic, destructive impulse, or it may express hope at the prospect of change</a:t>
            </a:r>
            <a:r>
              <a:rPr lang="en-US" dirty="0" smtClean="0"/>
              <a:t>.</a:t>
            </a:r>
          </a:p>
          <a:p>
            <a:r>
              <a:rPr lang="en-US" dirty="0" smtClean="0"/>
              <a:t>For </a:t>
            </a:r>
            <a:r>
              <a:rPr lang="en-US" dirty="0" err="1" smtClean="0"/>
              <a:t>xample</a:t>
            </a:r>
            <a:r>
              <a:rPr lang="en-US" dirty="0" smtClean="0"/>
              <a:t>:</a:t>
            </a:r>
          </a:p>
          <a:p>
            <a:r>
              <a:rPr lang="en-US" dirty="0"/>
              <a:t>F. Scott Fitzgerald skewered the American Dream in </a:t>
            </a:r>
            <a:r>
              <a:rPr lang="en-US" i="1" dirty="0"/>
              <a:t>The Great Gatsby </a:t>
            </a:r>
            <a:r>
              <a:rPr lang="en-US" dirty="0"/>
              <a:t>(1925</a:t>
            </a:r>
            <a:r>
              <a:rPr lang="en-US" dirty="0" smtClean="0"/>
              <a:t>).</a:t>
            </a:r>
          </a:p>
          <a:p>
            <a:r>
              <a:rPr lang="en-US" dirty="0" smtClean="0"/>
              <a:t>Richard </a:t>
            </a:r>
            <a:r>
              <a:rPr lang="en-US" dirty="0"/>
              <a:t>Wright exposed and attacked American racism in </a:t>
            </a:r>
            <a:r>
              <a:rPr lang="en-US" i="1" dirty="0"/>
              <a:t>Native Son </a:t>
            </a:r>
            <a:r>
              <a:rPr lang="en-US" dirty="0"/>
              <a:t>(1940).</a:t>
            </a:r>
            <a:endParaRPr lang="ru-RU" dirty="0"/>
          </a:p>
        </p:txBody>
      </p:sp>
    </p:spTree>
    <p:extLst>
      <p:ext uri="{BB962C8B-B14F-4D97-AF65-F5344CB8AC3E}">
        <p14:creationId xmlns:p14="http://schemas.microsoft.com/office/powerpoint/2010/main" val="1487501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p:txBody>
          <a:bodyPr/>
          <a:lstStyle/>
          <a:p>
            <a:r>
              <a:rPr lang="en-US" dirty="0"/>
              <a:t>Zora Neale Hurston told the story of a black woman’s three marriages in </a:t>
            </a:r>
            <a:r>
              <a:rPr lang="en-US" i="1" dirty="0"/>
              <a:t>Their Eyes Were Watching God</a:t>
            </a:r>
            <a:r>
              <a:rPr lang="en-US" dirty="0"/>
              <a:t> (1937</a:t>
            </a:r>
            <a:r>
              <a:rPr lang="en-US" dirty="0" smtClean="0"/>
              <a:t>).</a:t>
            </a:r>
          </a:p>
          <a:p>
            <a:r>
              <a:rPr lang="en-US" dirty="0"/>
              <a:t>Ernest Hemingway’s early novels </a:t>
            </a:r>
            <a:r>
              <a:rPr lang="en-US" i="1" dirty="0"/>
              <a:t>The Sun Also Rises</a:t>
            </a:r>
            <a:r>
              <a:rPr lang="en-US" dirty="0"/>
              <a:t> (1926) and </a:t>
            </a:r>
            <a:r>
              <a:rPr lang="en-US" i="1" dirty="0"/>
              <a:t>A Farewell to Arms </a:t>
            </a:r>
            <a:r>
              <a:rPr lang="en-US" dirty="0"/>
              <a:t>(1929) articulated the disillusionment of the Lost Generation</a:t>
            </a:r>
            <a:r>
              <a:rPr lang="en-US" dirty="0" smtClean="0"/>
              <a:t>.</a:t>
            </a:r>
          </a:p>
          <a:p>
            <a:r>
              <a:rPr lang="en-US" dirty="0"/>
              <a:t>Willa Cather told hopeful stories of the American frontier, set mostly on the Great Plains, in </a:t>
            </a:r>
            <a:r>
              <a:rPr lang="en-US" i="1" dirty="0"/>
              <a:t>O Pioneers! </a:t>
            </a:r>
            <a:r>
              <a:rPr lang="en-US" dirty="0"/>
              <a:t>(1913) and </a:t>
            </a:r>
            <a:r>
              <a:rPr lang="en-US" i="1" dirty="0"/>
              <a:t>My </a:t>
            </a:r>
            <a:r>
              <a:rPr lang="en-US" i="1" dirty="0" err="1"/>
              <a:t>Ántonia</a:t>
            </a:r>
            <a:r>
              <a:rPr lang="en-US" i="1" dirty="0"/>
              <a:t> </a:t>
            </a:r>
            <a:r>
              <a:rPr lang="en-US" dirty="0"/>
              <a:t>(1918).</a:t>
            </a:r>
            <a:endParaRPr lang="ru-RU" dirty="0"/>
          </a:p>
        </p:txBody>
      </p:sp>
    </p:spTree>
    <p:extLst>
      <p:ext uri="{BB962C8B-B14F-4D97-AF65-F5344CB8AC3E}">
        <p14:creationId xmlns:p14="http://schemas.microsoft.com/office/powerpoint/2010/main" val="3199536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p:txBody>
          <a:bodyPr/>
          <a:lstStyle/>
          <a:p>
            <a:r>
              <a:rPr lang="en-US" dirty="0"/>
              <a:t>William Faulkner used stream-of-consciousness monologues and other formal techniques to break from past literary practice in </a:t>
            </a:r>
            <a:r>
              <a:rPr lang="en-US" i="1" dirty="0"/>
              <a:t>The Sound and the Fury </a:t>
            </a:r>
            <a:r>
              <a:rPr lang="en-US" dirty="0"/>
              <a:t>(1929).</a:t>
            </a:r>
          </a:p>
          <a:p>
            <a:endParaRPr lang="en-US" dirty="0"/>
          </a:p>
          <a:p>
            <a:r>
              <a:rPr lang="en-US" dirty="0"/>
              <a:t>John Steinbeck depicted the difficult lives of migrant workers in </a:t>
            </a:r>
            <a:r>
              <a:rPr lang="en-US" i="1" dirty="0"/>
              <a:t>Of Mice and Men </a:t>
            </a:r>
            <a:r>
              <a:rPr lang="en-US" dirty="0"/>
              <a:t>(1937) and </a:t>
            </a:r>
            <a:r>
              <a:rPr lang="en-US" i="1" dirty="0"/>
              <a:t>The Grapes of Wrath </a:t>
            </a:r>
            <a:r>
              <a:rPr lang="en-US" dirty="0"/>
              <a:t>(1939</a:t>
            </a:r>
            <a:r>
              <a:rPr lang="en-US" dirty="0" smtClean="0"/>
              <a:t>).</a:t>
            </a:r>
          </a:p>
          <a:p>
            <a:endParaRPr lang="ru-RU" dirty="0"/>
          </a:p>
        </p:txBody>
      </p:sp>
    </p:spTree>
    <p:extLst>
      <p:ext uri="{BB962C8B-B14F-4D97-AF65-F5344CB8AC3E}">
        <p14:creationId xmlns:p14="http://schemas.microsoft.com/office/powerpoint/2010/main" val="613417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Harlem renaissance </a:t>
            </a:r>
            <a:br>
              <a:rPr lang="en-US" dirty="0" smtClean="0"/>
            </a:br>
            <a:r>
              <a:rPr lang="en-US" sz="2000" dirty="0" smtClean="0"/>
              <a:t>(the 1920 – 1930s)</a:t>
            </a:r>
            <a:endParaRPr lang="ru-RU" sz="2000" dirty="0"/>
          </a:p>
        </p:txBody>
      </p:sp>
      <p:sp>
        <p:nvSpPr>
          <p:cNvPr id="3" name="Текст 2"/>
          <p:cNvSpPr>
            <a:spLocks noGrp="1"/>
          </p:cNvSpPr>
          <p:nvPr>
            <p:ph type="body" sz="half" idx="2"/>
          </p:nvPr>
        </p:nvSpPr>
        <p:spPr>
          <a:xfrm>
            <a:off x="5148064" y="3283634"/>
            <a:ext cx="3670034" cy="3169702"/>
          </a:xfrm>
        </p:spPr>
        <p:txBody>
          <a:bodyPr>
            <a:noAutofit/>
          </a:bodyPr>
          <a:lstStyle/>
          <a:p>
            <a:r>
              <a:rPr lang="en-US" sz="2400" dirty="0"/>
              <a:t>Harlem Renaissance, a blossoming (c. 1918–37) of African American culture, particularly in the creative arts, and the most influential movement in African American literary history. </a:t>
            </a:r>
            <a:endParaRPr lang="ru-RU" sz="2400" dirty="0"/>
          </a:p>
        </p:txBody>
      </p:sp>
      <p:pic>
        <p:nvPicPr>
          <p:cNvPr id="9218"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4137" r="14137"/>
          <a:stretch>
            <a:fillRect/>
          </a:stretch>
        </p:blipFill>
        <p:spPr bwMode="auto">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6167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a:xfrm>
            <a:off x="184342" y="1556792"/>
            <a:ext cx="7696200" cy="5131952"/>
          </a:xfrm>
        </p:spPr>
        <p:txBody>
          <a:bodyPr>
            <a:normAutofit fontScale="92500" lnSpcReduction="20000"/>
          </a:bodyPr>
          <a:lstStyle/>
          <a:p>
            <a:r>
              <a:rPr lang="en-US" dirty="0" smtClean="0"/>
              <a:t>The </a:t>
            </a:r>
            <a:r>
              <a:rPr lang="en-US" dirty="0"/>
              <a:t>Harlem Renaissance produced a </a:t>
            </a:r>
            <a:r>
              <a:rPr lang="en-US" dirty="0" smtClean="0"/>
              <a:t>group</a:t>
            </a:r>
          </a:p>
          <a:p>
            <a:pPr marL="0" indent="0">
              <a:buNone/>
            </a:pPr>
            <a:r>
              <a:rPr lang="en-US" dirty="0" smtClean="0"/>
              <a:t>of </a:t>
            </a:r>
            <a:r>
              <a:rPr lang="en-US" dirty="0"/>
              <a:t>poets, among them </a:t>
            </a:r>
            <a:r>
              <a:rPr lang="en-US" dirty="0" err="1"/>
              <a:t>Countee</a:t>
            </a:r>
            <a:r>
              <a:rPr lang="en-US" dirty="0"/>
              <a:t> Cullen, </a:t>
            </a:r>
            <a:endParaRPr lang="en-US" dirty="0" smtClean="0"/>
          </a:p>
          <a:p>
            <a:pPr marL="0" indent="0">
              <a:buNone/>
            </a:pPr>
            <a:r>
              <a:rPr lang="en-US" dirty="0" smtClean="0"/>
              <a:t>Langston Hughes</a:t>
            </a:r>
            <a:r>
              <a:rPr lang="en-US" dirty="0"/>
              <a:t>, Claude </a:t>
            </a:r>
            <a:r>
              <a:rPr lang="en-US" dirty="0" smtClean="0"/>
              <a:t>McKay </a:t>
            </a:r>
            <a:r>
              <a:rPr lang="en-US" dirty="0"/>
              <a:t>and Alice </a:t>
            </a:r>
            <a:endParaRPr lang="en-US" dirty="0" smtClean="0"/>
          </a:p>
          <a:p>
            <a:pPr marL="0" indent="0">
              <a:buNone/>
            </a:pPr>
            <a:r>
              <a:rPr lang="en-US" dirty="0" smtClean="0"/>
              <a:t>Dunbar </a:t>
            </a:r>
            <a:r>
              <a:rPr lang="en-US" dirty="0"/>
              <a:t>Nelson.</a:t>
            </a:r>
          </a:p>
          <a:p>
            <a:endParaRPr lang="en-US" dirty="0"/>
          </a:p>
          <a:p>
            <a:r>
              <a:rPr lang="en-US" dirty="0"/>
              <a:t>Harriet Monroe founded </a:t>
            </a:r>
            <a:r>
              <a:rPr lang="en-US" i="1" dirty="0"/>
              <a:t>Poetry </a:t>
            </a:r>
            <a:r>
              <a:rPr lang="en-US" i="1" dirty="0" smtClean="0"/>
              <a:t>magazine</a:t>
            </a:r>
          </a:p>
          <a:p>
            <a:pPr marL="0" indent="0">
              <a:buNone/>
            </a:pPr>
            <a:r>
              <a:rPr lang="en-US" dirty="0" smtClean="0"/>
              <a:t>in </a:t>
            </a:r>
            <a:r>
              <a:rPr lang="en-US" dirty="0"/>
              <a:t>Chicago in 1912 and made it the most </a:t>
            </a:r>
            <a:endParaRPr lang="en-US" dirty="0" smtClean="0"/>
          </a:p>
          <a:p>
            <a:pPr marL="0" indent="0">
              <a:buNone/>
            </a:pPr>
            <a:r>
              <a:rPr lang="en-US" dirty="0" smtClean="0"/>
              <a:t>important </a:t>
            </a:r>
            <a:r>
              <a:rPr lang="en-US" dirty="0"/>
              <a:t>organ for poetry not just in </a:t>
            </a:r>
            <a:r>
              <a:rPr lang="en-US" dirty="0" smtClean="0"/>
              <a:t>the </a:t>
            </a:r>
          </a:p>
          <a:p>
            <a:pPr marL="0" indent="0">
              <a:buNone/>
            </a:pPr>
            <a:r>
              <a:rPr lang="en-US" dirty="0" smtClean="0"/>
              <a:t>United </a:t>
            </a:r>
            <a:r>
              <a:rPr lang="en-US" dirty="0"/>
              <a:t>States but for the </a:t>
            </a:r>
            <a:r>
              <a:rPr lang="en-US" dirty="0" smtClean="0"/>
              <a:t>English-speaking </a:t>
            </a:r>
          </a:p>
          <a:p>
            <a:pPr marL="0" indent="0">
              <a:buNone/>
            </a:pPr>
            <a:r>
              <a:rPr lang="en-US" dirty="0" smtClean="0"/>
              <a:t>world</a:t>
            </a:r>
            <a:r>
              <a:rPr lang="en-US" dirty="0"/>
              <a:t>.</a:t>
            </a:r>
          </a:p>
          <a:p>
            <a:endParaRPr lang="en-US" dirty="0"/>
          </a:p>
          <a:p>
            <a:r>
              <a:rPr lang="en-US" dirty="0"/>
              <a:t>During the 1920s Edna St. Vincent Millay, </a:t>
            </a:r>
            <a:endParaRPr lang="en-US" dirty="0" smtClean="0"/>
          </a:p>
          <a:p>
            <a:pPr marL="0" indent="0">
              <a:buNone/>
            </a:pPr>
            <a:r>
              <a:rPr lang="en-US" dirty="0" smtClean="0"/>
              <a:t>Marianne Moore </a:t>
            </a:r>
            <a:r>
              <a:rPr lang="en-US" dirty="0"/>
              <a:t>and E.E. Cummings expressed a spirit of revolution and experimentation in their poetry.</a:t>
            </a:r>
            <a:endParaRPr lang="ru-RU"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1988840"/>
            <a:ext cx="2571750"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94137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Текст 2"/>
          <p:cNvSpPr>
            <a:spLocks noGrp="1"/>
          </p:cNvSpPr>
          <p:nvPr>
            <p:ph type="body" idx="1"/>
          </p:nvPr>
        </p:nvSpPr>
        <p:spPr>
          <a:xfrm>
            <a:off x="457200" y="5229200"/>
            <a:ext cx="3520440" cy="1095400"/>
          </a:xfrm>
        </p:spPr>
        <p:txBody>
          <a:bodyPr>
            <a:normAutofit/>
          </a:bodyPr>
          <a:lstStyle/>
          <a:p>
            <a:r>
              <a:rPr lang="en-US" dirty="0" smtClean="0"/>
              <a:t>Francis Scott Fitzgerald </a:t>
            </a:r>
          </a:p>
          <a:p>
            <a:r>
              <a:rPr lang="en-US" dirty="0" smtClean="0"/>
              <a:t>(1896 – 1940)</a:t>
            </a:r>
            <a:endParaRPr lang="ru-RU" dirty="0"/>
          </a:p>
        </p:txBody>
      </p:sp>
      <p:sp>
        <p:nvSpPr>
          <p:cNvPr id="4" name="Текст 3"/>
          <p:cNvSpPr>
            <a:spLocks noGrp="1"/>
          </p:cNvSpPr>
          <p:nvPr>
            <p:ph type="body" sz="half" idx="3"/>
          </p:nvPr>
        </p:nvSpPr>
        <p:spPr>
          <a:xfrm>
            <a:off x="4178808" y="4869160"/>
            <a:ext cx="3520440" cy="1455440"/>
          </a:xfrm>
        </p:spPr>
        <p:txBody>
          <a:bodyPr/>
          <a:lstStyle/>
          <a:p>
            <a:r>
              <a:rPr lang="en-US" dirty="0" smtClean="0"/>
              <a:t>A symbol of the clash between material prosperity and moral devastation</a:t>
            </a:r>
            <a:endParaRPr lang="ru-RU" dirty="0"/>
          </a:p>
        </p:txBody>
      </p:sp>
      <p:sp>
        <p:nvSpPr>
          <p:cNvPr id="6" name="Объект 5"/>
          <p:cNvSpPr>
            <a:spLocks noGrp="1"/>
          </p:cNvSpPr>
          <p:nvPr>
            <p:ph sz="quarter" idx="4"/>
          </p:nvPr>
        </p:nvSpPr>
        <p:spPr>
          <a:xfrm>
            <a:off x="4178808" y="1711840"/>
            <a:ext cx="3520440" cy="3229328"/>
          </a:xfrm>
        </p:spPr>
        <p:txBody>
          <a:bodyPr/>
          <a:lstStyle/>
          <a:p>
            <a:r>
              <a:rPr lang="en-US" dirty="0"/>
              <a:t>American short-story writer and novelist famous for his depictions of the Jazz Age (the 1920s), his most brilliant novel being </a:t>
            </a:r>
            <a:r>
              <a:rPr lang="en-US" i="1" dirty="0"/>
              <a:t>The Great Gatsby</a:t>
            </a:r>
            <a:r>
              <a:rPr lang="en-US" dirty="0"/>
              <a:t> (1925). </a:t>
            </a:r>
            <a:endParaRPr lang="ru-RU" dirty="0"/>
          </a:p>
        </p:txBody>
      </p:sp>
      <p:pic>
        <p:nvPicPr>
          <p:cNvPr id="10242"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755576" y="1628800"/>
            <a:ext cx="2952328"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5999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Текст 2"/>
          <p:cNvSpPr>
            <a:spLocks noGrp="1"/>
          </p:cNvSpPr>
          <p:nvPr>
            <p:ph type="body" idx="1"/>
          </p:nvPr>
        </p:nvSpPr>
        <p:spPr>
          <a:xfrm>
            <a:off x="457200" y="5157192"/>
            <a:ext cx="2602632" cy="1167408"/>
          </a:xfrm>
        </p:spPr>
        <p:txBody>
          <a:bodyPr>
            <a:normAutofit/>
          </a:bodyPr>
          <a:lstStyle/>
          <a:p>
            <a:r>
              <a:rPr lang="en-US" dirty="0"/>
              <a:t>Ernest Hemingway </a:t>
            </a:r>
            <a:r>
              <a:rPr lang="en-US" dirty="0" smtClean="0"/>
              <a:t>(1899 – 1961)</a:t>
            </a:r>
            <a:endParaRPr lang="en-US" dirty="0"/>
          </a:p>
          <a:p>
            <a:endParaRPr lang="ru-RU" dirty="0"/>
          </a:p>
        </p:txBody>
      </p:sp>
      <p:sp>
        <p:nvSpPr>
          <p:cNvPr id="4" name="Текст 3"/>
          <p:cNvSpPr>
            <a:spLocks noGrp="1"/>
          </p:cNvSpPr>
          <p:nvPr>
            <p:ph type="body" sz="half" idx="3"/>
          </p:nvPr>
        </p:nvSpPr>
        <p:spPr>
          <a:xfrm>
            <a:off x="3275856" y="5085184"/>
            <a:ext cx="4423392" cy="1239416"/>
          </a:xfrm>
        </p:spPr>
        <p:txBody>
          <a:bodyPr>
            <a:normAutofit/>
          </a:bodyPr>
          <a:lstStyle/>
          <a:p>
            <a:r>
              <a:rPr lang="en-US" dirty="0"/>
              <a:t>American novelist and short-story writer, awarded the Nobel Prize for Literature in 1954.</a:t>
            </a:r>
            <a:endParaRPr lang="ru-RU" dirty="0"/>
          </a:p>
        </p:txBody>
      </p:sp>
      <p:sp>
        <p:nvSpPr>
          <p:cNvPr id="6" name="Объект 5"/>
          <p:cNvSpPr>
            <a:spLocks noGrp="1"/>
          </p:cNvSpPr>
          <p:nvPr>
            <p:ph sz="quarter" idx="4"/>
          </p:nvPr>
        </p:nvSpPr>
        <p:spPr>
          <a:xfrm>
            <a:off x="3419872" y="1711840"/>
            <a:ext cx="4279376" cy="4114800"/>
          </a:xfrm>
        </p:spPr>
        <p:txBody>
          <a:bodyPr/>
          <a:lstStyle/>
          <a:p>
            <a:r>
              <a:rPr lang="en-US" i="1" dirty="0"/>
              <a:t>The Old Man and the </a:t>
            </a:r>
            <a:r>
              <a:rPr lang="en-US" i="1" dirty="0" smtClean="0"/>
              <a:t>Sea, The </a:t>
            </a:r>
            <a:r>
              <a:rPr lang="en-US" i="1" dirty="0"/>
              <a:t>Sun Also </a:t>
            </a:r>
            <a:r>
              <a:rPr lang="en-US" i="1" dirty="0" smtClean="0"/>
              <a:t>Rises, A </a:t>
            </a:r>
            <a:r>
              <a:rPr lang="en-US" i="1" dirty="0"/>
              <a:t>Farewell to </a:t>
            </a:r>
            <a:r>
              <a:rPr lang="en-US" i="1" dirty="0" smtClean="0"/>
              <a:t>Arms, For </a:t>
            </a:r>
            <a:r>
              <a:rPr lang="en-US" i="1" dirty="0"/>
              <a:t>Whom the Bell </a:t>
            </a:r>
            <a:r>
              <a:rPr lang="en-US" i="1" dirty="0" smtClean="0"/>
              <a:t>Tolls, A </a:t>
            </a:r>
            <a:r>
              <a:rPr lang="en-US" i="1" dirty="0"/>
              <a:t>Moveable </a:t>
            </a:r>
            <a:r>
              <a:rPr lang="en-US" i="1" dirty="0" smtClean="0"/>
              <a:t>Feast</a:t>
            </a:r>
            <a:r>
              <a:rPr lang="en-US" dirty="0" smtClean="0"/>
              <a:t>, etc.</a:t>
            </a:r>
          </a:p>
          <a:p>
            <a:endParaRPr lang="ru-RU" dirty="0"/>
          </a:p>
        </p:txBody>
      </p:sp>
      <p:pic>
        <p:nvPicPr>
          <p:cNvPr id="11266"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179512" y="1556792"/>
            <a:ext cx="3240360"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69145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a:xfrm>
            <a:off x="107504" y="1609416"/>
            <a:ext cx="7992888" cy="5248584"/>
          </a:xfrm>
        </p:spPr>
        <p:txBody>
          <a:bodyPr>
            <a:normAutofit fontScale="92500" lnSpcReduction="20000"/>
          </a:bodyPr>
          <a:lstStyle/>
          <a:p>
            <a:r>
              <a:rPr lang="en-US" dirty="0"/>
              <a:t>In a famous quote from a 1958 interview with the "Paris Review," novelist Ernest Hemingway used </a:t>
            </a:r>
            <a:r>
              <a:rPr lang="en-US" i="1" dirty="0">
                <a:effectLst>
                  <a:outerShdw blurRad="38100" dist="38100" dir="2700000" algn="tl">
                    <a:srgbClr val="000000">
                      <a:alpha val="43137"/>
                    </a:srgbClr>
                  </a:outerShdw>
                </a:effectLst>
              </a:rPr>
              <a:t>the iceberg as a metaphor to explain how he achieved his </a:t>
            </a:r>
            <a:r>
              <a:rPr lang="en-US" i="1" dirty="0" smtClean="0">
                <a:effectLst>
                  <a:outerShdw blurRad="38100" dist="38100" dir="2700000" algn="tl">
                    <a:srgbClr val="000000">
                      <a:alpha val="43137"/>
                    </a:srgbClr>
                  </a:outerShdw>
                </a:effectLst>
              </a:rPr>
              <a:t>style</a:t>
            </a:r>
            <a:r>
              <a:rPr lang="en-US" dirty="0" smtClean="0"/>
              <a:t> </a:t>
            </a:r>
            <a:r>
              <a:rPr lang="en-US" dirty="0"/>
              <a:t>and exactly what details he had omitted from his </a:t>
            </a:r>
            <a:r>
              <a:rPr lang="en-US" dirty="0" smtClean="0"/>
              <a:t>book</a:t>
            </a:r>
            <a:r>
              <a:rPr lang="en-US" dirty="0"/>
              <a:t>, The Old Man and the Sea</a:t>
            </a:r>
            <a:r>
              <a:rPr lang="en-US" dirty="0" smtClean="0"/>
              <a:t>: </a:t>
            </a:r>
            <a:r>
              <a:rPr lang="en-US" b="1" dirty="0" smtClean="0">
                <a:solidFill>
                  <a:schemeClr val="accent2">
                    <a:lumMod val="50000"/>
                  </a:schemeClr>
                </a:solidFill>
              </a:rPr>
              <a:t>“</a:t>
            </a:r>
            <a:r>
              <a:rPr lang="en-US" b="1" dirty="0">
                <a:solidFill>
                  <a:schemeClr val="accent2">
                    <a:lumMod val="50000"/>
                  </a:schemeClr>
                </a:solidFill>
              </a:rPr>
              <a:t>Surely, if a writer stops observing he is finished. But he does not have to observe consciously nor think how it will be useful. Perhaps that would be true at the beginning. But later everything he sees goes into the great reserve of things he knows or has seen. If it is any use to know it, </a:t>
            </a:r>
            <a:r>
              <a:rPr lang="en-US" b="1" i="1" dirty="0">
                <a:solidFill>
                  <a:schemeClr val="accent2">
                    <a:lumMod val="50000"/>
                  </a:schemeClr>
                </a:solidFill>
                <a:effectLst>
                  <a:outerShdw blurRad="38100" dist="38100" dir="2700000" algn="tl">
                    <a:srgbClr val="000000">
                      <a:alpha val="43137"/>
                    </a:srgbClr>
                  </a:outerShdw>
                </a:effectLst>
              </a:rPr>
              <a:t>I always try to write on the principle of the iceberg. There is seven-eighths of it underwater for every part that shows. </a:t>
            </a:r>
            <a:r>
              <a:rPr lang="en-US" b="1" dirty="0">
                <a:solidFill>
                  <a:schemeClr val="accent2">
                    <a:lumMod val="50000"/>
                  </a:schemeClr>
                </a:solidFill>
              </a:rPr>
              <a:t>Anything you know you can eliminate and it only strengthens your iceberg. It is the part that doesn't show. If a writer omits something because he does not know it, then there is a hole in the story </a:t>
            </a:r>
            <a:r>
              <a:rPr lang="en-US" b="1" dirty="0" smtClean="0">
                <a:solidFill>
                  <a:schemeClr val="accent2">
                    <a:lumMod val="50000"/>
                  </a:schemeClr>
                </a:solidFill>
              </a:rPr>
              <a:t>…”</a:t>
            </a:r>
            <a:endParaRPr lang="ru-RU" b="1" dirty="0">
              <a:solidFill>
                <a:schemeClr val="accent2">
                  <a:lumMod val="50000"/>
                </a:schemeClr>
              </a:solidFill>
            </a:endParaRPr>
          </a:p>
        </p:txBody>
      </p:sp>
    </p:spTree>
    <p:extLst>
      <p:ext uri="{BB962C8B-B14F-4D97-AF65-F5344CB8AC3E}">
        <p14:creationId xmlns:p14="http://schemas.microsoft.com/office/powerpoint/2010/main" val="1580996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p:txBody>
          <a:bodyPr/>
          <a:lstStyle/>
          <a:p>
            <a:r>
              <a:rPr lang="en-US" dirty="0" smtClean="0"/>
              <a:t>The name of modernism is referred to as the major artistic movement of reaction to social disintegration.</a:t>
            </a:r>
          </a:p>
          <a:p>
            <a:r>
              <a:rPr lang="en-US" dirty="0" smtClean="0"/>
              <a:t>American modernism came </a:t>
            </a:r>
            <a:r>
              <a:rPr lang="en-US" dirty="0"/>
              <a:t>f</a:t>
            </a:r>
            <a:r>
              <a:rPr lang="en-US" dirty="0" smtClean="0"/>
              <a:t>rom the conviction that the previous structures of human life had been exposed to their falsehood.</a:t>
            </a:r>
          </a:p>
          <a:p>
            <a:r>
              <a:rPr lang="en-US" dirty="0" smtClean="0"/>
              <a:t>The established literary forms and their parts (exposition, development, climax and resolution) were considered unnatural, not reflecting the changeability of life.</a:t>
            </a:r>
            <a:endParaRPr lang="ru-RU" dirty="0"/>
          </a:p>
        </p:txBody>
      </p:sp>
    </p:spTree>
    <p:extLst>
      <p:ext uri="{BB962C8B-B14F-4D97-AF65-F5344CB8AC3E}">
        <p14:creationId xmlns:p14="http://schemas.microsoft.com/office/powerpoint/2010/main" val="3811369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p:txBody>
          <a:bodyPr/>
          <a:lstStyle/>
          <a:p>
            <a:r>
              <a:rPr lang="en-US" dirty="0"/>
              <a:t>To write in this elliptical manner, Hemingway suggests, is far more powerful, </a:t>
            </a:r>
            <a:r>
              <a:rPr lang="en-US" dirty="0" smtClean="0"/>
              <a:t>poetic </a:t>
            </a:r>
            <a:r>
              <a:rPr lang="en-US" dirty="0"/>
              <a:t>and evocative, than a literal, all-inclusive record of one's experience could ever be. But at the same time, he cautions, it's still vital to be aware of all aspects of a given experience, even those one eventually chooses to omit when writing; the falsity of writing only pretending such awareness or knowledge will be quickly intuited by readers.</a:t>
            </a:r>
            <a:endParaRPr lang="ru-RU" dirty="0"/>
          </a:p>
        </p:txBody>
      </p:sp>
    </p:spTree>
    <p:extLst>
      <p:ext uri="{BB962C8B-B14F-4D97-AF65-F5344CB8AC3E}">
        <p14:creationId xmlns:p14="http://schemas.microsoft.com/office/powerpoint/2010/main" val="25151927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p:txBody>
          <a:bodyPr/>
          <a:lstStyle/>
          <a:p>
            <a:r>
              <a:rPr lang="en-US" dirty="0"/>
              <a:t>What is the purpose of writing this way? What did Hemingway believe was the function of his art?</a:t>
            </a:r>
          </a:p>
          <a:p>
            <a:endParaRPr lang="en-US" dirty="0"/>
          </a:p>
          <a:p>
            <a:r>
              <a:rPr lang="en-US" dirty="0"/>
              <a:t>Hemingway: </a:t>
            </a:r>
            <a:r>
              <a:rPr lang="en-US" b="1" i="1" dirty="0">
                <a:solidFill>
                  <a:schemeClr val="accent2">
                    <a:lumMod val="50000"/>
                  </a:schemeClr>
                </a:solidFill>
              </a:rPr>
              <a:t>. . . you make something through your invention that is not a representation but a whole new thing truer than anything true and alive, and </a:t>
            </a:r>
            <a:r>
              <a:rPr lang="en-US" b="1" i="1" dirty="0" smtClean="0">
                <a:solidFill>
                  <a:schemeClr val="accent2">
                    <a:lumMod val="50000"/>
                  </a:schemeClr>
                </a:solidFill>
              </a:rPr>
              <a:t>… if </a:t>
            </a:r>
            <a:r>
              <a:rPr lang="en-US" b="1" i="1" dirty="0">
                <a:solidFill>
                  <a:schemeClr val="accent2">
                    <a:lumMod val="50000"/>
                  </a:schemeClr>
                </a:solidFill>
              </a:rPr>
              <a:t>you make it well enough, you give it immortality.</a:t>
            </a:r>
            <a:endParaRPr lang="ru-RU" b="1" i="1" dirty="0">
              <a:solidFill>
                <a:schemeClr val="accent2">
                  <a:lumMod val="50000"/>
                </a:schemeClr>
              </a:solidFill>
            </a:endParaRPr>
          </a:p>
        </p:txBody>
      </p:sp>
    </p:spTree>
    <p:extLst>
      <p:ext uri="{BB962C8B-B14F-4D97-AF65-F5344CB8AC3E}">
        <p14:creationId xmlns:p14="http://schemas.microsoft.com/office/powerpoint/2010/main" val="3568351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poetry of imagism</a:t>
            </a:r>
            <a:endParaRPr lang="ru-RU" dirty="0"/>
          </a:p>
        </p:txBody>
      </p:sp>
      <p:sp>
        <p:nvSpPr>
          <p:cNvPr id="3" name="Объект 2"/>
          <p:cNvSpPr>
            <a:spLocks noGrp="1"/>
          </p:cNvSpPr>
          <p:nvPr>
            <p:ph idx="1"/>
          </p:nvPr>
        </p:nvSpPr>
        <p:spPr>
          <a:xfrm>
            <a:off x="457200" y="1609416"/>
            <a:ext cx="5338936" cy="4846320"/>
          </a:xfrm>
        </p:spPr>
        <p:txBody>
          <a:bodyPr>
            <a:normAutofit lnSpcReduction="10000"/>
          </a:bodyPr>
          <a:lstStyle/>
          <a:p>
            <a:r>
              <a:rPr lang="en-US" dirty="0"/>
              <a:t>Imagist, any of a group of American and English poets whose poetic program was formulated about 1912 by </a:t>
            </a:r>
            <a:r>
              <a:rPr lang="en-US" i="1" dirty="0">
                <a:effectLst>
                  <a:outerShdw blurRad="38100" dist="38100" dir="2700000" algn="tl">
                    <a:srgbClr val="000000">
                      <a:alpha val="43137"/>
                    </a:srgbClr>
                  </a:outerShdw>
                </a:effectLst>
              </a:rPr>
              <a:t>Ezra Pound</a:t>
            </a:r>
            <a:r>
              <a:rPr lang="en-US" dirty="0"/>
              <a:t>—in conjunction with fellow poets </a:t>
            </a:r>
            <a:r>
              <a:rPr lang="en-US" i="1" dirty="0">
                <a:effectLst>
                  <a:outerShdw blurRad="38100" dist="38100" dir="2700000" algn="tl">
                    <a:srgbClr val="000000">
                      <a:alpha val="43137"/>
                    </a:srgbClr>
                  </a:outerShdw>
                </a:effectLst>
              </a:rPr>
              <a:t>Hilda </a:t>
            </a:r>
            <a:r>
              <a:rPr lang="en-US" i="1" dirty="0" smtClean="0">
                <a:effectLst>
                  <a:outerShdw blurRad="38100" dist="38100" dir="2700000" algn="tl">
                    <a:srgbClr val="000000">
                      <a:alpha val="43137"/>
                    </a:srgbClr>
                  </a:outerShdw>
                </a:effectLst>
              </a:rPr>
              <a:t>Doolittle</a:t>
            </a:r>
            <a:r>
              <a:rPr lang="en-US" dirty="0" smtClean="0"/>
              <a:t>, </a:t>
            </a:r>
            <a:r>
              <a:rPr lang="en-US" i="1" dirty="0">
                <a:effectLst>
                  <a:outerShdw blurRad="38100" dist="38100" dir="2700000" algn="tl">
                    <a:srgbClr val="000000">
                      <a:alpha val="43137"/>
                    </a:srgbClr>
                  </a:outerShdw>
                </a:effectLst>
              </a:rPr>
              <a:t>Richard </a:t>
            </a:r>
            <a:r>
              <a:rPr lang="en-US" i="1" dirty="0" smtClean="0">
                <a:effectLst>
                  <a:outerShdw blurRad="38100" dist="38100" dir="2700000" algn="tl">
                    <a:srgbClr val="000000">
                      <a:alpha val="43137"/>
                    </a:srgbClr>
                  </a:outerShdw>
                </a:effectLst>
              </a:rPr>
              <a:t>Aldington</a:t>
            </a:r>
            <a:r>
              <a:rPr lang="en-US" dirty="0" smtClean="0"/>
              <a:t> </a:t>
            </a:r>
            <a:r>
              <a:rPr lang="en-US" dirty="0"/>
              <a:t>and </a:t>
            </a:r>
            <a:r>
              <a:rPr lang="en-US" i="1" dirty="0">
                <a:effectLst>
                  <a:outerShdw blurRad="38100" dist="38100" dir="2700000" algn="tl">
                    <a:srgbClr val="000000">
                      <a:alpha val="43137"/>
                    </a:srgbClr>
                  </a:outerShdw>
                </a:effectLst>
              </a:rPr>
              <a:t>Frank Stuart Flint</a:t>
            </a:r>
            <a:r>
              <a:rPr lang="en-US" dirty="0"/>
              <a:t>—and was inspired by the critical views of </a:t>
            </a:r>
            <a:r>
              <a:rPr lang="en-US" i="1" dirty="0">
                <a:effectLst>
                  <a:outerShdw blurRad="38100" dist="38100" dir="2700000" algn="tl">
                    <a:srgbClr val="000000">
                      <a:alpha val="43137"/>
                    </a:srgbClr>
                  </a:outerShdw>
                </a:effectLst>
              </a:rPr>
              <a:t>Thomas Ernest </a:t>
            </a:r>
            <a:r>
              <a:rPr lang="en-US" i="1" dirty="0" err="1" smtClean="0">
                <a:effectLst>
                  <a:outerShdw blurRad="38100" dist="38100" dir="2700000" algn="tl">
                    <a:srgbClr val="000000">
                      <a:alpha val="43137"/>
                    </a:srgbClr>
                  </a:outerShdw>
                </a:effectLst>
              </a:rPr>
              <a:t>Hulme</a:t>
            </a:r>
            <a:r>
              <a:rPr lang="en-US" i="1" dirty="0" smtClean="0">
                <a:effectLst>
                  <a:outerShdw blurRad="38100" dist="38100" dir="2700000" algn="tl">
                    <a:srgbClr val="000000">
                      <a:alpha val="43137"/>
                    </a:srgbClr>
                  </a:outerShdw>
                </a:effectLst>
              </a:rPr>
              <a:t> (</a:t>
            </a:r>
            <a:r>
              <a:rPr lang="uk-UA" sz="2000" i="1" dirty="0" smtClean="0">
                <a:effectLst>
                  <a:outerShdw blurRad="38100" dist="38100" dir="2700000" algn="tl">
                    <a:srgbClr val="000000">
                      <a:alpha val="43137"/>
                    </a:srgbClr>
                  </a:outerShdw>
                </a:effectLst>
              </a:rPr>
              <a:t>Томас Ернест Х</a:t>
            </a:r>
            <a:r>
              <a:rPr lang="en-US" sz="2000" i="1" dirty="0" smtClean="0">
                <a:effectLst>
                  <a:outerShdw blurRad="38100" dist="38100" dir="2700000" algn="tl">
                    <a:srgbClr val="000000">
                      <a:alpha val="43137"/>
                    </a:srgbClr>
                  </a:outerShdw>
                </a:effectLst>
              </a:rPr>
              <a:t>’</a:t>
            </a:r>
            <a:r>
              <a:rPr lang="uk-UA" sz="2000" i="1" dirty="0" err="1" smtClean="0">
                <a:effectLst>
                  <a:outerShdw blurRad="38100" dist="38100" dir="2700000" algn="tl">
                    <a:srgbClr val="000000">
                      <a:alpha val="43137"/>
                    </a:srgbClr>
                  </a:outerShdw>
                </a:effectLst>
              </a:rPr>
              <a:t>юм</a:t>
            </a:r>
            <a:r>
              <a:rPr lang="uk-UA" sz="2000" i="1" dirty="0" smtClean="0">
                <a:effectLst>
                  <a:outerShdw blurRad="38100" dist="38100" dir="2700000" algn="tl">
                    <a:srgbClr val="000000">
                      <a:alpha val="43137"/>
                    </a:srgbClr>
                  </a:outerShdw>
                </a:effectLst>
              </a:rPr>
              <a:t>)</a:t>
            </a:r>
            <a:r>
              <a:rPr lang="en-US" dirty="0" smtClean="0"/>
              <a:t>, </a:t>
            </a:r>
            <a:r>
              <a:rPr lang="en-US" dirty="0"/>
              <a:t>in revolt against the careless thinking and Romantic optimism he saw prevailing.</a:t>
            </a:r>
            <a:endParaRPr lang="ru-RU"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916832"/>
            <a:ext cx="2463155"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93557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Ezra </a:t>
            </a:r>
            <a:r>
              <a:rPr lang="en-US" dirty="0" smtClean="0"/>
              <a:t>Pound (1885 – 1972)</a:t>
            </a:r>
            <a:endParaRPr lang="ru-RU" dirty="0"/>
          </a:p>
        </p:txBody>
      </p:sp>
      <p:sp>
        <p:nvSpPr>
          <p:cNvPr id="4" name="Объект 3"/>
          <p:cNvSpPr>
            <a:spLocks noGrp="1"/>
          </p:cNvSpPr>
          <p:nvPr>
            <p:ph sz="half" idx="2"/>
          </p:nvPr>
        </p:nvSpPr>
        <p:spPr>
          <a:xfrm>
            <a:off x="3707904" y="1600200"/>
            <a:ext cx="3991344" cy="4525963"/>
          </a:xfrm>
        </p:spPr>
        <p:txBody>
          <a:bodyPr>
            <a:normAutofit/>
          </a:bodyPr>
          <a:lstStyle/>
          <a:p>
            <a:r>
              <a:rPr lang="en-US" dirty="0"/>
              <a:t>in full </a:t>
            </a:r>
            <a:r>
              <a:rPr lang="en-US" i="1" dirty="0"/>
              <a:t>Ezra Loomis Pound</a:t>
            </a:r>
            <a:r>
              <a:rPr lang="en-US" dirty="0"/>
              <a:t>, </a:t>
            </a:r>
            <a:r>
              <a:rPr lang="en-US" dirty="0" smtClean="0"/>
              <a:t>an American </a:t>
            </a:r>
            <a:r>
              <a:rPr lang="en-US" dirty="0"/>
              <a:t>poet and critic, who did more than any other single figure to advance a “modern” movement in English and American literature. </a:t>
            </a:r>
            <a:endParaRPr lang="ru-RU" dirty="0"/>
          </a:p>
        </p:txBody>
      </p:sp>
      <p:pic>
        <p:nvPicPr>
          <p:cNvPr id="1331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187624" y="1916832"/>
            <a:ext cx="2513831"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7771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372656"/>
          </a:xfrm>
        </p:spPr>
        <p:txBody>
          <a:bodyPr>
            <a:normAutofit fontScale="90000"/>
          </a:bodyPr>
          <a:lstStyle/>
          <a:p>
            <a:pPr algn="ctr"/>
            <a:r>
              <a:rPr lang="en-US" dirty="0" smtClean="0"/>
              <a:t>Principles of imagism</a:t>
            </a:r>
            <a:endParaRPr lang="ru-RU" dirty="0"/>
          </a:p>
        </p:txBody>
      </p:sp>
      <p:sp>
        <p:nvSpPr>
          <p:cNvPr id="3" name="Объект 2"/>
          <p:cNvSpPr>
            <a:spLocks noGrp="1"/>
          </p:cNvSpPr>
          <p:nvPr>
            <p:ph idx="1"/>
          </p:nvPr>
        </p:nvSpPr>
        <p:spPr>
          <a:xfrm>
            <a:off x="0" y="836712"/>
            <a:ext cx="8172400" cy="5760640"/>
          </a:xfrm>
        </p:spPr>
        <p:txBody>
          <a:bodyPr>
            <a:normAutofit/>
          </a:bodyPr>
          <a:lstStyle/>
          <a:p>
            <a:r>
              <a:rPr lang="en-US" sz="1800" dirty="0">
                <a:latin typeface="Times New Roman" panose="02020603050405020304" pitchFamily="18" charset="0"/>
                <a:cs typeface="Times New Roman" panose="02020603050405020304" pitchFamily="18" charset="0"/>
              </a:rPr>
              <a:t>The Imagist movement began in 1908, when poet T.E. </a:t>
            </a:r>
            <a:r>
              <a:rPr lang="en-US" sz="1800" dirty="0" err="1">
                <a:latin typeface="Times New Roman" panose="02020603050405020304" pitchFamily="18" charset="0"/>
                <a:cs typeface="Times New Roman" panose="02020603050405020304" pitchFamily="18" charset="0"/>
              </a:rPr>
              <a:t>Hulme</a:t>
            </a:r>
            <a:r>
              <a:rPr lang="en-US" sz="1800" dirty="0">
                <a:latin typeface="Times New Roman" panose="02020603050405020304" pitchFamily="18" charset="0"/>
                <a:cs typeface="Times New Roman" panose="02020603050405020304" pitchFamily="18" charset="0"/>
              </a:rPr>
              <a:t> formed a group of poets, including Ezra Pound, as the “School of Images.” </a:t>
            </a:r>
            <a:endParaRPr lang="en-US" sz="1800" dirty="0" smtClean="0">
              <a:latin typeface="Times New Roman" panose="02020603050405020304" pitchFamily="18" charset="0"/>
              <a:cs typeface="Times New Roman" panose="02020603050405020304" pitchFamily="18" charset="0"/>
            </a:endParaRPr>
          </a:p>
          <a:p>
            <a:r>
              <a:rPr lang="en-US" sz="1800" b="1" i="1" dirty="0" smtClean="0">
                <a:latin typeface="Times New Roman" panose="02020603050405020304" pitchFamily="18" charset="0"/>
                <a:cs typeface="Times New Roman" panose="02020603050405020304" pitchFamily="18" charset="0"/>
              </a:rPr>
              <a:t>The </a:t>
            </a:r>
            <a:r>
              <a:rPr lang="en-US" sz="1800" b="1" i="1" dirty="0">
                <a:latin typeface="Times New Roman" panose="02020603050405020304" pitchFamily="18" charset="0"/>
                <a:cs typeface="Times New Roman" panose="02020603050405020304" pitchFamily="18" charset="0"/>
              </a:rPr>
              <a:t>six guiding principles of </a:t>
            </a:r>
            <a:r>
              <a:rPr lang="en-US" sz="1800" b="1" i="1" dirty="0" smtClean="0">
                <a:latin typeface="Times New Roman" panose="02020603050405020304" pitchFamily="18" charset="0"/>
                <a:cs typeface="Times New Roman" panose="02020603050405020304" pitchFamily="18" charset="0"/>
              </a:rPr>
              <a:t>the imagism:</a:t>
            </a:r>
            <a:endParaRPr lang="en-US" sz="1800" b="1" i="1"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To use the language of common speech, but to employ always the exact word, not the nearly-exact, nor the merely decorative word.</a:t>
            </a:r>
          </a:p>
          <a:p>
            <a:r>
              <a:rPr lang="en-US" sz="1800" dirty="0">
                <a:latin typeface="Times New Roman" panose="02020603050405020304" pitchFamily="18" charset="0"/>
                <a:cs typeface="Times New Roman" panose="02020603050405020304" pitchFamily="18" charset="0"/>
              </a:rPr>
              <a:t>To create new rhythms—as the expression of new moods—and not to copy old rhythms, which merely echo old moods. We do not insist on “free-verse” as the only method of writing poetry. We fight for it as for a </a:t>
            </a:r>
            <a:r>
              <a:rPr lang="en-US" sz="1800" dirty="0" smtClean="0">
                <a:latin typeface="Times New Roman" panose="02020603050405020304" pitchFamily="18" charset="0"/>
                <a:cs typeface="Times New Roman" panose="02020603050405020304" pitchFamily="18" charset="0"/>
              </a:rPr>
              <a:t>principle of </a:t>
            </a:r>
            <a:r>
              <a:rPr lang="en-US" sz="1800" dirty="0">
                <a:latin typeface="Times New Roman" panose="02020603050405020304" pitchFamily="18" charset="0"/>
                <a:cs typeface="Times New Roman" panose="02020603050405020304" pitchFamily="18" charset="0"/>
              </a:rPr>
              <a:t>liberty. We believe that the </a:t>
            </a:r>
            <a:r>
              <a:rPr lang="en-US" sz="1800" dirty="0" smtClean="0">
                <a:latin typeface="Times New Roman" panose="02020603050405020304" pitchFamily="18" charset="0"/>
                <a:cs typeface="Times New Roman" panose="02020603050405020304" pitchFamily="18" charset="0"/>
              </a:rPr>
              <a:t>individuality of </a:t>
            </a:r>
            <a:r>
              <a:rPr lang="en-US" sz="1800" dirty="0">
                <a:latin typeface="Times New Roman" panose="02020603050405020304" pitchFamily="18" charset="0"/>
                <a:cs typeface="Times New Roman" panose="02020603050405020304" pitchFamily="18" charset="0"/>
              </a:rPr>
              <a:t>a poet may often be better expressed in free-verse than in conventional forms. In poetry, a new cadence means a new idea.</a:t>
            </a:r>
          </a:p>
          <a:p>
            <a:r>
              <a:rPr lang="en-US" sz="1800" dirty="0">
                <a:latin typeface="Times New Roman" panose="02020603050405020304" pitchFamily="18" charset="0"/>
                <a:cs typeface="Times New Roman" panose="02020603050405020304" pitchFamily="18" charset="0"/>
              </a:rPr>
              <a:t>To allow absolute freedom in the choice of subject. </a:t>
            </a:r>
            <a:r>
              <a:rPr lang="en-US" sz="1800" dirty="0" smtClean="0">
                <a:latin typeface="Times New Roman" panose="02020603050405020304" pitchFamily="18" charset="0"/>
                <a:cs typeface="Times New Roman" panose="02020603050405020304" pitchFamily="18" charset="0"/>
              </a:rPr>
              <a:t>We </a:t>
            </a:r>
            <a:r>
              <a:rPr lang="en-US" sz="1800" dirty="0">
                <a:latin typeface="Times New Roman" panose="02020603050405020304" pitchFamily="18" charset="0"/>
                <a:cs typeface="Times New Roman" panose="02020603050405020304" pitchFamily="18" charset="0"/>
              </a:rPr>
              <a:t>believe passionately in the artistic value of modern </a:t>
            </a:r>
            <a:r>
              <a:rPr lang="en-US" sz="1800" dirty="0" smtClean="0">
                <a:latin typeface="Times New Roman" panose="02020603050405020304" pitchFamily="18" charset="0"/>
                <a:cs typeface="Times New Roman" panose="02020603050405020304" pitchFamily="18" charset="0"/>
              </a:rPr>
              <a:t>life.</a:t>
            </a:r>
          </a:p>
          <a:p>
            <a:r>
              <a:rPr lang="en-US" sz="1800" dirty="0" smtClean="0">
                <a:latin typeface="Times New Roman" panose="02020603050405020304" pitchFamily="18" charset="0"/>
                <a:cs typeface="Times New Roman" panose="02020603050405020304" pitchFamily="18" charset="0"/>
              </a:rPr>
              <a:t>To </a:t>
            </a:r>
            <a:r>
              <a:rPr lang="en-US" sz="1800" dirty="0">
                <a:latin typeface="Times New Roman" panose="02020603050405020304" pitchFamily="18" charset="0"/>
                <a:cs typeface="Times New Roman" panose="02020603050405020304" pitchFamily="18" charset="0"/>
              </a:rPr>
              <a:t>present an image (hence the name: “Imagist”). We are not a school of painters, but we believe that poetry should render particulars exactly and not deal in vague </a:t>
            </a:r>
            <a:r>
              <a:rPr lang="en-US" sz="1800" dirty="0" smtClean="0">
                <a:latin typeface="Times New Roman" panose="02020603050405020304" pitchFamily="18" charset="0"/>
                <a:cs typeface="Times New Roman" panose="02020603050405020304" pitchFamily="18" charset="0"/>
              </a:rPr>
              <a:t>generalities. </a:t>
            </a:r>
          </a:p>
          <a:p>
            <a:r>
              <a:rPr lang="en-US" sz="1800" dirty="0" smtClean="0">
                <a:latin typeface="Times New Roman" panose="02020603050405020304" pitchFamily="18" charset="0"/>
                <a:cs typeface="Times New Roman" panose="02020603050405020304" pitchFamily="18" charset="0"/>
              </a:rPr>
              <a:t>To </a:t>
            </a:r>
            <a:r>
              <a:rPr lang="en-US" sz="1800" dirty="0">
                <a:latin typeface="Times New Roman" panose="02020603050405020304" pitchFamily="18" charset="0"/>
                <a:cs typeface="Times New Roman" panose="02020603050405020304" pitchFamily="18" charset="0"/>
              </a:rPr>
              <a:t>produce poetry that is hard and clear, never blurred nor indefinite.</a:t>
            </a:r>
          </a:p>
          <a:p>
            <a:r>
              <a:rPr lang="en-US" sz="1800" dirty="0">
                <a:latin typeface="Times New Roman" panose="02020603050405020304" pitchFamily="18" charset="0"/>
                <a:cs typeface="Times New Roman" panose="02020603050405020304" pitchFamily="18" charset="0"/>
              </a:rPr>
              <a:t>Finally, most of us believe that concentration is of the very essence of poetry.</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00094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The best example of a classic imagist work</a:t>
            </a:r>
            <a:endParaRPr lang="ru-RU" dirty="0"/>
          </a:p>
        </p:txBody>
      </p:sp>
      <p:sp>
        <p:nvSpPr>
          <p:cNvPr id="3" name="Объект 2"/>
          <p:cNvSpPr>
            <a:spLocks noGrp="1"/>
          </p:cNvSpPr>
          <p:nvPr>
            <p:ph sz="half" idx="1"/>
          </p:nvPr>
        </p:nvSpPr>
        <p:spPr>
          <a:xfrm>
            <a:off x="107504" y="1600201"/>
            <a:ext cx="7488832" cy="2044823"/>
          </a:xfrm>
        </p:spPr>
        <p:txBody>
          <a:bodyPr>
            <a:normAutofit fontScale="77500" lnSpcReduction="20000"/>
          </a:bodyPr>
          <a:lstStyle/>
          <a:p>
            <a:pPr marL="0" indent="0" algn="ctr">
              <a:buNone/>
            </a:pPr>
            <a:r>
              <a:rPr lang="en-US" sz="3600" b="1" i="1" dirty="0" smtClean="0"/>
              <a:t>In a station of the Metro </a:t>
            </a:r>
            <a:r>
              <a:rPr lang="en-US" sz="3600" b="1" dirty="0" smtClean="0"/>
              <a:t>by </a:t>
            </a:r>
            <a:r>
              <a:rPr lang="en-US" sz="3600" b="1" dirty="0"/>
              <a:t>Ezra </a:t>
            </a:r>
            <a:r>
              <a:rPr lang="en-US" sz="3600" b="1" dirty="0" smtClean="0"/>
              <a:t>Pound.</a:t>
            </a:r>
          </a:p>
          <a:p>
            <a:pPr marL="0" indent="0">
              <a:buNone/>
            </a:pPr>
            <a:endParaRPr lang="en-US" sz="2000" b="1" dirty="0" smtClean="0">
              <a:effectLst>
                <a:outerShdw blurRad="38100" dist="38100" dir="2700000" algn="tl">
                  <a:srgbClr val="000000">
                    <a:alpha val="43137"/>
                  </a:srgbClr>
                </a:outerShdw>
              </a:effectLst>
              <a:latin typeface="Ink Free" panose="03080402000500000000" pitchFamily="66" charset="0"/>
            </a:endParaRPr>
          </a:p>
          <a:p>
            <a:pPr marL="0" indent="0" algn="ctr">
              <a:buNone/>
            </a:pPr>
            <a:r>
              <a:rPr lang="en-US" sz="3600" b="1" dirty="0" smtClean="0">
                <a:effectLst>
                  <a:outerShdw blurRad="38100" dist="38100" dir="2700000" algn="tl">
                    <a:srgbClr val="000000">
                      <a:alpha val="43137"/>
                    </a:srgbClr>
                  </a:outerShdw>
                </a:effectLst>
                <a:latin typeface="Ink Free" panose="03080402000500000000" pitchFamily="66" charset="0"/>
              </a:rPr>
              <a:t>The </a:t>
            </a:r>
            <a:r>
              <a:rPr lang="en-US" sz="3600" b="1" dirty="0">
                <a:effectLst>
                  <a:outerShdw blurRad="38100" dist="38100" dir="2700000" algn="tl">
                    <a:srgbClr val="000000">
                      <a:alpha val="43137"/>
                    </a:srgbClr>
                  </a:outerShdw>
                </a:effectLst>
                <a:latin typeface="Ink Free" panose="03080402000500000000" pitchFamily="66" charset="0"/>
              </a:rPr>
              <a:t>apparition of these faces in the crowd:</a:t>
            </a:r>
          </a:p>
          <a:p>
            <a:pPr marL="0" indent="0" algn="ctr">
              <a:buNone/>
            </a:pPr>
            <a:r>
              <a:rPr lang="en-US" sz="3600" b="1" dirty="0">
                <a:effectLst>
                  <a:outerShdw blurRad="38100" dist="38100" dir="2700000" algn="tl">
                    <a:srgbClr val="000000">
                      <a:alpha val="43137"/>
                    </a:srgbClr>
                  </a:outerShdw>
                </a:effectLst>
                <a:latin typeface="Ink Free" panose="03080402000500000000" pitchFamily="66" charset="0"/>
              </a:rPr>
              <a:t>Petals on a wet, black bough.</a:t>
            </a:r>
          </a:p>
          <a:p>
            <a:pPr marL="0" indent="0">
              <a:buNone/>
            </a:pPr>
            <a:endParaRPr lang="ru-RU" dirty="0"/>
          </a:p>
        </p:txBody>
      </p:sp>
      <p:sp>
        <p:nvSpPr>
          <p:cNvPr id="4" name="Объект 3"/>
          <p:cNvSpPr>
            <a:spLocks noGrp="1"/>
          </p:cNvSpPr>
          <p:nvPr>
            <p:ph sz="half" idx="2"/>
          </p:nvPr>
        </p:nvSpPr>
        <p:spPr>
          <a:xfrm>
            <a:off x="179512" y="3429000"/>
            <a:ext cx="4896544" cy="3024336"/>
          </a:xfrm>
        </p:spPr>
        <p:txBody>
          <a:bodyPr>
            <a:normAutofit fontScale="77500" lnSpcReduction="20000"/>
          </a:bodyPr>
          <a:lstStyle/>
          <a:p>
            <a:r>
              <a:rPr lang="en-US" dirty="0"/>
              <a:t>In this quick poem, Pound describes watching faces appear in a metro station. It is unclear whether he is writing from the vantage point of a passenger on the train itself or on the platform. The setting is Paris, France, and as he describes these faces as a "crowd," meaning the station is quite busy.</a:t>
            </a:r>
            <a:endParaRPr lang="ru-RU"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3501008"/>
            <a:ext cx="4067944"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21344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i="1" dirty="0" smtClean="0"/>
              <a:t>in </a:t>
            </a:r>
            <a:r>
              <a:rPr lang="en-US" i="1" dirty="0"/>
              <a:t>a Station of the Metro </a:t>
            </a:r>
            <a:r>
              <a:rPr lang="en-US" dirty="0"/>
              <a:t>Analysis</a:t>
            </a:r>
            <a:endParaRPr lang="ru-RU" dirty="0"/>
          </a:p>
        </p:txBody>
      </p:sp>
      <p:sp>
        <p:nvSpPr>
          <p:cNvPr id="3" name="Объект 2"/>
          <p:cNvSpPr>
            <a:spLocks noGrp="1"/>
          </p:cNvSpPr>
          <p:nvPr>
            <p:ph idx="1"/>
          </p:nvPr>
        </p:nvSpPr>
        <p:spPr/>
        <p:txBody>
          <a:bodyPr>
            <a:normAutofit fontScale="77500" lnSpcReduction="20000"/>
          </a:bodyPr>
          <a:lstStyle/>
          <a:p>
            <a:r>
              <a:rPr lang="en-US" dirty="0"/>
              <a:t>On their own, each of the two sentence fragments that make up this work have almost no real meaning. The relationship between the two moments is what creates meaning in this work. The real engine of this work is </a:t>
            </a:r>
            <a:r>
              <a:rPr lang="en-US" i="1" dirty="0"/>
              <a:t>the metaphor</a:t>
            </a:r>
            <a:r>
              <a:rPr lang="en-US" dirty="0"/>
              <a:t> likening faces in a crows to petals on a wet, black bough (referring to the main branch on a tree).</a:t>
            </a:r>
          </a:p>
          <a:p>
            <a:endParaRPr lang="en-US" dirty="0"/>
          </a:p>
          <a:p>
            <a:r>
              <a:rPr lang="en-US" dirty="0"/>
              <a:t>With only fourteen words used throughout the poem, it stands to reason that each one was chosen specifically for one particular </a:t>
            </a:r>
            <a:r>
              <a:rPr lang="en-US" i="1" dirty="0"/>
              <a:t>conveyed image</a:t>
            </a:r>
            <a:r>
              <a:rPr lang="en-US" dirty="0"/>
              <a:t>. For example, the word “apparition” in the first line suggests the nature of travelling in a crowd — it is a fleeting action, so much so that people seem like ghosts to the observer. In one moment, there is a face, as clear as can be, and in the next it is gone, and likely will never be remembered by the mind. They are apparitions, in one place for one moment, and then gone forever in the next.</a:t>
            </a:r>
            <a:endParaRPr lang="ru-RU" dirty="0"/>
          </a:p>
        </p:txBody>
      </p:sp>
    </p:spTree>
    <p:extLst>
      <p:ext uri="{BB962C8B-B14F-4D97-AF65-F5344CB8AC3E}">
        <p14:creationId xmlns:p14="http://schemas.microsoft.com/office/powerpoint/2010/main" val="26123252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in a Station of the Metro Analysis</a:t>
            </a:r>
            <a:endParaRPr lang="ru-RU" dirty="0"/>
          </a:p>
        </p:txBody>
      </p:sp>
      <p:sp>
        <p:nvSpPr>
          <p:cNvPr id="3" name="Объект 2"/>
          <p:cNvSpPr>
            <a:spLocks noGrp="1"/>
          </p:cNvSpPr>
          <p:nvPr>
            <p:ph idx="1"/>
          </p:nvPr>
        </p:nvSpPr>
        <p:spPr>
          <a:xfrm>
            <a:off x="457200" y="1609416"/>
            <a:ext cx="7571184" cy="4846320"/>
          </a:xfrm>
        </p:spPr>
        <p:txBody>
          <a:bodyPr>
            <a:normAutofit lnSpcReduction="10000"/>
          </a:bodyPr>
          <a:lstStyle/>
          <a:p>
            <a:r>
              <a:rPr lang="en-US" dirty="0"/>
              <a:t>In </a:t>
            </a:r>
            <a:r>
              <a:rPr lang="en-US" i="1" dirty="0"/>
              <a:t>the following image</a:t>
            </a:r>
            <a:r>
              <a:rPr lang="en-US" dirty="0"/>
              <a:t>, the observer views “</a:t>
            </a:r>
            <a:r>
              <a:rPr lang="en-US" i="1" dirty="0">
                <a:effectLst>
                  <a:outerShdw blurRad="38100" dist="38100" dir="2700000" algn="tl">
                    <a:srgbClr val="000000">
                      <a:alpha val="43137"/>
                    </a:srgbClr>
                  </a:outerShdw>
                </a:effectLst>
              </a:rPr>
              <a:t>petals on a wet, black </a:t>
            </a:r>
            <a:r>
              <a:rPr lang="en-US" i="1" dirty="0" smtClean="0">
                <a:effectLst>
                  <a:outerShdw blurRad="38100" dist="38100" dir="2700000" algn="tl">
                    <a:srgbClr val="000000">
                      <a:alpha val="43137"/>
                    </a:srgbClr>
                  </a:outerShdw>
                </a:effectLst>
              </a:rPr>
              <a:t>bough</a:t>
            </a:r>
            <a:r>
              <a:rPr lang="en-US" dirty="0" smtClean="0"/>
              <a:t>”, </a:t>
            </a:r>
            <a:r>
              <a:rPr lang="en-US" dirty="0"/>
              <a:t>which is to say they are looking at the leaves of a tree, likely following rainfall. In this image, the reader is presented with the idea of small, </a:t>
            </a:r>
            <a:r>
              <a:rPr lang="en-US" dirty="0" smtClean="0"/>
              <a:t>fleeting </a:t>
            </a:r>
            <a:r>
              <a:rPr lang="en-US" dirty="0"/>
              <a:t>and weak elements of beauty within the natural world. </a:t>
            </a:r>
            <a:endParaRPr lang="en-US" dirty="0" smtClean="0"/>
          </a:p>
          <a:p>
            <a:r>
              <a:rPr lang="en-US" dirty="0" smtClean="0"/>
              <a:t>It </a:t>
            </a:r>
            <a:r>
              <a:rPr lang="en-US" dirty="0"/>
              <a:t>is difficult to describe the feeling of appreciation of a transient natural phenomenon, which is likely why Pound chose this particular image — to stand in for a feeling that can’t be easily described.</a:t>
            </a:r>
            <a:endParaRPr lang="ru-RU" dirty="0"/>
          </a:p>
        </p:txBody>
      </p:sp>
    </p:spTree>
    <p:extLst>
      <p:ext uri="{BB962C8B-B14F-4D97-AF65-F5344CB8AC3E}">
        <p14:creationId xmlns:p14="http://schemas.microsoft.com/office/powerpoint/2010/main" val="3603512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in a Station of the Metro Analysis</a:t>
            </a:r>
            <a:endParaRPr lang="ru-RU" dirty="0"/>
          </a:p>
        </p:txBody>
      </p:sp>
      <p:sp>
        <p:nvSpPr>
          <p:cNvPr id="3" name="Объект 2"/>
          <p:cNvSpPr>
            <a:spLocks noGrp="1"/>
          </p:cNvSpPr>
          <p:nvPr>
            <p:ph idx="1"/>
          </p:nvPr>
        </p:nvSpPr>
        <p:spPr>
          <a:xfrm>
            <a:off x="323528" y="1609416"/>
            <a:ext cx="7776864" cy="4846320"/>
          </a:xfrm>
        </p:spPr>
        <p:txBody>
          <a:bodyPr>
            <a:normAutofit fontScale="92500" lnSpcReduction="10000"/>
          </a:bodyPr>
          <a:lstStyle/>
          <a:p>
            <a:r>
              <a:rPr lang="en-US" dirty="0"/>
              <a:t>The first image of the poem is entirely constructed by humans, and the second one is entirely a phenomenon of the natural world. </a:t>
            </a:r>
            <a:endParaRPr lang="en-US" dirty="0" smtClean="0"/>
          </a:p>
          <a:p>
            <a:r>
              <a:rPr lang="en-US" dirty="0" smtClean="0"/>
              <a:t>The </a:t>
            </a:r>
            <a:r>
              <a:rPr lang="en-US" dirty="0"/>
              <a:t>relationship between the two ideas is an abstract one, but by pairing them together, Pound seems to be suggesting that there is that specific kind of beauty in the station of a metro, and that the fleeting apparitions of people drifting through is no different than the wilting nature of a petal stuck to a wet tree. </a:t>
            </a:r>
            <a:endParaRPr lang="en-US" dirty="0" smtClean="0"/>
          </a:p>
          <a:p>
            <a:r>
              <a:rPr lang="en-US" dirty="0" smtClean="0"/>
              <a:t>The </a:t>
            </a:r>
            <a:r>
              <a:rPr lang="en-US" dirty="0"/>
              <a:t>petal weathers, the petal is rained on, and eventually, that petal wilts and dies, just like each person entering and leaving the view of the author.</a:t>
            </a:r>
            <a:endParaRPr lang="ru-RU" dirty="0"/>
          </a:p>
        </p:txBody>
      </p:sp>
    </p:spTree>
    <p:extLst>
      <p:ext uri="{BB962C8B-B14F-4D97-AF65-F5344CB8AC3E}">
        <p14:creationId xmlns:p14="http://schemas.microsoft.com/office/powerpoint/2010/main" val="28223496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in a Station of the Metro Analysis</a:t>
            </a:r>
            <a:endParaRPr lang="ru-RU" dirty="0"/>
          </a:p>
        </p:txBody>
      </p:sp>
      <p:sp>
        <p:nvSpPr>
          <p:cNvPr id="3" name="Объект 2"/>
          <p:cNvSpPr>
            <a:spLocks noGrp="1"/>
          </p:cNvSpPr>
          <p:nvPr>
            <p:ph idx="1"/>
          </p:nvPr>
        </p:nvSpPr>
        <p:spPr/>
        <p:txBody>
          <a:bodyPr>
            <a:normAutofit fontScale="92500"/>
          </a:bodyPr>
          <a:lstStyle/>
          <a:p>
            <a:r>
              <a:rPr lang="en-US" dirty="0" smtClean="0"/>
              <a:t>As for the meaning of this poem. </a:t>
            </a:r>
            <a:r>
              <a:rPr lang="en-US" dirty="0"/>
              <a:t>There are parallels and similarities and noticeable differences between the two images, and these can be defined in several ways. </a:t>
            </a:r>
            <a:endParaRPr lang="en-US" dirty="0" smtClean="0"/>
          </a:p>
          <a:p>
            <a:r>
              <a:rPr lang="en-US" dirty="0" smtClean="0"/>
              <a:t>To </a:t>
            </a:r>
            <a:r>
              <a:rPr lang="en-US" dirty="0"/>
              <a:t>some, the poem might say more in its structure, as </a:t>
            </a:r>
            <a:r>
              <a:rPr lang="en-US" i="1" dirty="0">
                <a:effectLst>
                  <a:outerShdw blurRad="38100" dist="38100" dir="2700000" algn="tl">
                    <a:srgbClr val="000000">
                      <a:alpha val="43137"/>
                    </a:srgbClr>
                  </a:outerShdw>
                </a:effectLst>
              </a:rPr>
              <a:t>a </a:t>
            </a:r>
            <a:r>
              <a:rPr lang="en-US" i="1" dirty="0" err="1">
                <a:effectLst>
                  <a:outerShdw blurRad="38100" dist="38100" dir="2700000" algn="tl">
                    <a:srgbClr val="000000">
                      <a:alpha val="43137"/>
                    </a:srgbClr>
                  </a:outerShdw>
                </a:effectLst>
              </a:rPr>
              <a:t>verbless</a:t>
            </a:r>
            <a:r>
              <a:rPr lang="en-US" i="1" dirty="0">
                <a:effectLst>
                  <a:outerShdw blurRad="38100" dist="38100" dir="2700000" algn="tl">
                    <a:srgbClr val="000000">
                      <a:alpha val="43137"/>
                    </a:srgbClr>
                  </a:outerShdw>
                </a:effectLst>
              </a:rPr>
              <a:t> imagist poem </a:t>
            </a:r>
            <a:r>
              <a:rPr lang="en-US" dirty="0"/>
              <a:t>of fourteen words than with those fourteen words. </a:t>
            </a:r>
            <a:endParaRPr lang="en-US" dirty="0" smtClean="0"/>
          </a:p>
          <a:p>
            <a:r>
              <a:rPr lang="en-US" dirty="0" smtClean="0"/>
              <a:t>To </a:t>
            </a:r>
            <a:r>
              <a:rPr lang="en-US" dirty="0"/>
              <a:t>others, it is </a:t>
            </a:r>
            <a:r>
              <a:rPr lang="en-US" i="1" dirty="0">
                <a:effectLst>
                  <a:outerShdw blurRad="38100" dist="38100" dir="2700000" algn="tl">
                    <a:srgbClr val="000000">
                      <a:alpha val="43137"/>
                    </a:srgbClr>
                  </a:outerShdw>
                </a:effectLst>
              </a:rPr>
              <a:t>the definition of an unusual emotion</a:t>
            </a:r>
            <a:r>
              <a:rPr lang="en-US" dirty="0"/>
              <a:t>, one that does not have a correlating word in the English Dictionary. As with most poetry, it tends to be the eye of the reader that gives it its true </a:t>
            </a:r>
            <a:r>
              <a:rPr lang="en-US" dirty="0" smtClean="0"/>
              <a:t>definition.</a:t>
            </a:r>
            <a:endParaRPr lang="ru-RU" dirty="0"/>
          </a:p>
        </p:txBody>
      </p:sp>
    </p:spTree>
    <p:extLst>
      <p:ext uri="{BB962C8B-B14F-4D97-AF65-F5344CB8AC3E}">
        <p14:creationId xmlns:p14="http://schemas.microsoft.com/office/powerpoint/2010/main" val="1503964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p:txBody>
          <a:bodyPr/>
          <a:lstStyle/>
          <a:p>
            <a:r>
              <a:rPr lang="en-US" dirty="0" smtClean="0"/>
              <a:t>A modernist work begins unpredictably without explanations and solutions. It is a set of segments, which are interconnected.</a:t>
            </a:r>
          </a:p>
          <a:p>
            <a:r>
              <a:rPr lang="en-US" dirty="0" smtClean="0"/>
              <a:t>The narrative brings various images and their symbolic representations. </a:t>
            </a:r>
            <a:endParaRPr lang="en-US" dirty="0"/>
          </a:p>
          <a:p>
            <a:r>
              <a:rPr lang="en-US" dirty="0" smtClean="0"/>
              <a:t>The dynamics of a modernist work is often hidden. The readers are expected to uncover the logical relations of its parts. They must search in a literary work for the meaning.</a:t>
            </a:r>
          </a:p>
          <a:p>
            <a:r>
              <a:rPr lang="en-US" dirty="0" smtClean="0"/>
              <a:t>The theme of a modernist work is often the literary work itself.</a:t>
            </a:r>
            <a:endParaRPr lang="ru-RU" dirty="0"/>
          </a:p>
        </p:txBody>
      </p:sp>
    </p:spTree>
    <p:extLst>
      <p:ext uri="{BB962C8B-B14F-4D97-AF65-F5344CB8AC3E}">
        <p14:creationId xmlns:p14="http://schemas.microsoft.com/office/powerpoint/2010/main" val="3634991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American theatre </a:t>
            </a:r>
            <a:br>
              <a:rPr lang="en-US" dirty="0" smtClean="0"/>
            </a:br>
            <a:r>
              <a:rPr lang="en-US" dirty="0" smtClean="0"/>
              <a:t>in the 20</a:t>
            </a:r>
            <a:r>
              <a:rPr lang="en-US" baseline="30000" dirty="0" smtClean="0"/>
              <a:t>th</a:t>
            </a:r>
            <a:r>
              <a:rPr lang="en-US" dirty="0" smtClean="0"/>
              <a:t> century</a:t>
            </a:r>
            <a:endParaRPr lang="ru-RU" dirty="0"/>
          </a:p>
        </p:txBody>
      </p:sp>
      <p:sp>
        <p:nvSpPr>
          <p:cNvPr id="3" name="Объект 2"/>
          <p:cNvSpPr>
            <a:spLocks noGrp="1"/>
          </p:cNvSpPr>
          <p:nvPr>
            <p:ph idx="1"/>
          </p:nvPr>
        </p:nvSpPr>
        <p:spPr>
          <a:xfrm>
            <a:off x="457200" y="1609416"/>
            <a:ext cx="7571184" cy="4846320"/>
          </a:xfrm>
        </p:spPr>
        <p:txBody>
          <a:bodyPr>
            <a:normAutofit fontScale="92500"/>
          </a:bodyPr>
          <a:lstStyle/>
          <a:p>
            <a:r>
              <a:rPr lang="en-US" dirty="0"/>
              <a:t>Drama came to prominence for the first time in the United States in the early 20th century. Playwrights drew inspiration from European theater but created plays that were uniquely and enduringly American</a:t>
            </a:r>
            <a:r>
              <a:rPr lang="en-US" dirty="0" smtClean="0"/>
              <a:t>.</a:t>
            </a:r>
          </a:p>
          <a:p>
            <a:r>
              <a:rPr lang="en-US" dirty="0" smtClean="0"/>
              <a:t>Since the 17</a:t>
            </a:r>
            <a:r>
              <a:rPr lang="en-US" baseline="30000" dirty="0" smtClean="0"/>
              <a:t>th</a:t>
            </a:r>
            <a:r>
              <a:rPr lang="en-US" dirty="0" smtClean="0"/>
              <a:t> century American Puritanism suppressed any entertaining art, including theatrical performances.</a:t>
            </a:r>
          </a:p>
          <a:p>
            <a:r>
              <a:rPr lang="en-US" dirty="0" smtClean="0"/>
              <a:t>American Puritans believed that the stage had not been destined for the improvement of humanity.</a:t>
            </a:r>
          </a:p>
          <a:p>
            <a:r>
              <a:rPr lang="en-US" dirty="0" smtClean="0"/>
              <a:t>But performances, based on the Bible plots, were very popular.  </a:t>
            </a:r>
            <a:endParaRPr lang="ru-RU" dirty="0"/>
          </a:p>
        </p:txBody>
      </p:sp>
    </p:spTree>
    <p:extLst>
      <p:ext uri="{BB962C8B-B14F-4D97-AF65-F5344CB8AC3E}">
        <p14:creationId xmlns:p14="http://schemas.microsoft.com/office/powerpoint/2010/main" val="18455239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American theatre </a:t>
            </a:r>
            <a:br>
              <a:rPr lang="en-US" dirty="0"/>
            </a:br>
            <a:r>
              <a:rPr lang="en-US" dirty="0"/>
              <a:t>in the 20th century</a:t>
            </a:r>
            <a:endParaRPr lang="ru-RU" dirty="0"/>
          </a:p>
        </p:txBody>
      </p:sp>
      <p:sp>
        <p:nvSpPr>
          <p:cNvPr id="3" name="Объект 2"/>
          <p:cNvSpPr>
            <a:spLocks noGrp="1"/>
          </p:cNvSpPr>
          <p:nvPr>
            <p:ph idx="1"/>
          </p:nvPr>
        </p:nvSpPr>
        <p:spPr/>
        <p:txBody>
          <a:bodyPr/>
          <a:lstStyle/>
          <a:p>
            <a:r>
              <a:rPr lang="en-US" dirty="0" smtClean="0"/>
              <a:t>During the Revolutionary War the first professional American playwright </a:t>
            </a:r>
            <a:r>
              <a:rPr lang="en-US" b="1" dirty="0" smtClean="0"/>
              <a:t>William </a:t>
            </a:r>
            <a:r>
              <a:rPr lang="en-US" dirty="0" smtClean="0"/>
              <a:t>Dunlap (1766 – 1839) wrote “</a:t>
            </a:r>
            <a:r>
              <a:rPr lang="en-US" i="1" dirty="0" smtClean="0"/>
              <a:t>The History of American Theatre</a:t>
            </a:r>
            <a:r>
              <a:rPr lang="en-US" dirty="0" smtClean="0"/>
              <a:t>” (1832). </a:t>
            </a:r>
            <a:endParaRPr lang="ru-RU"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356991"/>
            <a:ext cx="2376264" cy="3240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068961"/>
            <a:ext cx="2516113"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65075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American theatre </a:t>
            </a:r>
            <a:br>
              <a:rPr lang="en-US" dirty="0"/>
            </a:br>
            <a:r>
              <a:rPr lang="en-US" dirty="0"/>
              <a:t>in the 20th century</a:t>
            </a:r>
            <a:endParaRPr lang="ru-RU" dirty="0"/>
          </a:p>
        </p:txBody>
      </p:sp>
      <p:sp>
        <p:nvSpPr>
          <p:cNvPr id="3" name="Объект 2"/>
          <p:cNvSpPr>
            <a:spLocks noGrp="1"/>
          </p:cNvSpPr>
          <p:nvPr>
            <p:ph sz="half" idx="1"/>
          </p:nvPr>
        </p:nvSpPr>
        <p:spPr>
          <a:xfrm>
            <a:off x="251520" y="1600200"/>
            <a:ext cx="4464496" cy="4525963"/>
          </a:xfrm>
        </p:spPr>
        <p:txBody>
          <a:bodyPr>
            <a:normAutofit fontScale="85000" lnSpcReduction="20000"/>
          </a:bodyPr>
          <a:lstStyle/>
          <a:p>
            <a:r>
              <a:rPr lang="en-US" b="1" dirty="0"/>
              <a:t>Eugene O’Neill </a:t>
            </a:r>
            <a:r>
              <a:rPr lang="en-US" b="1" dirty="0" smtClean="0"/>
              <a:t>(1888 – 1953) </a:t>
            </a:r>
            <a:r>
              <a:rPr lang="en-US" dirty="0" smtClean="0"/>
              <a:t>was </a:t>
            </a:r>
            <a:r>
              <a:rPr lang="en-US" dirty="0"/>
              <a:t>the foremost American playwright of the period. </a:t>
            </a:r>
            <a:endParaRPr lang="en-US" dirty="0" smtClean="0"/>
          </a:p>
          <a:p>
            <a:r>
              <a:rPr lang="en-US" dirty="0" smtClean="0"/>
              <a:t>His play </a:t>
            </a:r>
            <a:r>
              <a:rPr lang="en-US" i="1" dirty="0" smtClean="0"/>
              <a:t>Long </a:t>
            </a:r>
            <a:r>
              <a:rPr lang="en-US" i="1" dirty="0"/>
              <a:t>Day’s Journey into Night </a:t>
            </a:r>
            <a:r>
              <a:rPr lang="en-US" dirty="0"/>
              <a:t>(written 1939–41, performed 1956) was the high point of more than 20 years of creativity that began in 1920 with </a:t>
            </a:r>
            <a:r>
              <a:rPr lang="en-US" dirty="0" smtClean="0"/>
              <a:t>the play </a:t>
            </a:r>
            <a:r>
              <a:rPr lang="en-US" i="1" dirty="0" smtClean="0"/>
              <a:t>Beyond </a:t>
            </a:r>
            <a:r>
              <a:rPr lang="en-US" i="1" dirty="0"/>
              <a:t>the Horizon</a:t>
            </a:r>
            <a:r>
              <a:rPr lang="en-US" dirty="0"/>
              <a:t> and concluded with </a:t>
            </a:r>
            <a:r>
              <a:rPr lang="en-US" dirty="0" smtClean="0"/>
              <a:t>the play </a:t>
            </a:r>
            <a:r>
              <a:rPr lang="en-US" i="1" dirty="0" smtClean="0"/>
              <a:t>The </a:t>
            </a:r>
            <a:r>
              <a:rPr lang="en-US" i="1" dirty="0"/>
              <a:t>Iceman Cometh</a:t>
            </a:r>
            <a:r>
              <a:rPr lang="en-US" dirty="0"/>
              <a:t> (written 1939, performed 1946).</a:t>
            </a:r>
            <a:endParaRPr lang="ru-RU" dirty="0"/>
          </a:p>
        </p:txBody>
      </p:sp>
      <p:pic>
        <p:nvPicPr>
          <p:cNvPr id="1741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014912" y="1844824"/>
            <a:ext cx="3013472"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1416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American theatre </a:t>
            </a:r>
            <a:br>
              <a:rPr lang="en-US" dirty="0"/>
            </a:br>
            <a:r>
              <a:rPr lang="en-US" dirty="0"/>
              <a:t>in the 20th century</a:t>
            </a:r>
            <a:endParaRPr lang="ru-RU" dirty="0"/>
          </a:p>
        </p:txBody>
      </p:sp>
      <p:sp>
        <p:nvSpPr>
          <p:cNvPr id="3" name="Объект 2"/>
          <p:cNvSpPr>
            <a:spLocks noGrp="1"/>
          </p:cNvSpPr>
          <p:nvPr>
            <p:ph sz="half" idx="1"/>
          </p:nvPr>
        </p:nvSpPr>
        <p:spPr/>
        <p:txBody>
          <a:bodyPr>
            <a:normAutofit fontScale="77500" lnSpcReduction="20000"/>
          </a:bodyPr>
          <a:lstStyle/>
          <a:p>
            <a:r>
              <a:rPr lang="en-US" dirty="0"/>
              <a:t>During the 1930s </a:t>
            </a:r>
            <a:r>
              <a:rPr lang="en-US" i="1" dirty="0">
                <a:effectLst>
                  <a:outerShdw blurRad="38100" dist="38100" dir="2700000" algn="tl">
                    <a:srgbClr val="000000">
                      <a:alpha val="43137"/>
                    </a:srgbClr>
                  </a:outerShdw>
                </a:effectLst>
              </a:rPr>
              <a:t>Lillian Hellman, Clifford </a:t>
            </a:r>
            <a:r>
              <a:rPr lang="en-US" i="1" dirty="0" smtClean="0">
                <a:effectLst>
                  <a:outerShdw blurRad="38100" dist="38100" dir="2700000" algn="tl">
                    <a:srgbClr val="000000">
                      <a:alpha val="43137"/>
                    </a:srgbClr>
                  </a:outerShdw>
                </a:effectLst>
              </a:rPr>
              <a:t>Odets </a:t>
            </a:r>
            <a:r>
              <a:rPr lang="en-US" i="1" dirty="0">
                <a:effectLst>
                  <a:outerShdw blurRad="38100" dist="38100" dir="2700000" algn="tl">
                    <a:srgbClr val="000000">
                      <a:alpha val="43137"/>
                    </a:srgbClr>
                  </a:outerShdw>
                </a:effectLst>
              </a:rPr>
              <a:t>and Langston Hughes </a:t>
            </a:r>
            <a:r>
              <a:rPr lang="en-US" dirty="0"/>
              <a:t>wrote plays that exposed injustice in America.</a:t>
            </a:r>
          </a:p>
          <a:p>
            <a:endParaRPr lang="en-US" dirty="0"/>
          </a:p>
          <a:p>
            <a:r>
              <a:rPr lang="en-US" i="1" dirty="0" smtClean="0">
                <a:effectLst>
                  <a:outerShdw blurRad="38100" dist="38100" dir="2700000" algn="tl">
                    <a:srgbClr val="000000">
                      <a:alpha val="43137"/>
                    </a:srgbClr>
                  </a:outerShdw>
                </a:effectLst>
              </a:rPr>
              <a:t>Thornton </a:t>
            </a:r>
            <a:r>
              <a:rPr lang="en-US" i="1" dirty="0">
                <a:effectLst>
                  <a:outerShdw blurRad="38100" dist="38100" dir="2700000" algn="tl">
                    <a:srgbClr val="000000">
                      <a:alpha val="43137"/>
                    </a:srgbClr>
                  </a:outerShdw>
                </a:effectLst>
              </a:rPr>
              <a:t>Wilde</a:t>
            </a:r>
            <a:r>
              <a:rPr lang="en-US" dirty="0"/>
              <a:t>r presented a realistic (and enormously influential) vision of small-town America in </a:t>
            </a:r>
            <a:r>
              <a:rPr lang="en-US" dirty="0" smtClean="0"/>
              <a:t>the play </a:t>
            </a:r>
            <a:r>
              <a:rPr lang="en-US" i="1" dirty="0" smtClean="0"/>
              <a:t>Our </a:t>
            </a:r>
            <a:r>
              <a:rPr lang="en-US" i="1" dirty="0"/>
              <a:t>Town</a:t>
            </a:r>
            <a:r>
              <a:rPr lang="en-US" dirty="0"/>
              <a:t>, first produced in 1938.</a:t>
            </a:r>
            <a:endParaRPr lang="ru-RU" dirty="0"/>
          </a:p>
        </p:txBody>
      </p:sp>
      <p:pic>
        <p:nvPicPr>
          <p:cNvPr id="1843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283968" y="1556792"/>
            <a:ext cx="164782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1556792"/>
            <a:ext cx="145732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8" y="3429000"/>
            <a:ext cx="1457325"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928" y="4077072"/>
            <a:ext cx="2016224"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6146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3200" dirty="0"/>
              <a:t>American theatre </a:t>
            </a:r>
            <a:br>
              <a:rPr lang="en-US" sz="3200" dirty="0"/>
            </a:br>
            <a:r>
              <a:rPr lang="en-US" sz="3200" dirty="0"/>
              <a:t>in the 20th century</a:t>
            </a:r>
            <a:endParaRPr lang="ru-RU" sz="3200" dirty="0"/>
          </a:p>
        </p:txBody>
      </p:sp>
      <p:sp>
        <p:nvSpPr>
          <p:cNvPr id="3" name="Текст 2"/>
          <p:cNvSpPr>
            <a:spLocks noGrp="1"/>
          </p:cNvSpPr>
          <p:nvPr>
            <p:ph type="body" idx="2"/>
          </p:nvPr>
        </p:nvSpPr>
        <p:spPr/>
        <p:txBody>
          <a:bodyPr>
            <a:noAutofit/>
          </a:bodyPr>
          <a:lstStyle/>
          <a:p>
            <a:r>
              <a:rPr lang="en-US" sz="2000" dirty="0" smtClean="0"/>
              <a:t>In 1915 two acting companies were formed in Greenwich Village, New York.</a:t>
            </a:r>
            <a:endParaRPr lang="ru-RU" sz="2000" dirty="0"/>
          </a:p>
        </p:txBody>
      </p:sp>
      <p:sp>
        <p:nvSpPr>
          <p:cNvPr id="4" name="Объект 3"/>
          <p:cNvSpPr>
            <a:spLocks noGrp="1"/>
          </p:cNvSpPr>
          <p:nvPr>
            <p:ph sz="half" idx="1"/>
          </p:nvPr>
        </p:nvSpPr>
        <p:spPr>
          <a:xfrm>
            <a:off x="457200" y="2133600"/>
            <a:ext cx="4186808" cy="4371752"/>
          </a:xfrm>
        </p:spPr>
        <p:txBody>
          <a:bodyPr>
            <a:normAutofit fontScale="70000" lnSpcReduction="20000"/>
          </a:bodyPr>
          <a:lstStyle/>
          <a:p>
            <a:r>
              <a:rPr lang="en-US" i="1" dirty="0">
                <a:effectLst>
                  <a:outerShdw blurRad="38100" dist="38100" dir="2700000" algn="tl">
                    <a:srgbClr val="000000">
                      <a:alpha val="43137"/>
                    </a:srgbClr>
                  </a:outerShdw>
                </a:effectLst>
              </a:rPr>
              <a:t>The Washington Square Players </a:t>
            </a:r>
            <a:r>
              <a:rPr lang="en-US" dirty="0"/>
              <a:t>was a Manhattan, New York City theatrical production company that existed from 1914 to </a:t>
            </a:r>
            <a:r>
              <a:rPr lang="en-US" dirty="0" smtClean="0"/>
              <a:t>1918.</a:t>
            </a:r>
          </a:p>
          <a:p>
            <a:r>
              <a:rPr lang="en-US" i="1" dirty="0">
                <a:effectLst>
                  <a:outerShdw blurRad="38100" dist="38100" dir="2700000" algn="tl">
                    <a:srgbClr val="000000">
                      <a:alpha val="43137"/>
                    </a:srgbClr>
                  </a:outerShdw>
                </a:effectLst>
              </a:rPr>
              <a:t>Provincetown Players</a:t>
            </a:r>
            <a:r>
              <a:rPr lang="en-US" dirty="0"/>
              <a:t>, theatrical organization that began performing in 1915 in Provincetown, Mass., U.S., founded by a </a:t>
            </a:r>
            <a:r>
              <a:rPr lang="en-US" dirty="0" smtClean="0"/>
              <a:t>nontheatrical </a:t>
            </a:r>
            <a:r>
              <a:rPr lang="en-US" dirty="0"/>
              <a:t>group of writers and artists whose common aim was the production of new and experimental plays. </a:t>
            </a:r>
            <a:endParaRPr lang="en-US" dirty="0" smtClean="0"/>
          </a:p>
          <a:p>
            <a:pPr marL="0" indent="0">
              <a:buNone/>
            </a:pPr>
            <a:endParaRPr lang="en-US" dirty="0" smtClean="0"/>
          </a:p>
          <a:p>
            <a:endParaRPr lang="ru-RU"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1942687"/>
            <a:ext cx="3391644" cy="2206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300538"/>
            <a:ext cx="3319636" cy="2080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43067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800" dirty="0"/>
              <a:t>American theatre </a:t>
            </a:r>
            <a:br>
              <a:rPr lang="en-US" sz="2800" dirty="0"/>
            </a:br>
            <a:r>
              <a:rPr lang="en-US" sz="2800" dirty="0"/>
              <a:t>in the 20th century</a:t>
            </a:r>
            <a:endParaRPr lang="ru-RU" sz="2800" dirty="0"/>
          </a:p>
        </p:txBody>
      </p:sp>
      <p:sp>
        <p:nvSpPr>
          <p:cNvPr id="3" name="Текст 2"/>
          <p:cNvSpPr>
            <a:spLocks noGrp="1"/>
          </p:cNvSpPr>
          <p:nvPr>
            <p:ph type="body" idx="2"/>
          </p:nvPr>
        </p:nvSpPr>
        <p:spPr>
          <a:xfrm>
            <a:off x="457200" y="1497416"/>
            <a:ext cx="4618856" cy="602512"/>
          </a:xfrm>
        </p:spPr>
        <p:txBody>
          <a:bodyPr>
            <a:normAutofit/>
          </a:bodyPr>
          <a:lstStyle/>
          <a:p>
            <a:pPr algn="ctr"/>
            <a:r>
              <a:rPr lang="en-US" sz="2800" b="1" i="1" dirty="0" smtClean="0">
                <a:solidFill>
                  <a:schemeClr val="accent2">
                    <a:lumMod val="50000"/>
                  </a:schemeClr>
                </a:solidFill>
                <a:effectLst>
                  <a:outerShdw blurRad="38100" dist="38100" dir="2700000" algn="tl">
                    <a:srgbClr val="000000">
                      <a:alpha val="43137"/>
                    </a:srgbClr>
                  </a:outerShdw>
                </a:effectLst>
              </a:rPr>
              <a:t>Broadway</a:t>
            </a:r>
            <a:endParaRPr lang="ru-RU" sz="2800" b="1" i="1" dirty="0">
              <a:solidFill>
                <a:schemeClr val="accent2">
                  <a:lumMod val="50000"/>
                </a:schemeClr>
              </a:solidFill>
              <a:effectLst>
                <a:outerShdw blurRad="38100" dist="38100" dir="2700000" algn="tl">
                  <a:srgbClr val="000000">
                    <a:alpha val="43137"/>
                  </a:srgbClr>
                </a:outerShdw>
              </a:effectLst>
            </a:endParaRPr>
          </a:p>
        </p:txBody>
      </p:sp>
      <p:sp>
        <p:nvSpPr>
          <p:cNvPr id="4" name="Объект 3"/>
          <p:cNvSpPr>
            <a:spLocks noGrp="1"/>
          </p:cNvSpPr>
          <p:nvPr>
            <p:ph sz="half" idx="1"/>
          </p:nvPr>
        </p:nvSpPr>
        <p:spPr>
          <a:xfrm>
            <a:off x="0" y="2133600"/>
            <a:ext cx="5076056" cy="4535760"/>
          </a:xfrm>
        </p:spPr>
        <p:txBody>
          <a:bodyPr>
            <a:normAutofit fontScale="62500" lnSpcReduction="20000"/>
          </a:bodyPr>
          <a:lstStyle/>
          <a:p>
            <a:r>
              <a:rPr lang="en-US" b="1" dirty="0"/>
              <a:t>Broadway</a:t>
            </a:r>
            <a:r>
              <a:rPr lang="en-US" dirty="0"/>
              <a:t>, the street running the length of Manhattan in New York City, has been associated with </a:t>
            </a:r>
            <a:r>
              <a:rPr lang="en-US" i="1" dirty="0"/>
              <a:t>American theatrical activity since 1735</a:t>
            </a:r>
            <a:r>
              <a:rPr lang="en-US" dirty="0"/>
              <a:t>, when the first theatre opened on the street</a:t>
            </a:r>
            <a:r>
              <a:rPr lang="en-US" dirty="0" smtClean="0"/>
              <a:t>.</a:t>
            </a:r>
          </a:p>
          <a:p>
            <a:r>
              <a:rPr lang="en-US" dirty="0"/>
              <a:t>  By the end of the 20th century, the word </a:t>
            </a:r>
            <a:r>
              <a:rPr lang="en-US" i="1" dirty="0"/>
              <a:t>Broadway</a:t>
            </a:r>
            <a:r>
              <a:rPr lang="en-US" dirty="0"/>
              <a:t> had come to refer to a theatrical district in New York (which included Broadway itself as well as the side streets from Times Square to 53rd Street), a category (a theatre with more than 500 seats), and a sensibility (commercial theatre run strictly for profit). Throughout the century, however, the word was most closely associated with the American musical.</a:t>
            </a:r>
            <a:endParaRPr lang="ru-RU"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2398"/>
            <a:ext cx="3600400"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302577"/>
            <a:ext cx="3942606"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26111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American theatre </a:t>
            </a:r>
            <a:br>
              <a:rPr lang="en-US" dirty="0"/>
            </a:br>
            <a:r>
              <a:rPr lang="en-US" dirty="0"/>
              <a:t>in the 20th century</a:t>
            </a:r>
            <a:endParaRPr lang="ru-RU" dirty="0"/>
          </a:p>
        </p:txBody>
      </p:sp>
      <p:sp>
        <p:nvSpPr>
          <p:cNvPr id="3" name="Объект 2"/>
          <p:cNvSpPr>
            <a:spLocks noGrp="1"/>
          </p:cNvSpPr>
          <p:nvPr>
            <p:ph sz="half" idx="1"/>
          </p:nvPr>
        </p:nvSpPr>
        <p:spPr>
          <a:xfrm>
            <a:off x="395536" y="1628800"/>
            <a:ext cx="3520440" cy="4525963"/>
          </a:xfrm>
        </p:spPr>
        <p:txBody>
          <a:bodyPr>
            <a:normAutofit fontScale="92500" lnSpcReduction="10000"/>
          </a:bodyPr>
          <a:lstStyle/>
          <a:p>
            <a:r>
              <a:rPr lang="en-US" dirty="0"/>
              <a:t>Off-Broadway, in the theatre of the United States, small professional productions that have served since the mid-20th century as New York City’s alternative to the commercially oriented theatres of Broadway.</a:t>
            </a:r>
            <a:endParaRPr lang="ru-RU" dirty="0"/>
          </a:p>
        </p:txBody>
      </p:sp>
      <p:pic>
        <p:nvPicPr>
          <p:cNvPr id="2150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995936" y="1844824"/>
            <a:ext cx="4176464" cy="4176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8405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American theatre </a:t>
            </a:r>
            <a:br>
              <a:rPr lang="en-US" dirty="0"/>
            </a:br>
            <a:r>
              <a:rPr lang="en-US" dirty="0"/>
              <a:t>in the 20th century</a:t>
            </a:r>
            <a:endParaRPr lang="ru-RU" dirty="0"/>
          </a:p>
        </p:txBody>
      </p:sp>
      <p:sp>
        <p:nvSpPr>
          <p:cNvPr id="3" name="Объект 2"/>
          <p:cNvSpPr>
            <a:spLocks noGrp="1"/>
          </p:cNvSpPr>
          <p:nvPr>
            <p:ph sz="half" idx="1"/>
          </p:nvPr>
        </p:nvSpPr>
        <p:spPr>
          <a:xfrm>
            <a:off x="457200" y="1600200"/>
            <a:ext cx="4402832" cy="4525963"/>
          </a:xfrm>
        </p:spPr>
        <p:txBody>
          <a:bodyPr>
            <a:normAutofit lnSpcReduction="10000"/>
          </a:bodyPr>
          <a:lstStyle/>
          <a:p>
            <a:r>
              <a:rPr lang="en-US" dirty="0"/>
              <a:t>Like Broadway, Off-Broadway theatres began to suffer from soaring costs; this stimulated the emergence in the early 1960s of still less expensive and more daring productions, quickly labeled </a:t>
            </a:r>
            <a:r>
              <a:rPr lang="en-US" b="1" dirty="0">
                <a:effectLst>
                  <a:outerShdw blurRad="38100" dist="38100" dir="2700000" algn="tl">
                    <a:srgbClr val="000000">
                      <a:alpha val="43137"/>
                    </a:srgbClr>
                  </a:outerShdw>
                </a:effectLst>
              </a:rPr>
              <a:t>Off-Off-Broadway</a:t>
            </a:r>
            <a:r>
              <a:rPr lang="en-US" dirty="0"/>
              <a:t>. </a:t>
            </a:r>
            <a:endParaRPr lang="ru-RU" dirty="0"/>
          </a:p>
        </p:txBody>
      </p:sp>
      <p:pic>
        <p:nvPicPr>
          <p:cNvPr id="2253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072062" y="1772816"/>
            <a:ext cx="2596282" cy="4392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31262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Us Nobel prize winners </a:t>
            </a:r>
            <a:br>
              <a:rPr lang="en-US" dirty="0" smtClean="0"/>
            </a:br>
            <a:r>
              <a:rPr lang="en-US" dirty="0" smtClean="0"/>
              <a:t>in literature</a:t>
            </a:r>
            <a:endParaRPr lang="ru-RU" dirty="0"/>
          </a:p>
        </p:txBody>
      </p:sp>
      <p:sp>
        <p:nvSpPr>
          <p:cNvPr id="3" name="Объект 2"/>
          <p:cNvSpPr>
            <a:spLocks noGrp="1"/>
          </p:cNvSpPr>
          <p:nvPr>
            <p:ph idx="1"/>
          </p:nvPr>
        </p:nvSpPr>
        <p:spPr>
          <a:xfrm>
            <a:off x="395536" y="1556792"/>
            <a:ext cx="7239000" cy="4846320"/>
          </a:xfrm>
        </p:spPr>
        <p:txBody>
          <a:bodyPr>
            <a:normAutofit fontScale="92500" lnSpcReduction="10000"/>
          </a:bodyPr>
          <a:lstStyle/>
          <a:p>
            <a:r>
              <a:rPr lang="en-US" dirty="0"/>
              <a:t>1930 Sinclair Lewis.</a:t>
            </a:r>
          </a:p>
          <a:p>
            <a:r>
              <a:rPr lang="en-US" dirty="0"/>
              <a:t>1936 Eugene O'Neill.</a:t>
            </a:r>
          </a:p>
          <a:p>
            <a:r>
              <a:rPr lang="en-US" dirty="0"/>
              <a:t>1938 Pearl S. Buck.</a:t>
            </a:r>
          </a:p>
          <a:p>
            <a:r>
              <a:rPr lang="en-US" dirty="0"/>
              <a:t>1949 William Faulkner.</a:t>
            </a:r>
          </a:p>
          <a:p>
            <a:r>
              <a:rPr lang="en-US" dirty="0"/>
              <a:t>1954 Ernest Hemingway.</a:t>
            </a:r>
          </a:p>
          <a:p>
            <a:r>
              <a:rPr lang="en-US" dirty="0"/>
              <a:t>1962 John Steinbeck.</a:t>
            </a:r>
          </a:p>
          <a:p>
            <a:r>
              <a:rPr lang="en-US" dirty="0"/>
              <a:t>1976 Saul Bellow.</a:t>
            </a:r>
          </a:p>
          <a:p>
            <a:r>
              <a:rPr lang="en-US" dirty="0"/>
              <a:t>1978 Isaac </a:t>
            </a:r>
            <a:r>
              <a:rPr lang="en-US" dirty="0" err="1"/>
              <a:t>Bashevis</a:t>
            </a:r>
            <a:r>
              <a:rPr lang="en-US" dirty="0"/>
              <a:t> Singer</a:t>
            </a:r>
            <a:r>
              <a:rPr lang="en-US" dirty="0" smtClean="0"/>
              <a:t>.</a:t>
            </a:r>
          </a:p>
          <a:p>
            <a:r>
              <a:rPr lang="en-US" dirty="0"/>
              <a:t>1987 Joseph </a:t>
            </a:r>
            <a:r>
              <a:rPr lang="en-US" dirty="0" smtClean="0"/>
              <a:t>Brodsky.</a:t>
            </a:r>
            <a:endParaRPr lang="en-US" dirty="0"/>
          </a:p>
          <a:p>
            <a:r>
              <a:rPr lang="en-US" dirty="0" smtClean="0"/>
              <a:t>1993 </a:t>
            </a:r>
            <a:r>
              <a:rPr lang="en-US" dirty="0"/>
              <a:t>Toni </a:t>
            </a:r>
            <a:r>
              <a:rPr lang="en-US" dirty="0" smtClean="0"/>
              <a:t>Morrison.</a:t>
            </a:r>
            <a:endParaRPr lang="en-US" dirty="0"/>
          </a:p>
          <a:p>
            <a:r>
              <a:rPr lang="en-US" dirty="0" smtClean="0"/>
              <a:t>2016 </a:t>
            </a:r>
            <a:r>
              <a:rPr lang="en-US" dirty="0"/>
              <a:t>Bob </a:t>
            </a:r>
            <a:r>
              <a:rPr lang="en-US" dirty="0" smtClean="0"/>
              <a:t>Dylan.</a:t>
            </a:r>
            <a:endParaRPr lang="ru-RU" dirty="0"/>
          </a:p>
        </p:txBody>
      </p:sp>
      <p:pic>
        <p:nvPicPr>
          <p:cNvPr id="235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1772816"/>
            <a:ext cx="4320480"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9683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Us Nobel prize winners </a:t>
            </a:r>
            <a:br>
              <a:rPr lang="en-US" dirty="0"/>
            </a:br>
            <a:r>
              <a:rPr lang="en-US" dirty="0"/>
              <a:t>in literature</a:t>
            </a:r>
            <a:endParaRPr lang="ru-RU" dirty="0"/>
          </a:p>
        </p:txBody>
      </p:sp>
      <p:sp>
        <p:nvSpPr>
          <p:cNvPr id="3" name="Объект 2"/>
          <p:cNvSpPr>
            <a:spLocks noGrp="1"/>
          </p:cNvSpPr>
          <p:nvPr>
            <p:ph sz="half" idx="1"/>
          </p:nvPr>
        </p:nvSpPr>
        <p:spPr>
          <a:xfrm>
            <a:off x="457200" y="1600200"/>
            <a:ext cx="3898776" cy="4525963"/>
          </a:xfrm>
        </p:spPr>
        <p:txBody>
          <a:bodyPr>
            <a:normAutofit fontScale="85000" lnSpcReduction="20000"/>
          </a:bodyPr>
          <a:lstStyle/>
          <a:p>
            <a:r>
              <a:rPr lang="en-US" b="1" i="1" dirty="0">
                <a:effectLst>
                  <a:outerShdw blurRad="38100" dist="38100" dir="2700000" algn="tl">
                    <a:srgbClr val="000000">
                      <a:alpha val="43137"/>
                    </a:srgbClr>
                  </a:outerShdw>
                </a:effectLst>
              </a:rPr>
              <a:t>Sinclair Lewis </a:t>
            </a:r>
            <a:r>
              <a:rPr lang="en-US" b="1" i="1" dirty="0" smtClean="0">
                <a:effectLst>
                  <a:outerShdw blurRad="38100" dist="38100" dir="2700000" algn="tl">
                    <a:srgbClr val="000000">
                      <a:alpha val="43137"/>
                    </a:srgbClr>
                  </a:outerShdw>
                </a:effectLst>
              </a:rPr>
              <a:t>(1885 – 1951) </a:t>
            </a:r>
            <a:r>
              <a:rPr lang="en-US" dirty="0" smtClean="0"/>
              <a:t>was </a:t>
            </a:r>
            <a:r>
              <a:rPr lang="en-US" dirty="0"/>
              <a:t>awarded the Nobel Prize in Literature “</a:t>
            </a:r>
            <a:r>
              <a:rPr lang="en-US" i="1" dirty="0"/>
              <a:t>for his vigorous and graphic art of description and his ability to create, with wit and humor, new types of </a:t>
            </a:r>
            <a:r>
              <a:rPr lang="en-US" i="1" dirty="0" smtClean="0"/>
              <a:t>characters</a:t>
            </a:r>
            <a:r>
              <a:rPr lang="en-US" dirty="0" smtClean="0"/>
              <a:t>”. </a:t>
            </a:r>
            <a:r>
              <a:rPr lang="en-US" dirty="0"/>
              <a:t>Lewis, born in Sauk Center, Minnesota, was </a:t>
            </a:r>
            <a:r>
              <a:rPr lang="en-US" b="1" dirty="0"/>
              <a:t>the first American </a:t>
            </a:r>
            <a:r>
              <a:rPr lang="en-US" dirty="0"/>
              <a:t>to win the distinguished </a:t>
            </a:r>
            <a:r>
              <a:rPr lang="en-US" dirty="0" smtClean="0"/>
              <a:t>award.</a:t>
            </a:r>
            <a:endParaRPr lang="ru-RU" dirty="0"/>
          </a:p>
        </p:txBody>
      </p:sp>
      <p:pic>
        <p:nvPicPr>
          <p:cNvPr id="2457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652120" y="4725144"/>
            <a:ext cx="2000250" cy="20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84784"/>
            <a:ext cx="3312368"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277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3200" dirty="0" smtClean="0"/>
              <a:t>American modernism</a:t>
            </a:r>
            <a:endParaRPr lang="ru-RU" sz="3200" dirty="0"/>
          </a:p>
        </p:txBody>
      </p:sp>
      <p:sp>
        <p:nvSpPr>
          <p:cNvPr id="3" name="Текст 2"/>
          <p:cNvSpPr>
            <a:spLocks noGrp="1"/>
          </p:cNvSpPr>
          <p:nvPr>
            <p:ph type="body" idx="2"/>
          </p:nvPr>
        </p:nvSpPr>
        <p:spPr>
          <a:xfrm>
            <a:off x="457200" y="1497416"/>
            <a:ext cx="7355160" cy="602512"/>
          </a:xfrm>
        </p:spPr>
        <p:txBody>
          <a:bodyPr>
            <a:noAutofit/>
          </a:bodyPr>
          <a:lstStyle/>
          <a:p>
            <a:pPr algn="r"/>
            <a:r>
              <a:rPr lang="en-US" sz="2000" dirty="0" smtClean="0"/>
              <a:t>Serious authors were published in the “little” magazines of limited circulation for  chosen audience</a:t>
            </a:r>
            <a:endParaRPr lang="ru-RU" sz="2000" dirty="0"/>
          </a:p>
        </p:txBody>
      </p:sp>
      <p:sp>
        <p:nvSpPr>
          <p:cNvPr id="4" name="Объект 3"/>
          <p:cNvSpPr>
            <a:spLocks noGrp="1"/>
          </p:cNvSpPr>
          <p:nvPr>
            <p:ph sz="half" idx="1"/>
          </p:nvPr>
        </p:nvSpPr>
        <p:spPr/>
        <p:txBody>
          <a:bodyPr/>
          <a:lstStyle/>
          <a:p>
            <a:r>
              <a:rPr lang="en-US" dirty="0" smtClean="0"/>
              <a:t>“Poetry: A Magazine of Verse” (1912)</a:t>
            </a:r>
          </a:p>
          <a:p>
            <a:r>
              <a:rPr lang="en-US" dirty="0" smtClean="0"/>
              <a:t>“Little Review” (1914)</a:t>
            </a:r>
          </a:p>
          <a:p>
            <a:r>
              <a:rPr lang="en-US" dirty="0" smtClean="0"/>
              <a:t>“Seven Arts” (1916)</a:t>
            </a:r>
          </a:p>
          <a:p>
            <a:r>
              <a:rPr lang="en-US" dirty="0" smtClean="0"/>
              <a:t>“Dial” (1917)</a:t>
            </a:r>
          </a:p>
          <a:p>
            <a:r>
              <a:rPr lang="en-US" dirty="0" smtClean="0"/>
              <a:t>“Frontier” (1920)</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013176"/>
            <a:ext cx="1114425"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8292" y="5020103"/>
            <a:ext cx="1866900"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3019853"/>
            <a:ext cx="1743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4079726"/>
            <a:ext cx="1857375" cy="245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60512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Nobel </a:t>
            </a:r>
            <a:r>
              <a:rPr lang="en-US" dirty="0"/>
              <a:t>prize winners </a:t>
            </a:r>
            <a:br>
              <a:rPr lang="en-US" dirty="0"/>
            </a:br>
            <a:r>
              <a:rPr lang="en-US" dirty="0"/>
              <a:t>in </a:t>
            </a:r>
            <a:r>
              <a:rPr lang="en-US" dirty="0" smtClean="0"/>
              <a:t>literature 2017</a:t>
            </a:r>
            <a:endParaRPr lang="ru-RU" dirty="0"/>
          </a:p>
        </p:txBody>
      </p:sp>
      <p:sp>
        <p:nvSpPr>
          <p:cNvPr id="3" name="Объект 2"/>
          <p:cNvSpPr>
            <a:spLocks noGrp="1"/>
          </p:cNvSpPr>
          <p:nvPr>
            <p:ph sz="half" idx="1"/>
          </p:nvPr>
        </p:nvSpPr>
        <p:spPr/>
        <p:txBody>
          <a:bodyPr>
            <a:normAutofit fontScale="85000" lnSpcReduction="20000"/>
          </a:bodyPr>
          <a:lstStyle/>
          <a:p>
            <a:r>
              <a:rPr lang="en-US" dirty="0"/>
              <a:t>The Nobel Prize in Literature 2017 was awarded to </a:t>
            </a:r>
            <a:r>
              <a:rPr lang="en-US" b="1" i="1" dirty="0"/>
              <a:t>Kazuo Ishiguro</a:t>
            </a:r>
            <a:r>
              <a:rPr lang="en-US" dirty="0"/>
              <a:t> (born 8 November 1954) is a British novelist, </a:t>
            </a:r>
            <a:r>
              <a:rPr lang="en-US" dirty="0" smtClean="0"/>
              <a:t>screenwriter </a:t>
            </a:r>
            <a:r>
              <a:rPr lang="en-US" dirty="0"/>
              <a:t>and short-story </a:t>
            </a:r>
            <a:r>
              <a:rPr lang="en-US" dirty="0" smtClean="0"/>
              <a:t>writer, "</a:t>
            </a:r>
            <a:r>
              <a:rPr lang="en-US" i="1" dirty="0" smtClean="0"/>
              <a:t>who</a:t>
            </a:r>
            <a:r>
              <a:rPr lang="en-US" i="1" dirty="0"/>
              <a:t>, in novels of great emotional force, has uncovered the abyss beneath our illusory sense of connection with the world</a:t>
            </a:r>
            <a:r>
              <a:rPr lang="en-US" dirty="0"/>
              <a:t>."</a:t>
            </a:r>
            <a:endParaRPr lang="ru-RU" dirty="0"/>
          </a:p>
        </p:txBody>
      </p:sp>
      <p:pic>
        <p:nvPicPr>
          <p:cNvPr id="2560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90701" y="4509120"/>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556792"/>
            <a:ext cx="3600400"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69068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Nobel </a:t>
            </a:r>
            <a:r>
              <a:rPr lang="en-US" dirty="0"/>
              <a:t>prize winners </a:t>
            </a:r>
            <a:br>
              <a:rPr lang="en-US" dirty="0"/>
            </a:br>
            <a:r>
              <a:rPr lang="en-US" dirty="0"/>
              <a:t>in </a:t>
            </a:r>
            <a:r>
              <a:rPr lang="en-US" dirty="0" smtClean="0"/>
              <a:t>literature 2018, 2019</a:t>
            </a:r>
            <a:endParaRPr lang="ru-RU" dirty="0"/>
          </a:p>
        </p:txBody>
      </p:sp>
      <p:sp>
        <p:nvSpPr>
          <p:cNvPr id="3" name="Объект 2"/>
          <p:cNvSpPr>
            <a:spLocks noGrp="1"/>
          </p:cNvSpPr>
          <p:nvPr>
            <p:ph sz="half" idx="1"/>
          </p:nvPr>
        </p:nvSpPr>
        <p:spPr/>
        <p:txBody>
          <a:bodyPr>
            <a:normAutofit fontScale="77500" lnSpcReduction="20000"/>
          </a:bodyPr>
          <a:lstStyle/>
          <a:p>
            <a:r>
              <a:rPr lang="en-US" dirty="0"/>
              <a:t>“The Swedish Academy has decided to postpone the 2018 Nobel Prize in Literature, with the intention of awarding it in 2019</a:t>
            </a:r>
            <a:r>
              <a:rPr lang="en-US" dirty="0" smtClean="0"/>
              <a:t>.</a:t>
            </a:r>
          </a:p>
          <a:p>
            <a:r>
              <a:rPr lang="en-US" dirty="0"/>
              <a:t>The last Nobel Prize in Literature winner was Kazuo Ishiguro, who took the honor in 2017. </a:t>
            </a:r>
            <a:r>
              <a:rPr lang="en-US" i="1" dirty="0">
                <a:effectLst>
                  <a:outerShdw blurRad="38100" dist="38100" dir="2700000" algn="tl">
                    <a:srgbClr val="000000">
                      <a:alpha val="43137"/>
                    </a:srgbClr>
                  </a:outerShdw>
                </a:effectLst>
              </a:rPr>
              <a:t>The Swedish Academy will award two literary prizes in 2019</a:t>
            </a:r>
            <a:r>
              <a:rPr lang="en-US" dirty="0"/>
              <a:t>, the Nobel Foundation says.</a:t>
            </a:r>
            <a:endParaRPr lang="ru-RU" dirty="0"/>
          </a:p>
        </p:txBody>
      </p:sp>
      <p:pic>
        <p:nvPicPr>
          <p:cNvPr id="2662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514850" y="3063081"/>
            <a:ext cx="284797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8720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American modernism</a:t>
            </a:r>
            <a:br>
              <a:rPr lang="en-US" dirty="0" smtClean="0"/>
            </a:br>
            <a:r>
              <a:rPr lang="en-US" dirty="0" smtClean="0"/>
              <a:t>main publishers</a:t>
            </a:r>
            <a:endParaRPr lang="ru-RU" dirty="0"/>
          </a:p>
        </p:txBody>
      </p:sp>
      <p:sp>
        <p:nvSpPr>
          <p:cNvPr id="3" name="Текст 2"/>
          <p:cNvSpPr>
            <a:spLocks noGrp="1"/>
          </p:cNvSpPr>
          <p:nvPr>
            <p:ph type="body" idx="1"/>
          </p:nvPr>
        </p:nvSpPr>
        <p:spPr/>
        <p:txBody>
          <a:bodyPr/>
          <a:lstStyle/>
          <a:p>
            <a:r>
              <a:rPr lang="en-US" dirty="0" smtClean="0"/>
              <a:t>Random House</a:t>
            </a:r>
            <a:endParaRPr lang="ru-RU" dirty="0"/>
          </a:p>
        </p:txBody>
      </p:sp>
      <p:sp>
        <p:nvSpPr>
          <p:cNvPr id="4" name="Текст 3"/>
          <p:cNvSpPr>
            <a:spLocks noGrp="1"/>
          </p:cNvSpPr>
          <p:nvPr>
            <p:ph type="body" sz="half" idx="3"/>
          </p:nvPr>
        </p:nvSpPr>
        <p:spPr/>
        <p:txBody>
          <a:bodyPr/>
          <a:lstStyle/>
          <a:p>
            <a:r>
              <a:rPr lang="en-US" dirty="0" smtClean="0"/>
              <a:t>Harper</a:t>
            </a:r>
            <a:endParaRPr lang="ru-RU" dirty="0"/>
          </a:p>
        </p:txBody>
      </p:sp>
      <p:pic>
        <p:nvPicPr>
          <p:cNvPr id="3074"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683568" y="1700808"/>
            <a:ext cx="3096344"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714875" y="1700808"/>
            <a:ext cx="3025477"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8438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American modernism</a:t>
            </a:r>
            <a:br>
              <a:rPr lang="en-US" dirty="0" smtClean="0"/>
            </a:br>
            <a:r>
              <a:rPr lang="en-US" dirty="0" smtClean="0"/>
              <a:t>main principles</a:t>
            </a:r>
            <a:endParaRPr lang="ru-RU" dirty="0"/>
          </a:p>
        </p:txBody>
      </p:sp>
      <p:sp>
        <p:nvSpPr>
          <p:cNvPr id="3" name="Объект 2"/>
          <p:cNvSpPr>
            <a:spLocks noGrp="1"/>
          </p:cNvSpPr>
          <p:nvPr>
            <p:ph idx="1"/>
          </p:nvPr>
        </p:nvSpPr>
        <p:spPr/>
        <p:txBody>
          <a:bodyPr/>
          <a:lstStyle/>
          <a:p>
            <a:r>
              <a:rPr lang="en-US" dirty="0" smtClean="0"/>
              <a:t>Concrete details</a:t>
            </a:r>
          </a:p>
          <a:p>
            <a:r>
              <a:rPr lang="en-US" dirty="0" smtClean="0"/>
              <a:t>Events and images are direct expressions of experience</a:t>
            </a:r>
          </a:p>
          <a:p>
            <a:r>
              <a:rPr lang="en-US" dirty="0" smtClean="0"/>
              <a:t>Allusions as a reference to historical, religious or philosophical aspects pf the past</a:t>
            </a:r>
          </a:p>
          <a:p>
            <a:r>
              <a:rPr lang="en-US" dirty="0" smtClean="0"/>
              <a:t>Language is thoroughly reconsidered to represent the speech of different</a:t>
            </a:r>
          </a:p>
          <a:p>
            <a:pPr marL="0" indent="0">
              <a:buNone/>
            </a:pPr>
            <a:r>
              <a:rPr lang="en-US" dirty="0" smtClean="0"/>
              <a:t>people (for example: “The green hills </a:t>
            </a:r>
          </a:p>
          <a:p>
            <a:pPr marL="0" indent="0">
              <a:buNone/>
            </a:pPr>
            <a:r>
              <a:rPr lang="en-US" dirty="0" smtClean="0"/>
              <a:t>of Africa” by Ernest Hemingway)</a:t>
            </a:r>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4229100"/>
            <a:ext cx="174307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5992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idx="1"/>
          </p:nvPr>
        </p:nvSpPr>
        <p:spPr/>
        <p:txBody>
          <a:bodyPr>
            <a:normAutofit/>
          </a:bodyPr>
          <a:lstStyle/>
          <a:p>
            <a:r>
              <a:rPr lang="en-US" dirty="0" smtClean="0"/>
              <a:t>Modernist techniques were defined by American poets (for ex.: black poets, following Langston Hughes, turned the black vernacular and used jazz beats as the indication </a:t>
            </a:r>
            <a:r>
              <a:rPr lang="en-US" dirty="0"/>
              <a:t>of </a:t>
            </a:r>
            <a:r>
              <a:rPr lang="en-US" dirty="0" smtClean="0"/>
              <a:t>American).</a:t>
            </a:r>
          </a:p>
          <a:p>
            <a:pPr marL="0" indent="0" algn="r">
              <a:buNone/>
            </a:pPr>
            <a:endParaRPr lang="en-US" sz="2000" dirty="0" smtClean="0"/>
          </a:p>
          <a:p>
            <a:pPr marL="0" indent="0" algn="r">
              <a:buNone/>
            </a:pPr>
            <a:r>
              <a:rPr lang="en-US" sz="2000" dirty="0" smtClean="0"/>
              <a:t>Black </a:t>
            </a:r>
            <a:r>
              <a:rPr lang="en-US" sz="2000" dirty="0"/>
              <a:t>Vernacular, the dialect of </a:t>
            </a:r>
            <a:endParaRPr lang="en-US" sz="2000" dirty="0" smtClean="0"/>
          </a:p>
          <a:p>
            <a:pPr marL="0" indent="0" algn="r">
              <a:buNone/>
            </a:pPr>
            <a:r>
              <a:rPr lang="en-US" sz="2000" dirty="0" smtClean="0"/>
              <a:t>English </a:t>
            </a:r>
            <a:r>
              <a:rPr lang="en-US" sz="2000" dirty="0"/>
              <a:t>often spoken by African </a:t>
            </a:r>
            <a:endParaRPr lang="en-US" sz="2000" dirty="0" smtClean="0"/>
          </a:p>
          <a:p>
            <a:pPr marL="0" indent="0" algn="r">
              <a:buNone/>
            </a:pPr>
            <a:r>
              <a:rPr lang="en-US" sz="2000" dirty="0" smtClean="0"/>
              <a:t>Americans </a:t>
            </a:r>
            <a:r>
              <a:rPr lang="en-US" sz="2000" dirty="0"/>
              <a:t>in urban and </a:t>
            </a:r>
            <a:r>
              <a:rPr lang="en-US" sz="2000" dirty="0" smtClean="0"/>
              <a:t>southern </a:t>
            </a:r>
          </a:p>
          <a:p>
            <a:pPr marL="0" indent="0" algn="r">
              <a:buNone/>
            </a:pPr>
            <a:r>
              <a:rPr lang="en-US" sz="2000" dirty="0" smtClean="0"/>
              <a:t>regions</a:t>
            </a:r>
            <a:r>
              <a:rPr lang="en-US" sz="2000" dirty="0"/>
              <a:t>, is also known a "African </a:t>
            </a:r>
            <a:endParaRPr lang="en-US" sz="2000" dirty="0" smtClean="0"/>
          </a:p>
          <a:p>
            <a:pPr marL="0" indent="0" algn="r">
              <a:buNone/>
            </a:pPr>
            <a:r>
              <a:rPr lang="en-US" sz="2000" dirty="0" smtClean="0"/>
              <a:t>American </a:t>
            </a:r>
            <a:r>
              <a:rPr lang="en-US" sz="2000" dirty="0"/>
              <a:t>Vernacular </a:t>
            </a:r>
            <a:r>
              <a:rPr lang="en-US" sz="2000" dirty="0" smtClean="0"/>
              <a:t>English </a:t>
            </a:r>
          </a:p>
          <a:p>
            <a:pPr marL="0" indent="0" algn="r">
              <a:buNone/>
            </a:pPr>
            <a:r>
              <a:rPr lang="en-US" sz="2000" dirty="0" smtClean="0"/>
              <a:t>culture</a:t>
            </a:r>
            <a:r>
              <a:rPr lang="en-US" dirty="0" smtClean="0"/>
              <a:t>.</a:t>
            </a:r>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717032"/>
            <a:ext cx="2808312"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725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Jazz Age</a:t>
            </a:r>
            <a:br>
              <a:rPr lang="en-US" dirty="0" smtClean="0"/>
            </a:br>
            <a:r>
              <a:rPr lang="en-US" sz="2700" i="1" dirty="0" smtClean="0"/>
              <a:t>or</a:t>
            </a:r>
            <a:r>
              <a:rPr lang="en-US" dirty="0" smtClean="0"/>
              <a:t/>
            </a:r>
            <a:br>
              <a:rPr lang="en-US" dirty="0" smtClean="0"/>
            </a:br>
            <a:r>
              <a:rPr lang="en-US" dirty="0" smtClean="0"/>
              <a:t>Roaring Twenties</a:t>
            </a:r>
            <a:br>
              <a:rPr lang="en-US" dirty="0" smtClean="0"/>
            </a:br>
            <a:r>
              <a:rPr lang="en-US" dirty="0" smtClean="0"/>
              <a:t>(1920 – 1929)</a:t>
            </a:r>
            <a:endParaRPr lang="ru-RU" dirty="0"/>
          </a:p>
        </p:txBody>
      </p:sp>
      <p:sp>
        <p:nvSpPr>
          <p:cNvPr id="3" name="Текст 2"/>
          <p:cNvSpPr>
            <a:spLocks noGrp="1"/>
          </p:cNvSpPr>
          <p:nvPr>
            <p:ph type="body" sz="half" idx="2"/>
          </p:nvPr>
        </p:nvSpPr>
        <p:spPr>
          <a:xfrm>
            <a:off x="5389098" y="3283634"/>
            <a:ext cx="3429000" cy="3241710"/>
          </a:xfrm>
        </p:spPr>
        <p:txBody>
          <a:bodyPr>
            <a:normAutofit/>
          </a:bodyPr>
          <a:lstStyle/>
          <a:p>
            <a:r>
              <a:rPr lang="en-US" sz="1800" dirty="0"/>
              <a:t>The Jazz Age was a cultural period and movement that took place in America during the 1920s from which both new styles of music and dance emerged. Largely credited to African Americans employing new musical techniques along with traditional African traditions, jazz soon expanded to America's white middle class.</a:t>
            </a:r>
            <a:endParaRPr lang="ru-RU" sz="1800" dirty="0"/>
          </a:p>
        </p:txBody>
      </p:sp>
      <p:pic>
        <p:nvPicPr>
          <p:cNvPr id="6147" name="Picture 3"/>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534" r="12534"/>
          <a:stretch>
            <a:fillRect/>
          </a:stretch>
        </p:blipFill>
        <p:spPr bwMode="auto">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2619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modernism</a:t>
            </a:r>
            <a:endParaRPr lang="ru-RU" dirty="0"/>
          </a:p>
        </p:txBody>
      </p:sp>
      <p:sp>
        <p:nvSpPr>
          <p:cNvPr id="3" name="Объект 2"/>
          <p:cNvSpPr>
            <a:spLocks noGrp="1"/>
          </p:cNvSpPr>
          <p:nvPr>
            <p:ph sz="half" idx="1"/>
          </p:nvPr>
        </p:nvSpPr>
        <p:spPr>
          <a:xfrm>
            <a:off x="179512" y="1628800"/>
            <a:ext cx="2952328" cy="4525963"/>
          </a:xfrm>
        </p:spPr>
        <p:txBody>
          <a:bodyPr>
            <a:normAutofit fontScale="92500" lnSpcReduction="20000"/>
          </a:bodyPr>
          <a:lstStyle/>
          <a:p>
            <a:pPr algn="ctr"/>
            <a:r>
              <a:rPr lang="en-US" sz="2000" b="1" dirty="0" smtClean="0"/>
              <a:t>Edward </a:t>
            </a:r>
            <a:r>
              <a:rPr lang="en-US" sz="2000" b="1" dirty="0" err="1" smtClean="0"/>
              <a:t>Estlin</a:t>
            </a:r>
            <a:r>
              <a:rPr lang="en-US" sz="2000" b="1" dirty="0" smtClean="0"/>
              <a:t> Cummings </a:t>
            </a:r>
          </a:p>
          <a:p>
            <a:pPr marL="0" indent="0" algn="ctr">
              <a:buNone/>
            </a:pPr>
            <a:r>
              <a:rPr lang="en-US" sz="2000" b="1" dirty="0" smtClean="0"/>
              <a:t>(1894 – 1962)</a:t>
            </a:r>
            <a:r>
              <a:rPr lang="en-US" sz="2000" dirty="0" smtClean="0"/>
              <a:t> – </a:t>
            </a:r>
          </a:p>
          <a:p>
            <a:pPr marL="0" indent="0" algn="ctr">
              <a:buNone/>
            </a:pPr>
            <a:r>
              <a:rPr lang="en-US" sz="2000" dirty="0" smtClean="0">
                <a:effectLst>
                  <a:outerShdw blurRad="38100" dist="38100" dir="2700000" algn="tl">
                    <a:srgbClr val="000000">
                      <a:alpha val="43137"/>
                    </a:srgbClr>
                  </a:outerShdw>
                </a:effectLst>
              </a:rPr>
              <a:t>an </a:t>
            </a:r>
            <a:r>
              <a:rPr lang="en-US" sz="2000" dirty="0">
                <a:effectLst>
                  <a:outerShdw blurRad="38100" dist="38100" dir="2700000" algn="tl">
                    <a:srgbClr val="000000">
                      <a:alpha val="43137"/>
                    </a:srgbClr>
                  </a:outerShdw>
                </a:effectLst>
              </a:rPr>
              <a:t>innovative poet known for his lack of stylistic and structural conformity</a:t>
            </a:r>
            <a:endParaRPr lang="ru-RU" sz="2000" dirty="0">
              <a:effectLst>
                <a:outerShdw blurRad="38100" dist="38100" dir="2700000" algn="tl">
                  <a:srgbClr val="000000">
                    <a:alpha val="43137"/>
                  </a:srgbClr>
                </a:outerShdw>
              </a:effectLst>
            </a:endParaRPr>
          </a:p>
        </p:txBody>
      </p:sp>
      <p:sp>
        <p:nvSpPr>
          <p:cNvPr id="4" name="Объект 3"/>
          <p:cNvSpPr>
            <a:spLocks noGrp="1"/>
          </p:cNvSpPr>
          <p:nvPr>
            <p:ph sz="half" idx="2"/>
          </p:nvPr>
        </p:nvSpPr>
        <p:spPr>
          <a:xfrm>
            <a:off x="3203848" y="1600200"/>
            <a:ext cx="4896544" cy="5141168"/>
          </a:xfrm>
        </p:spPr>
        <p:txBody>
          <a:bodyPr>
            <a:normAutofit fontScale="92500" lnSpcReduction="20000"/>
          </a:bodyPr>
          <a:lstStyle/>
          <a:p>
            <a:pPr marL="0" indent="0" algn="ctr">
              <a:buNone/>
            </a:pPr>
            <a:r>
              <a:rPr lang="en-US" sz="2000" dirty="0"/>
              <a:t>the Cambridge ladies who live in </a:t>
            </a:r>
            <a:r>
              <a:rPr lang="en-US" sz="2000" dirty="0" smtClean="0"/>
              <a:t>furnished souls</a:t>
            </a:r>
          </a:p>
          <a:p>
            <a:pPr marL="0" indent="0" algn="ctr">
              <a:buNone/>
            </a:pPr>
            <a:r>
              <a:rPr lang="en-US" sz="2200" dirty="0">
                <a:latin typeface="Gabriola" panose="04040605051002020D02" pitchFamily="82" charset="0"/>
              </a:rPr>
              <a:t>the Cambridge ladies who live in furnished souls </a:t>
            </a:r>
          </a:p>
          <a:p>
            <a:pPr marL="0" indent="0" algn="ctr">
              <a:buNone/>
            </a:pPr>
            <a:r>
              <a:rPr lang="en-US" sz="2200" dirty="0">
                <a:latin typeface="Gabriola" panose="04040605051002020D02" pitchFamily="82" charset="0"/>
              </a:rPr>
              <a:t>are unbeautiful and have comfortable minds </a:t>
            </a:r>
          </a:p>
          <a:p>
            <a:pPr marL="0" indent="0" algn="ctr">
              <a:buNone/>
            </a:pPr>
            <a:r>
              <a:rPr lang="en-US" sz="2200" dirty="0">
                <a:latin typeface="Gabriola" panose="04040605051002020D02" pitchFamily="82" charset="0"/>
              </a:rPr>
              <a:t>(also, with the church's protestant blessings </a:t>
            </a:r>
          </a:p>
          <a:p>
            <a:pPr marL="0" indent="0" algn="ctr">
              <a:buNone/>
            </a:pPr>
            <a:r>
              <a:rPr lang="en-US" sz="2200" dirty="0">
                <a:latin typeface="Gabriola" panose="04040605051002020D02" pitchFamily="82" charset="0"/>
              </a:rPr>
              <a:t>daughters</a:t>
            </a:r>
            <a:r>
              <a:rPr lang="en-US" sz="2200" dirty="0" smtClean="0">
                <a:latin typeface="Gabriola" panose="04040605051002020D02" pitchFamily="82" charset="0"/>
              </a:rPr>
              <a:t>, unscented </a:t>
            </a:r>
            <a:r>
              <a:rPr lang="en-US" sz="2200" dirty="0">
                <a:latin typeface="Gabriola" panose="04040605051002020D02" pitchFamily="82" charset="0"/>
              </a:rPr>
              <a:t>shapeless spirited) </a:t>
            </a:r>
          </a:p>
          <a:p>
            <a:pPr marL="0" indent="0" algn="ctr">
              <a:buNone/>
            </a:pPr>
            <a:r>
              <a:rPr lang="en-US" sz="2200" dirty="0">
                <a:latin typeface="Gabriola" panose="04040605051002020D02" pitchFamily="82" charset="0"/>
              </a:rPr>
              <a:t>they believe in Christ and Longfellow, both dead, </a:t>
            </a:r>
          </a:p>
          <a:p>
            <a:pPr marL="0" indent="0" algn="ctr">
              <a:buNone/>
            </a:pPr>
            <a:r>
              <a:rPr lang="en-US" sz="2200" dirty="0">
                <a:latin typeface="Gabriola" panose="04040605051002020D02" pitchFamily="82" charset="0"/>
              </a:rPr>
              <a:t>are invariably interested in so many things— </a:t>
            </a:r>
          </a:p>
          <a:p>
            <a:pPr marL="0" indent="0" algn="ctr">
              <a:buNone/>
            </a:pPr>
            <a:r>
              <a:rPr lang="en-US" sz="2200" dirty="0">
                <a:latin typeface="Gabriola" panose="04040605051002020D02" pitchFamily="82" charset="0"/>
              </a:rPr>
              <a:t>at the present writing one still finds </a:t>
            </a:r>
          </a:p>
          <a:p>
            <a:pPr marL="0" indent="0" algn="ctr">
              <a:buNone/>
            </a:pPr>
            <a:r>
              <a:rPr lang="en-US" sz="2200" dirty="0">
                <a:latin typeface="Gabriola" panose="04040605051002020D02" pitchFamily="82" charset="0"/>
              </a:rPr>
              <a:t>delighted fingers knitting for the is it Poles? </a:t>
            </a:r>
          </a:p>
          <a:p>
            <a:pPr marL="0" indent="0" algn="ctr">
              <a:buNone/>
            </a:pPr>
            <a:r>
              <a:rPr lang="en-US" sz="2200" dirty="0">
                <a:latin typeface="Gabriola" panose="04040605051002020D02" pitchFamily="82" charset="0"/>
              </a:rPr>
              <a:t>perhaps. While permanent faces coyly bandy </a:t>
            </a:r>
          </a:p>
          <a:p>
            <a:pPr marL="0" indent="0" algn="ctr">
              <a:buNone/>
            </a:pPr>
            <a:r>
              <a:rPr lang="en-US" sz="2200" dirty="0">
                <a:latin typeface="Gabriola" panose="04040605051002020D02" pitchFamily="82" charset="0"/>
              </a:rPr>
              <a:t>scandal of Mrs. N and Professor D </a:t>
            </a:r>
          </a:p>
          <a:p>
            <a:pPr marL="0" indent="0" algn="ctr">
              <a:buNone/>
            </a:pPr>
            <a:r>
              <a:rPr lang="en-US" sz="2200" dirty="0">
                <a:latin typeface="Gabriola" panose="04040605051002020D02" pitchFamily="82" charset="0"/>
              </a:rPr>
              <a:t>.... the Cambridge ladies do not care, above </a:t>
            </a:r>
          </a:p>
          <a:p>
            <a:pPr marL="0" indent="0" algn="ctr">
              <a:buNone/>
            </a:pPr>
            <a:r>
              <a:rPr lang="en-US" sz="2200" dirty="0">
                <a:latin typeface="Gabriola" panose="04040605051002020D02" pitchFamily="82" charset="0"/>
              </a:rPr>
              <a:t>Cambridge if sometimes in its box of </a:t>
            </a:r>
          </a:p>
          <a:p>
            <a:pPr marL="0" indent="0" algn="ctr">
              <a:buNone/>
            </a:pPr>
            <a:r>
              <a:rPr lang="en-US" sz="2200" dirty="0">
                <a:latin typeface="Gabriola" panose="04040605051002020D02" pitchFamily="82" charset="0"/>
              </a:rPr>
              <a:t>sky lavender and </a:t>
            </a:r>
            <a:r>
              <a:rPr lang="en-US" sz="2200" dirty="0" err="1">
                <a:latin typeface="Gabriola" panose="04040605051002020D02" pitchFamily="82" charset="0"/>
              </a:rPr>
              <a:t>cornerless</a:t>
            </a:r>
            <a:r>
              <a:rPr lang="en-US" sz="2200" dirty="0">
                <a:latin typeface="Gabriola" panose="04040605051002020D02" pitchFamily="82" charset="0"/>
              </a:rPr>
              <a:t>, the </a:t>
            </a:r>
          </a:p>
          <a:p>
            <a:pPr marL="0" indent="0" algn="ctr">
              <a:buNone/>
            </a:pPr>
            <a:r>
              <a:rPr lang="en-US" sz="2200" dirty="0">
                <a:latin typeface="Gabriola" panose="04040605051002020D02" pitchFamily="82" charset="0"/>
              </a:rPr>
              <a:t>moon rattles like a fragment of angry candy </a:t>
            </a:r>
            <a:endParaRPr lang="ru-RU" sz="2200" dirty="0">
              <a:latin typeface="Gabriola" panose="04040605051002020D02" pitchFamily="82"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789040"/>
            <a:ext cx="2612554"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50079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255</TotalTime>
  <Words>3106</Words>
  <Application>Microsoft Office PowerPoint</Application>
  <PresentationFormat>Экран (4:3)</PresentationFormat>
  <Paragraphs>193</Paragraphs>
  <Slides>41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Изящная</vt:lpstr>
      <vt:lpstr>American modernism  (1910 – 1950)</vt:lpstr>
      <vt:lpstr>American modernism</vt:lpstr>
      <vt:lpstr>American modernism</vt:lpstr>
      <vt:lpstr>American modernism</vt:lpstr>
      <vt:lpstr>American modernism main publishers</vt:lpstr>
      <vt:lpstr>American modernism main principles</vt:lpstr>
      <vt:lpstr>American modernism</vt:lpstr>
      <vt:lpstr>Jazz Age or Roaring Twenties (1920 – 1929)</vt:lpstr>
      <vt:lpstr>American modernism</vt:lpstr>
      <vt:lpstr>American modernism</vt:lpstr>
      <vt:lpstr>American modernism</vt:lpstr>
      <vt:lpstr>American modernism</vt:lpstr>
      <vt:lpstr>American modernism</vt:lpstr>
      <vt:lpstr>American modernism</vt:lpstr>
      <vt:lpstr>Harlem renaissance  (the 1920 – 1930s)</vt:lpstr>
      <vt:lpstr>American modernism</vt:lpstr>
      <vt:lpstr>American modernism</vt:lpstr>
      <vt:lpstr>American modernism</vt:lpstr>
      <vt:lpstr>American modernism</vt:lpstr>
      <vt:lpstr>American modernism</vt:lpstr>
      <vt:lpstr>American modernism</vt:lpstr>
      <vt:lpstr>American poetry of imagism</vt:lpstr>
      <vt:lpstr>Ezra Pound (1885 – 1972)</vt:lpstr>
      <vt:lpstr>Principles of imagism</vt:lpstr>
      <vt:lpstr>The best example of a classic imagist work</vt:lpstr>
      <vt:lpstr>in a Station of the Metro Analysis</vt:lpstr>
      <vt:lpstr>in a Station of the Metro Analysis</vt:lpstr>
      <vt:lpstr>in a Station of the Metro Analysis</vt:lpstr>
      <vt:lpstr>in a Station of the Metro Analysis</vt:lpstr>
      <vt:lpstr>American theatre  in the 20th century</vt:lpstr>
      <vt:lpstr>American theatre  in the 20th century</vt:lpstr>
      <vt:lpstr>American theatre  in the 20th century</vt:lpstr>
      <vt:lpstr>American theatre  in the 20th century</vt:lpstr>
      <vt:lpstr>American theatre  in the 20th century</vt:lpstr>
      <vt:lpstr>American theatre  in the 20th century</vt:lpstr>
      <vt:lpstr>American theatre  in the 20th century</vt:lpstr>
      <vt:lpstr>American theatre  in the 20th century</vt:lpstr>
      <vt:lpstr>Us Nobel prize winners  in literature</vt:lpstr>
      <vt:lpstr>Us Nobel prize winners  in literature</vt:lpstr>
      <vt:lpstr>Nobel prize winners  in literature 2017</vt:lpstr>
      <vt:lpstr>Nobel prize winners  in literature 2018, 2019</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modernism  (1910 – 1950)</dc:title>
  <dc:creator>HP</dc:creator>
  <cp:lastModifiedBy>HP</cp:lastModifiedBy>
  <cp:revision>87</cp:revision>
  <dcterms:created xsi:type="dcterms:W3CDTF">2019-08-18T08:01:30Z</dcterms:created>
  <dcterms:modified xsi:type="dcterms:W3CDTF">2019-08-18T12:16:49Z</dcterms:modified>
</cp:coreProperties>
</file>