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57" r:id="rId2"/>
    <p:sldId id="273" r:id="rId3"/>
    <p:sldId id="274" r:id="rId4"/>
    <p:sldId id="268" r:id="rId5"/>
    <p:sldId id="275" r:id="rId6"/>
    <p:sldId id="276" r:id="rId7"/>
    <p:sldId id="277" r:id="rId8"/>
    <p:sldId id="278" r:id="rId9"/>
    <p:sldId id="279" r:id="rId10"/>
    <p:sldId id="280" r:id="rId11"/>
    <p:sldId id="281" r:id="rId12"/>
    <p:sldId id="282" r:id="rId13"/>
    <p:sldId id="256" r:id="rId14"/>
    <p:sldId id="283" r:id="rId15"/>
    <p:sldId id="284" r:id="rId16"/>
    <p:sldId id="285" r:id="rId17"/>
    <p:sldId id="286" r:id="rId18"/>
    <p:sldId id="269" r:id="rId19"/>
    <p:sldId id="287" r:id="rId20"/>
    <p:sldId id="258" r:id="rId21"/>
    <p:sldId id="259" r:id="rId22"/>
    <p:sldId id="272" r:id="rId23"/>
    <p:sldId id="260" r:id="rId24"/>
    <p:sldId id="262" r:id="rId25"/>
    <p:sldId id="264" r:id="rId26"/>
    <p:sldId id="267" r:id="rId27"/>
    <p:sldId id="271" r:id="rId28"/>
    <p:sldId id="288" r:id="rId29"/>
    <p:sldId id="289" r:id="rId30"/>
    <p:sldId id="294" r:id="rId31"/>
    <p:sldId id="293" r:id="rId32"/>
    <p:sldId id="290" r:id="rId33"/>
    <p:sldId id="291" r:id="rId34"/>
    <p:sldId id="292" r:id="rId35"/>
    <p:sldId id="295" r:id="rId36"/>
    <p:sldId id="266" r:id="rId3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0228"/>
    <a:srgbClr val="96A7B7"/>
    <a:srgbClr val="149298"/>
    <a:srgbClr val="615AF4"/>
    <a:srgbClr val="3B1211"/>
    <a:srgbClr val="F8CBAD"/>
    <a:srgbClr val="5B2B2B"/>
    <a:srgbClr val="990099"/>
    <a:srgbClr val="735B5B"/>
    <a:srgbClr val="B454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533" autoAdjust="0"/>
  </p:normalViewPr>
  <p:slideViewPr>
    <p:cSldViewPr snapToGrid="0">
      <p:cViewPr varScale="1">
        <p:scale>
          <a:sx n="69" d="100"/>
          <a:sy n="69" d="100"/>
        </p:scale>
        <p:origin x="720" y="6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2870153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3774580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711525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55971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1579819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D80E31C2-17B7-4876-8C4D-F6DA0F64A0DB}" type="datetimeFigureOut">
              <a:rPr lang="uk-UA" smtClean="0"/>
              <a:t>03.03.2015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2888255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D80E31C2-17B7-4876-8C4D-F6DA0F64A0DB}" type="datetimeFigureOut">
              <a:rPr lang="uk-UA" smtClean="0"/>
              <a:t>03.03.2015</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1391217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D80E31C2-17B7-4876-8C4D-F6DA0F64A0DB}" type="datetimeFigureOut">
              <a:rPr lang="uk-UA" smtClean="0"/>
              <a:t>03.03.2015</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2105328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0E31C2-17B7-4876-8C4D-F6DA0F64A0DB}" type="datetimeFigureOut">
              <a:rPr lang="uk-UA" smtClean="0"/>
              <a:t>03.03.2015</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814746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80E31C2-17B7-4876-8C4D-F6DA0F64A0DB}" type="datetimeFigureOut">
              <a:rPr lang="uk-UA" smtClean="0"/>
              <a:t>03.03.2015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2341862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80E31C2-17B7-4876-8C4D-F6DA0F64A0DB}" type="datetimeFigureOut">
              <a:rPr lang="uk-UA" smtClean="0"/>
              <a:t>03.03.2015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7255389-BD55-4612-9B94-6E08586E2E21}" type="slidenum">
              <a:rPr lang="uk-UA" smtClean="0"/>
              <a:t>‹#›</a:t>
            </a:fld>
            <a:endParaRPr lang="uk-UA"/>
          </a:p>
        </p:txBody>
      </p:sp>
    </p:spTree>
    <p:extLst>
      <p:ext uri="{BB962C8B-B14F-4D97-AF65-F5344CB8AC3E}">
        <p14:creationId xmlns:p14="http://schemas.microsoft.com/office/powerpoint/2010/main" val="1310966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E31C2-17B7-4876-8C4D-F6DA0F64A0DB}" type="datetimeFigureOut">
              <a:rPr lang="uk-UA" smtClean="0"/>
              <a:t>03.03.2015</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55389-BD55-4612-9B94-6E08586E2E21}" type="slidenum">
              <a:rPr lang="uk-UA" smtClean="0"/>
              <a:t>‹#›</a:t>
            </a:fld>
            <a:endParaRPr lang="uk-UA"/>
          </a:p>
        </p:txBody>
      </p:sp>
    </p:spTree>
    <p:extLst>
      <p:ext uri="{BB962C8B-B14F-4D97-AF65-F5344CB8AC3E}">
        <p14:creationId xmlns:p14="http://schemas.microsoft.com/office/powerpoint/2010/main" val="102508337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4.png"/><Relationship Id="rId4" Type="http://schemas.openxmlformats.org/officeDocument/2006/relationships/image" Target="../media/image13.jp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4.png"/><Relationship Id="rId4" Type="http://schemas.openxmlformats.org/officeDocument/2006/relationships/image" Target="../media/image15.jpg"/></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l="-1" t="15399" r="-109"/>
          <a:stretch/>
        </p:blipFill>
        <p:spPr>
          <a:xfrm>
            <a:off x="0" y="-53009"/>
            <a:ext cx="12205252" cy="7735956"/>
          </a:xfrm>
          <a:prstGeom prst="rect">
            <a:avLst/>
          </a:prstGeom>
        </p:spPr>
      </p:pic>
      <p:sp>
        <p:nvSpPr>
          <p:cNvPr id="3" name="TextBox 2"/>
          <p:cNvSpPr txBox="1"/>
          <p:nvPr/>
        </p:nvSpPr>
        <p:spPr>
          <a:xfrm>
            <a:off x="39756" y="172876"/>
            <a:ext cx="12191999" cy="6247864"/>
          </a:xfrm>
          <a:prstGeom prst="rect">
            <a:avLst/>
          </a:prstGeom>
          <a:noFill/>
          <a:effectLst>
            <a:glow rad="457200">
              <a:schemeClr val="accent3">
                <a:satMod val="175000"/>
                <a:alpha val="56000"/>
              </a:schemeClr>
            </a:glow>
          </a:effectLst>
        </p:spPr>
        <p:txBody>
          <a:bodyPr wrap="square" rtlCol="0">
            <a:spAutoFit/>
          </a:bodyPr>
          <a:lstStyle/>
          <a:p>
            <a:pPr algn="ctr"/>
            <a:r>
              <a:rPr lang="uk-UA" sz="8000" b="1" spc="50" dirty="0" smtClean="0">
                <a:ln w="38100">
                  <a:solidFill>
                    <a:srgbClr val="002060"/>
                  </a:solidFill>
                </a:ln>
                <a:solidFill>
                  <a:schemeClr val="bg1"/>
                </a:solidFill>
                <a:effectLst>
                  <a:glow rad="571500">
                    <a:schemeClr val="accent3">
                      <a:satMod val="175000"/>
                      <a:alpha val="40000"/>
                    </a:schemeClr>
                  </a:glow>
                  <a:innerShdw blurRad="63500" dist="50800" dir="13500000">
                    <a:srgbClr val="000000">
                      <a:alpha val="50000"/>
                    </a:srgbClr>
                  </a:innerShdw>
                </a:effectLst>
              </a:rPr>
              <a:t>Казка як засіб розвитку комунікативної компетентності на уроках англійської мови в початковій школі</a:t>
            </a:r>
            <a:endParaRPr lang="uk-UA" sz="8000" b="1" spc="50" dirty="0">
              <a:ln w="38100">
                <a:solidFill>
                  <a:srgbClr val="002060"/>
                </a:solidFill>
              </a:ln>
              <a:solidFill>
                <a:schemeClr val="bg1"/>
              </a:solidFill>
              <a:effectLst>
                <a:glow rad="571500">
                  <a:schemeClr val="accent3">
                    <a:satMod val="175000"/>
                    <a:alpha val="40000"/>
                  </a:schemeClr>
                </a:glow>
                <a:innerShdw blurRad="63500" dist="50800" dir="13500000">
                  <a:srgbClr val="000000">
                    <a:alpha val="50000"/>
                  </a:srgbClr>
                </a:innerShdw>
              </a:effectLst>
            </a:endParaRPr>
          </a:p>
        </p:txBody>
      </p:sp>
    </p:spTree>
    <p:extLst>
      <p:ext uri="{BB962C8B-B14F-4D97-AF65-F5344CB8AC3E}">
        <p14:creationId xmlns:p14="http://schemas.microsoft.com/office/powerpoint/2010/main" val="4137479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10" y="-53010"/>
            <a:ext cx="12284709" cy="73350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84709" cy="733507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72305" y="267782"/>
            <a:ext cx="11754678" cy="6555641"/>
          </a:xfrm>
          <a:prstGeom prst="rect">
            <a:avLst/>
          </a:prstGeom>
        </p:spPr>
        <p:txBody>
          <a:bodyPr wrap="square">
            <a:spAutoFit/>
          </a:bodyPr>
          <a:lstStyle/>
          <a:p>
            <a:pPr indent="450215" algn="just">
              <a:lnSpc>
                <a:spcPct val="150000"/>
              </a:lnSpc>
              <a:spcAft>
                <a:spcPts val="0"/>
              </a:spcAft>
            </a:pPr>
            <a:r>
              <a:rPr lang="uk-UA" sz="4000" b="1" dirty="0">
                <a:latin typeface="Times New Roman" panose="02020603050405020304" pitchFamily="18" charset="0"/>
                <a:ea typeface="Times New Roman" panose="02020603050405020304" pitchFamily="18" charset="0"/>
              </a:rPr>
              <a:t>М. </a:t>
            </a:r>
            <a:r>
              <a:rPr lang="uk-UA" sz="4000" b="1" dirty="0" err="1">
                <a:latin typeface="Times New Roman" panose="02020603050405020304" pitchFamily="18" charset="0"/>
                <a:ea typeface="Times New Roman" panose="02020603050405020304" pitchFamily="18" charset="0"/>
              </a:rPr>
              <a:t>В’ятутнєв</a:t>
            </a:r>
            <a:r>
              <a:rPr lang="uk-UA" sz="4000" b="1" dirty="0">
                <a:latin typeface="Times New Roman" panose="02020603050405020304" pitchFamily="18" charset="0"/>
                <a:ea typeface="Times New Roman" panose="02020603050405020304" pitchFamily="18" charset="0"/>
              </a:rPr>
              <a:t> </a:t>
            </a:r>
            <a:r>
              <a:rPr lang="uk-UA" sz="4000" dirty="0">
                <a:latin typeface="Times New Roman" panose="02020603050405020304" pitchFamily="18" charset="0"/>
                <a:ea typeface="Times New Roman" panose="02020603050405020304" pitchFamily="18" charset="0"/>
              </a:rPr>
              <a:t>уперше ввів цей термін у східнослов’янську </a:t>
            </a:r>
            <a:r>
              <a:rPr lang="uk-UA" sz="4000" dirty="0" err="1">
                <a:latin typeface="Times New Roman" panose="02020603050405020304" pitchFamily="18" charset="0"/>
                <a:ea typeface="Times New Roman" panose="02020603050405020304" pitchFamily="18" charset="0"/>
              </a:rPr>
              <a:t>лінгводидактику</a:t>
            </a:r>
            <a:r>
              <a:rPr lang="uk-UA" sz="4000" dirty="0">
                <a:latin typeface="Times New Roman" panose="02020603050405020304" pitchFamily="18" charset="0"/>
                <a:ea typeface="Times New Roman" panose="02020603050405020304" pitchFamily="18" charset="0"/>
              </a:rPr>
              <a:t> і розглядає </a:t>
            </a:r>
            <a:r>
              <a:rPr lang="uk-UA" sz="4000" b="1" i="1" dirty="0">
                <a:latin typeface="Times New Roman" panose="02020603050405020304" pitchFamily="18" charset="0"/>
                <a:ea typeface="Times New Roman" panose="02020603050405020304" pitchFamily="18" charset="0"/>
              </a:rPr>
              <a:t>«комунікативну компетенцію»</a:t>
            </a:r>
            <a:r>
              <a:rPr lang="uk-UA" sz="4000" i="1" dirty="0">
                <a:latin typeface="Times New Roman" panose="02020603050405020304" pitchFamily="18" charset="0"/>
                <a:ea typeface="Times New Roman" panose="02020603050405020304" pitchFamily="18" charset="0"/>
              </a:rPr>
              <a:t> </a:t>
            </a:r>
            <a:r>
              <a:rPr lang="uk-UA" sz="4000" dirty="0">
                <a:latin typeface="Times New Roman" panose="02020603050405020304" pitchFamily="18" charset="0"/>
                <a:ea typeface="Times New Roman" panose="02020603050405020304" pitchFamily="18" charset="0"/>
              </a:rPr>
              <a:t>як здібність людини спілкуватися в трудовій та навчальній діяльності, використовуючи різні види мовленнєвого спілкування, задовольняти власні інтелектуальні потреби.</a:t>
            </a:r>
            <a:endParaRPr lang="uk-UA"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94709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10" y="-53010"/>
            <a:ext cx="12284709" cy="73350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84709" cy="733507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16834" y="457993"/>
            <a:ext cx="10469218" cy="6186309"/>
          </a:xfrm>
          <a:prstGeom prst="rect">
            <a:avLst/>
          </a:prstGeom>
        </p:spPr>
        <p:txBody>
          <a:bodyPr wrap="square">
            <a:spAutoFit/>
          </a:bodyPr>
          <a:lstStyle/>
          <a:p>
            <a:pPr indent="450215">
              <a:lnSpc>
                <a:spcPct val="150000"/>
              </a:lnSpc>
              <a:spcAft>
                <a:spcPts val="800"/>
              </a:spcAft>
            </a:pPr>
            <a:r>
              <a:rPr lang="uk-UA" sz="44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Існують дослідження, в яких </a:t>
            </a:r>
            <a:r>
              <a:rPr lang="uk-UA" sz="4400" b="1"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у складі комунікативної компетенції</a:t>
            </a:r>
            <a:r>
              <a:rPr lang="uk-UA" sz="4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44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виділяють </a:t>
            </a:r>
            <a:r>
              <a:rPr lang="uk-UA" sz="4400" u="sng"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чотири окремі компетенції </a:t>
            </a:r>
            <a:r>
              <a:rPr lang="uk-UA" sz="44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у відповідності з основними видами мовленнєвої діяльності: компетенції в говорінні, читанні, аудіюванні, письмі. </a:t>
            </a:r>
            <a:endParaRPr lang="uk-UA" sz="3600" dirty="0">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29276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_13_03_1_1216131122 Новосибирская открытая образовательная сет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663"/>
            <a:ext cx="12192000" cy="897503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76469" y="210882"/>
            <a:ext cx="11039061" cy="4480329"/>
          </a:xfrm>
          <a:prstGeom prst="rect">
            <a:avLst/>
          </a:prstGeom>
        </p:spPr>
        <p:txBody>
          <a:bodyPr wrap="square">
            <a:spAutoFit/>
          </a:bodyPr>
          <a:lstStyle/>
          <a:p>
            <a:pPr lvl="0" algn="ctr">
              <a:lnSpc>
                <a:spcPct val="150000"/>
              </a:lnSpc>
              <a:spcAft>
                <a:spcPts val="0"/>
              </a:spcAft>
              <a:tabLst>
                <a:tab pos="4410710" algn="l"/>
              </a:tabLst>
            </a:pPr>
            <a:r>
              <a:rPr lang="uk-UA" sz="6600" b="1" i="1" dirty="0" smtClean="0">
                <a:solidFill>
                  <a:schemeClr val="tx2">
                    <a:lumMod val="50000"/>
                  </a:schemeClr>
                </a:solidFill>
                <a:effectLst>
                  <a:glow rad="1257300">
                    <a:schemeClr val="accent3">
                      <a:satMod val="175000"/>
                      <a:alpha val="40000"/>
                    </a:schemeClr>
                  </a:glow>
                </a:effectLst>
                <a:latin typeface="Times New Roman" panose="02020603050405020304" pitchFamily="18" charset="0"/>
                <a:ea typeface="Calibri" panose="020F0502020204030204" pitchFamily="34" charset="0"/>
              </a:rPr>
              <a:t>3. Особливості казок, як засобу навчання англійської мови молодших школярів.</a:t>
            </a:r>
            <a:endParaRPr lang="uk-UA" sz="6000" b="1" i="1" dirty="0">
              <a:solidFill>
                <a:schemeClr val="tx2">
                  <a:lumMod val="50000"/>
                </a:schemeClr>
              </a:solidFill>
              <a:effectLst>
                <a:glow rad="1257300">
                  <a:schemeClr val="accent3">
                    <a:satMod val="175000"/>
                    <a:alpha val="40000"/>
                  </a:schemeClr>
                </a:glow>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5351976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8713"/>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9843" y="764908"/>
            <a:ext cx="10668000" cy="5016758"/>
          </a:xfrm>
          <a:prstGeom prst="rect">
            <a:avLst/>
          </a:prstGeom>
          <a:noFill/>
        </p:spPr>
        <p:txBody>
          <a:bodyPr wrap="square" rtlCol="0">
            <a:spAutoFit/>
          </a:bodyPr>
          <a:lstStyle/>
          <a:p>
            <a:pPr algn="ctr"/>
            <a:r>
              <a:rPr lang="uk-UA" sz="8000" b="1" dirty="0">
                <a:ln w="9525">
                  <a:solidFill>
                    <a:schemeClr val="bg1"/>
                  </a:solidFill>
                  <a:prstDash val="solid"/>
                </a:ln>
                <a:solidFill>
                  <a:srgbClr val="002060"/>
                </a:solidFill>
                <a:effectLst>
                  <a:glow rad="228600">
                    <a:schemeClr val="accent3">
                      <a:satMod val="175000"/>
                      <a:alpha val="40000"/>
                    </a:schemeClr>
                  </a:glow>
                  <a:outerShdw blurRad="12700" dist="38100" dir="2700000" algn="tl" rotWithShape="0">
                    <a:schemeClr val="accent5">
                      <a:lumMod val="60000"/>
                      <a:lumOff val="40000"/>
                    </a:schemeClr>
                  </a:outerShdw>
                </a:effectLst>
              </a:rPr>
              <a:t>Казка</a:t>
            </a:r>
            <a:r>
              <a:rPr lang="uk-UA" sz="4800" dirty="0">
                <a:solidFill>
                  <a:schemeClr val="accent2">
                    <a:lumMod val="50000"/>
                  </a:schemeClr>
                </a:solidFill>
                <a:effectLst>
                  <a:glow rad="228600">
                    <a:schemeClr val="accent3">
                      <a:satMod val="175000"/>
                      <a:alpha val="40000"/>
                    </a:schemeClr>
                  </a:glow>
                </a:effectLst>
              </a:rPr>
              <a:t> </a:t>
            </a:r>
            <a:r>
              <a:rPr lang="uk-UA" sz="4800" dirty="0">
                <a:solidFill>
                  <a:srgbClr val="002060"/>
                </a:solidFill>
                <a:effectLst>
                  <a:glow rad="228600">
                    <a:schemeClr val="accent3">
                      <a:satMod val="175000"/>
                      <a:alpha val="40000"/>
                    </a:schemeClr>
                  </a:glow>
                </a:effectLst>
              </a:rPr>
              <a:t>– </a:t>
            </a:r>
            <a:r>
              <a:rPr lang="uk-UA" sz="6000" dirty="0">
                <a:solidFill>
                  <a:srgbClr val="002060"/>
                </a:solidFill>
                <a:effectLst>
                  <a:glow rad="228600">
                    <a:schemeClr val="accent3">
                      <a:satMod val="175000"/>
                      <a:alpha val="40000"/>
                    </a:schemeClr>
                  </a:glow>
                </a:effectLst>
              </a:rPr>
              <a:t>епічно малий жанр народної творчості, в основі якого лежить установка на вимисел, вигадка, чарівність, фантастичність</a:t>
            </a:r>
            <a:r>
              <a:rPr lang="uk-UA" sz="4800" dirty="0">
                <a:solidFill>
                  <a:srgbClr val="002060"/>
                </a:solidFill>
                <a:effectLst>
                  <a:glow rad="228600">
                    <a:schemeClr val="accent3">
                      <a:satMod val="175000"/>
                      <a:alpha val="40000"/>
                    </a:schemeClr>
                  </a:glow>
                </a:effectLst>
              </a:rPr>
              <a:t>. </a:t>
            </a:r>
          </a:p>
        </p:txBody>
      </p:sp>
    </p:spTree>
    <p:extLst>
      <p:ext uri="{BB962C8B-B14F-4D97-AF65-F5344CB8AC3E}">
        <p14:creationId xmlns:p14="http://schemas.microsoft.com/office/powerpoint/2010/main" val="2130146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Кошачий калейдоскоп - 26 + &quot; cOmpi.ru - все для интернетч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2766"/>
            <a:ext cx="12192000" cy="914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65085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luv_vie - Scott Gustafson - иллюстрации к сказка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22" y="-291548"/>
            <a:ext cx="12470296" cy="7424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378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Навсегда...Золушка. Обсуждение на LiveInternet - Российский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8412"/>
            <a:ext cx="12192000" cy="9008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2704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JPuz.ru Пазлы онлай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5044"/>
            <a:ext cx="12192000" cy="8925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596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Ягодны годжи сказки для детей картинки Похудение - фору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57"/>
            <a:ext cx="12192000" cy="76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3230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53010"/>
            <a:ext cx="12192000" cy="6911009"/>
          </a:xfrm>
          <a:prstGeom prst="rect">
            <a:avLst/>
          </a:prstGeom>
        </p:spPr>
      </p:pic>
      <p:sp>
        <p:nvSpPr>
          <p:cNvPr id="3" name="Прямоугольник 2"/>
          <p:cNvSpPr/>
          <p:nvPr/>
        </p:nvSpPr>
        <p:spPr>
          <a:xfrm>
            <a:off x="808383" y="701213"/>
            <a:ext cx="11224592" cy="4081438"/>
          </a:xfrm>
          <a:prstGeom prst="rect">
            <a:avLst/>
          </a:prstGeom>
        </p:spPr>
        <p:txBody>
          <a:bodyPr wrap="square">
            <a:spAutoFit/>
          </a:bodyPr>
          <a:lstStyle/>
          <a:p>
            <a:pPr lvl="0">
              <a:lnSpc>
                <a:spcPct val="150000"/>
              </a:lnSpc>
              <a:spcAft>
                <a:spcPts val="0"/>
              </a:spcAft>
              <a:tabLst>
                <a:tab pos="4410710" algn="l"/>
              </a:tabLst>
            </a:pPr>
            <a:r>
              <a:rPr lang="uk-UA" sz="6000" b="1" i="1" dirty="0" smtClean="0">
                <a:solidFill>
                  <a:srgbClr val="3B1211"/>
                </a:solidFill>
                <a:effectLst>
                  <a:glow rad="228600">
                    <a:schemeClr val="accent3">
                      <a:satMod val="175000"/>
                      <a:alpha val="40000"/>
                    </a:schemeClr>
                  </a:glow>
                </a:effectLst>
                <a:latin typeface="Times New Roman" panose="02020603050405020304" pitchFamily="18" charset="0"/>
                <a:ea typeface="Calibri" panose="020F0502020204030204" pitchFamily="34" charset="0"/>
              </a:rPr>
              <a:t>4. Види </a:t>
            </a:r>
            <a:r>
              <a:rPr lang="uk-UA" sz="6000" b="1" i="1" dirty="0">
                <a:solidFill>
                  <a:srgbClr val="3B1211"/>
                </a:solidFill>
                <a:effectLst>
                  <a:glow rad="228600">
                    <a:schemeClr val="accent3">
                      <a:satMod val="175000"/>
                      <a:alpha val="40000"/>
                    </a:schemeClr>
                  </a:glow>
                </a:effectLst>
                <a:latin typeface="Times New Roman" panose="02020603050405020304" pitchFamily="18" charset="0"/>
                <a:ea typeface="Calibri" panose="020F0502020204030204" pitchFamily="34" charset="0"/>
              </a:rPr>
              <a:t>казок, що використовує вчитель на </a:t>
            </a:r>
            <a:r>
              <a:rPr lang="uk-UA" sz="6000" b="1" i="1" dirty="0" err="1">
                <a:solidFill>
                  <a:srgbClr val="3B1211"/>
                </a:solidFill>
                <a:effectLst>
                  <a:glow rad="228600">
                    <a:schemeClr val="accent3">
                      <a:satMod val="175000"/>
                      <a:alpha val="40000"/>
                    </a:schemeClr>
                  </a:glow>
                </a:effectLst>
                <a:latin typeface="Times New Roman" panose="02020603050405020304" pitchFamily="18" charset="0"/>
                <a:ea typeface="Calibri" panose="020F0502020204030204" pitchFamily="34" charset="0"/>
              </a:rPr>
              <a:t>уроках</a:t>
            </a:r>
            <a:r>
              <a:rPr lang="uk-UA" sz="6000" b="1" i="1" dirty="0">
                <a:solidFill>
                  <a:srgbClr val="3B1211"/>
                </a:solidFill>
                <a:effectLst>
                  <a:glow rad="228600">
                    <a:schemeClr val="accent3">
                      <a:satMod val="175000"/>
                      <a:alpha val="40000"/>
                    </a:schemeClr>
                  </a:glow>
                </a:effectLst>
                <a:latin typeface="Times New Roman" panose="02020603050405020304" pitchFamily="18" charset="0"/>
                <a:ea typeface="Calibri" panose="020F0502020204030204" pitchFamily="34" charset="0"/>
              </a:rPr>
              <a:t> англійської мови в початковій школі.</a:t>
            </a:r>
          </a:p>
        </p:txBody>
      </p:sp>
    </p:spTree>
    <p:extLst>
      <p:ext uri="{BB962C8B-B14F-4D97-AF65-F5344CB8AC3E}">
        <p14:creationId xmlns:p14="http://schemas.microsoft.com/office/powerpoint/2010/main" val="3788307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Скачать картинку на телефон: Зима, Рисунки, Фон, бесплатно. 190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8600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7321" y="0"/>
            <a:ext cx="11317357" cy="7017306"/>
          </a:xfrm>
          <a:prstGeom prst="rect">
            <a:avLst/>
          </a:prstGeom>
          <a:noFill/>
        </p:spPr>
        <p:txBody>
          <a:bodyPr wrap="square" rtlCol="0">
            <a:spAutoFit/>
          </a:bodyPr>
          <a:lstStyle/>
          <a:p>
            <a:pPr algn="ctr"/>
            <a:r>
              <a:rPr lang="uk-UA" sz="3600" b="1" dirty="0" smtClean="0">
                <a:solidFill>
                  <a:srgbClr val="040228"/>
                </a:solidFill>
                <a:latin typeface="Times New Roman" panose="02020603050405020304" pitchFamily="18" charset="0"/>
                <a:cs typeface="Times New Roman" panose="02020603050405020304" pitchFamily="18" charset="0"/>
              </a:rPr>
              <a:t>ПЛАН:</a:t>
            </a:r>
          </a:p>
          <a:p>
            <a:pPr marL="342900" indent="-342900">
              <a:buAutoNum type="arabicPeriod"/>
            </a:pPr>
            <a:r>
              <a:rPr lang="uk-UA" sz="3200" b="1" dirty="0" smtClean="0">
                <a:solidFill>
                  <a:schemeClr val="bg2">
                    <a:lumMod val="10000"/>
                  </a:schemeClr>
                </a:solidFill>
                <a:latin typeface="Times New Roman" panose="02020603050405020304" pitchFamily="18" charset="0"/>
                <a:cs typeface="Times New Roman" panose="02020603050405020304" pitchFamily="18" charset="0"/>
              </a:rPr>
              <a:t>Володіння англійською мовою – вікно у міжнародні зв’язки.</a:t>
            </a:r>
          </a:p>
          <a:p>
            <a:pPr marL="342900" lvl="0" indent="-342900">
              <a:lnSpc>
                <a:spcPct val="150000"/>
              </a:lnSpc>
              <a:spcAft>
                <a:spcPts val="0"/>
              </a:spcAft>
              <a:buFont typeface="+mj-lt"/>
              <a:buAutoNum type="arabicPeriod"/>
              <a:tabLst>
                <a:tab pos="4410710" algn="l"/>
              </a:tabLst>
            </a:pPr>
            <a:r>
              <a:rPr lang="uk-UA" sz="3200" b="1" dirty="0" smtClean="0">
                <a:solidFill>
                  <a:schemeClr val="bg2">
                    <a:lumMod val="10000"/>
                  </a:schemeClr>
                </a:solidFill>
                <a:latin typeface="Times New Roman" panose="02020603050405020304" pitchFamily="18" charset="0"/>
                <a:cs typeface="Times New Roman" panose="02020603050405020304" pitchFamily="18" charset="0"/>
              </a:rPr>
              <a:t>Поняття </a:t>
            </a:r>
            <a:r>
              <a:rPr lang="uk-UA" sz="3200" b="1" dirty="0">
                <a:solidFill>
                  <a:schemeClr val="bg2">
                    <a:lumMod val="10000"/>
                  </a:schemeClr>
                </a:solidFill>
                <a:latin typeface="Times New Roman" panose="02020603050405020304" pitchFamily="18" charset="0"/>
                <a:ea typeface="Calibri" panose="020F0502020204030204" pitchFamily="34" charset="0"/>
              </a:rPr>
              <a:t>компетентності, </a:t>
            </a:r>
            <a:r>
              <a:rPr lang="uk-UA" sz="3200" b="1" dirty="0" smtClean="0">
                <a:solidFill>
                  <a:schemeClr val="bg2">
                    <a:lumMod val="10000"/>
                  </a:schemeClr>
                </a:solidFill>
                <a:latin typeface="Times New Roman" panose="02020603050405020304" pitchFamily="18" charset="0"/>
                <a:ea typeface="Calibri" panose="020F0502020204030204" pitchFamily="34" charset="0"/>
              </a:rPr>
              <a:t>компетенції, </a:t>
            </a:r>
            <a:r>
              <a:rPr lang="uk-UA" sz="3200" b="1" dirty="0">
                <a:solidFill>
                  <a:schemeClr val="bg2">
                    <a:lumMod val="10000"/>
                  </a:schemeClr>
                </a:solidFill>
                <a:latin typeface="Times New Roman" panose="02020603050405020304" pitchFamily="18" charset="0"/>
                <a:ea typeface="Calibri" panose="020F0502020204030204" pitchFamily="34" charset="0"/>
              </a:rPr>
              <a:t>комунікативної </a:t>
            </a:r>
            <a:r>
              <a:rPr lang="uk-UA" sz="3200" b="1" dirty="0" smtClean="0">
                <a:solidFill>
                  <a:schemeClr val="bg2">
                    <a:lumMod val="10000"/>
                  </a:schemeClr>
                </a:solidFill>
                <a:latin typeface="Times New Roman" panose="02020603050405020304" pitchFamily="18" charset="0"/>
                <a:ea typeface="Calibri" panose="020F0502020204030204" pitchFamily="34" charset="0"/>
              </a:rPr>
              <a:t>компетентності та комунікативної компетенції.</a:t>
            </a:r>
            <a:endParaRPr lang="uk-UA" sz="2800" b="1" dirty="0">
              <a:solidFill>
                <a:schemeClr val="bg2">
                  <a:lumMod val="10000"/>
                </a:schemeClr>
              </a:solidFill>
              <a:latin typeface="Times New Roman" panose="02020603050405020304" pitchFamily="18" charset="0"/>
              <a:ea typeface="Calibri" panose="020F0502020204030204" pitchFamily="34" charset="0"/>
            </a:endParaRPr>
          </a:p>
          <a:p>
            <a:pPr marL="342900" lvl="0" indent="-342900">
              <a:lnSpc>
                <a:spcPct val="150000"/>
              </a:lnSpc>
              <a:spcAft>
                <a:spcPts val="0"/>
              </a:spcAft>
              <a:buFont typeface="+mj-lt"/>
              <a:buAutoNum type="arabicPeriod"/>
              <a:tabLst>
                <a:tab pos="4410710" algn="l"/>
              </a:tabLst>
            </a:pPr>
            <a:r>
              <a:rPr lang="uk-UA" sz="3200" b="1" dirty="0">
                <a:solidFill>
                  <a:schemeClr val="bg2">
                    <a:lumMod val="10000"/>
                  </a:schemeClr>
                </a:solidFill>
                <a:latin typeface="Times New Roman" panose="02020603050405020304" pitchFamily="18" charset="0"/>
                <a:ea typeface="Calibri" panose="020F0502020204030204" pitchFamily="34" charset="0"/>
              </a:rPr>
              <a:t>Особливості казок, як засобу навчання англійської мови молодших школярів.</a:t>
            </a:r>
            <a:endParaRPr lang="uk-UA" sz="2800" b="1" dirty="0">
              <a:solidFill>
                <a:schemeClr val="bg2">
                  <a:lumMod val="10000"/>
                </a:schemeClr>
              </a:solidFill>
              <a:latin typeface="Times New Roman" panose="02020603050405020304" pitchFamily="18" charset="0"/>
              <a:ea typeface="Calibri" panose="020F0502020204030204" pitchFamily="34" charset="0"/>
            </a:endParaRPr>
          </a:p>
          <a:p>
            <a:pPr marL="342900" lvl="0" indent="-342900">
              <a:lnSpc>
                <a:spcPct val="150000"/>
              </a:lnSpc>
              <a:spcAft>
                <a:spcPts val="0"/>
              </a:spcAft>
              <a:buFont typeface="+mj-lt"/>
              <a:buAutoNum type="arabicPeriod"/>
              <a:tabLst>
                <a:tab pos="4410710" algn="l"/>
              </a:tabLst>
            </a:pPr>
            <a:r>
              <a:rPr lang="uk-UA" sz="3200" b="1" dirty="0">
                <a:solidFill>
                  <a:schemeClr val="bg2">
                    <a:lumMod val="10000"/>
                  </a:schemeClr>
                </a:solidFill>
                <a:latin typeface="Times New Roman" panose="02020603050405020304" pitchFamily="18" charset="0"/>
                <a:ea typeface="Calibri" panose="020F0502020204030204" pitchFamily="34" charset="0"/>
              </a:rPr>
              <a:t>Види казок, що використовує вчитель на </a:t>
            </a:r>
            <a:r>
              <a:rPr lang="uk-UA" sz="3200" b="1" dirty="0" err="1">
                <a:solidFill>
                  <a:schemeClr val="bg2">
                    <a:lumMod val="10000"/>
                  </a:schemeClr>
                </a:solidFill>
                <a:latin typeface="Times New Roman" panose="02020603050405020304" pitchFamily="18" charset="0"/>
                <a:ea typeface="Calibri" panose="020F0502020204030204" pitchFamily="34" charset="0"/>
              </a:rPr>
              <a:t>уроках</a:t>
            </a:r>
            <a:r>
              <a:rPr lang="uk-UA" sz="3200" b="1" dirty="0">
                <a:solidFill>
                  <a:schemeClr val="bg2">
                    <a:lumMod val="10000"/>
                  </a:schemeClr>
                </a:solidFill>
                <a:latin typeface="Times New Roman" panose="02020603050405020304" pitchFamily="18" charset="0"/>
                <a:ea typeface="Calibri" panose="020F0502020204030204" pitchFamily="34" charset="0"/>
              </a:rPr>
              <a:t> англійської мови в початковій школі.</a:t>
            </a:r>
            <a:endParaRPr lang="uk-UA" sz="2800" b="1" dirty="0">
              <a:solidFill>
                <a:schemeClr val="bg2">
                  <a:lumMod val="10000"/>
                </a:schemeClr>
              </a:solidFill>
              <a:latin typeface="Times New Roman" panose="02020603050405020304" pitchFamily="18" charset="0"/>
              <a:ea typeface="Calibri" panose="020F0502020204030204" pitchFamily="34" charset="0"/>
            </a:endParaRPr>
          </a:p>
          <a:p>
            <a:pPr marL="342900" lvl="0" indent="-342900">
              <a:lnSpc>
                <a:spcPct val="150000"/>
              </a:lnSpc>
              <a:spcAft>
                <a:spcPts val="0"/>
              </a:spcAft>
              <a:buFont typeface="+mj-lt"/>
              <a:buAutoNum type="arabicPeriod"/>
              <a:tabLst>
                <a:tab pos="4410710" algn="l"/>
              </a:tabLst>
            </a:pPr>
            <a:r>
              <a:rPr lang="uk-UA" sz="3200" b="1" dirty="0">
                <a:solidFill>
                  <a:schemeClr val="bg2">
                    <a:lumMod val="10000"/>
                  </a:schemeClr>
                </a:solidFill>
                <a:latin typeface="Times New Roman" panose="02020603050405020304" pitchFamily="18" charset="0"/>
                <a:ea typeface="Calibri" panose="020F0502020204030204" pitchFamily="34" charset="0"/>
              </a:rPr>
              <a:t>Методика роботи над казкою.</a:t>
            </a:r>
            <a:endParaRPr lang="uk-UA" sz="2800" b="1" dirty="0">
              <a:solidFill>
                <a:schemeClr val="bg2">
                  <a:lumMod val="10000"/>
                </a:schemeClr>
              </a:solidFill>
              <a:latin typeface="Times New Roman" panose="02020603050405020304" pitchFamily="18" charset="0"/>
              <a:ea typeface="Calibri" panose="020F0502020204030204" pitchFamily="34" charset="0"/>
            </a:endParaRPr>
          </a:p>
          <a:p>
            <a:pPr marL="342900" indent="-342900">
              <a:buAutoNum type="arabicPeriod"/>
            </a:pP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0223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53010"/>
            <a:ext cx="12192000" cy="6911009"/>
          </a:xfrm>
          <a:prstGeom prst="rect">
            <a:avLst/>
          </a:prstGeom>
        </p:spPr>
      </p:pic>
      <p:sp>
        <p:nvSpPr>
          <p:cNvPr id="3" name="TextBox 2"/>
          <p:cNvSpPr txBox="1"/>
          <p:nvPr/>
        </p:nvSpPr>
        <p:spPr>
          <a:xfrm>
            <a:off x="302021" y="314166"/>
            <a:ext cx="11587957" cy="4770537"/>
          </a:xfrm>
          <a:prstGeom prst="rect">
            <a:avLst/>
          </a:prstGeom>
          <a:noFill/>
          <a:ln>
            <a:noFill/>
          </a:ln>
          <a:effectLst>
            <a:glow rad="101600">
              <a:schemeClr val="accent4">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uk-UA" sz="6000" b="1" dirty="0" smtClean="0">
                <a:ln w="13462">
                  <a:solidFill>
                    <a:schemeClr val="bg1"/>
                  </a:solidFill>
                  <a:prstDash val="solid"/>
                </a:ln>
                <a:solidFill>
                  <a:srgbClr val="B454B6"/>
                </a:solidFill>
                <a:effectLst>
                  <a:outerShdw dist="38100" dir="2700000" algn="bl" rotWithShape="0">
                    <a:schemeClr val="accent5"/>
                  </a:outerShdw>
                </a:effectLst>
              </a:rPr>
              <a:t>Казку можна проаналізувати з точки зору:</a:t>
            </a:r>
          </a:p>
          <a:p>
            <a:pPr algn="ctr"/>
            <a:endParaRPr lang="uk-UA" sz="4000" dirty="0">
              <a:solidFill>
                <a:schemeClr val="accent2">
                  <a:lumMod val="50000"/>
                </a:schemeClr>
              </a:solidFill>
            </a:endParaRPr>
          </a:p>
          <a:p>
            <a:pPr algn="ctr"/>
            <a:endParaRPr lang="uk-UA" sz="3600" dirty="0" smtClean="0">
              <a:solidFill>
                <a:schemeClr val="accent2">
                  <a:lumMod val="50000"/>
                </a:schemeClr>
              </a:solidFill>
            </a:endParaRPr>
          </a:p>
          <a:p>
            <a:endParaRPr lang="uk-UA" sz="5400" b="1" dirty="0">
              <a:ln w="22225">
                <a:solidFill>
                  <a:srgbClr val="BA64B4"/>
                </a:solidFill>
                <a:prstDash val="solid"/>
              </a:ln>
              <a:solidFill>
                <a:schemeClr val="accent2">
                  <a:lumMod val="40000"/>
                  <a:lumOff val="60000"/>
                </a:schemeClr>
              </a:solidFill>
              <a:effectLst>
                <a:glow rad="228600">
                  <a:schemeClr val="accent3">
                    <a:satMod val="175000"/>
                    <a:alpha val="40000"/>
                  </a:schemeClr>
                </a:glow>
              </a:effectLst>
            </a:endParaRPr>
          </a:p>
          <a:p>
            <a:r>
              <a:rPr lang="uk-UA" sz="5400"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літературознавства</a:t>
            </a:r>
            <a:endParaRPr lang="uk-UA" sz="4800" b="1"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endParaRPr>
          </a:p>
        </p:txBody>
      </p:sp>
      <p:sp>
        <p:nvSpPr>
          <p:cNvPr id="13" name="Стрелка вниз 12"/>
          <p:cNvSpPr/>
          <p:nvPr/>
        </p:nvSpPr>
        <p:spPr>
          <a:xfrm rot="1906534">
            <a:off x="2170148" y="1419190"/>
            <a:ext cx="556591" cy="2120348"/>
          </a:xfrm>
          <a:prstGeom prst="downArrow">
            <a:avLst/>
          </a:prstGeom>
          <a:solidFill>
            <a:srgbClr val="735B5B"/>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rtlCol="0" anchor="ctr"/>
          <a:lstStyle/>
          <a:p>
            <a:pPr algn="ctr"/>
            <a:endParaRPr lang="uk-UA"/>
          </a:p>
        </p:txBody>
      </p:sp>
      <p:sp>
        <p:nvSpPr>
          <p:cNvPr id="14" name="Стрелка вниз 13"/>
          <p:cNvSpPr/>
          <p:nvPr/>
        </p:nvSpPr>
        <p:spPr>
          <a:xfrm rot="19847929">
            <a:off x="9023999" y="1405798"/>
            <a:ext cx="556591" cy="2120348"/>
          </a:xfrm>
          <a:prstGeom prst="downArrow">
            <a:avLst/>
          </a:prstGeom>
          <a:solidFill>
            <a:srgbClr val="735B5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2">
            <a:schemeClr val="accent2"/>
          </a:fillRef>
          <a:effectRef idx="1">
            <a:schemeClr val="accent2"/>
          </a:effectRef>
          <a:fontRef idx="minor">
            <a:schemeClr val="dk1"/>
          </a:fontRef>
        </p:style>
        <p:txBody>
          <a:bodyPr rtlCol="0" anchor="ctr"/>
          <a:lstStyle/>
          <a:p>
            <a:pPr algn="ctr"/>
            <a:endParaRPr lang="uk-UA">
              <a:effectLst>
                <a:glow rad="101600">
                  <a:schemeClr val="accent4">
                    <a:satMod val="175000"/>
                    <a:alpha val="40000"/>
                  </a:schemeClr>
                </a:glow>
              </a:effectLst>
            </a:endParaRPr>
          </a:p>
        </p:txBody>
      </p:sp>
      <p:sp>
        <p:nvSpPr>
          <p:cNvPr id="4" name="TextBox 3"/>
          <p:cNvSpPr txBox="1"/>
          <p:nvPr/>
        </p:nvSpPr>
        <p:spPr>
          <a:xfrm>
            <a:off x="6019855" y="3301166"/>
            <a:ext cx="5679690" cy="4647426"/>
          </a:xfrm>
          <a:prstGeom prst="rect">
            <a:avLst/>
          </a:prstGeom>
          <a:noFill/>
        </p:spPr>
        <p:txBody>
          <a:bodyPr wrap="square" rtlCol="0">
            <a:spAutoFit/>
          </a:bodyPr>
          <a:lstStyle/>
          <a:p>
            <a:pPr algn="ctr"/>
            <a:r>
              <a:rPr lang="uk-UA" sz="5400" b="1"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лінгвістики                             та  методики навчання </a:t>
            </a:r>
          </a:p>
          <a:p>
            <a:pPr algn="ctr"/>
            <a:r>
              <a:rPr lang="uk-UA" sz="5400" b="1"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англійської мови</a:t>
            </a:r>
          </a:p>
          <a:p>
            <a:pPr algn="ctr"/>
            <a:endParaRPr lang="uk-UA" sz="4000" dirty="0">
              <a:solidFill>
                <a:schemeClr val="accent2">
                  <a:lumMod val="50000"/>
                </a:schemeClr>
              </a:solidFill>
            </a:endParaRPr>
          </a:p>
          <a:p>
            <a:pPr algn="ctr"/>
            <a:endParaRPr lang="uk-UA" sz="4000" dirty="0"/>
          </a:p>
        </p:txBody>
      </p:sp>
    </p:spTree>
    <p:extLst>
      <p:ext uri="{BB962C8B-B14F-4D97-AF65-F5344CB8AC3E}">
        <p14:creationId xmlns:p14="http://schemas.microsoft.com/office/powerpoint/2010/main" val="38501164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53010"/>
            <a:ext cx="12192000" cy="6911009"/>
          </a:xfrm>
          <a:prstGeom prst="rect">
            <a:avLst/>
          </a:prstGeom>
        </p:spPr>
      </p:pic>
      <p:sp>
        <p:nvSpPr>
          <p:cNvPr id="4" name="TextBox 3"/>
          <p:cNvSpPr txBox="1"/>
          <p:nvPr/>
        </p:nvSpPr>
        <p:spPr>
          <a:xfrm>
            <a:off x="212035" y="7952"/>
            <a:ext cx="11979965" cy="6463308"/>
          </a:xfrm>
          <a:prstGeom prst="rect">
            <a:avLst/>
          </a:prstGeom>
          <a:noFill/>
        </p:spPr>
        <p:txBody>
          <a:bodyPr wrap="square" rtlCol="0">
            <a:spAutoFit/>
          </a:bodyPr>
          <a:lstStyle/>
          <a:p>
            <a:pPr algn="ctr"/>
            <a:r>
              <a:rPr lang="uk-UA" sz="7200" b="1" dirty="0" smtClean="0">
                <a:ln w="22225">
                  <a:solidFill>
                    <a:srgbClr val="002060"/>
                  </a:solidFill>
                  <a:prstDash val="solid"/>
                </a:ln>
                <a:solidFill>
                  <a:schemeClr val="accent1">
                    <a:lumMod val="20000"/>
                    <a:lumOff val="80000"/>
                  </a:schemeClr>
                </a:solidFill>
                <a:effectLst>
                  <a:glow rad="228600">
                    <a:schemeClr val="accent3">
                      <a:satMod val="175000"/>
                      <a:alpha val="40000"/>
                    </a:schemeClr>
                  </a:glow>
                </a:effectLst>
              </a:rPr>
              <a:t>Літературознавчі:</a:t>
            </a:r>
            <a:endParaRPr lang="uk-UA" sz="7200" b="1" dirty="0">
              <a:ln w="22225">
                <a:solidFill>
                  <a:srgbClr val="002060"/>
                </a:solidFill>
                <a:prstDash val="solid"/>
              </a:ln>
              <a:solidFill>
                <a:schemeClr val="accent1">
                  <a:lumMod val="20000"/>
                  <a:lumOff val="80000"/>
                </a:schemeClr>
              </a:solidFill>
              <a:effectLst>
                <a:glow rad="228600">
                  <a:schemeClr val="accent3">
                    <a:satMod val="175000"/>
                    <a:alpha val="40000"/>
                  </a:schemeClr>
                </a:glow>
              </a:effectLst>
            </a:endParaRPr>
          </a:p>
          <a:p>
            <a:pPr marL="342900" lvl="0" indent="-342900" algn="just">
              <a:lnSpc>
                <a:spcPct val="150000"/>
              </a:lnSpc>
              <a:spcAft>
                <a:spcPts val="0"/>
              </a:spcAft>
              <a:buFont typeface="+mj-lt"/>
              <a:buAutoNum type="arabicParenR"/>
            </a:pPr>
            <a:r>
              <a:rPr lang="uk-UA" sz="4800" dirty="0" smtClean="0">
                <a:ln w="0">
                  <a:solidFill>
                    <a:srgbClr val="002060"/>
                  </a:solidFill>
                </a:ln>
                <a:solidFill>
                  <a:srgbClr val="002060"/>
                </a:solidFill>
                <a:effectLst>
                  <a:glow rad="431800">
                    <a:schemeClr val="accent2">
                      <a:lumMod val="40000"/>
                      <a:lumOff val="60000"/>
                      <a:alpha val="60000"/>
                    </a:schemeClr>
                  </a:glow>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народні казки </a:t>
            </a:r>
            <a:r>
              <a:rPr lang="uk-UA" sz="36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(«Бабусин дід», «Рудий </a:t>
            </a:r>
            <a:r>
              <a:rPr lang="uk-UA" sz="3600" b="1" dirty="0" err="1"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Етін</a:t>
            </a:r>
            <a:r>
              <a:rPr lang="uk-UA" sz="36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«Віллі та порося», «Господар серед господарів» та ін.):</a:t>
            </a:r>
            <a:endParaRPr lang="uk-UA" sz="2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0"/>
              </a:spcAft>
              <a:buFont typeface="Symbol" panose="05050102010706020507" pitchFamily="18" charset="2"/>
              <a:buChar char=""/>
            </a:pPr>
            <a:r>
              <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казки про тварин;</a:t>
            </a:r>
            <a:endPar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0"/>
              </a:spcAft>
              <a:buFont typeface="Symbol" panose="05050102010706020507" pitchFamily="18" charset="2"/>
              <a:buChar char=""/>
            </a:pPr>
            <a:r>
              <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чарівні казки;</a:t>
            </a:r>
            <a:endPar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0"/>
              </a:spcAft>
              <a:buFont typeface="Symbol" panose="05050102010706020507" pitchFamily="18" charset="2"/>
              <a:buChar char=""/>
            </a:pPr>
            <a:r>
              <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соціально-побутові казки;</a:t>
            </a:r>
            <a:endParaRPr lang="uk-UA" sz="4800" b="1" dirty="0" smtClean="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72363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53010"/>
            <a:ext cx="12192000" cy="6911009"/>
          </a:xfrm>
          <a:prstGeom prst="rect">
            <a:avLst/>
          </a:prstGeom>
        </p:spPr>
      </p:pic>
      <p:sp>
        <p:nvSpPr>
          <p:cNvPr id="2" name="Прямоугольник 1"/>
          <p:cNvSpPr/>
          <p:nvPr/>
        </p:nvSpPr>
        <p:spPr>
          <a:xfrm>
            <a:off x="795130" y="45879"/>
            <a:ext cx="10601739" cy="6812121"/>
          </a:xfrm>
          <a:prstGeom prst="rect">
            <a:avLst/>
          </a:prstGeom>
        </p:spPr>
        <p:txBody>
          <a:bodyPr wrap="square">
            <a:spAutoFit/>
          </a:bodyPr>
          <a:lstStyle/>
          <a:p>
            <a:pPr lvl="0" algn="just">
              <a:lnSpc>
                <a:spcPct val="150000"/>
              </a:lnSpc>
              <a:spcAft>
                <a:spcPts val="0"/>
              </a:spcAft>
            </a:pPr>
            <a:r>
              <a:rPr lang="uk-UA" sz="4800" b="1" dirty="0">
                <a:ln w="12700" cmpd="sng">
                  <a:solidFill>
                    <a:schemeClr val="accent6">
                      <a:lumMod val="50000"/>
                    </a:schemeClr>
                  </a:solidFill>
                  <a:prstDash val="solid"/>
                </a:ln>
                <a:solidFill>
                  <a:srgbClr val="002060"/>
                </a:solidFill>
                <a:effectLst>
                  <a:glow rad="444500">
                    <a:schemeClr val="accent2">
                      <a:lumMod val="40000"/>
                      <a:lumOff val="60000"/>
                      <a:alpha val="60000"/>
                    </a:schemeClr>
                  </a:glow>
                </a:effectLst>
                <a:latin typeface="Times New Roman" panose="02020603050405020304" pitchFamily="18" charset="0"/>
                <a:ea typeface="Calibri" panose="020F0502020204030204" pitchFamily="34" charset="0"/>
                <a:cs typeface="Times New Roman" panose="02020603050405020304" pitchFamily="18" charset="0"/>
              </a:rPr>
              <a:t>2) </a:t>
            </a:r>
            <a:r>
              <a:rPr lang="uk-UA" sz="4800" dirty="0">
                <a:ln w="0">
                  <a:solidFill>
                    <a:srgbClr val="002060"/>
                  </a:solidFill>
                </a:ln>
                <a:solidFill>
                  <a:srgbClr val="002060"/>
                </a:solidFill>
                <a:effectLst>
                  <a:glow rad="444500">
                    <a:schemeClr val="accent2">
                      <a:lumMod val="40000"/>
                      <a:lumOff val="60000"/>
                      <a:alpha val="60000"/>
                    </a:schemeClr>
                  </a:glow>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літературні казки</a:t>
            </a:r>
            <a:r>
              <a:rPr lang="uk-UA" sz="4800" dirty="0">
                <a:ln>
                  <a:solidFill>
                    <a:srgbClr val="002060"/>
                  </a:solidFill>
                </a:ln>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r>
              <a:rPr lang="uk-UA"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(Пітер </a:t>
            </a:r>
            <a:r>
              <a:rPr lang="uk-UA" sz="3600" b="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Пен</a:t>
            </a:r>
            <a:r>
              <a:rPr lang="uk-UA"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uk-UA" sz="3600" b="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Груффало</a:t>
            </a:r>
            <a:r>
              <a:rPr lang="uk-UA"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Віні Пух тощо)</a:t>
            </a:r>
            <a:endParaRPr lang="uk-UA"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0"/>
              </a:spcAft>
              <a:buFont typeface="Symbol" panose="05050102010706020507" pitchFamily="18" charset="2"/>
              <a:buChar char=""/>
            </a:pPr>
            <a:r>
              <a:rPr lang="uk-UA" sz="4800" b="1" dirty="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художній переказ народної казки;</a:t>
            </a:r>
            <a:endParaRPr lang="uk-UA" sz="4800" b="1" dirty="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0"/>
              </a:spcAft>
              <a:buFont typeface="Symbol" panose="05050102010706020507" pitchFamily="18" charset="2"/>
              <a:buChar char=""/>
            </a:pPr>
            <a:r>
              <a:rPr lang="uk-UA" sz="4800" b="1" dirty="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літературна казка за фольклорним мотивом;</a:t>
            </a:r>
            <a:endParaRPr lang="uk-UA" sz="4800" b="1" dirty="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50000"/>
              </a:lnSpc>
              <a:spcAft>
                <a:spcPts val="800"/>
              </a:spcAft>
              <a:buFont typeface="Symbol" panose="05050102010706020507" pitchFamily="18" charset="2"/>
              <a:buChar char=""/>
            </a:pPr>
            <a:r>
              <a:rPr lang="uk-UA" sz="4800" b="1" dirty="0">
                <a:ln>
                  <a:solidFill>
                    <a:schemeClr val="accent6">
                      <a:lumMod val="50000"/>
                    </a:schemeClr>
                  </a:solidFill>
                </a:ln>
                <a:solidFill>
                  <a:srgbClr val="002060"/>
                </a:solidFill>
                <a:effectLst>
                  <a:glow rad="228600">
                    <a:schemeClr val="accent3">
                      <a:satMod val="175000"/>
                      <a:alpha val="40000"/>
                    </a:schemeClr>
                  </a:glow>
                </a:effectLst>
                <a:latin typeface="Times New Roman" panose="02020603050405020304" pitchFamily="18" charset="0"/>
                <a:ea typeface="Calibri" panose="020F0502020204030204" pitchFamily="34" charset="0"/>
                <a:cs typeface="Times New Roman" panose="02020603050405020304" pitchFamily="18" charset="0"/>
              </a:rPr>
              <a:t>власне авторська казка;</a:t>
            </a:r>
            <a:endParaRPr lang="uk-UA" sz="4800" b="1" dirty="0">
              <a:ln>
                <a:solidFill>
                  <a:schemeClr val="accent6">
                    <a:lumMod val="50000"/>
                  </a:schemeClr>
                </a:solidFill>
              </a:ln>
              <a:solidFill>
                <a:srgbClr val="002060"/>
              </a:solidFill>
              <a:effectLst>
                <a:glow rad="228600">
                  <a:schemeClr val="accent3">
                    <a:satMod val="175000"/>
                    <a:alpha val="40000"/>
                  </a:schemeClr>
                </a:glow>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uk-UA" sz="1600" b="1" dirty="0">
              <a:ln w="22225">
                <a:solidFill>
                  <a:schemeClr val="accent6">
                    <a:lumMod val="50000"/>
                  </a:schemeClr>
                </a:solidFill>
                <a:prstDash val="solid"/>
              </a:ln>
              <a:solidFill>
                <a:schemeClr val="accent2">
                  <a:lumMod val="40000"/>
                  <a:lumOff val="60000"/>
                </a:schemeClr>
              </a:solidFill>
              <a:effectLst>
                <a:glow rad="228600">
                  <a:schemeClr val="accent3">
                    <a:satMod val="175000"/>
                    <a:alpha val="40000"/>
                  </a:schemeClr>
                </a:glow>
              </a:effectLst>
            </a:endParaRPr>
          </a:p>
        </p:txBody>
      </p:sp>
    </p:spTree>
    <p:extLst>
      <p:ext uri="{BB962C8B-B14F-4D97-AF65-F5344CB8AC3E}">
        <p14:creationId xmlns:p14="http://schemas.microsoft.com/office/powerpoint/2010/main" val="16273404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53010"/>
            <a:ext cx="12192000" cy="6911009"/>
          </a:xfrm>
          <a:prstGeom prst="rect">
            <a:avLst/>
          </a:prstGeom>
        </p:spPr>
      </p:pic>
      <p:sp>
        <p:nvSpPr>
          <p:cNvPr id="3" name="Прямоугольник 2"/>
          <p:cNvSpPr/>
          <p:nvPr/>
        </p:nvSpPr>
        <p:spPr>
          <a:xfrm>
            <a:off x="1338470" y="109330"/>
            <a:ext cx="10058399" cy="7263527"/>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algn="ctr"/>
            <a:r>
              <a:rPr lang="uk-UA" sz="6600" b="1" dirty="0" smtClean="0">
                <a:ln w="10160">
                  <a:solidFill>
                    <a:srgbClr val="002060"/>
                  </a:solidFill>
                  <a:prstDash val="solid"/>
                </a:ln>
                <a:solidFill>
                  <a:schemeClr val="accent1">
                    <a:lumMod val="20000"/>
                    <a:lumOff val="80000"/>
                  </a:schemeClr>
                </a:solidFill>
                <a:effectLst>
                  <a:glow rad="228600">
                    <a:schemeClr val="accent3">
                      <a:satMod val="175000"/>
                      <a:alpha val="40000"/>
                    </a:schemeClr>
                  </a:glow>
                  <a:outerShdw blurRad="38100" dist="22860" dir="5400000" algn="tl" rotWithShape="0">
                    <a:srgbClr val="000000">
                      <a:alpha val="30000"/>
                    </a:srgbClr>
                  </a:outerShdw>
                </a:effectLst>
              </a:rPr>
              <a:t>Лінгвістичні та методичні:</a:t>
            </a:r>
          </a:p>
          <a:p>
            <a:endParaRPr lang="uk-UA" sz="1600" b="1" dirty="0" smtClean="0">
              <a:ln w="22225">
                <a:solidFill>
                  <a:srgbClr val="BA64B4"/>
                </a:solidFill>
                <a:prstDash val="solid"/>
              </a:ln>
              <a:solidFill>
                <a:schemeClr val="accent2">
                  <a:lumMod val="40000"/>
                  <a:lumOff val="60000"/>
                </a:schemeClr>
              </a:solidFill>
              <a:effectLst>
                <a:glow rad="228600">
                  <a:schemeClr val="accent3">
                    <a:satMod val="175000"/>
                    <a:alpha val="40000"/>
                  </a:schemeClr>
                </a:glow>
              </a:effectLst>
            </a:endParaRPr>
          </a:p>
          <a:p>
            <a:pPr marL="685800" indent="-685800">
              <a:buFont typeface="Arial" panose="020B0604020202020204" pitchFamily="34" charset="0"/>
              <a:buChar char="•"/>
            </a:pPr>
            <a:r>
              <a:rPr lang="uk-UA" sz="5400" dirty="0" smtClean="0">
                <a:ln w="0"/>
                <a:solidFill>
                  <a:srgbClr val="002060"/>
                </a:solidFill>
                <a:effectLst>
                  <a:glow rad="139700">
                    <a:schemeClr val="accent5">
                      <a:lumMod val="60000"/>
                      <a:lumOff val="40000"/>
                      <a:alpha val="40000"/>
                    </a:schemeClr>
                  </a:glow>
                  <a:outerShdw blurRad="38100" dist="19050" dir="2700000" algn="tl" rotWithShape="0">
                    <a:schemeClr val="dk1">
                      <a:alpha val="40000"/>
                    </a:schemeClr>
                  </a:outerShdw>
                </a:effectLst>
              </a:rPr>
              <a:t>Казки для формування фонетичних навичок</a:t>
            </a:r>
          </a:p>
          <a:p>
            <a:pPr marL="685800" indent="-685800">
              <a:buFont typeface="Arial" panose="020B0604020202020204" pitchFamily="34" charset="0"/>
              <a:buChar char="•"/>
            </a:pPr>
            <a:r>
              <a:rPr lang="uk-UA" sz="5400" dirty="0" smtClean="0">
                <a:ln w="0"/>
                <a:solidFill>
                  <a:srgbClr val="002060"/>
                </a:solidFill>
                <a:effectLst>
                  <a:glow rad="139700">
                    <a:srgbClr val="F8CBAD">
                      <a:alpha val="40000"/>
                    </a:srgbClr>
                  </a:glow>
                  <a:outerShdw blurRad="38100" dist="19050" dir="2700000" algn="tl" rotWithShape="0">
                    <a:schemeClr val="dk1">
                      <a:alpha val="40000"/>
                    </a:schemeClr>
                  </a:outerShdw>
                </a:effectLst>
              </a:rPr>
              <a:t>Казки для формування лексичних навичок</a:t>
            </a:r>
          </a:p>
          <a:p>
            <a:pPr marL="685800" indent="-685800">
              <a:buFont typeface="Arial" panose="020B0604020202020204" pitchFamily="34" charset="0"/>
              <a:buChar char="•"/>
            </a:pPr>
            <a:r>
              <a:rPr lang="uk-UA" sz="5400" dirty="0" smtClean="0">
                <a:ln w="0"/>
                <a:solidFill>
                  <a:srgbClr val="002060"/>
                </a:solidFill>
                <a:effectLst>
                  <a:glow rad="139700">
                    <a:schemeClr val="accent1">
                      <a:lumMod val="60000"/>
                      <a:lumOff val="40000"/>
                      <a:alpha val="40000"/>
                    </a:schemeClr>
                  </a:glow>
                  <a:outerShdw blurRad="38100" dist="19050" dir="2700000" algn="tl" rotWithShape="0">
                    <a:schemeClr val="dk1">
                      <a:alpha val="40000"/>
                    </a:schemeClr>
                  </a:outerShdw>
                </a:effectLst>
              </a:rPr>
              <a:t>Казки для формування граматичних навичок</a:t>
            </a:r>
          </a:p>
          <a:p>
            <a:endParaRPr lang="uk-UA" sz="6000" b="1" dirty="0">
              <a:ln w="22225">
                <a:solidFill>
                  <a:schemeClr val="accent6">
                    <a:lumMod val="50000"/>
                  </a:schemeClr>
                </a:solidFill>
                <a:prstDash val="solid"/>
              </a:ln>
              <a:solidFill>
                <a:schemeClr val="accent2">
                  <a:lumMod val="20000"/>
                  <a:lumOff val="80000"/>
                </a:schemeClr>
              </a:solidFill>
            </a:endParaRPr>
          </a:p>
        </p:txBody>
      </p:sp>
    </p:spTree>
    <p:extLst>
      <p:ext uri="{BB962C8B-B14F-4D97-AF65-F5344CB8AC3E}">
        <p14:creationId xmlns:p14="http://schemas.microsoft.com/office/powerpoint/2010/main" val="32652826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4">
            <a:extLst>
              <a:ext uri="{28A0092B-C50C-407E-A947-70E740481C1C}">
                <a14:useLocalDpi xmlns:a14="http://schemas.microsoft.com/office/drawing/2010/main" val="0"/>
              </a:ext>
            </a:extLst>
          </a:blip>
          <a:srcRect l="-585" r="1" b="12524"/>
          <a:stretch/>
        </p:blipFill>
        <p:spPr>
          <a:xfrm>
            <a:off x="2577547" y="911087"/>
            <a:ext cx="6838118" cy="5946913"/>
          </a:xfrm>
          <a:prstGeom prst="rect">
            <a:avLst/>
          </a:prstGeom>
        </p:spPr>
      </p:pic>
      <p:sp>
        <p:nvSpPr>
          <p:cNvPr id="3" name="TextBox 2"/>
          <p:cNvSpPr txBox="1"/>
          <p:nvPr/>
        </p:nvSpPr>
        <p:spPr>
          <a:xfrm>
            <a:off x="106014" y="195689"/>
            <a:ext cx="11781183" cy="144655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pPr algn="ctr"/>
            <a:r>
              <a:rPr lang="uk-UA" sz="4400" b="1" dirty="0" smtClean="0">
                <a:ln/>
                <a:solidFill>
                  <a:schemeClr val="accent1"/>
                </a:solidFill>
              </a:rPr>
              <a:t>Казки для формування фонетичних навичок</a:t>
            </a:r>
          </a:p>
          <a:p>
            <a:pPr algn="ctr"/>
            <a:r>
              <a:rPr lang="uk-UA" sz="4400" b="1" dirty="0" smtClean="0">
                <a:ln/>
                <a:solidFill>
                  <a:schemeClr val="accent4"/>
                </a:solidFill>
              </a:rPr>
              <a:t> </a:t>
            </a:r>
            <a:r>
              <a:rPr lang="uk-UA" sz="4400" b="1" dirty="0">
                <a:ln w="6600">
                  <a:solidFill>
                    <a:srgbClr val="990099"/>
                  </a:solidFill>
                  <a:prstDash val="solid"/>
                </a:ln>
                <a:solidFill>
                  <a:srgbClr val="ED31C9"/>
                </a:solidFill>
                <a:effectLst>
                  <a:outerShdw dist="38100" dir="2700000" algn="tl" rotWithShape="0">
                    <a:schemeClr val="accent2"/>
                  </a:outerShdw>
                </a:effectLst>
              </a:rPr>
              <a:t>«</a:t>
            </a:r>
            <a:r>
              <a:rPr lang="en-US" sz="4400" b="1" dirty="0">
                <a:ln w="6600">
                  <a:solidFill>
                    <a:srgbClr val="990099"/>
                  </a:solidFill>
                  <a:prstDash val="solid"/>
                </a:ln>
                <a:solidFill>
                  <a:srgbClr val="ED31C9"/>
                </a:solidFill>
                <a:effectLst>
                  <a:outerShdw dist="38100" dir="2700000" algn="tl" rotWithShape="0">
                    <a:schemeClr val="accent2"/>
                  </a:outerShdw>
                </a:effectLst>
              </a:rPr>
              <a:t>Marry had a little lamb</a:t>
            </a:r>
            <a:r>
              <a:rPr lang="uk-UA" sz="4400" b="1" dirty="0">
                <a:ln w="6600">
                  <a:solidFill>
                    <a:srgbClr val="990099"/>
                  </a:solidFill>
                  <a:prstDash val="solid"/>
                </a:ln>
                <a:solidFill>
                  <a:srgbClr val="ED31C9"/>
                </a:solidFill>
                <a:effectLst>
                  <a:outerShdw dist="38100" dir="2700000" algn="tl" rotWithShape="0">
                    <a:schemeClr val="accent2"/>
                  </a:outerShdw>
                </a:effectLst>
              </a:rPr>
              <a:t>»</a:t>
            </a:r>
          </a:p>
        </p:txBody>
      </p:sp>
      <p:sp>
        <p:nvSpPr>
          <p:cNvPr id="4" name="Прямоугольник 3"/>
          <p:cNvSpPr/>
          <p:nvPr/>
        </p:nvSpPr>
        <p:spPr>
          <a:xfrm>
            <a:off x="2703443" y="4996070"/>
            <a:ext cx="1762540" cy="181554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uk-UA"/>
          </a:p>
        </p:txBody>
      </p:sp>
      <p:pic>
        <p:nvPicPr>
          <p:cNvPr id="5" name="фонетич.сказка">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649276" y="6172200"/>
            <a:ext cx="609600" cy="609600"/>
          </a:xfrm>
          <a:prstGeom prst="rect">
            <a:avLst/>
          </a:prstGeom>
        </p:spPr>
      </p:pic>
    </p:spTree>
    <p:extLst>
      <p:ext uri="{BB962C8B-B14F-4D97-AF65-F5344CB8AC3E}">
        <p14:creationId xmlns:p14="http://schemas.microsoft.com/office/powerpoint/2010/main" val="16503794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052" fill="hold"/>
                                        <p:tgtEl>
                                          <p:spTgt spid="5"/>
                                        </p:tgtEl>
                                      </p:cBhvr>
                                    </p:cmd>
                                  </p:childTnLst>
                                </p:cTn>
                              </p:par>
                            </p:childTnLst>
                          </p:cTn>
                        </p:par>
                      </p:childTnLst>
                    </p:cTn>
                  </p:par>
                </p:childTnLst>
              </p:cTn>
              <p:nextCondLst>
                <p:cond evt="onClick" delay="0">
                  <p:tgtEl>
                    <p:spTgt spid="5"/>
                  </p:tgtEl>
                </p:cond>
              </p:nextCondLst>
            </p:seq>
            <p:audio>
              <p:cMediaNode vol="100000">
                <p:cTn id="7" fill="hold" display="0">
                  <p:stCondLst>
                    <p:cond delay="indefinite"/>
                  </p:stCondLst>
                  <p:endCondLst>
                    <p:cond evt="onStopAudio" delay="0">
                      <p:tgtEl>
                        <p:sldTgt/>
                      </p:tgtEl>
                    </p:cond>
                  </p:endCondLst>
                </p:cTn>
                <p:tgtEl>
                  <p:spTgt spid="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4">
            <a:extLst>
              <a:ext uri="{28A0092B-C50C-407E-A947-70E740481C1C}">
                <a14:useLocalDpi xmlns:a14="http://schemas.microsoft.com/office/drawing/2010/main" val="0"/>
              </a:ext>
            </a:extLst>
          </a:blip>
          <a:srcRect l="-1321" t="1932" r="2123" b="2416"/>
          <a:stretch/>
        </p:blipFill>
        <p:spPr>
          <a:xfrm>
            <a:off x="3240680" y="115956"/>
            <a:ext cx="8951320" cy="6559827"/>
          </a:xfrm>
          <a:prstGeom prst="rect">
            <a:avLst/>
          </a:prstGeom>
        </p:spPr>
      </p:pic>
      <p:sp>
        <p:nvSpPr>
          <p:cNvPr id="4" name="TextBox 3"/>
          <p:cNvSpPr txBox="1"/>
          <p:nvPr/>
        </p:nvSpPr>
        <p:spPr>
          <a:xfrm rot="20397758">
            <a:off x="-648361" y="931296"/>
            <a:ext cx="6873564" cy="4524315"/>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rtlCol="0">
            <a:spAutoFit/>
          </a:bodyPr>
          <a:lstStyle/>
          <a:p>
            <a:pPr algn="ctr"/>
            <a:r>
              <a:rPr lang="uk-UA" sz="7200" b="1" dirty="0" smtClean="0">
                <a:ln w="6600">
                  <a:solidFill>
                    <a:schemeClr val="accent2"/>
                  </a:solidFill>
                  <a:prstDash val="solid"/>
                </a:ln>
                <a:solidFill>
                  <a:srgbClr val="F8CBAD"/>
                </a:solidFill>
                <a:effectLst>
                  <a:outerShdw dist="38100" dir="2700000" algn="tl" rotWithShape="0">
                    <a:schemeClr val="accent2"/>
                  </a:outerShdw>
                </a:effectLst>
              </a:rPr>
              <a:t>Казки, що формують лексичні навички</a:t>
            </a:r>
            <a:endParaRPr lang="uk-UA" sz="7200" b="1" dirty="0">
              <a:ln w="6600">
                <a:solidFill>
                  <a:schemeClr val="accent2"/>
                </a:solidFill>
                <a:prstDash val="solid"/>
              </a:ln>
              <a:solidFill>
                <a:srgbClr val="F8CBAD"/>
              </a:solidFill>
              <a:effectLst>
                <a:outerShdw dist="38100" dir="2700000" algn="tl" rotWithShape="0">
                  <a:schemeClr val="accent2"/>
                </a:outerShdw>
              </a:effectLst>
            </a:endParaRPr>
          </a:p>
        </p:txBody>
      </p:sp>
      <p:pic>
        <p:nvPicPr>
          <p:cNvPr id="5" name="лекс.сказка">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68270" y="6066183"/>
            <a:ext cx="609600" cy="609600"/>
          </a:xfrm>
          <a:prstGeom prst="rect">
            <a:avLst/>
          </a:prstGeom>
        </p:spPr>
      </p:pic>
    </p:spTree>
    <p:extLst>
      <p:ext uri="{BB962C8B-B14F-4D97-AF65-F5344CB8AC3E}">
        <p14:creationId xmlns:p14="http://schemas.microsoft.com/office/powerpoint/2010/main" val="284781467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9812"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7077"/>
            <a:ext cx="12225128" cy="73350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21635" y="305620"/>
            <a:ext cx="10999304" cy="4893647"/>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uk-UA" sz="6000"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Казки, що формують граматичні навички:</a:t>
            </a:r>
          </a:p>
          <a:p>
            <a:r>
              <a:rPr lang="uk-UA" sz="4800" dirty="0" smtClean="0">
                <a:solidFill>
                  <a:schemeClr val="tx2">
                    <a:lumMod val="50000"/>
                  </a:schemeClr>
                </a:solidFill>
                <a:effectLst>
                  <a:glow rad="101600">
                    <a:schemeClr val="accent1">
                      <a:lumMod val="40000"/>
                      <a:lumOff val="60000"/>
                      <a:alpha val="60000"/>
                    </a:schemeClr>
                  </a:glow>
                </a:effectLst>
              </a:rPr>
              <a:t>- «Королівство </a:t>
            </a:r>
            <a:r>
              <a:rPr lang="uk-UA" sz="4800" dirty="0" err="1">
                <a:solidFill>
                  <a:schemeClr val="tx2">
                    <a:lumMod val="50000"/>
                  </a:schemeClr>
                </a:solidFill>
                <a:effectLst>
                  <a:glow rad="101600">
                    <a:schemeClr val="accent1">
                      <a:lumMod val="40000"/>
                      <a:lumOff val="60000"/>
                      <a:alpha val="60000"/>
                    </a:schemeClr>
                  </a:glow>
                </a:effectLst>
              </a:rPr>
              <a:t>Present</a:t>
            </a:r>
            <a:r>
              <a:rPr lang="uk-UA" sz="4800" dirty="0">
                <a:solidFill>
                  <a:schemeClr val="tx2">
                    <a:lumMod val="50000"/>
                  </a:schemeClr>
                </a:solidFill>
                <a:effectLst>
                  <a:glow rad="101600">
                    <a:schemeClr val="accent1">
                      <a:lumMod val="40000"/>
                      <a:lumOff val="60000"/>
                      <a:alpha val="60000"/>
                    </a:schemeClr>
                  </a:glow>
                </a:effectLst>
              </a:rPr>
              <a:t> </a:t>
            </a:r>
            <a:r>
              <a:rPr lang="uk-UA" sz="4800" dirty="0" err="1">
                <a:solidFill>
                  <a:schemeClr val="tx2">
                    <a:lumMod val="50000"/>
                  </a:schemeClr>
                </a:solidFill>
                <a:effectLst>
                  <a:glow rad="101600">
                    <a:schemeClr val="accent1">
                      <a:lumMod val="40000"/>
                      <a:lumOff val="60000"/>
                      <a:alpha val="60000"/>
                    </a:schemeClr>
                  </a:glow>
                </a:effectLst>
              </a:rPr>
              <a:t>Simple</a:t>
            </a:r>
            <a:r>
              <a:rPr lang="uk-UA" sz="4800" dirty="0" smtClean="0">
                <a:solidFill>
                  <a:schemeClr val="tx2">
                    <a:lumMod val="50000"/>
                  </a:schemeClr>
                </a:solidFill>
                <a:effectLst>
                  <a:glow rad="101600">
                    <a:schemeClr val="accent1">
                      <a:lumMod val="40000"/>
                      <a:lumOff val="60000"/>
                      <a:alpha val="60000"/>
                    </a:schemeClr>
                  </a:glow>
                </a:effectLst>
              </a:rPr>
              <a:t>»,</a:t>
            </a:r>
          </a:p>
          <a:p>
            <a:r>
              <a:rPr lang="uk-UA" sz="4800" dirty="0" smtClean="0">
                <a:solidFill>
                  <a:schemeClr val="tx2">
                    <a:lumMod val="50000"/>
                  </a:schemeClr>
                </a:solidFill>
                <a:effectLst>
                  <a:glow rad="101600">
                    <a:schemeClr val="accent1">
                      <a:lumMod val="40000"/>
                      <a:lumOff val="60000"/>
                      <a:alpha val="60000"/>
                    </a:schemeClr>
                  </a:glow>
                </a:effectLst>
              </a:rPr>
              <a:t>- «</a:t>
            </a:r>
            <a:r>
              <a:rPr lang="uk-UA" sz="4800" dirty="0">
                <a:solidFill>
                  <a:schemeClr val="tx2">
                    <a:lumMod val="50000"/>
                  </a:schemeClr>
                </a:solidFill>
                <a:effectLst>
                  <a:glow rad="101600">
                    <a:schemeClr val="accent1">
                      <a:lumMod val="40000"/>
                      <a:lumOff val="60000"/>
                      <a:alpha val="60000"/>
                    </a:schemeClr>
                  </a:glow>
                </a:effectLst>
              </a:rPr>
              <a:t>Королівство </a:t>
            </a:r>
            <a:r>
              <a:rPr lang="uk-UA" sz="4800" dirty="0" err="1">
                <a:solidFill>
                  <a:schemeClr val="tx2">
                    <a:lumMod val="50000"/>
                  </a:schemeClr>
                </a:solidFill>
                <a:effectLst>
                  <a:glow rad="101600">
                    <a:schemeClr val="accent1">
                      <a:lumMod val="40000"/>
                      <a:lumOff val="60000"/>
                      <a:alpha val="60000"/>
                    </a:schemeClr>
                  </a:glow>
                </a:effectLst>
              </a:rPr>
              <a:t>Past</a:t>
            </a:r>
            <a:r>
              <a:rPr lang="uk-UA" sz="4800" dirty="0">
                <a:solidFill>
                  <a:schemeClr val="tx2">
                    <a:lumMod val="50000"/>
                  </a:schemeClr>
                </a:solidFill>
                <a:effectLst>
                  <a:glow rad="101600">
                    <a:schemeClr val="accent1">
                      <a:lumMod val="40000"/>
                      <a:lumOff val="60000"/>
                      <a:alpha val="60000"/>
                    </a:schemeClr>
                  </a:glow>
                </a:effectLst>
              </a:rPr>
              <a:t> </a:t>
            </a:r>
            <a:r>
              <a:rPr lang="uk-UA" sz="4800" dirty="0" err="1">
                <a:solidFill>
                  <a:schemeClr val="tx2">
                    <a:lumMod val="50000"/>
                  </a:schemeClr>
                </a:solidFill>
                <a:effectLst>
                  <a:glow rad="101600">
                    <a:schemeClr val="accent1">
                      <a:lumMod val="40000"/>
                      <a:lumOff val="60000"/>
                      <a:alpha val="60000"/>
                    </a:schemeClr>
                  </a:glow>
                </a:effectLst>
              </a:rPr>
              <a:t>Indefinite</a:t>
            </a:r>
            <a:r>
              <a:rPr lang="uk-UA" sz="4800" dirty="0">
                <a:solidFill>
                  <a:schemeClr val="tx2">
                    <a:lumMod val="50000"/>
                  </a:schemeClr>
                </a:solidFill>
                <a:effectLst>
                  <a:glow rad="101600">
                    <a:schemeClr val="accent1">
                      <a:lumMod val="40000"/>
                      <a:lumOff val="60000"/>
                      <a:alpha val="60000"/>
                    </a:schemeClr>
                  </a:glow>
                </a:effectLst>
              </a:rPr>
              <a:t>», </a:t>
            </a:r>
            <a:endParaRPr lang="uk-UA" sz="4800" dirty="0" smtClean="0">
              <a:solidFill>
                <a:schemeClr val="tx2">
                  <a:lumMod val="50000"/>
                </a:schemeClr>
              </a:solidFill>
              <a:effectLst>
                <a:glow rad="101600">
                  <a:schemeClr val="accent1">
                    <a:lumMod val="40000"/>
                    <a:lumOff val="60000"/>
                    <a:alpha val="60000"/>
                  </a:schemeClr>
                </a:glow>
              </a:effectLst>
            </a:endParaRPr>
          </a:p>
          <a:p>
            <a:r>
              <a:rPr lang="uk-UA" sz="4800" dirty="0" smtClean="0">
                <a:solidFill>
                  <a:schemeClr val="tx2">
                    <a:lumMod val="50000"/>
                  </a:schemeClr>
                </a:solidFill>
                <a:effectLst>
                  <a:glow rad="101600">
                    <a:schemeClr val="accent1">
                      <a:lumMod val="40000"/>
                      <a:lumOff val="60000"/>
                      <a:alpha val="60000"/>
                    </a:schemeClr>
                  </a:glow>
                </a:effectLst>
              </a:rPr>
              <a:t>- «</a:t>
            </a:r>
            <a:r>
              <a:rPr lang="uk-UA" sz="4800" dirty="0">
                <a:solidFill>
                  <a:schemeClr val="tx2">
                    <a:lumMod val="50000"/>
                  </a:schemeClr>
                </a:solidFill>
                <a:effectLst>
                  <a:glow rad="101600">
                    <a:schemeClr val="accent1">
                      <a:lumMod val="40000"/>
                      <a:lumOff val="60000"/>
                      <a:alpha val="60000"/>
                    </a:schemeClr>
                  </a:glow>
                </a:effectLst>
              </a:rPr>
              <a:t>Казка про </a:t>
            </a:r>
            <a:r>
              <a:rPr lang="uk-UA" sz="4800" dirty="0" err="1">
                <a:solidFill>
                  <a:schemeClr val="tx2">
                    <a:lumMod val="50000"/>
                  </a:schemeClr>
                </a:solidFill>
                <a:effectLst>
                  <a:glow rad="101600">
                    <a:schemeClr val="accent1">
                      <a:lumMod val="40000"/>
                      <a:lumOff val="60000"/>
                      <a:alpha val="60000"/>
                    </a:schemeClr>
                  </a:glow>
                </a:effectLst>
              </a:rPr>
              <a:t>Continuous</a:t>
            </a:r>
            <a:r>
              <a:rPr lang="uk-UA" sz="4800" dirty="0">
                <a:solidFill>
                  <a:schemeClr val="tx2">
                    <a:lumMod val="50000"/>
                  </a:schemeClr>
                </a:solidFill>
                <a:effectLst>
                  <a:glow rad="101600">
                    <a:schemeClr val="accent1">
                      <a:lumMod val="40000"/>
                      <a:lumOff val="60000"/>
                      <a:alpha val="60000"/>
                    </a:schemeClr>
                  </a:glow>
                </a:effectLst>
              </a:rPr>
              <a:t> у давні часи </a:t>
            </a:r>
            <a:r>
              <a:rPr lang="uk-UA" sz="4800" dirty="0" err="1">
                <a:solidFill>
                  <a:schemeClr val="tx2">
                    <a:lumMod val="50000"/>
                  </a:schemeClr>
                </a:solidFill>
                <a:effectLst>
                  <a:glow rad="101600">
                    <a:schemeClr val="accent1">
                      <a:lumMod val="40000"/>
                      <a:lumOff val="60000"/>
                      <a:alpha val="60000"/>
                    </a:schemeClr>
                  </a:glow>
                </a:effectLst>
              </a:rPr>
              <a:t>in</a:t>
            </a:r>
            <a:r>
              <a:rPr lang="uk-UA" sz="4800" dirty="0">
                <a:solidFill>
                  <a:schemeClr val="tx2">
                    <a:lumMod val="50000"/>
                  </a:schemeClr>
                </a:solidFill>
                <a:effectLst>
                  <a:glow rad="101600">
                    <a:schemeClr val="accent1">
                      <a:lumMod val="40000"/>
                      <a:lumOff val="60000"/>
                      <a:alpha val="60000"/>
                    </a:schemeClr>
                  </a:glow>
                </a:effectLst>
              </a:rPr>
              <a:t> </a:t>
            </a:r>
            <a:r>
              <a:rPr lang="uk-UA" sz="4800" dirty="0" err="1">
                <a:solidFill>
                  <a:schemeClr val="tx2">
                    <a:lumMod val="50000"/>
                  </a:schemeClr>
                </a:solidFill>
                <a:effectLst>
                  <a:glow rad="101600">
                    <a:schemeClr val="accent1">
                      <a:lumMod val="40000"/>
                      <a:lumOff val="60000"/>
                      <a:alpha val="60000"/>
                    </a:schemeClr>
                  </a:glow>
                </a:effectLst>
              </a:rPr>
              <a:t>the</a:t>
            </a:r>
            <a:r>
              <a:rPr lang="uk-UA" sz="4800" dirty="0">
                <a:solidFill>
                  <a:schemeClr val="tx2">
                    <a:lumMod val="50000"/>
                  </a:schemeClr>
                </a:solidFill>
                <a:effectLst>
                  <a:glow rad="101600">
                    <a:schemeClr val="accent1">
                      <a:lumMod val="40000"/>
                      <a:lumOff val="60000"/>
                      <a:alpha val="60000"/>
                    </a:schemeClr>
                  </a:glow>
                </a:effectLst>
              </a:rPr>
              <a:t> </a:t>
            </a:r>
            <a:r>
              <a:rPr lang="uk-UA" sz="4800" dirty="0" err="1">
                <a:solidFill>
                  <a:schemeClr val="tx2">
                    <a:lumMod val="50000"/>
                  </a:schemeClr>
                </a:solidFill>
                <a:effectLst>
                  <a:glow rad="101600">
                    <a:schemeClr val="accent1">
                      <a:lumMod val="40000"/>
                      <a:lumOff val="60000"/>
                      <a:alpha val="60000"/>
                    </a:schemeClr>
                  </a:glow>
                </a:effectLst>
              </a:rPr>
              <a:t>Past</a:t>
            </a:r>
            <a:r>
              <a:rPr lang="uk-UA" sz="4800" dirty="0" smtClean="0">
                <a:solidFill>
                  <a:schemeClr val="tx2">
                    <a:lumMod val="50000"/>
                  </a:schemeClr>
                </a:solidFill>
                <a:effectLst>
                  <a:glow rad="101600">
                    <a:schemeClr val="accent1">
                      <a:lumMod val="40000"/>
                      <a:lumOff val="60000"/>
                      <a:alpha val="60000"/>
                    </a:schemeClr>
                  </a:glow>
                </a:effectLst>
              </a:rPr>
              <a:t>» тощо.</a:t>
            </a:r>
            <a:endParaRPr lang="uk-UA" sz="4800" dirty="0">
              <a:solidFill>
                <a:schemeClr val="tx2">
                  <a:lumMod val="50000"/>
                </a:schemeClr>
              </a:solidFill>
              <a:effectLst>
                <a:glow rad="101600">
                  <a:schemeClr val="accent1">
                    <a:lumMod val="40000"/>
                    <a:lumOff val="60000"/>
                    <a:alpha val="60000"/>
                  </a:schemeClr>
                </a:glow>
              </a:effectLst>
            </a:endParaRPr>
          </a:p>
        </p:txBody>
      </p:sp>
    </p:spTree>
    <p:extLst>
      <p:ext uri="{BB962C8B-B14F-4D97-AF65-F5344CB8AC3E}">
        <p14:creationId xmlns:p14="http://schemas.microsoft.com/office/powerpoint/2010/main" val="3042730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7077"/>
            <a:ext cx="12225128" cy="733507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231458"/>
            <a:ext cx="11787862" cy="6370975"/>
          </a:xfrm>
          <a:prstGeom prst="rect">
            <a:avLst/>
          </a:prstGeom>
          <a:noFill/>
        </p:spPr>
        <p:txBody>
          <a:bodyPr wrap="square" rtlCol="0">
            <a:spAutoFit/>
          </a:bodyPr>
          <a:lstStyle/>
          <a:p>
            <a:pPr algn="ctr"/>
            <a:r>
              <a:rPr lang="ru-RU" sz="4000" dirty="0"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Фрагмент </a:t>
            </a:r>
            <a:r>
              <a:rPr lang="ru-RU" sz="4000" dirty="0" err="1"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граматичної</a:t>
            </a:r>
            <a:r>
              <a:rPr lang="ru-RU" sz="4000" dirty="0"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4000" dirty="0" err="1"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казки</a:t>
            </a:r>
            <a:r>
              <a:rPr lang="ru-RU" sz="4000" dirty="0"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uk-UA" sz="4000" dirty="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Королівство </a:t>
            </a:r>
            <a:r>
              <a:rPr lang="uk-UA" sz="4000" dirty="0" err="1">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Present</a:t>
            </a:r>
            <a:r>
              <a:rPr lang="uk-UA" sz="4000" dirty="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uk-UA" sz="4000" dirty="0" err="1">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Simple</a:t>
            </a:r>
            <a:r>
              <a:rPr lang="uk-UA" sz="4000" dirty="0" smtClean="0">
                <a:ln w="0"/>
                <a:solidFill>
                  <a:schemeClr val="accent2">
                    <a:lumMod val="20000"/>
                    <a:lumOff val="80000"/>
                  </a:schemeClr>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p>
          <a:p>
            <a:pPr algn="ctr"/>
            <a:r>
              <a:rPr lang="uk-UA" sz="4000" i="1" dirty="0">
                <a:latin typeface="Times New Roman" panose="02020603050405020304" pitchFamily="18" charset="0"/>
                <a:cs typeface="Times New Roman" panose="02020603050405020304" pitchFamily="18" charset="0"/>
              </a:rPr>
              <a:t>«У королівстві </a:t>
            </a:r>
            <a:r>
              <a:rPr lang="uk-UA" sz="4000" b="1" i="1" dirty="0">
                <a:latin typeface="Times New Roman" panose="02020603050405020304" pitchFamily="18" charset="0"/>
                <a:cs typeface="Times New Roman" panose="02020603050405020304" pitchFamily="18" charset="0"/>
              </a:rPr>
              <a:t>«</a:t>
            </a:r>
            <a:r>
              <a:rPr lang="en-US" sz="4000" b="1" i="1" dirty="0">
                <a:latin typeface="Times New Roman" panose="02020603050405020304" pitchFamily="18" charset="0"/>
                <a:cs typeface="Times New Roman" panose="02020603050405020304" pitchFamily="18" charset="0"/>
              </a:rPr>
              <a:t>Present Simple» </a:t>
            </a:r>
            <a:r>
              <a:rPr lang="uk-UA" sz="4000" i="1" dirty="0">
                <a:latin typeface="Times New Roman" panose="02020603050405020304" pitchFamily="18" charset="0"/>
                <a:cs typeface="Times New Roman" panose="02020603050405020304" pitchFamily="18" charset="0"/>
              </a:rPr>
              <a:t>править король </a:t>
            </a:r>
            <a:r>
              <a:rPr lang="uk-UA" sz="4000" b="1" i="1" dirty="0">
                <a:latin typeface="Times New Roman" panose="02020603050405020304" pitchFamily="18" charset="0"/>
                <a:cs typeface="Times New Roman" panose="02020603050405020304" pitchFamily="18" charset="0"/>
              </a:rPr>
              <a:t>«</a:t>
            </a:r>
            <a:r>
              <a:rPr lang="en-US" sz="4000" b="1" i="1" dirty="0">
                <a:latin typeface="Times New Roman" panose="02020603050405020304" pitchFamily="18" charset="0"/>
                <a:cs typeface="Times New Roman" panose="02020603050405020304" pitchFamily="18" charset="0"/>
              </a:rPr>
              <a:t>Every day», </a:t>
            </a:r>
            <a:r>
              <a:rPr lang="uk-UA" sz="4000" i="1" dirty="0">
                <a:latin typeface="Times New Roman" panose="02020603050405020304" pitchFamily="18" charset="0"/>
                <a:cs typeface="Times New Roman" panose="02020603050405020304" pitchFamily="18" charset="0"/>
              </a:rPr>
              <a:t>а йому служать вірні слуги </a:t>
            </a:r>
            <a:r>
              <a:rPr lang="uk-UA" sz="4000" b="1" i="1" dirty="0">
                <a:latin typeface="Times New Roman" panose="02020603050405020304" pitchFamily="18" charset="0"/>
                <a:cs typeface="Times New Roman" panose="02020603050405020304" pitchFamily="18" charset="0"/>
              </a:rPr>
              <a:t>«</a:t>
            </a:r>
            <a:r>
              <a:rPr lang="en-US" sz="4000" b="1" i="1" dirty="0">
                <a:latin typeface="Times New Roman" panose="02020603050405020304" pitchFamily="18" charset="0"/>
                <a:cs typeface="Times New Roman" panose="02020603050405020304" pitchFamily="18" charset="0"/>
              </a:rPr>
              <a:t>do» </a:t>
            </a:r>
            <a:r>
              <a:rPr lang="uk-UA" sz="4000" i="1" dirty="0">
                <a:latin typeface="Times New Roman" panose="02020603050405020304" pitchFamily="18" charset="0"/>
                <a:cs typeface="Times New Roman" panose="02020603050405020304" pitchFamily="18" charset="0"/>
              </a:rPr>
              <a:t>і </a:t>
            </a:r>
            <a:r>
              <a:rPr lang="uk-UA" sz="4000" b="1" i="1" dirty="0">
                <a:latin typeface="Times New Roman" panose="02020603050405020304" pitchFamily="18" charset="0"/>
                <a:cs typeface="Times New Roman" panose="02020603050405020304" pitchFamily="18" charset="0"/>
              </a:rPr>
              <a:t>«</a:t>
            </a:r>
            <a:r>
              <a:rPr lang="en-US" sz="4000" b="1" i="1" dirty="0">
                <a:latin typeface="Times New Roman" panose="02020603050405020304" pitchFamily="18" charset="0"/>
                <a:cs typeface="Times New Roman" panose="02020603050405020304" pitchFamily="18" charset="0"/>
              </a:rPr>
              <a:t>does». </a:t>
            </a:r>
            <a:r>
              <a:rPr lang="uk-UA" sz="4000" i="1" dirty="0">
                <a:latin typeface="Times New Roman" panose="02020603050405020304" pitchFamily="18" charset="0"/>
                <a:cs typeface="Times New Roman" panose="02020603050405020304" pitchFamily="18" charset="0"/>
              </a:rPr>
              <a:t>Яке ж воно красиве, це королівство!... У першому будиночки живе добрий займенник </a:t>
            </a:r>
            <a:r>
              <a:rPr lang="en-US" sz="4000" b="1" i="1" dirty="0">
                <a:latin typeface="Times New Roman" panose="02020603050405020304" pitchFamily="18" charset="0"/>
                <a:cs typeface="Times New Roman" panose="02020603050405020304" pitchFamily="18" charset="0"/>
              </a:rPr>
              <a:t>I</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його сусід – займенник </a:t>
            </a:r>
            <a:r>
              <a:rPr lang="en-US" sz="4000" b="1" i="1" dirty="0">
                <a:latin typeface="Times New Roman" panose="02020603050405020304" pitchFamily="18" charset="0"/>
                <a:cs typeface="Times New Roman" panose="02020603050405020304" pitchFamily="18" charset="0"/>
              </a:rPr>
              <a:t>you</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А в сусідньому віконці мешкають займенники </a:t>
            </a:r>
            <a:r>
              <a:rPr lang="en-US" sz="4000" b="1" i="1" dirty="0">
                <a:latin typeface="Times New Roman" panose="02020603050405020304" pitchFamily="18" charset="0"/>
                <a:cs typeface="Times New Roman" panose="02020603050405020304" pitchFamily="18" charset="0"/>
              </a:rPr>
              <a:t>We</a:t>
            </a:r>
            <a:r>
              <a:rPr lang="en-US" sz="4000" i="1" dirty="0">
                <a:latin typeface="Times New Roman" panose="02020603050405020304" pitchFamily="18" charset="0"/>
                <a:cs typeface="Times New Roman" panose="02020603050405020304" pitchFamily="18" charset="0"/>
              </a:rPr>
              <a:t> </a:t>
            </a:r>
            <a:r>
              <a:rPr lang="uk-UA" sz="4000" i="1" dirty="0" smtClean="0">
                <a:latin typeface="Times New Roman" panose="02020603050405020304" pitchFamily="18" charset="0"/>
                <a:cs typeface="Times New Roman" panose="02020603050405020304" pitchFamily="18" charset="0"/>
              </a:rPr>
              <a:t>та </a:t>
            </a:r>
            <a:r>
              <a:rPr lang="en-US" sz="4000" b="1" i="1" dirty="0" smtClean="0">
                <a:latin typeface="Times New Roman" panose="02020603050405020304" pitchFamily="18" charset="0"/>
                <a:cs typeface="Times New Roman" panose="02020603050405020304" pitchFamily="18" charset="0"/>
              </a:rPr>
              <a:t>They</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Мешканцями другого будиночка є місіс </a:t>
            </a:r>
            <a:r>
              <a:rPr lang="en-US" sz="4000" b="1" i="1" dirty="0">
                <a:latin typeface="Times New Roman" panose="02020603050405020304" pitchFamily="18" charset="0"/>
                <a:cs typeface="Times New Roman" panose="02020603050405020304" pitchFamily="18" charset="0"/>
              </a:rPr>
              <a:t>She</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та її кішка </a:t>
            </a:r>
            <a:r>
              <a:rPr lang="en-US" sz="4000" i="1" dirty="0">
                <a:latin typeface="Times New Roman" panose="02020603050405020304" pitchFamily="18" charset="0"/>
                <a:cs typeface="Times New Roman" panose="02020603050405020304" pitchFamily="18" charset="0"/>
              </a:rPr>
              <a:t>cat - </a:t>
            </a:r>
            <a:r>
              <a:rPr lang="en-US" sz="4000" b="1" i="1" dirty="0">
                <a:latin typeface="Times New Roman" panose="02020603050405020304" pitchFamily="18" charset="0"/>
                <a:cs typeface="Times New Roman" panose="02020603050405020304" pitchFamily="18" charset="0"/>
              </a:rPr>
              <a:t>it</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вона), містер </a:t>
            </a:r>
            <a:r>
              <a:rPr lang="en-US" sz="4000" b="1" i="1" dirty="0">
                <a:latin typeface="Times New Roman" panose="02020603050405020304" pitchFamily="18" charset="0"/>
                <a:cs typeface="Times New Roman" panose="02020603050405020304" pitchFamily="18" charset="0"/>
              </a:rPr>
              <a:t>He</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і його пес </a:t>
            </a:r>
            <a:r>
              <a:rPr lang="en-US" sz="4000" i="1" dirty="0">
                <a:latin typeface="Times New Roman" panose="02020603050405020304" pitchFamily="18" charset="0"/>
                <a:cs typeface="Times New Roman" panose="02020603050405020304" pitchFamily="18" charset="0"/>
              </a:rPr>
              <a:t>dog - </a:t>
            </a:r>
            <a:r>
              <a:rPr lang="en-US" sz="4000" b="1" i="1" dirty="0">
                <a:latin typeface="Times New Roman" panose="02020603050405020304" pitchFamily="18" charset="0"/>
                <a:cs typeface="Times New Roman" panose="02020603050405020304" pitchFamily="18" charset="0"/>
              </a:rPr>
              <a:t>it</a:t>
            </a:r>
            <a:r>
              <a:rPr lang="en-US" sz="4000" i="1" dirty="0">
                <a:latin typeface="Times New Roman" panose="02020603050405020304" pitchFamily="18" charset="0"/>
                <a:cs typeface="Times New Roman" panose="02020603050405020304" pitchFamily="18" charset="0"/>
              </a:rPr>
              <a:t> (</a:t>
            </a:r>
            <a:r>
              <a:rPr lang="uk-UA" sz="4000" i="1" dirty="0">
                <a:latin typeface="Times New Roman" panose="02020603050405020304" pitchFamily="18" charset="0"/>
                <a:cs typeface="Times New Roman" panose="02020603050405020304" pitchFamily="18" charset="0"/>
              </a:rPr>
              <a:t>він)».</a:t>
            </a:r>
          </a:p>
        </p:txBody>
      </p:sp>
    </p:spTree>
    <p:extLst>
      <p:ext uri="{BB962C8B-B14F-4D97-AF65-F5344CB8AC3E}">
        <p14:creationId xmlns:p14="http://schemas.microsoft.com/office/powerpoint/2010/main" val="26099441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quot;Сказка в реальности это не просто(Cirque du Soleil), но оч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5043"/>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09182" y="1573981"/>
            <a:ext cx="11363560" cy="1477328"/>
          </a:xfrm>
          <a:prstGeom prst="rect">
            <a:avLst/>
          </a:prstGeom>
        </p:spPr>
        <p:txBody>
          <a:bodyPr wrap="none">
            <a:spAutoFit/>
          </a:bodyPr>
          <a:lstStyle/>
          <a:p>
            <a:pPr lvl="0">
              <a:lnSpc>
                <a:spcPct val="150000"/>
              </a:lnSpc>
              <a:spcAft>
                <a:spcPts val="0"/>
              </a:spcAft>
              <a:tabLst>
                <a:tab pos="4410710" algn="l"/>
              </a:tabLst>
            </a:pPr>
            <a:r>
              <a:rPr lang="uk-UA" sz="6000" b="1" i="1" dirty="0" smtClean="0">
                <a:solidFill>
                  <a:schemeClr val="accent5">
                    <a:lumMod val="50000"/>
                  </a:schemeClr>
                </a:solidFill>
                <a:effectLst>
                  <a:glow rad="584200">
                    <a:schemeClr val="accent4">
                      <a:lumMod val="40000"/>
                      <a:lumOff val="60000"/>
                      <a:alpha val="60000"/>
                    </a:schemeClr>
                  </a:glow>
                </a:effectLst>
                <a:latin typeface="Times New Roman" panose="02020603050405020304" pitchFamily="18" charset="0"/>
                <a:ea typeface="Calibri" panose="020F0502020204030204" pitchFamily="34" charset="0"/>
              </a:rPr>
              <a:t>5. Методика </a:t>
            </a:r>
            <a:r>
              <a:rPr lang="uk-UA" sz="6000" b="1" i="1" dirty="0">
                <a:solidFill>
                  <a:schemeClr val="accent5">
                    <a:lumMod val="50000"/>
                  </a:schemeClr>
                </a:solidFill>
                <a:effectLst>
                  <a:glow rad="584200">
                    <a:schemeClr val="accent4">
                      <a:lumMod val="40000"/>
                      <a:lumOff val="60000"/>
                      <a:alpha val="60000"/>
                    </a:schemeClr>
                  </a:glow>
                </a:effectLst>
                <a:latin typeface="Times New Roman" panose="02020603050405020304" pitchFamily="18" charset="0"/>
                <a:ea typeface="Calibri" panose="020F0502020204030204" pitchFamily="34" charset="0"/>
              </a:rPr>
              <a:t>роботи над казкою</a:t>
            </a:r>
            <a:r>
              <a:rPr lang="uk-UA" sz="6000" b="1" i="1" dirty="0">
                <a:solidFill>
                  <a:srgbClr val="3B1211"/>
                </a:solidFill>
                <a:latin typeface="Times New Roman" panose="02020603050405020304" pitchFamily="18" charset="0"/>
                <a:ea typeface="Calibri" panose="020F0502020204030204" pitchFamily="34" charset="0"/>
              </a:rPr>
              <a:t>.</a:t>
            </a:r>
          </a:p>
        </p:txBody>
      </p:sp>
    </p:spTree>
    <p:extLst>
      <p:ext uri="{BB962C8B-B14F-4D97-AF65-F5344CB8AC3E}">
        <p14:creationId xmlns:p14="http://schemas.microsoft.com/office/powerpoint/2010/main" val="4661195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8052" y="106018"/>
            <a:ext cx="11476383" cy="8905002"/>
          </a:xfrm>
          <a:prstGeom prst="rect">
            <a:avLst/>
          </a:prstGeom>
          <a:noFill/>
        </p:spPr>
        <p:txBody>
          <a:bodyPr wrap="square" rtlCol="0">
            <a:spAutoFit/>
          </a:bodyPr>
          <a:lstStyle/>
          <a:p>
            <a:pPr algn="ctr"/>
            <a:r>
              <a:rPr lang="uk-UA" sz="4800" b="1" dirty="0" smtClean="0">
                <a:ln w="0"/>
                <a:solidFill>
                  <a:srgbClr val="149298"/>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Етапи роботи над казкою:</a:t>
            </a:r>
          </a:p>
          <a:p>
            <a:r>
              <a:rPr lang="ru-RU" sz="4000" b="1" dirty="0" smtClean="0">
                <a:solidFill>
                  <a:srgbClr val="002060"/>
                </a:solidFill>
                <a:latin typeface="Times New Roman" panose="02020603050405020304" pitchFamily="18" charset="0"/>
                <a:cs typeface="Times New Roman" panose="02020603050405020304" pitchFamily="18" charset="0"/>
              </a:rPr>
              <a:t>1. </a:t>
            </a:r>
            <a:r>
              <a:rPr lang="ru-RU" sz="4000" b="1" dirty="0" err="1" smtClean="0">
                <a:solidFill>
                  <a:srgbClr val="002060"/>
                </a:solidFill>
                <a:latin typeface="Times New Roman" panose="02020603050405020304" pitchFamily="18" charset="0"/>
                <a:cs typeface="Times New Roman" panose="02020603050405020304" pitchFamily="18" charset="0"/>
              </a:rPr>
              <a:t>Читання</a:t>
            </a:r>
            <a:r>
              <a:rPr lang="ru-RU" sz="4000" b="1" dirty="0" smtClean="0">
                <a:solidFill>
                  <a:srgbClr val="002060"/>
                </a:solidFill>
                <a:latin typeface="Times New Roman" panose="02020603050405020304" pitchFamily="18" charset="0"/>
                <a:cs typeface="Times New Roman" panose="02020603050405020304" pitchFamily="18" charset="0"/>
              </a:rPr>
              <a:t> </a:t>
            </a:r>
            <a:r>
              <a:rPr lang="ru-RU" sz="4000" b="1" dirty="0">
                <a:solidFill>
                  <a:srgbClr val="002060"/>
                </a:solidFill>
                <a:latin typeface="Times New Roman" panose="02020603050405020304" pitchFamily="18" charset="0"/>
                <a:cs typeface="Times New Roman" panose="02020603050405020304" pitchFamily="18" charset="0"/>
              </a:rPr>
              <a:t>тексту </a:t>
            </a:r>
            <a:r>
              <a:rPr lang="ru-RU" sz="4000" b="1" dirty="0" err="1">
                <a:solidFill>
                  <a:srgbClr val="002060"/>
                </a:solidFill>
                <a:latin typeface="Times New Roman" panose="02020603050405020304" pitchFamily="18" charset="0"/>
                <a:cs typeface="Times New Roman" panose="02020603050405020304" pitchFamily="18" charset="0"/>
              </a:rPr>
              <a:t>казки</a:t>
            </a:r>
            <a:r>
              <a:rPr lang="ru-RU" sz="4000" b="1" dirty="0">
                <a:solidFill>
                  <a:srgbClr val="002060"/>
                </a:solidFill>
                <a:latin typeface="Times New Roman" panose="02020603050405020304" pitchFamily="18" charset="0"/>
                <a:cs typeface="Times New Roman" panose="02020603050405020304" pitchFamily="18" charset="0"/>
              </a:rPr>
              <a:t> </a:t>
            </a:r>
            <a:r>
              <a:rPr lang="ru-RU" sz="4000" b="1" dirty="0" err="1">
                <a:solidFill>
                  <a:srgbClr val="002060"/>
                </a:solidFill>
                <a:latin typeface="Times New Roman" panose="02020603050405020304" pitchFamily="18" charset="0"/>
                <a:cs typeface="Times New Roman" panose="02020603050405020304" pitchFamily="18" charset="0"/>
              </a:rPr>
              <a:t>вчителем</a:t>
            </a:r>
            <a:r>
              <a:rPr lang="ru-RU" sz="4000" b="1" dirty="0">
                <a:solidFill>
                  <a:srgbClr val="002060"/>
                </a:solidFill>
                <a:latin typeface="Times New Roman" panose="02020603050405020304" pitchFamily="18" charset="0"/>
                <a:cs typeface="Times New Roman" panose="02020603050405020304" pitchFamily="18" charset="0"/>
              </a:rPr>
              <a:t>. </a:t>
            </a:r>
            <a:endParaRPr lang="ru-RU" sz="4000" b="1" dirty="0" smtClean="0">
              <a:solidFill>
                <a:srgbClr val="002060"/>
              </a:solidFill>
              <a:latin typeface="Times New Roman" panose="02020603050405020304" pitchFamily="18" charset="0"/>
              <a:cs typeface="Times New Roman" panose="02020603050405020304" pitchFamily="18" charset="0"/>
            </a:endParaRPr>
          </a:p>
          <a:p>
            <a:pPr lvl="0" algn="just">
              <a:lnSpc>
                <a:spcPct val="150000"/>
              </a:lnSpc>
              <a:spcAft>
                <a:spcPts val="800"/>
              </a:spcAft>
            </a:pPr>
            <a:r>
              <a:rPr lang="uk-UA" sz="40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2. Робота </a:t>
            </a:r>
            <a:r>
              <a:rPr lang="uk-UA"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з опорною лексикою та словникова </a:t>
            </a:r>
            <a:r>
              <a:rPr lang="uk-UA" sz="40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робота: </a:t>
            </a:r>
          </a:p>
          <a:p>
            <a:pPr lvl="0" algn="just">
              <a:spcAft>
                <a:spcPts val="800"/>
              </a:spcAft>
            </a:pPr>
            <a:r>
              <a:rPr lang="uk-UA" sz="3600" i="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4000" i="1" dirty="0" smtClean="0">
                <a:latin typeface="Times New Roman" panose="02020603050405020304" pitchFamily="18" charset="0"/>
                <a:ea typeface="Times New Roman" panose="02020603050405020304" pitchFamily="18" charset="0"/>
                <a:cs typeface="Times New Roman" panose="02020603050405020304" pitchFamily="18" charset="0"/>
              </a:rPr>
              <a:t>Коли  </a:t>
            </a:r>
            <a:r>
              <a:rPr lang="uk-UA" sz="4000" i="1" dirty="0">
                <a:latin typeface="Times New Roman" panose="02020603050405020304" pitchFamily="18" charset="0"/>
                <a:ea typeface="Times New Roman" panose="02020603050405020304" pitchFamily="18" charset="0"/>
                <a:cs typeface="Times New Roman" panose="02020603050405020304" pitchFamily="18" charset="0"/>
              </a:rPr>
              <a:t>я читала текст, можливо, вам зустрілись незрозумілі </a:t>
            </a:r>
            <a:r>
              <a:rPr lang="uk-UA" sz="4000" i="1" dirty="0" smtClean="0">
                <a:latin typeface="Times New Roman" panose="02020603050405020304" pitchFamily="18" charset="0"/>
                <a:ea typeface="Times New Roman" panose="02020603050405020304" pitchFamily="18" charset="0"/>
                <a:cs typeface="Times New Roman" panose="02020603050405020304" pitchFamily="18" charset="0"/>
              </a:rPr>
              <a:t>слова. З’ясуйте </a:t>
            </a:r>
            <a:r>
              <a:rPr lang="uk-UA" sz="4000" i="1" dirty="0">
                <a:latin typeface="Times New Roman" panose="02020603050405020304" pitchFamily="18" charset="0"/>
                <a:ea typeface="Times New Roman" panose="02020603050405020304" pitchFamily="18" charset="0"/>
                <a:cs typeface="Times New Roman" panose="02020603050405020304" pitchFamily="18" charset="0"/>
              </a:rPr>
              <a:t>для себе їх значення. </a:t>
            </a:r>
            <a:r>
              <a:rPr lang="uk-UA" sz="4000" i="1" dirty="0" smtClean="0">
                <a:latin typeface="Times New Roman" panose="02020603050405020304" pitchFamily="18" charset="0"/>
                <a:ea typeface="Times New Roman" panose="02020603050405020304" pitchFamily="18" charset="0"/>
                <a:cs typeface="Times New Roman" panose="02020603050405020304" pitchFamily="18" charset="0"/>
              </a:rPr>
              <a:t>     (Якщо </a:t>
            </a:r>
            <a:r>
              <a:rPr lang="uk-UA" sz="4000" i="1" dirty="0">
                <a:latin typeface="Times New Roman" panose="02020603050405020304" pitchFamily="18" charset="0"/>
                <a:ea typeface="Times New Roman" panose="02020603050405020304" pitchFamily="18" charset="0"/>
                <a:cs typeface="Times New Roman" panose="02020603050405020304" pitchFamily="18" charset="0"/>
              </a:rPr>
              <a:t>дитина знає значення слів чи слова, вона пояснює їхнє значення, вчитель тільки </a:t>
            </a:r>
            <a:r>
              <a:rPr lang="uk-UA" sz="4000" i="1" dirty="0" smtClean="0">
                <a:latin typeface="Times New Roman" panose="02020603050405020304" pitchFamily="18" charset="0"/>
                <a:ea typeface="Times New Roman" panose="02020603050405020304" pitchFamily="18" charset="0"/>
                <a:cs typeface="Times New Roman" panose="02020603050405020304" pitchFamily="18" charset="0"/>
              </a:rPr>
              <a:t>контролює, </a:t>
            </a:r>
            <a:r>
              <a:rPr lang="uk-UA" sz="4000" i="1" dirty="0">
                <a:latin typeface="Times New Roman" panose="02020603050405020304" pitchFamily="18" charset="0"/>
                <a:ea typeface="Times New Roman" panose="02020603050405020304" pitchFamily="18" charset="0"/>
                <a:cs typeface="Times New Roman" panose="02020603050405020304" pitchFamily="18" charset="0"/>
              </a:rPr>
              <a:t>щоб пояснення було чітким і правильним)</a:t>
            </a:r>
          </a:p>
          <a:p>
            <a:pPr lvl="0" algn="just">
              <a:lnSpc>
                <a:spcPct val="150000"/>
              </a:lnSpc>
              <a:spcAft>
                <a:spcPts val="800"/>
              </a:spcAft>
            </a:pPr>
            <a:endParaRPr lang="uk-UA" sz="40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50000"/>
              </a:lnSpc>
              <a:spcAft>
                <a:spcPts val="800"/>
              </a:spcAft>
            </a:pPr>
            <a:endParaRPr lang="uk-UA" sz="40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endParaRPr lang="uk-UA" dirty="0"/>
          </a:p>
        </p:txBody>
      </p:sp>
    </p:spTree>
    <p:extLst>
      <p:ext uri="{BB962C8B-B14F-4D97-AF65-F5344CB8AC3E}">
        <p14:creationId xmlns:p14="http://schemas.microsoft.com/office/powerpoint/2010/main" val="4289394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Скачать картинку на телефон: Зима, Рисунки, Фон, бесплатно. 190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8600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6018" y="117693"/>
            <a:ext cx="11502886" cy="6740307"/>
          </a:xfrm>
          <a:prstGeom prst="rect">
            <a:avLst/>
          </a:prstGeom>
        </p:spPr>
        <p:txBody>
          <a:bodyPr wrap="square">
            <a:spAutoFit/>
          </a:bodyPr>
          <a:lstStyle/>
          <a:p>
            <a:pPr indent="450215" algn="ctr">
              <a:lnSpc>
                <a:spcPct val="150000"/>
              </a:lnSpc>
              <a:spcAft>
                <a:spcPts val="0"/>
              </a:spcAft>
            </a:pP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РЕКОМЕНДОВАНА ЛІТЕРАТУРА:</a:t>
            </a:r>
            <a:endParaRPr lang="uk-UA" b="1" dirty="0" smtClean="0">
              <a:solidFill>
                <a:srgbClr val="040228"/>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Бігич</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О.Б. Теорія і практика формування методичної компетенції вчителя іноземної мови початкової школи: Навчальний посібник. </a:t>
            </a:r>
            <a:r>
              <a:rPr lang="uk-UA" sz="2400" b="1" dirty="0" smtClean="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[Текст]/ </a:t>
            </a:r>
            <a:r>
              <a:rPr lang="uk-UA" sz="2400" b="1" dirty="0" err="1" smtClean="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О.Б.Бігіч</a:t>
            </a:r>
            <a:r>
              <a:rPr lang="uk-UA" sz="2400" b="1" dirty="0" smtClean="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К.: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Ленвіт</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2006. – 200 с.</a:t>
            </a:r>
            <a:endParaRPr lang="uk-UA" b="1" dirty="0" smtClean="0">
              <a:solidFill>
                <a:srgbClr val="040228"/>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Методика викладання іноземних мов у середніх навчальних закладах: Підручник. Вид. 2-е,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випр</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і перероб. / </a:t>
            </a:r>
            <a:r>
              <a:rPr lang="uk-UA" sz="2400" b="1" dirty="0" smtClean="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[Текст]</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Кол</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авторів під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керівн</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С.Ю.Ніколаєвої</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 К.: </a:t>
            </a:r>
            <a:r>
              <a:rPr lang="uk-UA" sz="2400" b="1" dirty="0" err="1"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Ленвіт</a:t>
            </a: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2002. – 328 с.</a:t>
            </a:r>
            <a:endParaRPr lang="uk-UA" b="1" dirty="0" smtClean="0">
              <a:solidFill>
                <a:srgbClr val="040228"/>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uk-UA" sz="2400" b="1" dirty="0" smtClean="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Методика </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навчання іноземних мов у загальноосвітніх навчальних закладах: підручник / </a:t>
            </a:r>
            <a:r>
              <a:rPr lang="uk-UA" sz="2400" b="1" dirty="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[Текст]</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Л.С. Панова, </a:t>
            </a:r>
            <a:r>
              <a:rPr lang="uk-UA" sz="2400" b="1" dirty="0" err="1">
                <a:solidFill>
                  <a:srgbClr val="040228"/>
                </a:solidFill>
                <a:latin typeface="Times New Roman" panose="02020603050405020304" pitchFamily="18" charset="0"/>
                <a:ea typeface="Calibri" panose="020F0502020204030204" pitchFamily="34" charset="0"/>
                <a:cs typeface="Times New Roman" panose="02020603050405020304" pitchFamily="18" charset="0"/>
              </a:rPr>
              <a:t>І.Ф.Андрійко</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a:t>
            </a:r>
            <a:r>
              <a:rPr lang="uk-UA" sz="2400" b="1" dirty="0" err="1">
                <a:solidFill>
                  <a:srgbClr val="040228"/>
                </a:solidFill>
                <a:latin typeface="Times New Roman" panose="02020603050405020304" pitchFamily="18" charset="0"/>
                <a:ea typeface="Calibri" panose="020F0502020204030204" pitchFamily="34" charset="0"/>
                <a:cs typeface="Times New Roman" panose="02020603050405020304" pitchFamily="18" charset="0"/>
              </a:rPr>
              <a:t>С.В.Тезікова</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та ін. – К.: ВЦ «Академія», 2010. – 328 с.</a:t>
            </a:r>
            <a:endParaRPr lang="uk-UA" b="1" dirty="0">
              <a:solidFill>
                <a:srgbClr val="040228"/>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Роман С.В. Методика навчання англійської мови у початковій школі: Навчальний посібник. </a:t>
            </a:r>
            <a:r>
              <a:rPr lang="uk-UA" sz="2400" b="1" dirty="0">
                <a:solidFill>
                  <a:srgbClr val="040228"/>
                </a:solidFill>
                <a:latin typeface="Times New Roman" panose="02020603050405020304" pitchFamily="18" charset="0"/>
                <a:ea typeface="Times New Roman" panose="02020603050405020304" pitchFamily="18" charset="0"/>
                <a:cs typeface="Times New Roman" panose="02020603050405020304" pitchFamily="18" charset="0"/>
              </a:rPr>
              <a:t>[Текст]/ С.В. Роман.</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 К.: </a:t>
            </a:r>
            <a:r>
              <a:rPr lang="uk-UA" sz="2400" b="1" dirty="0" err="1">
                <a:solidFill>
                  <a:srgbClr val="040228"/>
                </a:solidFill>
                <a:latin typeface="Times New Roman" panose="02020603050405020304" pitchFamily="18" charset="0"/>
                <a:ea typeface="Calibri" panose="020F0502020204030204" pitchFamily="34" charset="0"/>
                <a:cs typeface="Times New Roman" panose="02020603050405020304" pitchFamily="18" charset="0"/>
              </a:rPr>
              <a:t>Ленвіт</a:t>
            </a:r>
            <a:r>
              <a:rPr lang="uk-UA" sz="2400" b="1" dirty="0">
                <a:solidFill>
                  <a:srgbClr val="040228"/>
                </a:solidFill>
                <a:latin typeface="Times New Roman" panose="02020603050405020304" pitchFamily="18" charset="0"/>
                <a:ea typeface="Calibri" panose="020F0502020204030204" pitchFamily="34" charset="0"/>
                <a:cs typeface="Times New Roman" panose="02020603050405020304" pitchFamily="18" charset="0"/>
              </a:rPr>
              <a:t>, 2005. – 208 с.</a:t>
            </a:r>
            <a:endParaRPr lang="uk-UA" b="1" dirty="0">
              <a:solidFill>
                <a:srgbClr val="040228"/>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55305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861391" y="610649"/>
            <a:ext cx="10760765" cy="6537174"/>
          </a:xfrm>
          <a:prstGeom prst="rect">
            <a:avLst/>
          </a:prstGeom>
        </p:spPr>
        <p:txBody>
          <a:bodyPr wrap="square">
            <a:spAutoFit/>
          </a:bodyPr>
          <a:lstStyle/>
          <a:p>
            <a:pPr>
              <a:lnSpc>
                <a:spcPct val="107000"/>
              </a:lnSpc>
              <a:spcAft>
                <a:spcPts val="800"/>
              </a:spcAft>
            </a:pPr>
            <a:r>
              <a:rPr lang="uk-UA"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3. Аналіз змісту казки.</a:t>
            </a:r>
            <a:endParaRPr lang="uk-UA" sz="40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3600" dirty="0">
                <a:latin typeface="Times New Roman" panose="02020603050405020304" pitchFamily="18" charset="0"/>
                <a:ea typeface="Times New Roman" panose="02020603050405020304" pitchFamily="18" charset="0"/>
                <a:cs typeface="Times New Roman" panose="02020603050405020304" pitchFamily="18" charset="0"/>
              </a:rPr>
              <a:t>- </a:t>
            </a:r>
            <a:r>
              <a:rPr lang="uk-UA" sz="4000" dirty="0">
                <a:latin typeface="Times New Roman" panose="02020603050405020304" pitchFamily="18" charset="0"/>
                <a:ea typeface="Times New Roman" panose="02020603050405020304" pitchFamily="18" charset="0"/>
                <a:cs typeface="Times New Roman" panose="02020603050405020304" pitchFamily="18" charset="0"/>
              </a:rPr>
              <a:t>Ви уважно прослухали казку.</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 Про кого ви дізналися з казки? </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4410710" algn="l"/>
              </a:tabLst>
            </a:pPr>
            <a:r>
              <a:rPr lang="uk-UA" sz="4000" dirty="0">
                <a:solidFill>
                  <a:srgbClr val="000000"/>
                </a:solidFill>
                <a:latin typeface="Times New Roman" panose="02020603050405020304" pitchFamily="18" charset="0"/>
                <a:ea typeface="Times New Roman" panose="02020603050405020304" pitchFamily="18" charset="0"/>
              </a:rPr>
              <a:t>- У якій послідовності повідомляється про….</a:t>
            </a:r>
            <a:endParaRPr lang="uk-UA" sz="4000" dirty="0">
              <a:solidFill>
                <a:srgbClr val="000000"/>
              </a:solidFill>
              <a:latin typeface="Times New Roman" panose="02020603050405020304" pitchFamily="18" charset="0"/>
              <a:ea typeface="Calibri" panose="020F0502020204030204" pitchFamily="34" charset="0"/>
            </a:endParaRPr>
          </a:p>
          <a:p>
            <a:pPr>
              <a:spcAft>
                <a:spcPts val="0"/>
              </a:spcAft>
              <a:tabLst>
                <a:tab pos="4410710" algn="l"/>
              </a:tabLst>
            </a:pPr>
            <a:r>
              <a:rPr lang="uk-UA" sz="4000" dirty="0">
                <a:solidFill>
                  <a:srgbClr val="000000"/>
                </a:solidFill>
                <a:latin typeface="Times New Roman" panose="02020603050405020304" pitchFamily="18" charset="0"/>
                <a:ea typeface="Times New Roman" panose="02020603050405020304" pitchFamily="18" charset="0"/>
              </a:rPr>
              <a:t>- Хто є головним героєм?</a:t>
            </a:r>
            <a:endParaRPr lang="uk-UA" sz="4000" dirty="0">
              <a:solidFill>
                <a:srgbClr val="000000"/>
              </a:solidFill>
              <a:latin typeface="Times New Roman" panose="02020603050405020304" pitchFamily="18" charset="0"/>
              <a:ea typeface="Calibri" panose="020F0502020204030204" pitchFamily="34" charset="0"/>
            </a:endParaRPr>
          </a:p>
          <a:p>
            <a:pPr marL="571500" indent="-571500">
              <a:spcAft>
                <a:spcPts val="0"/>
              </a:spcAft>
              <a:buFontTx/>
              <a:buChar char="-"/>
              <a:tabLst>
                <a:tab pos="4410710" algn="l"/>
              </a:tabLst>
            </a:pPr>
            <a:r>
              <a:rPr lang="uk-UA" sz="4000" dirty="0" smtClean="0">
                <a:solidFill>
                  <a:srgbClr val="000000"/>
                </a:solidFill>
                <a:latin typeface="Times New Roman" panose="02020603050405020304" pitchFamily="18" charset="0"/>
                <a:ea typeface="Times New Roman" panose="02020603050405020304" pitchFamily="18" charset="0"/>
              </a:rPr>
              <a:t>Що </a:t>
            </a:r>
            <a:r>
              <a:rPr lang="uk-UA" sz="4000" dirty="0">
                <a:solidFill>
                  <a:srgbClr val="000000"/>
                </a:solidFill>
                <a:latin typeface="Times New Roman" panose="02020603050405020304" pitchFamily="18" charset="0"/>
                <a:ea typeface="Times New Roman" panose="02020603050405020304" pitchFamily="18" charset="0"/>
              </a:rPr>
              <a:t>ви можете сказати про</a:t>
            </a:r>
            <a:r>
              <a:rPr lang="uk-UA" sz="4000" dirty="0" smtClean="0">
                <a:solidFill>
                  <a:srgbClr val="000000"/>
                </a:solidFill>
                <a:latin typeface="Times New Roman" panose="02020603050405020304" pitchFamily="18" charset="0"/>
                <a:ea typeface="Times New Roman" panose="02020603050405020304" pitchFamily="18" charset="0"/>
              </a:rPr>
              <a:t>…..</a:t>
            </a:r>
            <a:endParaRPr lang="uk-UA" sz="4000" dirty="0">
              <a:solidFill>
                <a:srgbClr val="000000"/>
              </a:solidFill>
              <a:latin typeface="Times New Roman" panose="02020603050405020304" pitchFamily="18" charset="0"/>
              <a:ea typeface="Times New Roman" panose="02020603050405020304" pitchFamily="18" charset="0"/>
            </a:endParaRPr>
          </a:p>
          <a:p>
            <a:pPr marL="571500" indent="-571500">
              <a:spcAft>
                <a:spcPts val="0"/>
              </a:spcAft>
              <a:buFontTx/>
              <a:buChar char="-"/>
              <a:tabLst>
                <a:tab pos="4410710" algn="l"/>
              </a:tabLst>
            </a:pPr>
            <a:r>
              <a:rPr lang="en-US" sz="4000" dirty="0" smtClean="0">
                <a:latin typeface="Times New Roman" panose="02020603050405020304" pitchFamily="18" charset="0"/>
                <a:ea typeface="Calibri" panose="020F0502020204030204" pitchFamily="34" charset="0"/>
                <a:cs typeface="Times New Roman" panose="02020603050405020304" pitchFamily="18" charset="0"/>
              </a:rPr>
              <a:t>Who </a:t>
            </a:r>
            <a:r>
              <a:rPr lang="en-US" sz="4000" dirty="0">
                <a:latin typeface="Times New Roman" panose="02020603050405020304" pitchFamily="18" charset="0"/>
                <a:ea typeface="Calibri" panose="020F0502020204030204" pitchFamily="34" charset="0"/>
                <a:cs typeface="Times New Roman" panose="02020603050405020304" pitchFamily="18" charset="0"/>
              </a:rPr>
              <a:t>is the main hero of tale</a:t>
            </a:r>
            <a:r>
              <a:rPr lang="uk-UA" sz="4000" dirty="0" smtClean="0">
                <a:latin typeface="Times New Roman" panose="02020603050405020304" pitchFamily="18" charset="0"/>
                <a:ea typeface="Calibri" panose="020F0502020204030204" pitchFamily="34" charset="0"/>
                <a:cs typeface="Times New Roman" panose="02020603050405020304" pitchFamily="18" charset="0"/>
              </a:rPr>
              <a:t>?</a:t>
            </a:r>
            <a:endParaRPr lang="uk-UA" sz="4000" dirty="0" smtClean="0">
              <a:latin typeface="Calibri" panose="020F0502020204030204" pitchFamily="34" charset="0"/>
              <a:ea typeface="Calibri" panose="020F0502020204030204" pitchFamily="34" charset="0"/>
              <a:cs typeface="Times New Roman" panose="02020603050405020304" pitchFamily="18" charset="0"/>
            </a:endParaRPr>
          </a:p>
          <a:p>
            <a:pPr marL="571500" indent="-571500">
              <a:spcAft>
                <a:spcPts val="0"/>
              </a:spcAft>
              <a:buFontTx/>
              <a:buChar char="-"/>
              <a:tabLst>
                <a:tab pos="4410710" algn="l"/>
              </a:tabLst>
            </a:pPr>
            <a:r>
              <a:rPr lang="en-US" sz="4000" dirty="0" smtClean="0">
                <a:latin typeface="Times New Roman" panose="02020603050405020304" pitchFamily="18" charset="0"/>
                <a:ea typeface="Calibri" panose="020F0502020204030204" pitchFamily="34" charset="0"/>
                <a:cs typeface="Times New Roman" panose="02020603050405020304" pitchFamily="18" charset="0"/>
              </a:rPr>
              <a:t>What </a:t>
            </a:r>
            <a:r>
              <a:rPr lang="en-US" sz="4000" dirty="0">
                <a:latin typeface="Times New Roman" panose="02020603050405020304" pitchFamily="18" charset="0"/>
                <a:ea typeface="Calibri" panose="020F0502020204030204" pitchFamily="34" charset="0"/>
                <a:cs typeface="Times New Roman" panose="02020603050405020304" pitchFamily="18" charset="0"/>
              </a:rPr>
              <a:t>happened </a:t>
            </a:r>
            <a:r>
              <a:rPr lang="en-US" sz="4000" dirty="0" smtClean="0">
                <a:latin typeface="Times New Roman" panose="02020603050405020304" pitchFamily="18" charset="0"/>
                <a:ea typeface="Calibri" panose="020F0502020204030204" pitchFamily="34" charset="0"/>
                <a:cs typeface="Times New Roman" panose="02020603050405020304" pitchFamily="18" charset="0"/>
              </a:rPr>
              <a:t>later?</a:t>
            </a:r>
            <a:endParaRPr lang="uk-UA" sz="4000" dirty="0" smtClean="0">
              <a:latin typeface="Calibri" panose="020F0502020204030204" pitchFamily="34" charset="0"/>
              <a:ea typeface="Calibri" panose="020F0502020204030204" pitchFamily="34" charset="0"/>
              <a:cs typeface="Times New Roman" panose="02020603050405020304" pitchFamily="18" charset="0"/>
            </a:endParaRPr>
          </a:p>
          <a:p>
            <a:pPr marL="571500" indent="-571500">
              <a:spcAft>
                <a:spcPts val="0"/>
              </a:spcAft>
              <a:buFontTx/>
              <a:buChar char="-"/>
              <a:tabLst>
                <a:tab pos="4410710" algn="l"/>
              </a:tabLst>
            </a:pPr>
            <a:r>
              <a:rPr lang="en-US" sz="4000" dirty="0" smtClean="0">
                <a:latin typeface="Times New Roman" panose="02020603050405020304" pitchFamily="18" charset="0"/>
                <a:ea typeface="Calibri" panose="020F0502020204030204" pitchFamily="34" charset="0"/>
                <a:cs typeface="Times New Roman" panose="02020603050405020304" pitchFamily="18" charset="0"/>
              </a:rPr>
              <a:t>What </a:t>
            </a:r>
            <a:r>
              <a:rPr lang="en-US" sz="4000" dirty="0">
                <a:latin typeface="Times New Roman" panose="02020603050405020304" pitchFamily="18" charset="0"/>
                <a:ea typeface="Calibri" panose="020F0502020204030204" pitchFamily="34" charset="0"/>
                <a:cs typeface="Times New Roman" panose="02020603050405020304" pitchFamily="18" charset="0"/>
              </a:rPr>
              <a:t>is conclusion of this tale?</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571500" indent="-571500">
              <a:spcAft>
                <a:spcPts val="0"/>
              </a:spcAft>
              <a:buFontTx/>
              <a:buChar char="-"/>
              <a:tabLst>
                <a:tab pos="4410710" algn="l"/>
              </a:tabLst>
            </a:pPr>
            <a:endParaRPr lang="uk-UA" sz="3600"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7414671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28869" y="551830"/>
            <a:ext cx="11131826" cy="5572808"/>
          </a:xfrm>
          <a:prstGeom prst="rect">
            <a:avLst/>
          </a:prstGeom>
        </p:spPr>
        <p:txBody>
          <a:bodyPr wrap="square">
            <a:spAutoFit/>
          </a:bodyPr>
          <a:lstStyle/>
          <a:p>
            <a:pPr indent="450215">
              <a:lnSpc>
                <a:spcPct val="107000"/>
              </a:lnSpc>
              <a:spcAft>
                <a:spcPts val="800"/>
              </a:spcAft>
            </a:pPr>
            <a:r>
              <a:rPr lang="uk-UA"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4. Аналіз структури казки.</a:t>
            </a:r>
            <a:endParaRPr lang="uk-UA" sz="40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smtClean="0">
                <a:latin typeface="Times New Roman" panose="02020603050405020304" pitchFamily="18" charset="0"/>
                <a:ea typeface="Times New Roman" panose="02020603050405020304" pitchFamily="18" charset="0"/>
                <a:cs typeface="Times New Roman" panose="02020603050405020304" pitchFamily="18" charset="0"/>
              </a:rPr>
              <a:t>- Визначте </a:t>
            </a:r>
            <a:r>
              <a:rPr lang="uk-UA" sz="4000" dirty="0">
                <a:latin typeface="Times New Roman" panose="02020603050405020304" pitchFamily="18" charset="0"/>
                <a:ea typeface="Times New Roman" panose="02020603050405020304" pitchFamily="18" charset="0"/>
                <a:cs typeface="Times New Roman" panose="02020603050405020304" pitchFamily="18" charset="0"/>
              </a:rPr>
              <a:t>головну думку казки.</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 З яких частин складається текст? ( Зачин, основна частина, кінцівка)</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 Про що йдеться в зачині? </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 Про що ви дізналися в основній частині? </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 Чи є в тексті кінцівка? Про що в ній розповідається?</a:t>
            </a:r>
            <a:endParaRPr lang="uk-UA"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65959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099930" y="584736"/>
            <a:ext cx="8348870" cy="4546886"/>
          </a:xfrm>
          <a:prstGeom prst="rect">
            <a:avLst/>
          </a:prstGeom>
        </p:spPr>
        <p:txBody>
          <a:bodyPr wrap="square">
            <a:spAutoFit/>
          </a:bodyPr>
          <a:lstStyle/>
          <a:p>
            <a:pPr>
              <a:lnSpc>
                <a:spcPct val="107000"/>
              </a:lnSpc>
              <a:spcAft>
                <a:spcPts val="800"/>
              </a:spcAft>
            </a:pPr>
            <a:r>
              <a:rPr lang="uk-UA"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5. Завдання за змістом.</a:t>
            </a:r>
            <a:endParaRPr lang="uk-UA" sz="40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Тестові завдання;</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Знайди істині та хибні речення;</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Поєднай початок речення із кінцем;</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Хто є зайвим?</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Придумай власну кінцівку казці;</a:t>
            </a:r>
            <a:endParaRPr lang="uk-UA" sz="4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800"/>
              </a:spcAft>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cs typeface="Times New Roman" panose="02020603050405020304" pitchFamily="18" charset="0"/>
              </a:rPr>
              <a:t>А що було б, якби….?</a:t>
            </a:r>
            <a:endParaRPr lang="uk-UA"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3405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80661" y="386356"/>
            <a:ext cx="9342782" cy="5162439"/>
          </a:xfrm>
          <a:prstGeom prst="rect">
            <a:avLst/>
          </a:prstGeom>
        </p:spPr>
        <p:txBody>
          <a:bodyPr wrap="square">
            <a:spAutoFit/>
          </a:bodyPr>
          <a:lstStyle/>
          <a:p>
            <a:pPr>
              <a:lnSpc>
                <a:spcPct val="107000"/>
              </a:lnSpc>
              <a:spcAft>
                <a:spcPts val="800"/>
              </a:spcAft>
            </a:pPr>
            <a:r>
              <a:rPr lang="uk-UA"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6.  Творчі вправи.</a:t>
            </a:r>
            <a:endParaRPr lang="uk-UA" sz="40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rPr>
              <a:t>«7 чарівних слів»</a:t>
            </a:r>
          </a:p>
          <a:p>
            <a:pPr marL="342900" lvl="0" indent="-342900">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rPr>
              <a:t>Придумай кінцівку до казки (казка має бути незнайома дитині, а в кінці порівнюємо з кінцівкою автора).</a:t>
            </a:r>
          </a:p>
          <a:p>
            <a:pPr marL="342900" lvl="0" indent="-342900">
              <a:buFont typeface="Symbol" panose="05050102010706020507" pitchFamily="18" charset="2"/>
              <a:buChar char=""/>
            </a:pPr>
            <a:r>
              <a:rPr lang="uk-UA" sz="4000" dirty="0" smtClean="0">
                <a:latin typeface="Times New Roman" panose="02020603050405020304" pitchFamily="18" charset="0"/>
                <a:ea typeface="Times New Roman" panose="02020603050405020304" pitchFamily="18" charset="0"/>
              </a:rPr>
              <a:t>«Зустріч </a:t>
            </a:r>
            <a:r>
              <a:rPr lang="uk-UA" sz="4000" dirty="0">
                <a:latin typeface="Times New Roman" panose="02020603050405020304" pitchFamily="18" charset="0"/>
                <a:ea typeface="Times New Roman" panose="02020603050405020304" pitchFamily="18" charset="0"/>
              </a:rPr>
              <a:t>героїв»</a:t>
            </a:r>
          </a:p>
          <a:p>
            <a:pPr marL="342900" lvl="0" indent="-342900">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rPr>
              <a:t>«Заповни середину».</a:t>
            </a:r>
          </a:p>
          <a:p>
            <a:pPr marL="342900" lvl="0" indent="-342900">
              <a:buFont typeface="Symbol" panose="05050102010706020507" pitchFamily="18" charset="2"/>
              <a:buChar char=""/>
            </a:pPr>
            <a:r>
              <a:rPr lang="uk-UA" sz="4000" dirty="0">
                <a:latin typeface="Times New Roman" panose="02020603050405020304" pitchFamily="18" charset="0"/>
                <a:ea typeface="Times New Roman" panose="02020603050405020304" pitchFamily="18" charset="0"/>
              </a:rPr>
              <a:t>«Казка навпаки» тощо.</a:t>
            </a:r>
            <a:endParaRPr lang="uk-UA" sz="4000" dirty="0"/>
          </a:p>
        </p:txBody>
      </p:sp>
    </p:spTree>
    <p:extLst>
      <p:ext uri="{BB962C8B-B14F-4D97-AF65-F5344CB8AC3E}">
        <p14:creationId xmlns:p14="http://schemas.microsoft.com/office/powerpoint/2010/main" val="5392084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84313" y="187478"/>
            <a:ext cx="11423374" cy="6842899"/>
          </a:xfrm>
          <a:prstGeom prst="rect">
            <a:avLst/>
          </a:prstGeom>
        </p:spPr>
        <p:txBody>
          <a:bodyPr wrap="square">
            <a:spAutoFit/>
          </a:bodyPr>
          <a:lstStyle/>
          <a:p>
            <a:pPr indent="450215" algn="just">
              <a:spcAft>
                <a:spcPts val="800"/>
              </a:spcAft>
            </a:pPr>
            <a:r>
              <a:rPr lang="uk-UA" sz="4800" b="1" i="1" dirty="0" smtClean="0">
                <a:latin typeface="Times New Roman" panose="02020603050405020304" pitchFamily="18" charset="0"/>
                <a:ea typeface="Calibri" panose="020F0502020204030204" pitchFamily="34" charset="0"/>
                <a:cs typeface="Times New Roman" panose="02020603050405020304" pitchFamily="18" charset="0"/>
              </a:rPr>
              <a:t>Висновки:</a:t>
            </a:r>
            <a:r>
              <a:rPr lang="uk-UA" sz="4800" b="1" i="1" dirty="0" smtClean="0">
                <a:latin typeface="Calibri" panose="020F0502020204030204" pitchFamily="34" charset="0"/>
                <a:ea typeface="Calibri" panose="020F0502020204030204" pitchFamily="34" charset="0"/>
                <a:cs typeface="Times New Roman" panose="02020603050405020304" pitchFamily="18" charset="0"/>
              </a:rPr>
              <a:t> </a:t>
            </a:r>
            <a:r>
              <a:rPr lang="uk-UA" sz="4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Отже</a:t>
            </a:r>
            <a:r>
              <a:rPr lang="uk-UA" sz="4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розвиток комунікативної компетенції у молодших школярів потребує використання відповідних їхнім віковим та психологічним особливостям методів, прийомів та засобів навчання. Дітям буде цікавий той матеріал, який буде мати форму гри, міститиме елементи казковості, фантастичності й театралізації. </a:t>
            </a:r>
            <a:endParaRPr lang="uk-UA" sz="4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6017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лучшие Бабочки, рисунок, фон обои для рабочего стола 416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78296" y="139547"/>
            <a:ext cx="11357113" cy="6186309"/>
          </a:xfrm>
          <a:prstGeom prst="rect">
            <a:avLst/>
          </a:prstGeom>
        </p:spPr>
        <p:txBody>
          <a:bodyPr wrap="square">
            <a:spAutoFit/>
          </a:bodyPr>
          <a:lstStyle/>
          <a:p>
            <a:pPr indent="450215" algn="just">
              <a:spcAft>
                <a:spcPts val="800"/>
              </a:spcAft>
            </a:pPr>
            <a:r>
              <a:rPr lang="uk-UA" sz="4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Для цього в нагоді буде казка, бо вона спрямована на донесення до учня навчального матеріалу безпосередньо, в доступній та цікавій формі, мотивуючи дитину до подальшого вивчення іноземної мови. На основі казки можна підібрати завдання, спрямовані на розвиток комунікативної компетенції, чи дати дітям завдання створити власну казку або її частину.</a:t>
            </a:r>
            <a:endParaRPr lang="uk-UA"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6205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 t="21340" r="-1" b="5762"/>
          <a:stretch/>
        </p:blipFill>
        <p:spPr>
          <a:xfrm>
            <a:off x="0" y="0"/>
            <a:ext cx="12192000" cy="6911009"/>
          </a:xfrm>
          <a:prstGeom prst="rect">
            <a:avLst/>
          </a:prstGeom>
        </p:spPr>
      </p:pic>
      <p:sp>
        <p:nvSpPr>
          <p:cNvPr id="3" name="TextBox 2"/>
          <p:cNvSpPr txBox="1"/>
          <p:nvPr/>
        </p:nvSpPr>
        <p:spPr>
          <a:xfrm>
            <a:off x="3021497" y="1245704"/>
            <a:ext cx="6308034" cy="2215991"/>
          </a:xfrm>
          <a:prstGeom prst="rect">
            <a:avLst/>
          </a:prstGeom>
          <a:noFill/>
        </p:spPr>
        <p:txBody>
          <a:bodyPr wrap="square" rtlCol="0">
            <a:spAutoFit/>
          </a:bodyPr>
          <a:lstStyle/>
          <a:p>
            <a:r>
              <a:rPr lang="en-US" sz="13800" dirty="0" smtClean="0">
                <a:ln w="0">
                  <a:solidFill>
                    <a:schemeClr val="tx1"/>
                  </a:solidFill>
                </a:ln>
                <a:solidFill>
                  <a:srgbClr val="96A7B7"/>
                </a:solidFill>
                <a:effectLst>
                  <a:glow rad="571500">
                    <a:srgbClr val="002060">
                      <a:alpha val="40000"/>
                    </a:srgbClr>
                  </a:glow>
                  <a:reflection blurRad="6350" stA="53000" endA="300" endPos="35500" dir="5400000" sy="-90000" algn="bl" rotWithShape="0"/>
                </a:effectLst>
                <a:latin typeface="Blackadder ITC" panose="04020505051007020D02" pitchFamily="82" charset="0"/>
                <a:cs typeface="Times New Roman" panose="02020603050405020304" pitchFamily="18" charset="0"/>
              </a:rPr>
              <a:t>The End</a:t>
            </a:r>
            <a:endParaRPr lang="uk-UA" sz="13800" dirty="0">
              <a:ln w="0">
                <a:solidFill>
                  <a:schemeClr val="tx1"/>
                </a:solidFill>
              </a:ln>
              <a:solidFill>
                <a:srgbClr val="96A7B7"/>
              </a:solidFill>
              <a:effectLst>
                <a:glow rad="571500">
                  <a:srgbClr val="002060">
                    <a:alpha val="40000"/>
                  </a:srgbClr>
                </a:glow>
                <a:reflection blurRad="6350" stA="53000" endA="300" endPos="35500" dir="5400000" sy="-90000" algn="bl" rotWithShape="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3848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 t="15399" r="-109"/>
          <a:stretch/>
        </p:blipFill>
        <p:spPr>
          <a:xfrm>
            <a:off x="0" y="-53009"/>
            <a:ext cx="12205252" cy="7735956"/>
          </a:xfrm>
          <a:prstGeom prst="rect">
            <a:avLst/>
          </a:prstGeom>
        </p:spPr>
      </p:pic>
      <p:sp>
        <p:nvSpPr>
          <p:cNvPr id="2" name="Прямоугольник 1"/>
          <p:cNvSpPr/>
          <p:nvPr/>
        </p:nvSpPr>
        <p:spPr>
          <a:xfrm>
            <a:off x="569844" y="707192"/>
            <a:ext cx="11065564" cy="3139321"/>
          </a:xfrm>
          <a:prstGeom prst="rect">
            <a:avLst/>
          </a:prstGeom>
        </p:spPr>
        <p:txBody>
          <a:bodyPr wrap="square">
            <a:spAutoFit/>
          </a:bodyPr>
          <a:lstStyle/>
          <a:p>
            <a:pPr marL="342900" indent="-342900" algn="ctr">
              <a:buAutoNum type="arabicPeriod"/>
            </a:pPr>
            <a:r>
              <a:rPr lang="uk-UA" sz="6600" b="1" i="1" dirty="0">
                <a:ln>
                  <a:solidFill>
                    <a:srgbClr val="3B1211"/>
                  </a:solidFill>
                </a:ln>
                <a:solidFill>
                  <a:schemeClr val="bg1"/>
                </a:solidFill>
                <a:effectLst>
                  <a:glow rad="101600">
                    <a:schemeClr val="accent5">
                      <a:satMod val="175000"/>
                      <a:alpha val="40000"/>
                    </a:schemeClr>
                  </a:glow>
                </a:effectLst>
                <a:latin typeface="Times New Roman" panose="02020603050405020304" pitchFamily="18" charset="0"/>
                <a:cs typeface="Times New Roman" panose="02020603050405020304" pitchFamily="18" charset="0"/>
              </a:rPr>
              <a:t>Володіння англійською мовою – вікно у міжнародні зв’язки.</a:t>
            </a:r>
          </a:p>
        </p:txBody>
      </p:sp>
    </p:spTree>
    <p:extLst>
      <p:ext uri="{BB962C8B-B14F-4D97-AF65-F5344CB8AC3E}">
        <p14:creationId xmlns:p14="http://schemas.microsoft.com/office/powerpoint/2010/main" val="1682081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Скачать картинку на телефон: Зима, Рисунки, Фон, бесплатно. 190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8600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73425" y="499900"/>
            <a:ext cx="10548731" cy="5632311"/>
          </a:xfrm>
          <a:prstGeom prst="rect">
            <a:avLst/>
          </a:prstGeom>
          <a:noFill/>
        </p:spPr>
        <p:txBody>
          <a:bodyPr wrap="square" rtlCol="0">
            <a:spAutoFit/>
          </a:bodyPr>
          <a:lstStyle/>
          <a:p>
            <a:r>
              <a:rPr lang="uk-UA" sz="4000" dirty="0" smtClean="0">
                <a:solidFill>
                  <a:srgbClr val="040228"/>
                </a:solidFill>
                <a:latin typeface="Times New Roman" panose="02020603050405020304" pitchFamily="18" charset="0"/>
                <a:cs typeface="Times New Roman" panose="02020603050405020304" pitchFamily="18" charset="0"/>
              </a:rPr>
              <a:t>Головним орієнтиром у роботі вчителя є документ «Навчальна програма початкової школи». Згідно з програмою</a:t>
            </a:r>
            <a:r>
              <a:rPr lang="uk-UA" sz="4000" dirty="0">
                <a:solidFill>
                  <a:srgbClr val="040228"/>
                </a:solidFill>
                <a:latin typeface="Times New Roman" panose="02020603050405020304" pitchFamily="18" charset="0"/>
                <a:cs typeface="Times New Roman" panose="02020603050405020304" pitchFamily="18" charset="0"/>
              </a:rPr>
              <a:t>, </a:t>
            </a:r>
            <a:r>
              <a:rPr lang="uk-UA" sz="4000" b="1" dirty="0" smtClean="0">
                <a:solidFill>
                  <a:srgbClr val="040228"/>
                </a:solidFill>
                <a:latin typeface="Times New Roman" panose="02020603050405020304" pitchFamily="18" charset="0"/>
                <a:cs typeface="Times New Roman" panose="02020603050405020304" pitchFamily="18" charset="0"/>
              </a:rPr>
              <a:t>головна </a:t>
            </a:r>
            <a:r>
              <a:rPr lang="uk-UA" sz="4000" b="1" dirty="0">
                <a:solidFill>
                  <a:srgbClr val="040228"/>
                </a:solidFill>
                <a:latin typeface="Times New Roman" panose="02020603050405020304" pitchFamily="18" charset="0"/>
                <a:cs typeface="Times New Roman" panose="02020603050405020304" pitchFamily="18" charset="0"/>
              </a:rPr>
              <a:t>мета навчання іноземної мови у початковій школі </a:t>
            </a:r>
            <a:r>
              <a:rPr lang="uk-UA" sz="4000" dirty="0">
                <a:solidFill>
                  <a:srgbClr val="040228"/>
                </a:solidFill>
                <a:latin typeface="Times New Roman" panose="02020603050405020304" pitchFamily="18" charset="0"/>
                <a:cs typeface="Times New Roman" panose="02020603050405020304" pitchFamily="18" charset="0"/>
              </a:rPr>
              <a:t>— формування в </a:t>
            </a:r>
            <a:r>
              <a:rPr lang="uk-UA" sz="4000" dirty="0" smtClean="0">
                <a:solidFill>
                  <a:srgbClr val="040228"/>
                </a:solidFill>
                <a:latin typeface="Times New Roman" panose="02020603050405020304" pitchFamily="18" charset="0"/>
                <a:cs typeface="Times New Roman" panose="02020603050405020304" pitchFamily="18" charset="0"/>
              </a:rPr>
              <a:t>учнів комунікативної </a:t>
            </a:r>
            <a:r>
              <a:rPr lang="uk-UA" sz="4000" dirty="0">
                <a:solidFill>
                  <a:srgbClr val="040228"/>
                </a:solidFill>
                <a:latin typeface="Times New Roman" panose="02020603050405020304" pitchFamily="18" charset="0"/>
                <a:cs typeface="Times New Roman" panose="02020603050405020304" pitchFamily="18" charset="0"/>
              </a:rPr>
              <a:t>компетенції, що забезпечується лінгвістичним, мовленнєвим і </a:t>
            </a:r>
            <a:r>
              <a:rPr lang="uk-UA" sz="4000" dirty="0" smtClean="0">
                <a:solidFill>
                  <a:srgbClr val="040228"/>
                </a:solidFill>
                <a:latin typeface="Times New Roman" panose="02020603050405020304" pitchFamily="18" charset="0"/>
                <a:cs typeface="Times New Roman" panose="02020603050405020304" pitchFamily="18" charset="0"/>
              </a:rPr>
              <a:t>соціокультурним </a:t>
            </a:r>
            <a:r>
              <a:rPr lang="uk-UA" sz="4000" dirty="0">
                <a:solidFill>
                  <a:srgbClr val="040228"/>
                </a:solidFill>
                <a:latin typeface="Times New Roman" panose="02020603050405020304" pitchFamily="18" charset="0"/>
                <a:cs typeface="Times New Roman" panose="02020603050405020304" pitchFamily="18" charset="0"/>
              </a:rPr>
              <a:t>досвідом, узгодженим з віковими можливостями молодших школярів.</a:t>
            </a:r>
          </a:p>
        </p:txBody>
      </p:sp>
    </p:spTree>
    <p:extLst>
      <p:ext uri="{BB962C8B-B14F-4D97-AF65-F5344CB8AC3E}">
        <p14:creationId xmlns:p14="http://schemas.microsoft.com/office/powerpoint/2010/main" val="1205590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Скачать картинку на телефон: Зима, Рисунки, Фон, бесплатно. 190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86000"/>
            <a:ext cx="12192000" cy="9144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63826" y="-5417"/>
            <a:ext cx="11608904" cy="6863417"/>
          </a:xfrm>
          <a:prstGeom prst="rect">
            <a:avLst/>
          </a:prstGeom>
        </p:spPr>
        <p:txBody>
          <a:bodyPr wrap="square">
            <a:spAutoFit/>
          </a:bodyPr>
          <a:lstStyle/>
          <a:p>
            <a:r>
              <a:rPr lang="ru-RU" sz="4000" b="1" dirty="0" err="1">
                <a:solidFill>
                  <a:srgbClr val="040228"/>
                </a:solidFill>
                <a:latin typeface="Times New Roman" panose="02020603050405020304" pitchFamily="18" charset="0"/>
                <a:cs typeface="Times New Roman" panose="02020603050405020304" pitchFamily="18" charset="0"/>
              </a:rPr>
              <a:t>Початковий</a:t>
            </a:r>
            <a:r>
              <a:rPr lang="ru-RU" sz="4000" b="1" dirty="0">
                <a:solidFill>
                  <a:srgbClr val="040228"/>
                </a:solidFill>
                <a:latin typeface="Times New Roman" panose="02020603050405020304" pitchFamily="18" charset="0"/>
                <a:cs typeface="Times New Roman" panose="02020603050405020304" pitchFamily="18" charset="0"/>
              </a:rPr>
              <a:t> </a:t>
            </a:r>
            <a:r>
              <a:rPr lang="ru-RU" sz="4000" b="1" dirty="0" err="1">
                <a:solidFill>
                  <a:srgbClr val="040228"/>
                </a:solidFill>
                <a:latin typeface="Times New Roman" panose="02020603050405020304" pitchFamily="18" charset="0"/>
                <a:cs typeface="Times New Roman" panose="02020603050405020304" pitchFamily="18" charset="0"/>
              </a:rPr>
              <a:t>етап</a:t>
            </a:r>
            <a:r>
              <a:rPr lang="ru-RU" sz="4000" b="1" dirty="0">
                <a:solidFill>
                  <a:srgbClr val="040228"/>
                </a:solidFill>
                <a:latin typeface="Times New Roman" panose="02020603050405020304" pitchFamily="18" charset="0"/>
                <a:cs typeface="Times New Roman" panose="02020603050405020304" pitchFamily="18" charset="0"/>
              </a:rPr>
              <a:t> </a:t>
            </a:r>
            <a:r>
              <a:rPr lang="ru-RU" sz="4000" b="1" dirty="0" err="1">
                <a:solidFill>
                  <a:srgbClr val="040228"/>
                </a:solidFill>
                <a:latin typeface="Times New Roman" panose="02020603050405020304" pitchFamily="18" charset="0"/>
                <a:cs typeface="Times New Roman" panose="02020603050405020304" pitchFamily="18" charset="0"/>
              </a:rPr>
              <a:t>навчання</a:t>
            </a:r>
            <a:r>
              <a:rPr lang="ru-RU" sz="4000" b="1" dirty="0">
                <a:solidFill>
                  <a:srgbClr val="040228"/>
                </a:solidFill>
                <a:latin typeface="Times New Roman" panose="02020603050405020304" pitchFamily="18" charset="0"/>
                <a:cs typeface="Times New Roman" panose="02020603050405020304" pitchFamily="18" charset="0"/>
              </a:rPr>
              <a:t> </a:t>
            </a:r>
            <a:r>
              <a:rPr lang="ru-RU" sz="4000" b="1" dirty="0" err="1">
                <a:solidFill>
                  <a:srgbClr val="040228"/>
                </a:solidFill>
                <a:latin typeface="Times New Roman" panose="02020603050405020304" pitchFamily="18" charset="0"/>
                <a:cs typeface="Times New Roman" panose="02020603050405020304" pitchFamily="18" charset="0"/>
              </a:rPr>
              <a:t>іноземної</a:t>
            </a:r>
            <a:r>
              <a:rPr lang="ru-RU" sz="4000" b="1" dirty="0">
                <a:solidFill>
                  <a:srgbClr val="040228"/>
                </a:solidFill>
                <a:latin typeface="Times New Roman" panose="02020603050405020304" pitchFamily="18" charset="0"/>
                <a:cs typeface="Times New Roman" panose="02020603050405020304" pitchFamily="18" charset="0"/>
              </a:rPr>
              <a:t> </a:t>
            </a:r>
            <a:r>
              <a:rPr lang="ru-RU" sz="4000" b="1" dirty="0" err="1">
                <a:solidFill>
                  <a:srgbClr val="040228"/>
                </a:solidFill>
                <a:latin typeface="Times New Roman" panose="02020603050405020304" pitchFamily="18" charset="0"/>
                <a:cs typeface="Times New Roman" panose="02020603050405020304" pitchFamily="18" charset="0"/>
              </a:rPr>
              <a:t>мови</a:t>
            </a:r>
            <a:r>
              <a:rPr lang="ru-RU" sz="4000" b="1" dirty="0">
                <a:solidFill>
                  <a:srgbClr val="040228"/>
                </a:solidFill>
                <a:latin typeface="Times New Roman" panose="02020603050405020304" pitchFamily="18" charset="0"/>
                <a:cs typeface="Times New Roman" panose="02020603050405020304" pitchFamily="18" charset="0"/>
              </a:rPr>
              <a:t> </a:t>
            </a:r>
            <a:r>
              <a:rPr lang="ru-RU" sz="4000" dirty="0">
                <a:solidFill>
                  <a:srgbClr val="040228"/>
                </a:solidFill>
                <a:latin typeface="Times New Roman" panose="02020603050405020304" pitchFamily="18" charset="0"/>
                <a:cs typeface="Times New Roman" panose="02020603050405020304" pitchFamily="18" charset="0"/>
              </a:rPr>
              <a:t>у </a:t>
            </a:r>
            <a:r>
              <a:rPr lang="ru-RU" sz="4000" dirty="0" err="1">
                <a:solidFill>
                  <a:srgbClr val="040228"/>
                </a:solidFill>
                <a:latin typeface="Times New Roman" panose="02020603050405020304" pitchFamily="18" charset="0"/>
                <a:cs typeface="Times New Roman" panose="02020603050405020304" pitchFamily="18" charset="0"/>
              </a:rPr>
              <a:t>сучасному</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загальноосвітньому</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smtClean="0">
                <a:solidFill>
                  <a:srgbClr val="040228"/>
                </a:solidFill>
                <a:latin typeface="Times New Roman" panose="02020603050405020304" pitchFamily="18" charset="0"/>
                <a:cs typeface="Times New Roman" panose="02020603050405020304" pitchFamily="18" charset="0"/>
              </a:rPr>
              <a:t>навчальному</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закладі</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надзвичайно</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важливий</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оскільки</a:t>
            </a:r>
            <a:r>
              <a:rPr lang="ru-RU" sz="4000" dirty="0">
                <a:solidFill>
                  <a:srgbClr val="040228"/>
                </a:solidFill>
                <a:latin typeface="Times New Roman" panose="02020603050405020304" pitchFamily="18" charset="0"/>
                <a:cs typeface="Times New Roman" panose="02020603050405020304" pitchFamily="18" charset="0"/>
              </a:rPr>
              <a:t> в </a:t>
            </a:r>
            <a:r>
              <a:rPr lang="ru-RU" sz="4000" dirty="0" err="1">
                <a:solidFill>
                  <a:srgbClr val="040228"/>
                </a:solidFill>
                <a:latin typeface="Times New Roman" panose="02020603050405020304" pitchFamily="18" charset="0"/>
                <a:cs typeface="Times New Roman" panose="02020603050405020304" pitchFamily="18" charset="0"/>
              </a:rPr>
              <a:t>цей</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період</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закладаються</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smtClean="0">
                <a:solidFill>
                  <a:srgbClr val="040228"/>
                </a:solidFill>
                <a:latin typeface="Times New Roman" panose="02020603050405020304" pitchFamily="18" charset="0"/>
                <a:cs typeface="Times New Roman" panose="02020603050405020304" pitchFamily="18" charset="0"/>
              </a:rPr>
              <a:t>психолінгвістичні</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основи</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іншомовної</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комунікативної</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компетенції</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необхідні</a:t>
            </a:r>
            <a:r>
              <a:rPr lang="ru-RU" sz="4000" dirty="0">
                <a:solidFill>
                  <a:srgbClr val="040228"/>
                </a:solidFill>
                <a:latin typeface="Times New Roman" panose="02020603050405020304" pitchFamily="18" charset="0"/>
                <a:cs typeface="Times New Roman" panose="02020603050405020304" pitchFamily="18" charset="0"/>
              </a:rPr>
              <a:t> та </a:t>
            </a:r>
            <a:r>
              <a:rPr lang="ru-RU" sz="4000" dirty="0" err="1" smtClean="0">
                <a:solidFill>
                  <a:srgbClr val="040228"/>
                </a:solidFill>
                <a:latin typeface="Times New Roman" panose="02020603050405020304" pitchFamily="18" charset="0"/>
                <a:cs typeface="Times New Roman" panose="02020603050405020304" pitchFamily="18" charset="0"/>
              </a:rPr>
              <a:t>достатні</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a:solidFill>
                  <a:srgbClr val="040228"/>
                </a:solidFill>
                <a:latin typeface="Times New Roman" panose="02020603050405020304" pitchFamily="18" charset="0"/>
                <a:cs typeface="Times New Roman" panose="02020603050405020304" pitchFamily="18" charset="0"/>
              </a:rPr>
              <a:t>для </a:t>
            </a:r>
            <a:r>
              <a:rPr lang="ru-RU" sz="4000" dirty="0" err="1" smtClean="0">
                <a:solidFill>
                  <a:srgbClr val="040228"/>
                </a:solidFill>
                <a:latin typeface="Times New Roman" panose="02020603050405020304" pitchFamily="18" charset="0"/>
                <a:cs typeface="Times New Roman" panose="02020603050405020304" pitchFamily="18" charset="0"/>
              </a:rPr>
              <a:t>подальшого</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її</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розвитку</a:t>
            </a:r>
            <a:r>
              <a:rPr lang="ru-RU" sz="4000" dirty="0">
                <a:solidFill>
                  <a:srgbClr val="040228"/>
                </a:solidFill>
                <a:latin typeface="Times New Roman" panose="02020603050405020304" pitchFamily="18" charset="0"/>
                <a:cs typeface="Times New Roman" panose="02020603050405020304" pitchFamily="18" charset="0"/>
              </a:rPr>
              <a:t> й </a:t>
            </a:r>
            <a:r>
              <a:rPr lang="ru-RU" sz="4000" dirty="0" err="1">
                <a:solidFill>
                  <a:srgbClr val="040228"/>
                </a:solidFill>
                <a:latin typeface="Times New Roman" panose="02020603050405020304" pitchFamily="18" charset="0"/>
                <a:cs typeface="Times New Roman" panose="02020603050405020304" pitchFamily="18" charset="0"/>
              </a:rPr>
              <a:t>удосконалення</a:t>
            </a:r>
            <a:r>
              <a:rPr lang="ru-RU" sz="4000" dirty="0">
                <a:solidFill>
                  <a:srgbClr val="040228"/>
                </a:solidFill>
                <a:latin typeface="Times New Roman" panose="02020603050405020304" pitchFamily="18" charset="0"/>
                <a:cs typeface="Times New Roman" panose="02020603050405020304" pitchFamily="18" charset="0"/>
              </a:rPr>
              <a:t>. Тут </a:t>
            </a:r>
            <a:r>
              <a:rPr lang="ru-RU" sz="4000" dirty="0" err="1">
                <a:solidFill>
                  <a:srgbClr val="040228"/>
                </a:solidFill>
                <a:latin typeface="Times New Roman" panose="02020603050405020304" pitchFamily="18" charset="0"/>
                <a:cs typeface="Times New Roman" panose="02020603050405020304" pitchFamily="18" charset="0"/>
              </a:rPr>
              <a:t>відбувається</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становлення</a:t>
            </a:r>
            <a:r>
              <a:rPr lang="ru-RU" sz="4000" dirty="0">
                <a:solidFill>
                  <a:srgbClr val="040228"/>
                </a:solidFill>
                <a:latin typeface="Times New Roman" panose="02020603050405020304" pitchFamily="18" charset="0"/>
                <a:cs typeface="Times New Roman" panose="02020603050405020304" pitchFamily="18" charset="0"/>
              </a:rPr>
              <a:t> засад для </a:t>
            </a:r>
            <a:r>
              <a:rPr lang="ru-RU" sz="4000" dirty="0" err="1" smtClean="0">
                <a:solidFill>
                  <a:srgbClr val="040228"/>
                </a:solidFill>
                <a:latin typeface="Times New Roman" panose="02020603050405020304" pitchFamily="18" charset="0"/>
                <a:cs typeface="Times New Roman" panose="02020603050405020304" pitchFamily="18" charset="0"/>
              </a:rPr>
              <a:t>формування</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smtClean="0">
                <a:solidFill>
                  <a:srgbClr val="040228"/>
                </a:solidFill>
                <a:latin typeface="Times New Roman" panose="02020603050405020304" pitchFamily="18" charset="0"/>
                <a:cs typeface="Times New Roman" panose="02020603050405020304" pitchFamily="18" charset="0"/>
              </a:rPr>
              <a:t>іншомовних</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фонетичних</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лексичних</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граматичних</a:t>
            </a:r>
            <a:r>
              <a:rPr lang="ru-RU" sz="4000" dirty="0">
                <a:solidFill>
                  <a:srgbClr val="040228"/>
                </a:solidFill>
                <a:latin typeface="Times New Roman" panose="02020603050405020304" pitchFamily="18" charset="0"/>
                <a:cs typeface="Times New Roman" panose="02020603050405020304" pitchFamily="18" charset="0"/>
              </a:rPr>
              <a:t> та </a:t>
            </a:r>
            <a:r>
              <a:rPr lang="ru-RU" sz="4000" dirty="0" err="1" smtClean="0">
                <a:solidFill>
                  <a:srgbClr val="040228"/>
                </a:solidFill>
                <a:latin typeface="Times New Roman" panose="02020603050405020304" pitchFamily="18" charset="0"/>
                <a:cs typeface="Times New Roman" panose="02020603050405020304" pitchFamily="18" charset="0"/>
              </a:rPr>
              <a:t>орфографічних</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навичок</a:t>
            </a:r>
            <a:r>
              <a:rPr lang="ru-RU" sz="4000" dirty="0">
                <a:solidFill>
                  <a:srgbClr val="040228"/>
                </a:solidFill>
                <a:latin typeface="Times New Roman" panose="02020603050405020304" pitchFamily="18" charset="0"/>
                <a:cs typeface="Times New Roman" panose="02020603050405020304" pitchFamily="18" charset="0"/>
              </a:rPr>
              <a:t>, а </a:t>
            </a:r>
            <a:r>
              <a:rPr lang="ru-RU" sz="4000" dirty="0" err="1" smtClean="0">
                <a:solidFill>
                  <a:srgbClr val="040228"/>
                </a:solidFill>
                <a:latin typeface="Times New Roman" panose="02020603050405020304" pitchFamily="18" charset="0"/>
                <a:cs typeface="Times New Roman" panose="02020603050405020304" pitchFamily="18" charset="0"/>
              </a:rPr>
              <a:t>також</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err="1" smtClean="0">
                <a:solidFill>
                  <a:srgbClr val="040228"/>
                </a:solidFill>
                <a:latin typeface="Times New Roman" panose="02020603050405020304" pitchFamily="18" charset="0"/>
                <a:cs typeface="Times New Roman" panose="02020603050405020304" pitchFamily="18" charset="0"/>
              </a:rPr>
              <a:t>умінь</a:t>
            </a:r>
            <a:r>
              <a:rPr lang="ru-RU" sz="4000" dirty="0" smtClean="0">
                <a:solidFill>
                  <a:srgbClr val="040228"/>
                </a:solidFill>
                <a:latin typeface="Times New Roman" panose="02020603050405020304" pitchFamily="18" charset="0"/>
                <a:cs typeface="Times New Roman" panose="02020603050405020304" pitchFamily="18" charset="0"/>
              </a:rPr>
              <a:t> </a:t>
            </a:r>
            <a:r>
              <a:rPr lang="ru-RU" sz="4000" dirty="0">
                <a:solidFill>
                  <a:srgbClr val="040228"/>
                </a:solidFill>
                <a:latin typeface="Times New Roman" panose="02020603050405020304" pitchFamily="18" charset="0"/>
                <a:cs typeface="Times New Roman" panose="02020603050405020304" pitchFamily="18" charset="0"/>
              </a:rPr>
              <a:t>в </a:t>
            </a:r>
            <a:r>
              <a:rPr lang="ru-RU" sz="4000" dirty="0" err="1">
                <a:solidFill>
                  <a:srgbClr val="040228"/>
                </a:solidFill>
                <a:latin typeface="Times New Roman" panose="02020603050405020304" pitchFamily="18" charset="0"/>
                <a:cs typeface="Times New Roman" panose="02020603050405020304" pitchFamily="18" charset="0"/>
              </a:rPr>
              <a:t>аудіюванні</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говорінні</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читанні</a:t>
            </a:r>
            <a:r>
              <a:rPr lang="ru-RU" sz="4000" dirty="0">
                <a:solidFill>
                  <a:srgbClr val="040228"/>
                </a:solidFill>
                <a:latin typeface="Times New Roman" panose="02020603050405020304" pitchFamily="18" charset="0"/>
                <a:cs typeface="Times New Roman" panose="02020603050405020304" pitchFamily="18" charset="0"/>
              </a:rPr>
              <a:t> й </a:t>
            </a:r>
            <a:r>
              <a:rPr lang="ru-RU" sz="4000" dirty="0" err="1">
                <a:solidFill>
                  <a:srgbClr val="040228"/>
                </a:solidFill>
                <a:latin typeface="Times New Roman" panose="02020603050405020304" pitchFamily="18" charset="0"/>
                <a:cs typeface="Times New Roman" panose="02020603050405020304" pitchFamily="18" charset="0"/>
              </a:rPr>
              <a:t>письмі</a:t>
            </a:r>
            <a:r>
              <a:rPr lang="ru-RU" sz="4000" dirty="0">
                <a:solidFill>
                  <a:srgbClr val="040228"/>
                </a:solidFill>
                <a:latin typeface="Times New Roman" panose="02020603050405020304" pitchFamily="18" charset="0"/>
                <a:cs typeface="Times New Roman" panose="02020603050405020304" pitchFamily="18" charset="0"/>
              </a:rPr>
              <a:t> у межах </a:t>
            </a:r>
            <a:r>
              <a:rPr lang="ru-RU" sz="4000" dirty="0" err="1">
                <a:solidFill>
                  <a:srgbClr val="040228"/>
                </a:solidFill>
                <a:latin typeface="Times New Roman" panose="02020603050405020304" pitchFamily="18" charset="0"/>
                <a:cs typeface="Times New Roman" panose="02020603050405020304" pitchFamily="18" charset="0"/>
              </a:rPr>
              <a:t>програмних</a:t>
            </a:r>
            <a:r>
              <a:rPr lang="ru-RU" sz="4000" dirty="0">
                <a:solidFill>
                  <a:srgbClr val="040228"/>
                </a:solidFill>
                <a:latin typeface="Times New Roman" panose="02020603050405020304" pitchFamily="18" charset="0"/>
                <a:cs typeface="Times New Roman" panose="02020603050405020304" pitchFamily="18" charset="0"/>
              </a:rPr>
              <a:t> </a:t>
            </a:r>
            <a:r>
              <a:rPr lang="ru-RU" sz="4000" dirty="0" err="1">
                <a:solidFill>
                  <a:srgbClr val="040228"/>
                </a:solidFill>
                <a:latin typeface="Times New Roman" panose="02020603050405020304" pitchFamily="18" charset="0"/>
                <a:cs typeface="Times New Roman" panose="02020603050405020304" pitchFamily="18" charset="0"/>
              </a:rPr>
              <a:t>вимог</a:t>
            </a:r>
            <a:r>
              <a:rPr lang="ru-RU" sz="4000" dirty="0">
                <a:solidFill>
                  <a:srgbClr val="040228"/>
                </a:solidFill>
                <a:latin typeface="Times New Roman" panose="02020603050405020304" pitchFamily="18" charset="0"/>
                <a:cs typeface="Times New Roman" panose="02020603050405020304" pitchFamily="18" charset="0"/>
              </a:rPr>
              <a:t>.</a:t>
            </a:r>
            <a:endParaRPr lang="uk-UA" sz="4000" dirty="0">
              <a:solidFill>
                <a:srgbClr val="0402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11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640x480 нежно, весна, Цветы, розовый обои на рабочий стол 185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6261"/>
            <a:ext cx="12192000" cy="7620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На телефон обои-Нежный цветок на голубом фоне, 1920х1200 дл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284709" cy="733507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7565" y="237388"/>
            <a:ext cx="11145079" cy="5632311"/>
          </a:xfrm>
          <a:prstGeom prst="rect">
            <a:avLst/>
          </a:prstGeom>
        </p:spPr>
        <p:txBody>
          <a:bodyPr wrap="square">
            <a:spAutoFit/>
          </a:bodyPr>
          <a:lstStyle/>
          <a:p>
            <a:pPr marL="342900" lvl="0" indent="-342900" algn="ctr">
              <a:lnSpc>
                <a:spcPct val="150000"/>
              </a:lnSpc>
              <a:spcAft>
                <a:spcPts val="0"/>
              </a:spcAft>
              <a:buFont typeface="+mj-lt"/>
              <a:buAutoNum type="arabicPeriod" startAt="2"/>
              <a:tabLst>
                <a:tab pos="4410710" algn="l"/>
              </a:tabLst>
            </a:pPr>
            <a:r>
              <a:rPr lang="uk-UA" sz="6000" b="1" i="1" dirty="0">
                <a:solidFill>
                  <a:srgbClr val="F8CBAD"/>
                </a:solidFill>
                <a:effectLst>
                  <a:glow rad="266700">
                    <a:srgbClr val="5B2B2B">
                      <a:alpha val="60000"/>
                    </a:srgbClr>
                  </a:glow>
                </a:effectLst>
                <a:latin typeface="Times New Roman" panose="02020603050405020304" pitchFamily="18" charset="0"/>
                <a:ea typeface="Calibri" panose="020F0502020204030204" pitchFamily="34" charset="0"/>
              </a:rPr>
              <a:t>Поняття компетентності, компетенції </a:t>
            </a:r>
            <a:r>
              <a:rPr lang="uk-UA" sz="6000" b="1" i="1" dirty="0" smtClean="0">
                <a:solidFill>
                  <a:srgbClr val="F8CBAD"/>
                </a:solidFill>
                <a:effectLst>
                  <a:glow rad="266700">
                    <a:srgbClr val="5B2B2B">
                      <a:alpha val="60000"/>
                    </a:srgbClr>
                  </a:glow>
                </a:effectLst>
                <a:latin typeface="Times New Roman" panose="02020603050405020304" pitchFamily="18" charset="0"/>
                <a:ea typeface="Calibri" panose="020F0502020204030204" pitchFamily="34" charset="0"/>
              </a:rPr>
              <a:t>, комунікативної компетентності та </a:t>
            </a:r>
            <a:r>
              <a:rPr lang="uk-UA" sz="6000" b="1" i="1" dirty="0">
                <a:solidFill>
                  <a:srgbClr val="F8CBAD"/>
                </a:solidFill>
                <a:effectLst>
                  <a:glow rad="266700">
                    <a:srgbClr val="5B2B2B">
                      <a:alpha val="60000"/>
                    </a:srgbClr>
                  </a:glow>
                </a:effectLst>
                <a:latin typeface="Times New Roman" panose="02020603050405020304" pitchFamily="18" charset="0"/>
                <a:ea typeface="Calibri" panose="020F0502020204030204" pitchFamily="34" charset="0"/>
              </a:rPr>
              <a:t>комунікативної компетенції.</a:t>
            </a:r>
            <a:endParaRPr lang="uk-UA" sz="5400" dirty="0">
              <a:solidFill>
                <a:srgbClr val="F8CBAD"/>
              </a:solidFill>
              <a:effectLst>
                <a:glow rad="266700">
                  <a:srgbClr val="5B2B2B">
                    <a:alpha val="60000"/>
                  </a:srgbClr>
                </a:glow>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552567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09" y="0"/>
            <a:ext cx="12284709" cy="73350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84709" cy="733507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2709" y="7430"/>
            <a:ext cx="12284710" cy="7327647"/>
          </a:xfrm>
          <a:prstGeom prst="rect">
            <a:avLst/>
          </a:prstGeom>
        </p:spPr>
        <p:txBody>
          <a:bodyPr wrap="square">
            <a:spAutoFit/>
          </a:bodyPr>
          <a:lstStyle/>
          <a:p>
            <a:pPr indent="450215" algn="ctr">
              <a:lnSpc>
                <a:spcPct val="150000"/>
              </a:lnSpc>
              <a:spcAft>
                <a:spcPts val="500"/>
              </a:spcAft>
            </a:pPr>
            <a:r>
              <a:rPr lang="uk-UA" sz="4400" dirty="0" err="1">
                <a:solidFill>
                  <a:srgbClr val="000000"/>
                </a:solidFill>
                <a:latin typeface="Times New Roman" panose="02020603050405020304" pitchFamily="18" charset="0"/>
                <a:ea typeface="Times New Roman" panose="02020603050405020304" pitchFamily="18" charset="0"/>
              </a:rPr>
              <a:t>С.О.</a:t>
            </a:r>
            <a:r>
              <a:rPr lang="uk-UA" sz="4400" dirty="0" err="1" smtClean="0">
                <a:solidFill>
                  <a:srgbClr val="000000"/>
                </a:solidFill>
                <a:latin typeface="Times New Roman" panose="02020603050405020304" pitchFamily="18" charset="0"/>
                <a:ea typeface="Times New Roman" panose="02020603050405020304" pitchFamily="18" charset="0"/>
              </a:rPr>
              <a:t>Скворцова</a:t>
            </a:r>
            <a:r>
              <a:rPr lang="uk-UA" sz="4400" dirty="0" smtClean="0">
                <a:solidFill>
                  <a:srgbClr val="000000"/>
                </a:solidFill>
                <a:latin typeface="Times New Roman" panose="02020603050405020304" pitchFamily="18" charset="0"/>
                <a:ea typeface="Times New Roman" panose="02020603050405020304" pitchFamily="18" charset="0"/>
              </a:rPr>
              <a:t> :</a:t>
            </a:r>
            <a:endParaRPr lang="uk-UA" sz="4400" b="1" dirty="0">
              <a:latin typeface="Times New Roman" panose="02020603050405020304" pitchFamily="18" charset="0"/>
              <a:ea typeface="Times New Roman" panose="02020603050405020304" pitchFamily="18" charset="0"/>
            </a:endParaRPr>
          </a:p>
          <a:p>
            <a:pPr marL="342900" lvl="0" indent="-342900" algn="just">
              <a:spcAft>
                <a:spcPts val="0"/>
              </a:spcAft>
              <a:buFont typeface="Wingdings 2" panose="05020102010507070707" pitchFamily="18" charset="2"/>
              <a:buChar char=""/>
              <a:tabLst>
                <a:tab pos="457200" algn="l"/>
              </a:tabLst>
            </a:pPr>
            <a:r>
              <a:rPr lang="uk-UA" sz="4000" b="1" u="sng" dirty="0">
                <a:latin typeface="Times New Roman" panose="02020603050405020304" pitchFamily="18" charset="0"/>
                <a:ea typeface="Times New Roman" panose="02020603050405020304" pitchFamily="18" charset="0"/>
              </a:rPr>
              <a:t>Компетентність/компетентності</a:t>
            </a:r>
            <a:r>
              <a:rPr lang="uk-UA" sz="4000" b="1" dirty="0">
                <a:latin typeface="Times New Roman" panose="02020603050405020304" pitchFamily="18" charset="0"/>
                <a:ea typeface="Times New Roman" panose="02020603050405020304" pitchFamily="18" charset="0"/>
              </a:rPr>
              <a:t> </a:t>
            </a:r>
            <a:r>
              <a:rPr lang="uk-UA" sz="4000" dirty="0">
                <a:latin typeface="Times New Roman" panose="02020603050405020304" pitchFamily="18" charset="0"/>
                <a:ea typeface="Times New Roman" panose="02020603050405020304" pitchFamily="18" charset="0"/>
              </a:rPr>
              <a:t>- здатність </a:t>
            </a:r>
            <a:r>
              <a:rPr lang="uk-UA" sz="4000" dirty="0" smtClean="0">
                <a:latin typeface="Times New Roman" panose="02020603050405020304" pitchFamily="18" charset="0"/>
                <a:ea typeface="Times New Roman" panose="02020603050405020304" pitchFamily="18" charset="0"/>
              </a:rPr>
              <a:t>особистості </a:t>
            </a:r>
            <a:r>
              <a:rPr lang="uk-UA" sz="4000" dirty="0">
                <a:latin typeface="Times New Roman" panose="02020603050405020304" pitchFamily="18" charset="0"/>
                <a:ea typeface="Times New Roman" panose="02020603050405020304" pitchFamily="18" charset="0"/>
              </a:rPr>
              <a:t>до виконання певного виду діяльності, що виражається через знання, розуміння, уміння, цінності, інші </a:t>
            </a:r>
            <a:r>
              <a:rPr lang="uk-UA" sz="4000" dirty="0" smtClean="0">
                <a:latin typeface="Times New Roman" panose="02020603050405020304" pitchFamily="18" charset="0"/>
                <a:ea typeface="Times New Roman" panose="02020603050405020304" pitchFamily="18" charset="0"/>
              </a:rPr>
              <a:t>особистісні </a:t>
            </a:r>
            <a:r>
              <a:rPr lang="uk-UA" sz="4000" dirty="0">
                <a:latin typeface="Times New Roman" panose="02020603050405020304" pitchFamily="18" charset="0"/>
                <a:ea typeface="Times New Roman" panose="02020603050405020304" pitchFamily="18" charset="0"/>
              </a:rPr>
              <a:t>якості</a:t>
            </a:r>
            <a:r>
              <a:rPr lang="uk-UA" sz="4000" dirty="0" smtClean="0">
                <a:latin typeface="Times New Roman" panose="02020603050405020304" pitchFamily="18" charset="0"/>
                <a:ea typeface="Times New Roman" panose="02020603050405020304" pitchFamily="18" charset="0"/>
              </a:rPr>
              <a:t>;</a:t>
            </a:r>
          </a:p>
          <a:p>
            <a:pPr lvl="0" algn="just">
              <a:spcAft>
                <a:spcPts val="0"/>
              </a:spcAft>
              <a:tabLst>
                <a:tab pos="457200" algn="l"/>
              </a:tabLst>
            </a:pPr>
            <a:endParaRPr lang="uk-UA" sz="4000" dirty="0">
              <a:latin typeface="Times New Roman" panose="02020603050405020304" pitchFamily="18" charset="0"/>
              <a:ea typeface="Times New Roman" panose="02020603050405020304" pitchFamily="18" charset="0"/>
            </a:endParaRPr>
          </a:p>
          <a:p>
            <a:pPr marL="342900" lvl="0" indent="-342900" algn="just">
              <a:spcAft>
                <a:spcPts val="0"/>
              </a:spcAft>
              <a:buFont typeface="Wingdings 2" panose="05020102010507070707" pitchFamily="18" charset="2"/>
              <a:buChar char=""/>
              <a:tabLst>
                <a:tab pos="457200" algn="l"/>
              </a:tabLst>
            </a:pPr>
            <a:r>
              <a:rPr lang="uk-UA" sz="4000" b="1" u="sng" dirty="0">
                <a:latin typeface="Times New Roman" panose="02020603050405020304" pitchFamily="18" charset="0"/>
                <a:ea typeface="Times New Roman" panose="02020603050405020304" pitchFamily="18" charset="0"/>
              </a:rPr>
              <a:t>Результати навчання</a:t>
            </a:r>
            <a:r>
              <a:rPr lang="uk-UA" sz="4000" b="1" dirty="0">
                <a:latin typeface="Times New Roman" panose="02020603050405020304" pitchFamily="18" charset="0"/>
                <a:ea typeface="Times New Roman" panose="02020603050405020304" pitchFamily="18" charset="0"/>
              </a:rPr>
              <a:t> </a:t>
            </a:r>
            <a:r>
              <a:rPr lang="uk-UA" sz="4000" dirty="0">
                <a:latin typeface="Times New Roman" panose="02020603050405020304" pitchFamily="18" charset="0"/>
                <a:ea typeface="Times New Roman" panose="02020603050405020304" pitchFamily="18" charset="0"/>
              </a:rPr>
              <a:t>- компетентності (знання, розуміння, уміння, цінності, інші </a:t>
            </a:r>
            <a:r>
              <a:rPr lang="uk-UA" sz="4000" dirty="0" smtClean="0">
                <a:latin typeface="Times New Roman" panose="02020603050405020304" pitchFamily="18" charset="0"/>
                <a:ea typeface="Times New Roman" panose="02020603050405020304" pitchFamily="18" charset="0"/>
              </a:rPr>
              <a:t>особистісні </a:t>
            </a:r>
            <a:r>
              <a:rPr lang="uk-UA" sz="4000" dirty="0">
                <a:latin typeface="Times New Roman" panose="02020603050405020304" pitchFamily="18" charset="0"/>
                <a:ea typeface="Times New Roman" panose="02020603050405020304" pitchFamily="18" charset="0"/>
              </a:rPr>
              <a:t>якості), які набуває та/або здатна продемонструвати </a:t>
            </a:r>
            <a:r>
              <a:rPr lang="uk-UA" sz="4000" dirty="0" smtClean="0">
                <a:latin typeface="Times New Roman" panose="02020603050405020304" pitchFamily="18" charset="0"/>
                <a:ea typeface="Times New Roman" panose="02020603050405020304" pitchFamily="18" charset="0"/>
              </a:rPr>
              <a:t>особистість </a:t>
            </a:r>
            <a:r>
              <a:rPr lang="uk-UA" sz="4000" dirty="0">
                <a:latin typeface="Times New Roman" panose="02020603050405020304" pitchFamily="18" charset="0"/>
                <a:ea typeface="Times New Roman" panose="02020603050405020304" pitchFamily="18" charset="0"/>
              </a:rPr>
              <a:t>після завершення навчання</a:t>
            </a:r>
            <a:r>
              <a:rPr lang="uk-UA" sz="4000" dirty="0" smtClean="0">
                <a:latin typeface="Times New Roman" panose="02020603050405020304" pitchFamily="18" charset="0"/>
                <a:ea typeface="Times New Roman" panose="02020603050405020304" pitchFamily="18" charset="0"/>
              </a:rPr>
              <a:t>.</a:t>
            </a:r>
          </a:p>
          <a:p>
            <a:pPr lvl="0" algn="just">
              <a:spcAft>
                <a:spcPts val="0"/>
              </a:spcAft>
              <a:tabLst>
                <a:tab pos="457200" algn="l"/>
              </a:tabLst>
            </a:pPr>
            <a:endParaRPr lang="uk-UA" sz="4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01811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84709" cy="73350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На телефон обои-Нежный цветок на голубом фоне, 1920х1200 дл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0"/>
            <a:ext cx="12284709" cy="733507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85502" y="543606"/>
            <a:ext cx="11913703" cy="6247864"/>
          </a:xfrm>
          <a:prstGeom prst="rect">
            <a:avLst/>
          </a:prstGeom>
        </p:spPr>
        <p:txBody>
          <a:bodyPr wrap="square">
            <a:spAutoFit/>
          </a:bodyPr>
          <a:lstStyle/>
          <a:p>
            <a:pPr marL="342900" lvl="0" indent="-342900" algn="just">
              <a:buFont typeface="Wingdings 2" panose="05020102010507070707" pitchFamily="18" charset="2"/>
              <a:buChar char=""/>
              <a:tabLst>
                <a:tab pos="457200" algn="l"/>
              </a:tabLst>
            </a:pPr>
            <a:r>
              <a:rPr lang="uk-UA" sz="4000" b="1" u="sng" dirty="0">
                <a:solidFill>
                  <a:prstClr val="black"/>
                </a:solidFill>
                <a:latin typeface="Times New Roman" panose="02020603050405020304" pitchFamily="18" charset="0"/>
                <a:ea typeface="Times New Roman" panose="02020603050405020304" pitchFamily="18" charset="0"/>
              </a:rPr>
              <a:t>Компетенція</a:t>
            </a:r>
            <a:r>
              <a:rPr lang="uk-UA" sz="4000" dirty="0">
                <a:solidFill>
                  <a:prstClr val="black"/>
                </a:solidFill>
                <a:latin typeface="Times New Roman" panose="02020603050405020304" pitchFamily="18" charset="0"/>
                <a:ea typeface="Times New Roman" panose="02020603050405020304" pitchFamily="18" charset="0"/>
              </a:rPr>
              <a:t> — суспільно визнаний рівень знань, умінь, навичок, ставлень у певній сфері діяльності людини</a:t>
            </a:r>
            <a:r>
              <a:rPr lang="uk-UA" sz="4000" dirty="0" smtClean="0">
                <a:solidFill>
                  <a:prstClr val="black"/>
                </a:solidFill>
                <a:latin typeface="Times New Roman" panose="02020603050405020304" pitchFamily="18" charset="0"/>
                <a:ea typeface="Times New Roman" panose="02020603050405020304" pitchFamily="18" charset="0"/>
              </a:rPr>
              <a:t>.</a:t>
            </a:r>
          </a:p>
          <a:p>
            <a:pPr lvl="0" algn="ctr">
              <a:tabLst>
                <a:tab pos="457200" algn="l"/>
              </a:tabLst>
            </a:pPr>
            <a:r>
              <a:rPr lang="uk-UA" sz="4000" b="1" dirty="0">
                <a:solidFill>
                  <a:prstClr val="black"/>
                </a:solidFill>
                <a:latin typeface="Times New Roman" panose="02020603050405020304" pitchFamily="18" charset="0"/>
                <a:ea typeface="Times New Roman" panose="02020603050405020304" pitchFamily="18" charset="0"/>
              </a:rPr>
              <a:t>Т. </a:t>
            </a:r>
            <a:r>
              <a:rPr lang="uk-UA" sz="4000" b="1" dirty="0" err="1">
                <a:solidFill>
                  <a:prstClr val="black"/>
                </a:solidFill>
                <a:latin typeface="Times New Roman" panose="02020603050405020304" pitchFamily="18" charset="0"/>
                <a:ea typeface="Times New Roman" panose="02020603050405020304" pitchFamily="18" charset="0"/>
              </a:rPr>
              <a:t>Вольфовська</a:t>
            </a:r>
            <a:r>
              <a:rPr lang="uk-UA" sz="4000" b="1" dirty="0">
                <a:solidFill>
                  <a:prstClr val="black"/>
                </a:solidFill>
                <a:latin typeface="Times New Roman" panose="02020603050405020304" pitchFamily="18" charset="0"/>
                <a:ea typeface="Times New Roman" panose="02020603050405020304" pitchFamily="18" charset="0"/>
              </a:rPr>
              <a:t> </a:t>
            </a:r>
            <a:r>
              <a:rPr lang="uk-UA" sz="4000" b="1" dirty="0" smtClean="0">
                <a:solidFill>
                  <a:prstClr val="black"/>
                </a:solidFill>
                <a:latin typeface="Times New Roman" panose="02020603050405020304" pitchFamily="18" charset="0"/>
                <a:ea typeface="Times New Roman" panose="02020603050405020304" pitchFamily="18" charset="0"/>
              </a:rPr>
              <a:t>:</a:t>
            </a:r>
            <a:endParaRPr lang="uk-UA" sz="4000" b="1" dirty="0">
              <a:solidFill>
                <a:prstClr val="black"/>
              </a:solidFill>
              <a:latin typeface="Times New Roman" panose="02020603050405020304" pitchFamily="18" charset="0"/>
              <a:ea typeface="Times New Roman" panose="02020603050405020304" pitchFamily="18" charset="0"/>
            </a:endParaRPr>
          </a:p>
          <a:p>
            <a:pPr lvl="0" algn="just">
              <a:tabLst>
                <a:tab pos="457200" algn="l"/>
              </a:tabLst>
            </a:pPr>
            <a:r>
              <a:rPr lang="uk-UA" sz="4000" b="1" i="1" dirty="0">
                <a:solidFill>
                  <a:prstClr val="black"/>
                </a:solidFill>
                <a:latin typeface="Times New Roman" panose="02020603050405020304" pitchFamily="18" charset="0"/>
                <a:ea typeface="Times New Roman" panose="02020603050405020304" pitchFamily="18" charset="0"/>
              </a:rPr>
              <a:t>«</a:t>
            </a:r>
            <a:r>
              <a:rPr lang="uk-UA" sz="4000" b="1" i="1" dirty="0" smtClean="0">
                <a:solidFill>
                  <a:prstClr val="black"/>
                </a:solidFill>
                <a:latin typeface="Times New Roman" panose="02020603050405020304" pitchFamily="18" charset="0"/>
                <a:ea typeface="Times New Roman" panose="02020603050405020304" pitchFamily="18" charset="0"/>
              </a:rPr>
              <a:t>комунікативна компетентність» </a:t>
            </a:r>
            <a:r>
              <a:rPr lang="uk-UA" sz="4000" b="1" dirty="0" smtClean="0">
                <a:solidFill>
                  <a:prstClr val="black"/>
                </a:solidFill>
                <a:latin typeface="Times New Roman" panose="02020603050405020304" pitchFamily="18" charset="0"/>
                <a:ea typeface="Times New Roman" panose="02020603050405020304" pitchFamily="18" charset="0"/>
              </a:rPr>
              <a:t>-</a:t>
            </a:r>
            <a:r>
              <a:rPr lang="uk-UA" sz="4000" dirty="0" smtClean="0">
                <a:solidFill>
                  <a:prstClr val="black"/>
                </a:solidFill>
                <a:latin typeface="Times New Roman" panose="02020603050405020304" pitchFamily="18" charset="0"/>
                <a:ea typeface="Times New Roman" panose="02020603050405020304" pitchFamily="18" charset="0"/>
              </a:rPr>
              <a:t> </a:t>
            </a:r>
            <a:r>
              <a:rPr lang="uk-UA" sz="4000" dirty="0">
                <a:solidFill>
                  <a:prstClr val="black"/>
                </a:solidFill>
                <a:latin typeface="Times New Roman" panose="02020603050405020304" pitchFamily="18" charset="0"/>
                <a:ea typeface="Times New Roman" panose="02020603050405020304" pitchFamily="18" charset="0"/>
              </a:rPr>
              <a:t>необхідний людині рівень сформованості досвіду, умінь і навичок міжособистісної взаємодії, щоб успішно функціонувати в суспільстві з урахуванням власних здібностей і соціального статусу.</a:t>
            </a:r>
          </a:p>
          <a:p>
            <a:pPr lvl="0" algn="just">
              <a:tabLst>
                <a:tab pos="457200" algn="l"/>
              </a:tabLst>
            </a:pPr>
            <a:endParaRPr lang="uk-UA" sz="4000" dirty="0">
              <a:solidFill>
                <a:prstClr val="black"/>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8036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643</TotalTime>
  <Words>1157</Words>
  <Application>Microsoft Office PowerPoint</Application>
  <PresentationFormat>Широкоэкранный</PresentationFormat>
  <Paragraphs>95</Paragraphs>
  <Slides>36</Slides>
  <Notes>0</Notes>
  <HiddenSlides>0</HiddenSlides>
  <MMClips>2</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36</vt:i4>
      </vt:variant>
    </vt:vector>
  </HeadingPairs>
  <TitlesOfParts>
    <vt:vector size="44" baseType="lpstr">
      <vt:lpstr>Arial</vt:lpstr>
      <vt:lpstr>Blackadder ITC</vt:lpstr>
      <vt:lpstr>Calibri</vt:lpstr>
      <vt:lpstr>Calibri Light</vt:lpstr>
      <vt:lpstr>Symbol</vt:lpstr>
      <vt:lpstr>Times New Roman</vt:lpstr>
      <vt:lpstr>Wingdings 2</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53</cp:revision>
  <dcterms:created xsi:type="dcterms:W3CDTF">2014-11-17T21:27:45Z</dcterms:created>
  <dcterms:modified xsi:type="dcterms:W3CDTF">2015-03-03T14:24:31Z</dcterms:modified>
</cp:coreProperties>
</file>