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6"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2489260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4254965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3042618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3049226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1527184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4082814-A04B-4136-9A59-7F701AE6297E}" type="datetimeFigureOut">
              <a:rPr lang="ru-RU" smtClean="0"/>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66142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4082814-A04B-4136-9A59-7F701AE6297E}" type="datetimeFigureOut">
              <a:rPr lang="ru-RU" smtClean="0"/>
              <a:t>09.05.2019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3785581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4082814-A04B-4136-9A59-7F701AE6297E}" type="datetimeFigureOut">
              <a:rPr lang="ru-RU" smtClean="0"/>
              <a:t>09.05.2019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280986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082814-A04B-4136-9A59-7F701AE6297E}" type="datetimeFigureOut">
              <a:rPr lang="ru-RU" smtClean="0"/>
              <a:t>09.05.2019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3015609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082814-A04B-4136-9A59-7F701AE6297E}" type="datetimeFigureOut">
              <a:rPr lang="ru-RU" smtClean="0"/>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114219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4082814-A04B-4136-9A59-7F701AE6297E}" type="datetimeFigureOut">
              <a:rPr lang="ru-RU" smtClean="0"/>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E1FA41-1584-4311-97CB-BC334CBBB8F6}" type="slidenum">
              <a:rPr lang="ru-RU" smtClean="0"/>
              <a:t>‹#›</a:t>
            </a:fld>
            <a:endParaRPr lang="ru-RU"/>
          </a:p>
        </p:txBody>
      </p:sp>
    </p:spTree>
    <p:extLst>
      <p:ext uri="{BB962C8B-B14F-4D97-AF65-F5344CB8AC3E}">
        <p14:creationId xmlns:p14="http://schemas.microsoft.com/office/powerpoint/2010/main" val="4055650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082814-A04B-4136-9A59-7F701AE6297E}" type="datetimeFigureOut">
              <a:rPr lang="ru-RU" smtClean="0"/>
              <a:t>09.05.2019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E1FA41-1584-4311-97CB-BC334CBBB8F6}" type="slidenum">
              <a:rPr lang="ru-RU" smtClean="0"/>
              <a:t>‹#›</a:t>
            </a:fld>
            <a:endParaRPr lang="ru-RU"/>
          </a:p>
        </p:txBody>
      </p:sp>
    </p:spTree>
    <p:extLst>
      <p:ext uri="{BB962C8B-B14F-4D97-AF65-F5344CB8AC3E}">
        <p14:creationId xmlns:p14="http://schemas.microsoft.com/office/powerpoint/2010/main" val="3616835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548680"/>
            <a:ext cx="7772400" cy="1470025"/>
          </a:xfrm>
        </p:spPr>
        <p:txBody>
          <a:bodyPr>
            <a:normAutofit fontScale="90000"/>
          </a:bodyPr>
          <a:lstStyle/>
          <a:p>
            <a:pPr>
              <a:lnSpc>
                <a:spcPct val="115000"/>
              </a:lnSpc>
            </a:pPr>
            <a:r>
              <a:rPr lang="en-US" b="1" i="1" dirty="0" smtClean="0">
                <a:effectLst/>
                <a:latin typeface="Times New Roman"/>
                <a:ea typeface="Calibri"/>
                <a:cs typeface="Times New Roman"/>
              </a:rPr>
              <a:t/>
            </a:r>
            <a:br>
              <a:rPr lang="en-US" b="1" i="1" dirty="0" smtClean="0">
                <a:effectLst/>
                <a:latin typeface="Times New Roman"/>
                <a:ea typeface="Calibri"/>
                <a:cs typeface="Times New Roman"/>
              </a:rPr>
            </a:br>
            <a:r>
              <a:rPr lang="en-US" b="1" i="1" dirty="0" smtClean="0">
                <a:effectLst/>
                <a:latin typeface="Times New Roman"/>
                <a:ea typeface="Calibri"/>
                <a:cs typeface="Times New Roman"/>
              </a:rPr>
              <a:t>Social and Territorial Varieties </a:t>
            </a:r>
            <a:br>
              <a:rPr lang="en-US" b="1" i="1" dirty="0" smtClean="0">
                <a:effectLst/>
                <a:latin typeface="Times New Roman"/>
                <a:ea typeface="Calibri"/>
                <a:cs typeface="Times New Roman"/>
              </a:rPr>
            </a:br>
            <a:r>
              <a:rPr lang="en-US" b="1" i="1" dirty="0" smtClean="0">
                <a:effectLst/>
                <a:latin typeface="Times New Roman"/>
                <a:ea typeface="Calibri"/>
                <a:cs typeface="Times New Roman"/>
              </a:rPr>
              <a:t>of English.</a:t>
            </a:r>
            <a:r>
              <a:rPr lang="ru-RU" sz="3600" dirty="0">
                <a:ea typeface="Calibri"/>
                <a:cs typeface="Times New Roman"/>
              </a:rPr>
              <a:t/>
            </a:r>
            <a:br>
              <a:rPr lang="ru-RU" sz="3600" dirty="0">
                <a:ea typeface="Calibri"/>
                <a:cs typeface="Times New Roman"/>
              </a:rPr>
            </a:br>
            <a:endParaRPr lang="ru-RU" dirty="0"/>
          </a:p>
        </p:txBody>
      </p:sp>
      <p:sp>
        <p:nvSpPr>
          <p:cNvPr id="3" name="Подзаголовок 2"/>
          <p:cNvSpPr>
            <a:spLocks noGrp="1"/>
          </p:cNvSpPr>
          <p:nvPr>
            <p:ph type="subTitle" idx="1"/>
          </p:nvPr>
        </p:nvSpPr>
        <p:spPr>
          <a:xfrm>
            <a:off x="467544" y="2276872"/>
            <a:ext cx="8208912" cy="4032448"/>
          </a:xfrm>
        </p:spPr>
        <p:txBody>
          <a:bodyPr>
            <a:normAutofit/>
          </a:bodyPr>
          <a:lstStyle/>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1. Functional Stylistics and Dialectology.</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2. Spread of English. English-Based Pronunciation Standards of English.</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3. The main points of difference between RP and GA. </a:t>
            </a:r>
            <a:endParaRPr lang="ru-RU" sz="2400" dirty="0">
              <a:solidFill>
                <a:schemeClr val="tx1"/>
              </a:solidFill>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dirty="0" smtClean="0">
                <a:solidFill>
                  <a:schemeClr val="tx1"/>
                </a:solidFill>
                <a:effectLst/>
                <a:latin typeface="Times New Roman" panose="02020603050405020304" pitchFamily="18" charset="0"/>
                <a:ea typeface="Calibri"/>
                <a:cs typeface="Times New Roman" panose="02020603050405020304" pitchFamily="18" charset="0"/>
              </a:rPr>
              <a:t>4. Styles of pronunciation.</a:t>
            </a:r>
            <a:endParaRPr lang="ru-RU" sz="2400" dirty="0">
              <a:solidFill>
                <a:schemeClr val="tx1"/>
              </a:solidFill>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2129548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8964488" cy="600452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Local accents may have many features of pronunciation in common and consequently are grouped into </a:t>
            </a:r>
            <a:r>
              <a:rPr lang="en-US" sz="2400" b="1" dirty="0" smtClean="0">
                <a:effectLst/>
                <a:latin typeface="Times New Roman" panose="02020603050405020304" pitchFamily="18" charset="0"/>
                <a:ea typeface="Calibri"/>
                <a:cs typeface="Times New Roman" panose="02020603050405020304" pitchFamily="18" charset="0"/>
              </a:rPr>
              <a:t>territorial or area accents</a:t>
            </a:r>
            <a:r>
              <a:rPr lang="en-US" sz="2400" dirty="0" smtClean="0">
                <a:effectLst/>
                <a:latin typeface="Times New Roman" panose="02020603050405020304" pitchFamily="18" charset="0"/>
                <a:ea typeface="Calibri"/>
                <a:cs typeface="Times New Roman" panose="02020603050405020304" pitchFamily="18" charset="0"/>
              </a:rPr>
              <a:t>. In Britain, for example, Yorkshire, Lancashire and Cheshire accents form the group of "Northern accent". </a:t>
            </a:r>
          </a:p>
          <a:p>
            <a:pPr indent="450215"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terms "dialects and accents" should be treated differently when related to different aspects of the language. It is, however, true that there is a great deal of overlap between these terms. </a:t>
            </a:r>
          </a:p>
          <a:p>
            <a:pPr indent="450215" algn="just">
              <a:lnSpc>
                <a:spcPct val="115000"/>
              </a:lnSpc>
              <a:spcAft>
                <a:spcPts val="0"/>
              </a:spcAft>
            </a:pPr>
            <a:endParaRPr lang="en-US"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For certain geographical, economic, political and cultural reasons one of the dialects becomes the standard language of the nation and its pronunciation or its accent — the received standard pronunciation. This was the case of London dialect, whose accent became the "RP" ("Received Pronunciation") of Britain [Alfred Charles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797074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60648"/>
            <a:ext cx="9036496" cy="6463308"/>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It has been estimated that the standard pronunciation of a country is not homogeneous. It changes in relation to other languages, and also to geographical, psychological, social and political influences. In England, for example, we distinguish "conservative, general and advanced RP" [Alfred Charles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pressure of Standard English is so strong that many people are bilingual in a sense that they use an imitation of RP with their teachers and lapse into their native local accent when speaking among themselves. In this occasion the term </a:t>
            </a:r>
            <a:r>
              <a:rPr lang="en-US" sz="2400" b="1" i="1" dirty="0" err="1" smtClean="0">
                <a:effectLst/>
                <a:latin typeface="Times New Roman" panose="02020603050405020304" pitchFamily="18" charset="0"/>
                <a:ea typeface="Calibri"/>
                <a:cs typeface="Times New Roman" panose="02020603050405020304" pitchFamily="18" charset="0"/>
              </a:rPr>
              <a:t>diglossia</a:t>
            </a:r>
            <a:r>
              <a:rPr lang="en-US" sz="2400" dirty="0" smtClean="0">
                <a:effectLst/>
                <a:latin typeface="Times New Roman" panose="02020603050405020304" pitchFamily="18" charset="0"/>
                <a:ea typeface="Calibri"/>
                <a:cs typeface="Times New Roman" panose="02020603050405020304" pitchFamily="18" charset="0"/>
              </a:rPr>
              <a:t> should be introduced to denote </a:t>
            </a:r>
            <a:r>
              <a:rPr lang="en-US" sz="2400" b="1" i="1" dirty="0" smtClean="0">
                <a:effectLst/>
                <a:latin typeface="Times New Roman" panose="02020603050405020304" pitchFamily="18" charset="0"/>
                <a:ea typeface="Calibri"/>
                <a:cs typeface="Times New Roman" panose="02020603050405020304" pitchFamily="18" charset="0"/>
              </a:rPr>
              <a:t>a state of linguistic duality in which the standard literary form of a language and one of its regional dialects are used by the same individual in different social situations</a:t>
            </a:r>
            <a:r>
              <a:rPr lang="en-US" sz="2400" dirty="0" smtClean="0">
                <a:effectLst/>
                <a:latin typeface="Times New Roman" panose="02020603050405020304" pitchFamily="18" charset="0"/>
                <a:ea typeface="Calibri"/>
                <a:cs typeface="Times New Roman" panose="02020603050405020304" pitchFamily="18" charset="0"/>
              </a:rPr>
              <a:t>. This phenomenon should not be mixed up with </a:t>
            </a:r>
            <a:r>
              <a:rPr lang="en-US" sz="2400" b="1" i="1" dirty="0" smtClean="0">
                <a:effectLst/>
                <a:latin typeface="Times New Roman" panose="02020603050405020304" pitchFamily="18" charset="0"/>
                <a:ea typeface="Calibri"/>
                <a:cs typeface="Times New Roman" panose="02020603050405020304" pitchFamily="18" charset="0"/>
              </a:rPr>
              <a:t>bilingualism</a:t>
            </a:r>
            <a:r>
              <a:rPr lang="en-US" sz="2400" dirty="0" smtClean="0">
                <a:effectLst/>
                <a:latin typeface="Times New Roman" panose="02020603050405020304" pitchFamily="18" charset="0"/>
                <a:ea typeface="Calibri"/>
                <a:cs typeface="Times New Roman" panose="02020603050405020304" pitchFamily="18" charset="0"/>
              </a:rPr>
              <a:t> that is </a:t>
            </a:r>
            <a:r>
              <a:rPr lang="en-US" sz="2400" b="1" i="1" dirty="0" smtClean="0">
                <a:effectLst/>
                <a:latin typeface="Times New Roman" panose="02020603050405020304" pitchFamily="18" charset="0"/>
                <a:ea typeface="Calibri"/>
                <a:cs typeface="Times New Roman" panose="02020603050405020304" pitchFamily="18" charset="0"/>
              </a:rPr>
              <a:t>the command of two different languages</a:t>
            </a:r>
            <a:r>
              <a:rPr lang="en-US" sz="2400" dirty="0" smtClean="0">
                <a:effectLst/>
                <a:latin typeface="Times New Roman" panose="02020603050405020304" pitchFamily="18" charset="0"/>
                <a:ea typeface="Calibri"/>
                <a:cs typeface="Times New Roman" panose="02020603050405020304" pitchFamily="18" charset="0"/>
              </a:rPr>
              <a:t>. In the case of both </a:t>
            </a:r>
            <a:r>
              <a:rPr lang="en-US" sz="2400" dirty="0" err="1" smtClean="0">
                <a:effectLst/>
                <a:latin typeface="Times New Roman" panose="02020603050405020304" pitchFamily="18" charset="0"/>
                <a:ea typeface="Calibri"/>
                <a:cs typeface="Times New Roman" panose="02020603050405020304" pitchFamily="18" charset="0"/>
              </a:rPr>
              <a:t>diglossia</a:t>
            </a:r>
            <a:r>
              <a:rPr lang="en-US" sz="2400" dirty="0" smtClean="0">
                <a:effectLst/>
                <a:latin typeface="Times New Roman" panose="02020603050405020304" pitchFamily="18" charset="0"/>
                <a:ea typeface="Calibri"/>
                <a:cs typeface="Times New Roman" panose="02020603050405020304" pitchFamily="18" charset="0"/>
              </a:rPr>
              <a:t> and bilingualism the so-called code-switching takes place.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584443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6463308"/>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British sociolinguists divide the society into the following classes</a:t>
            </a:r>
            <a:r>
              <a:rPr lang="en-US" sz="2400" dirty="0" smtClean="0">
                <a:effectLst/>
                <a:latin typeface="Times New Roman" panose="02020603050405020304" pitchFamily="18" charset="0"/>
                <a:ea typeface="Calibri"/>
                <a:cs typeface="Times New Roman" panose="02020603050405020304" pitchFamily="18" charset="0"/>
              </a:rPr>
              <a:t>: upper class, upper middle class, middle </a:t>
            </a:r>
            <a:r>
              <a:rPr lang="en-US" sz="2400" dirty="0" err="1" smtClean="0">
                <a:effectLst/>
                <a:latin typeface="Times New Roman" panose="02020603050405020304" pitchFamily="18" charset="0"/>
                <a:ea typeface="Calibri"/>
                <a:cs typeface="Times New Roman" panose="02020603050405020304" pitchFamily="18" charset="0"/>
              </a:rPr>
              <a:t>middle</a:t>
            </a:r>
            <a:r>
              <a:rPr lang="en-US" sz="2400" dirty="0" smtClean="0">
                <a:effectLst/>
                <a:latin typeface="Times New Roman" panose="02020603050405020304" pitchFamily="18" charset="0"/>
                <a:ea typeface="Calibri"/>
                <a:cs typeface="Times New Roman" panose="02020603050405020304" pitchFamily="18" charset="0"/>
              </a:rPr>
              <a:t> class, lower middle class, upper working class, middle working class, lower working class. It is well worth to understand that classes are split into different major and minor social groups (professional, educational, cultural, age, sex and so on).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Correspondingly every social community has its own social dialect and social accent. D.A. </a:t>
            </a:r>
            <a:r>
              <a:rPr lang="en-US" sz="2400" dirty="0" err="1" smtClean="0">
                <a:effectLst/>
                <a:latin typeface="Times New Roman" panose="02020603050405020304" pitchFamily="18" charset="0"/>
                <a:ea typeface="Calibri"/>
                <a:cs typeface="Times New Roman" panose="02020603050405020304" pitchFamily="18" charset="0"/>
              </a:rPr>
              <a:t>Shakhbagova</a:t>
            </a:r>
            <a:r>
              <a:rPr lang="en-US" sz="2400" dirty="0" smtClean="0">
                <a:effectLst/>
                <a:latin typeface="Times New Roman" panose="02020603050405020304" pitchFamily="18" charset="0"/>
                <a:ea typeface="Calibri"/>
                <a:cs typeface="Times New Roman" panose="02020603050405020304" pitchFamily="18" charset="0"/>
              </a:rPr>
              <a:t> defines </a:t>
            </a:r>
            <a:r>
              <a:rPr lang="en-US" sz="2400" b="1" dirty="0" smtClean="0">
                <a:effectLst/>
                <a:latin typeface="Times New Roman" panose="02020603050405020304" pitchFamily="18" charset="0"/>
                <a:ea typeface="Calibri"/>
                <a:cs typeface="Times New Roman" panose="02020603050405020304" pitchFamily="18" charset="0"/>
              </a:rPr>
              <a:t>social dialects</a:t>
            </a:r>
            <a:r>
              <a:rPr lang="en-US" sz="2400" dirty="0" smtClean="0">
                <a:effectLst/>
                <a:latin typeface="Times New Roman" panose="02020603050405020304" pitchFamily="18" charset="0"/>
                <a:ea typeface="Calibri"/>
                <a:cs typeface="Times New Roman" panose="02020603050405020304" pitchFamily="18" charset="0"/>
              </a:rPr>
              <a:t> as "</a:t>
            </a:r>
            <a:r>
              <a:rPr lang="en-US" sz="2400" b="1" dirty="0" smtClean="0">
                <a:effectLst/>
                <a:latin typeface="Times New Roman" panose="02020603050405020304" pitchFamily="18" charset="0"/>
                <a:ea typeface="Calibri"/>
                <a:cs typeface="Times New Roman" panose="02020603050405020304" pitchFamily="18" charset="0"/>
              </a:rPr>
              <a:t>varieties spoken by a socially limited number of people</a:t>
            </a:r>
            <a:r>
              <a:rPr lang="en-US" sz="2400" dirty="0" smtClean="0">
                <a:effectLst/>
                <a:latin typeface="Times New Roman" panose="02020603050405020304" pitchFamily="18" charset="0"/>
                <a:ea typeface="Calibri"/>
                <a:cs typeface="Times New Roman" panose="02020603050405020304" pitchFamily="18" charset="0"/>
              </a:rPr>
              <a:t>".</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400" dirty="0" smtClean="0">
                <a:latin typeface="Times New Roman"/>
                <a:ea typeface="Calibri"/>
                <a:cs typeface="Times New Roman"/>
              </a:rPr>
              <a:t>S</a:t>
            </a:r>
            <a:r>
              <a:rPr lang="en-US" sz="2400" dirty="0" smtClean="0">
                <a:effectLst/>
                <a:latin typeface="Times New Roman"/>
                <a:ea typeface="Calibri"/>
                <a:cs typeface="Times New Roman"/>
              </a:rPr>
              <a:t>ituational varieties of the language are called functional dialects or functional styles and situational pronunciation varieties — situational accents or </a:t>
            </a:r>
            <a:r>
              <a:rPr lang="en-US" sz="2400" b="1" dirty="0" err="1" smtClean="0">
                <a:effectLst/>
                <a:latin typeface="Times New Roman"/>
                <a:ea typeface="Calibri"/>
                <a:cs typeface="Times New Roman"/>
              </a:rPr>
              <a:t>phonostyles</a:t>
            </a:r>
            <a:r>
              <a:rPr lang="en-US" sz="2400" dirty="0" smtClean="0">
                <a:effectLst/>
                <a:latin typeface="Times New Roman"/>
                <a:ea typeface="Calibri"/>
                <a:cs typeface="Times New Roman"/>
              </a:rPr>
              <a:t>. </a:t>
            </a:r>
          </a:p>
          <a:p>
            <a:pPr indent="450215" algn="just">
              <a:lnSpc>
                <a:spcPct val="115000"/>
              </a:lnSpc>
              <a:spcAft>
                <a:spcPts val="0"/>
              </a:spcAft>
            </a:pPr>
            <a:r>
              <a:rPr lang="en-US" sz="2400" dirty="0" smtClean="0">
                <a:effectLst/>
                <a:latin typeface="Times New Roman"/>
                <a:ea typeface="Calibri"/>
                <a:cs typeface="Times New Roman"/>
              </a:rPr>
              <a:t>Individual speech of members of the same language community is known as </a:t>
            </a:r>
            <a:r>
              <a:rPr lang="en-US" sz="2400" b="1" dirty="0" smtClean="0">
                <a:effectLst/>
                <a:latin typeface="Times New Roman"/>
                <a:ea typeface="Calibri"/>
                <a:cs typeface="Times New Roman"/>
              </a:rPr>
              <a:t>idiolect</a:t>
            </a:r>
            <a:r>
              <a:rPr lang="en-US" sz="2400" dirty="0" smtClean="0">
                <a:effectLst/>
                <a:latin typeface="Times New Roman"/>
                <a:ea typeface="Calibri"/>
                <a:cs typeface="Times New Roman"/>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991497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332656"/>
            <a:ext cx="8928992" cy="5861605"/>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It is common knowledge that between 375 million people now speak </a:t>
            </a:r>
            <a:r>
              <a:rPr lang="en-US" sz="2400" b="1" dirty="0" smtClean="0">
                <a:effectLst/>
                <a:latin typeface="Times New Roman" panose="02020603050405020304" pitchFamily="18" charset="0"/>
                <a:ea typeface="Calibri"/>
                <a:cs typeface="Times New Roman" panose="02020603050405020304" pitchFamily="18" charset="0"/>
              </a:rPr>
              <a:t>English </a:t>
            </a:r>
            <a:r>
              <a:rPr lang="en-US" sz="2400" dirty="0" smtClean="0">
                <a:effectLst/>
                <a:latin typeface="Times New Roman" panose="02020603050405020304" pitchFamily="18" charset="0"/>
                <a:ea typeface="Calibri"/>
                <a:cs typeface="Times New Roman" panose="02020603050405020304" pitchFamily="18" charset="0"/>
              </a:rPr>
              <a:t>as their first language / mother tongue. It is </a:t>
            </a:r>
            <a:r>
              <a:rPr lang="en-US" sz="2400" b="1" dirty="0" smtClean="0">
                <a:effectLst/>
                <a:latin typeface="Times New Roman" panose="02020603050405020304" pitchFamily="18" charset="0"/>
                <a:ea typeface="Calibri"/>
                <a:cs typeface="Times New Roman" panose="02020603050405020304" pitchFamily="18" charset="0"/>
              </a:rPr>
              <a:t>the national language of Great Britain, the USA, Australia, New Zealand and Canada (part of it)</a:t>
            </a:r>
            <a:r>
              <a:rPr lang="en-US" sz="24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Thus nowadays </a:t>
            </a:r>
            <a:r>
              <a:rPr lang="en-US" sz="2400" b="1" dirty="0" smtClean="0">
                <a:effectLst/>
                <a:latin typeface="Times New Roman" panose="02020603050405020304" pitchFamily="18" charset="0"/>
                <a:ea typeface="Calibri"/>
                <a:cs typeface="Times New Roman" panose="02020603050405020304" pitchFamily="18" charset="0"/>
              </a:rPr>
              <a:t>two main types of English are spoken in the English-speaking world: </a:t>
            </a:r>
            <a:r>
              <a:rPr lang="en-US" sz="2400" b="1" i="1" dirty="0" smtClean="0">
                <a:effectLst/>
                <a:latin typeface="Times New Roman" panose="02020603050405020304" pitchFamily="18" charset="0"/>
                <a:ea typeface="Calibri"/>
                <a:cs typeface="Times New Roman" panose="02020603050405020304" pitchFamily="18" charset="0"/>
              </a:rPr>
              <a:t>English </a:t>
            </a:r>
            <a:r>
              <a:rPr lang="en-US" sz="2400" b="1" i="1" dirty="0" err="1" smtClean="0">
                <a:effectLst/>
                <a:latin typeface="Times New Roman" panose="02020603050405020304" pitchFamily="18" charset="0"/>
                <a:ea typeface="Calibri"/>
                <a:cs typeface="Times New Roman" panose="02020603050405020304" pitchFamily="18" charset="0"/>
              </a:rPr>
              <a:t>English</a:t>
            </a:r>
            <a:r>
              <a:rPr lang="en-US" sz="2400" b="1" i="1" dirty="0" smtClean="0">
                <a:effectLst/>
                <a:latin typeface="Times New Roman" panose="02020603050405020304" pitchFamily="18" charset="0"/>
                <a:ea typeface="Calibri"/>
                <a:cs typeface="Times New Roman" panose="02020603050405020304" pitchFamily="18" charset="0"/>
              </a:rPr>
              <a:t> and American English</a:t>
            </a:r>
            <a:r>
              <a:rPr lang="en-US" sz="24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According to British dialectologists (Peter  </a:t>
            </a:r>
            <a:r>
              <a:rPr lang="en-US" sz="2400" dirty="0" err="1" smtClean="0">
                <a:effectLst/>
                <a:latin typeface="Times New Roman" panose="02020603050405020304" pitchFamily="18" charset="0"/>
                <a:ea typeface="Calibri"/>
                <a:cs typeface="Times New Roman" panose="02020603050405020304" pitchFamily="18" charset="0"/>
              </a:rPr>
              <a:t>Trudgill</a:t>
            </a:r>
            <a:r>
              <a:rPr lang="en-US" sz="2400" dirty="0" smtClean="0">
                <a:effectLst/>
                <a:latin typeface="Times New Roman" panose="02020603050405020304" pitchFamily="18" charset="0"/>
                <a:ea typeface="Calibri"/>
                <a:cs typeface="Times New Roman" panose="02020603050405020304" pitchFamily="18" charset="0"/>
              </a:rPr>
              <a:t>, J. Hannah, A. Hughes and others) </a:t>
            </a:r>
            <a:r>
              <a:rPr lang="en-US" sz="2400" b="1" dirty="0" smtClean="0">
                <a:effectLst/>
                <a:latin typeface="Times New Roman" panose="02020603050405020304" pitchFamily="18" charset="0"/>
                <a:ea typeface="Calibri"/>
                <a:cs typeface="Times New Roman" panose="02020603050405020304" pitchFamily="18" charset="0"/>
              </a:rPr>
              <a:t>the following variants of English are referred</a:t>
            </a:r>
          </a:p>
          <a:p>
            <a:pPr marL="342900" indent="-342900" algn="just">
              <a:lnSpc>
                <a:spcPct val="115000"/>
              </a:lnSpc>
              <a:spcAft>
                <a:spcPts val="0"/>
              </a:spcAft>
              <a:buFont typeface="Wingdings" panose="05000000000000000000" pitchFamily="2" charset="2"/>
              <a:buChar char="v"/>
            </a:pPr>
            <a:r>
              <a:rPr lang="en-US" sz="2400" b="1" dirty="0" smtClean="0">
                <a:effectLst/>
                <a:latin typeface="Times New Roman" panose="02020603050405020304" pitchFamily="18" charset="0"/>
                <a:ea typeface="Calibri"/>
                <a:cs typeface="Times New Roman" panose="02020603050405020304" pitchFamily="18" charset="0"/>
              </a:rPr>
              <a:t>to the English-based group</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English </a:t>
            </a:r>
            <a:r>
              <a:rPr lang="en-US" sz="2400" i="1" dirty="0" err="1" smtClean="0">
                <a:effectLst/>
                <a:latin typeface="Times New Roman" panose="02020603050405020304" pitchFamily="18" charset="0"/>
                <a:ea typeface="Calibri"/>
                <a:cs typeface="Times New Roman" panose="02020603050405020304" pitchFamily="18" charset="0"/>
              </a:rPr>
              <a:t>English</a:t>
            </a:r>
            <a:r>
              <a:rPr lang="en-US" sz="2400" i="1" dirty="0" smtClean="0">
                <a:effectLst/>
                <a:latin typeface="Times New Roman" panose="02020603050405020304" pitchFamily="18" charset="0"/>
                <a:ea typeface="Calibri"/>
                <a:cs typeface="Times New Roman" panose="02020603050405020304" pitchFamily="18" charset="0"/>
              </a:rPr>
              <a:t>, Welsh English, Australian English, New Zealand English</a:t>
            </a:r>
            <a:r>
              <a:rPr lang="en-US" sz="2400" dirty="0" smtClean="0">
                <a:effectLst/>
                <a:latin typeface="Times New Roman" panose="02020603050405020304" pitchFamily="18" charset="0"/>
                <a:ea typeface="Calibri"/>
                <a:cs typeface="Times New Roman" panose="02020603050405020304" pitchFamily="18" charset="0"/>
              </a:rPr>
              <a:t>; </a:t>
            </a:r>
          </a:p>
          <a:p>
            <a:pPr marL="342900" indent="-342900" algn="just">
              <a:lnSpc>
                <a:spcPct val="115000"/>
              </a:lnSpc>
              <a:spcAft>
                <a:spcPts val="0"/>
              </a:spcAft>
              <a:buFont typeface="Wingdings" panose="05000000000000000000" pitchFamily="2" charset="2"/>
              <a:buChar char="v"/>
            </a:pPr>
            <a:r>
              <a:rPr lang="en-US" sz="2400" b="1" dirty="0" smtClean="0">
                <a:effectLst/>
                <a:latin typeface="Times New Roman" panose="02020603050405020304" pitchFamily="18" charset="0"/>
                <a:ea typeface="Calibri"/>
                <a:cs typeface="Times New Roman" panose="02020603050405020304" pitchFamily="18" charset="0"/>
              </a:rPr>
              <a:t>to the American-based group</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United States English, Canadian English</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Scottish English and Irish English</a:t>
            </a:r>
            <a:r>
              <a:rPr lang="en-US" sz="2400" dirty="0" smtClean="0">
                <a:effectLst/>
                <a:latin typeface="Times New Roman" panose="02020603050405020304" pitchFamily="18" charset="0"/>
                <a:ea typeface="Calibri"/>
                <a:cs typeface="Times New Roman" panose="02020603050405020304" pitchFamily="18" charset="0"/>
              </a:rPr>
              <a:t> fall somewhere between.</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endParaRPr lang="ru-RU" sz="1400" dirty="0">
              <a:ea typeface="Calibri"/>
              <a:cs typeface="Times New Roman"/>
            </a:endParaRPr>
          </a:p>
        </p:txBody>
      </p:sp>
    </p:spTree>
    <p:extLst>
      <p:ext uri="{BB962C8B-B14F-4D97-AF65-F5344CB8AC3E}">
        <p14:creationId xmlns:p14="http://schemas.microsoft.com/office/powerpoint/2010/main" val="23132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508171295"/>
              </p:ext>
            </p:extLst>
          </p:nvPr>
        </p:nvGraphicFramePr>
        <p:xfrm>
          <a:off x="453600" y="1412776"/>
          <a:ext cx="8280920" cy="4161103"/>
        </p:xfrm>
        <a:graphic>
          <a:graphicData uri="http://schemas.openxmlformats.org/drawingml/2006/table">
            <a:tbl>
              <a:tblPr firstRow="1" firstCol="1" bandRow="1"/>
              <a:tblGrid>
                <a:gridCol w="1622540"/>
                <a:gridCol w="1538040"/>
                <a:gridCol w="1101836"/>
                <a:gridCol w="1316081"/>
                <a:gridCol w="1348215"/>
                <a:gridCol w="1354208"/>
              </a:tblGrid>
              <a:tr h="447614">
                <a:tc gridSpan="2">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English </a:t>
                      </a:r>
                      <a:r>
                        <a:rPr lang="en-US" sz="2400" dirty="0" err="1">
                          <a:effectLst/>
                          <a:latin typeface="Times New Roman" panose="02020603050405020304" pitchFamily="18" charset="0"/>
                          <a:ea typeface="Calibri"/>
                          <a:cs typeface="Times New Roman" panose="02020603050405020304" pitchFamily="18" charset="0"/>
                        </a:rPr>
                        <a:t>English</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3">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Welsh English</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Scottish English</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3">
                  <a:txBody>
                    <a:bodyPr/>
                    <a:lstStyle/>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Northern Ireland English</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585">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Southern</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Northern</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rowSpan="2">
                  <a:txBody>
                    <a:bodyPr/>
                    <a:lstStyle/>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Educated Scottish English</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lnSpc>
                          <a:spcPct val="115000"/>
                        </a:lnSpc>
                        <a:spcAft>
                          <a:spcPts val="0"/>
                        </a:spcAft>
                      </a:pPr>
                      <a:r>
                        <a:rPr lang="en-US" sz="2400">
                          <a:effectLst/>
                          <a:latin typeface="Times New Roman" panose="02020603050405020304" pitchFamily="18" charset="0"/>
                          <a:ea typeface="Calibri"/>
                          <a:cs typeface="Times New Roman" panose="02020603050405020304" pitchFamily="18" charset="0"/>
                        </a:rPr>
                        <a:t>Regional Varieties</a:t>
                      </a:r>
                      <a:endParaRPr lang="ru-RU" sz="240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2872241">
                <a:tc>
                  <a:txBody>
                    <a:bodyPr/>
                    <a:lstStyle/>
                    <a:p>
                      <a:pPr>
                        <a:lnSpc>
                          <a:spcPct val="115000"/>
                        </a:lnSpc>
                        <a:spcAft>
                          <a:spcPts val="0"/>
                        </a:spcAft>
                      </a:pPr>
                      <a:r>
                        <a:rPr lang="en-US" sz="2000" dirty="0">
                          <a:effectLst/>
                          <a:latin typeface="Times New Roman" panose="02020603050405020304" pitchFamily="18" charset="0"/>
                          <a:ea typeface="Calibri"/>
                          <a:cs typeface="Times New Roman" panose="02020603050405020304" pitchFamily="18" charset="0"/>
                        </a:rPr>
                        <a:t>1. Southern </a:t>
                      </a:r>
                      <a:endParaRPr lang="ru-RU" sz="2000" dirty="0">
                        <a:effectLst/>
                        <a:latin typeface="Times New Roman" panose="02020603050405020304" pitchFamily="18" charset="0"/>
                        <a:ea typeface="Calibri"/>
                        <a:cs typeface="Times New Roman" panose="02020603050405020304" pitchFamily="18" charset="0"/>
                      </a:endParaRPr>
                    </a:p>
                    <a:p>
                      <a:pPr>
                        <a:lnSpc>
                          <a:spcPct val="115000"/>
                        </a:lnSpc>
                        <a:spcAft>
                          <a:spcPts val="0"/>
                        </a:spcAft>
                      </a:pPr>
                      <a:r>
                        <a:rPr lang="en-US" sz="2000" dirty="0">
                          <a:effectLst/>
                          <a:latin typeface="Times New Roman" panose="02020603050405020304" pitchFamily="18" charset="0"/>
                          <a:ea typeface="Calibri"/>
                          <a:cs typeface="Times New Roman" panose="02020603050405020304" pitchFamily="18" charset="0"/>
                        </a:rPr>
                        <a:t>2. East Anglia </a:t>
                      </a:r>
                      <a:r>
                        <a:rPr lang="en-US" sz="2000" dirty="0" smtClean="0">
                          <a:effectLst/>
                          <a:latin typeface="Times New Roman" panose="02020603050405020304" pitchFamily="18" charset="0"/>
                          <a:ea typeface="Calibri"/>
                          <a:cs typeface="Times New Roman" panose="02020603050405020304" pitchFamily="18" charset="0"/>
                        </a:rPr>
                        <a:t>3. South-West</a:t>
                      </a:r>
                      <a:endParaRPr lang="ru-RU" sz="20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a:effectLst/>
                          <a:latin typeface="Times New Roman" panose="02020603050405020304" pitchFamily="18" charset="0"/>
                          <a:ea typeface="Calibri"/>
                          <a:cs typeface="Times New Roman" panose="02020603050405020304" pitchFamily="18" charset="0"/>
                        </a:rPr>
                        <a:t> </a:t>
                      </a:r>
                      <a:endParaRPr lang="ru-RU" sz="24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1. Northern </a:t>
                      </a:r>
                      <a:endParaRPr lang="ru-RU" sz="1800" dirty="0">
                        <a:effectLst/>
                        <a:latin typeface="Times New Roman" panose="02020603050405020304" pitchFamily="18" charset="0"/>
                        <a:ea typeface="Calibri"/>
                        <a:cs typeface="Times New Roman" panose="02020603050405020304" pitchFamily="18" charset="0"/>
                      </a:endParaRPr>
                    </a:p>
                    <a:p>
                      <a:pPr>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2. Yorkshire </a:t>
                      </a:r>
                      <a:endParaRPr lang="ru-RU" sz="1800" dirty="0">
                        <a:effectLst/>
                        <a:latin typeface="Times New Roman" panose="02020603050405020304" pitchFamily="18" charset="0"/>
                        <a:ea typeface="Calibri"/>
                        <a:cs typeface="Times New Roman" panose="02020603050405020304" pitchFamily="18" charset="0"/>
                      </a:endParaRPr>
                    </a:p>
                    <a:p>
                      <a:pPr>
                        <a:lnSpc>
                          <a:spcPct val="115000"/>
                        </a:lnSpc>
                        <a:spcAft>
                          <a:spcPts val="0"/>
                        </a:spcAft>
                      </a:pPr>
                      <a:r>
                        <a:rPr lang="en-US" sz="1800" dirty="0">
                          <a:effectLst/>
                          <a:latin typeface="Times New Roman" panose="02020603050405020304" pitchFamily="18" charset="0"/>
                          <a:ea typeface="Calibri"/>
                          <a:cs typeface="Times New Roman" panose="02020603050405020304" pitchFamily="18" charset="0"/>
                        </a:rPr>
                        <a:t>3. North West</a:t>
                      </a:r>
                      <a:endParaRPr lang="ru-RU" sz="180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bl>
          </a:graphicData>
        </a:graphic>
      </p:graphicFrame>
      <p:sp>
        <p:nvSpPr>
          <p:cNvPr id="3" name="Rectangle 1"/>
          <p:cNvSpPr>
            <a:spLocks noChangeArrowheads="1"/>
          </p:cNvSpPr>
          <p:nvPr/>
        </p:nvSpPr>
        <p:spPr bwMode="auto">
          <a:xfrm>
            <a:off x="2460399" y="349633"/>
            <a:ext cx="4267323"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British English Accents</a:t>
            </a:r>
            <a:endParaRPr kumimoji="0" lang="ru-RU" altLang="ru-RU"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813888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9144000" cy="6719788"/>
          </a:xfrm>
          <a:prstGeom prst="rect">
            <a:avLst/>
          </a:prstGeom>
        </p:spPr>
        <p:txBody>
          <a:bodyPr wrap="square">
            <a:spAutoFit/>
          </a:bodyPr>
          <a:lstStyle/>
          <a:p>
            <a:pPr algn="ctr">
              <a:lnSpc>
                <a:spcPct val="115000"/>
              </a:lnSpc>
              <a:spcAft>
                <a:spcPts val="1000"/>
              </a:spcAft>
            </a:pPr>
            <a:r>
              <a:rPr lang="en-US" sz="2400" b="1" dirty="0" smtClean="0">
                <a:effectLst/>
                <a:latin typeface="Times New Roman" panose="02020603050405020304" pitchFamily="18" charset="0"/>
                <a:ea typeface="Calibri"/>
                <a:cs typeface="Times New Roman" panose="02020603050405020304" pitchFamily="18" charset="0"/>
              </a:rPr>
              <a:t>English </a:t>
            </a:r>
            <a:r>
              <a:rPr lang="en-US" sz="2400" b="1" dirty="0" err="1" smtClean="0">
                <a:effectLst/>
                <a:latin typeface="Times New Roman" panose="02020603050405020304" pitchFamily="18" charset="0"/>
                <a:ea typeface="Calibri"/>
                <a:cs typeface="Times New Roman" panose="02020603050405020304" pitchFamily="18" charset="0"/>
              </a:rPr>
              <a:t>English</a:t>
            </a:r>
            <a:endParaRPr lang="en-US" sz="2400" b="1"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1000"/>
              </a:spcAft>
            </a:pPr>
            <a:r>
              <a:rPr lang="en-US" sz="2400" b="1" dirty="0" smtClean="0">
                <a:effectLst/>
                <a:latin typeface="Times New Roman"/>
                <a:ea typeface="Calibri"/>
                <a:cs typeface="Times New Roman"/>
              </a:rPr>
              <a:t>RP/BBC English</a:t>
            </a:r>
            <a:r>
              <a:rPr lang="en-US" sz="2400" dirty="0" smtClean="0">
                <a:effectLst/>
                <a:latin typeface="Times New Roman"/>
                <a:ea typeface="Calibri"/>
                <a:cs typeface="Times New Roman"/>
              </a:rPr>
              <a:t> implicitly enjoys the status of </a:t>
            </a:r>
            <a:r>
              <a:rPr lang="en-US" sz="2400" b="1" dirty="0" smtClean="0">
                <a:effectLst/>
                <a:latin typeface="Times New Roman"/>
                <a:ea typeface="Calibri"/>
                <a:cs typeface="Times New Roman"/>
              </a:rPr>
              <a:t>the national standard of pronunciation in the United Kingdom</a:t>
            </a:r>
            <a:r>
              <a:rPr lang="en-US" sz="2400" dirty="0" smtClean="0">
                <a:effectLst/>
                <a:latin typeface="Times New Roman"/>
                <a:ea typeface="Calibri"/>
                <a:cs typeface="Times New Roman"/>
              </a:rPr>
              <a:t>. </a:t>
            </a:r>
            <a:endParaRPr lang="ru-RU" sz="2400" dirty="0">
              <a:ea typeface="Calibri"/>
              <a:cs typeface="Times New Roman"/>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a:t>
            </a:r>
            <a:r>
              <a:rPr lang="en-US" sz="2400" b="1" dirty="0" smtClean="0">
                <a:effectLst/>
                <a:latin typeface="Times New Roman" panose="02020603050405020304" pitchFamily="18" charset="0"/>
                <a:ea typeface="Calibri"/>
                <a:cs typeface="Times New Roman" panose="02020603050405020304" pitchFamily="18" charset="0"/>
              </a:rPr>
              <a:t>non-RP accents of England</a:t>
            </a:r>
            <a:r>
              <a:rPr lang="en-US" sz="2400" dirty="0" smtClean="0">
                <a:effectLst/>
                <a:latin typeface="Times New Roman" panose="02020603050405020304" pitchFamily="18" charset="0"/>
                <a:ea typeface="Calibri"/>
                <a:cs typeface="Times New Roman" panose="02020603050405020304" pitchFamily="18" charset="0"/>
              </a:rPr>
              <a:t> may be grouped like this: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i="1" dirty="0" smtClean="0">
                <a:effectLst/>
                <a:latin typeface="Times New Roman" panose="02020603050405020304" pitchFamily="18" charset="0"/>
                <a:ea typeface="Calibri"/>
                <a:cs typeface="Times New Roman" panose="02020603050405020304" pitchFamily="18" charset="0"/>
              </a:rPr>
              <a:t>Southern accents. </a:t>
            </a:r>
            <a:endParaRPr lang="ru-RU" sz="2400" i="1"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Southern accents (Greater London, Cockney, Surrey, Kent, Essex, Hertfordshire, Buckinghamshire);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East Anglia accents (Lincolnshire, Norfolk, Suffolk, </a:t>
            </a:r>
            <a:r>
              <a:rPr lang="en-US" sz="2400" dirty="0" err="1" smtClean="0">
                <a:effectLst/>
                <a:latin typeface="Times New Roman" panose="02020603050405020304" pitchFamily="18" charset="0"/>
                <a:ea typeface="Calibri"/>
                <a:cs typeface="Times New Roman" panose="02020603050405020304" pitchFamily="18" charset="0"/>
              </a:rPr>
              <a:t>Cambridgeshire</a:t>
            </a:r>
            <a:r>
              <a:rPr lang="en-US" sz="2400" dirty="0" smtClean="0">
                <a:effectLst/>
                <a:latin typeface="Times New Roman" panose="02020603050405020304" pitchFamily="18" charset="0"/>
                <a:ea typeface="Calibri"/>
                <a:cs typeface="Times New Roman" panose="02020603050405020304" pitchFamily="18" charset="0"/>
              </a:rPr>
              <a:t>, Bedfordshire, </a:t>
            </a:r>
            <a:r>
              <a:rPr lang="en-US" sz="2400" dirty="0" err="1" smtClean="0">
                <a:effectLst/>
                <a:latin typeface="Times New Roman" panose="02020603050405020304" pitchFamily="18" charset="0"/>
                <a:ea typeface="Calibri"/>
                <a:cs typeface="Times New Roman" panose="02020603050405020304" pitchFamily="18" charset="0"/>
              </a:rPr>
              <a:t>Northamptonshire</a:t>
            </a:r>
            <a:r>
              <a:rPr lang="en-US" sz="2400" dirty="0" smtClean="0">
                <a:effectLst/>
                <a:latin typeface="Times New Roman" panose="02020603050405020304" pitchFamily="18" charset="0"/>
                <a:ea typeface="Calibri"/>
                <a:cs typeface="Times New Roman" panose="02020603050405020304" pitchFamily="18" charset="0"/>
              </a:rPr>
              <a:t>, Leicestershire);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South-West accents (Gloucestershire, Avon, Somerset, Wiltshire).</a:t>
            </a:r>
            <a:endParaRPr lang="ru-RU" sz="2400" dirty="0">
              <a:latin typeface="Times New Roman" panose="02020603050405020304" pitchFamily="18" charset="0"/>
              <a:ea typeface="Calibri"/>
              <a:cs typeface="Times New Roman" panose="02020603050405020304" pitchFamily="18" charset="0"/>
            </a:endParaRPr>
          </a:p>
          <a:p>
            <a:pPr lvl="0" algn="just">
              <a:lnSpc>
                <a:spcPct val="115000"/>
              </a:lnSpc>
              <a:spcAft>
                <a:spcPts val="0"/>
              </a:spcAft>
            </a:pPr>
            <a:r>
              <a:rPr lang="en-US" sz="2400" i="1" dirty="0" smtClean="0">
                <a:effectLst/>
                <a:latin typeface="Times New Roman" panose="02020603050405020304" pitchFamily="18" charset="0"/>
                <a:ea typeface="Calibri"/>
                <a:cs typeface="Times New Roman" panose="02020603050405020304" pitchFamily="18" charset="0"/>
              </a:rPr>
              <a:t>2. Northern and Midland accents. </a:t>
            </a:r>
            <a:endParaRPr lang="ru-RU" sz="2400" i="1"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Northern accents (Northumberland, Durham, Cleveland);</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Yorkshire accents;</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North-West accents (Lancashire, Cheshire);</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arenR"/>
            </a:pPr>
            <a:r>
              <a:rPr lang="en-US" sz="2400" dirty="0" smtClean="0">
                <a:effectLst/>
                <a:latin typeface="Times New Roman" panose="02020603050405020304" pitchFamily="18" charset="0"/>
                <a:ea typeface="Calibri"/>
                <a:cs typeface="Times New Roman" panose="02020603050405020304" pitchFamily="18" charset="0"/>
              </a:rPr>
              <a:t>West Midland (Birmingham, </a:t>
            </a:r>
            <a:r>
              <a:rPr lang="en-US" sz="2400" dirty="0" err="1" smtClean="0">
                <a:effectLst/>
                <a:latin typeface="Times New Roman" panose="02020603050405020304" pitchFamily="18" charset="0"/>
                <a:ea typeface="Calibri"/>
                <a:cs typeface="Times New Roman" panose="02020603050405020304" pitchFamily="18" charset="0"/>
              </a:rPr>
              <a:t>Wolverhampton</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38877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56621"/>
            <a:ext cx="8712968" cy="5613845"/>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In </a:t>
            </a:r>
            <a:r>
              <a:rPr lang="en-US" sz="2400" b="1" dirty="0" smtClean="0">
                <a:effectLst/>
                <a:latin typeface="Times New Roman" panose="02020603050405020304" pitchFamily="18" charset="0"/>
                <a:ea typeface="Calibri"/>
                <a:cs typeface="Times New Roman" panose="02020603050405020304" pitchFamily="18" charset="0"/>
              </a:rPr>
              <a:t>American English</a:t>
            </a:r>
            <a:r>
              <a:rPr lang="en-US" sz="2400" dirty="0" smtClean="0">
                <a:effectLst/>
                <a:latin typeface="Times New Roman" panose="02020603050405020304" pitchFamily="18" charset="0"/>
                <a:ea typeface="Calibri"/>
                <a:cs typeface="Times New Roman" panose="02020603050405020304" pitchFamily="18" charset="0"/>
              </a:rPr>
              <a:t>, three main types of literary/cultivated pronunciation are distinguished: </a:t>
            </a:r>
          </a:p>
          <a:p>
            <a:pPr indent="450215"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General American (</a:t>
            </a:r>
            <a:r>
              <a:rPr lang="en-US" sz="2400" dirty="0" err="1" smtClean="0">
                <a:effectLst/>
                <a:latin typeface="Times New Roman" panose="02020603050405020304" pitchFamily="18" charset="0"/>
                <a:ea typeface="Calibri"/>
                <a:cs typeface="Times New Roman" panose="02020603050405020304" pitchFamily="18" charset="0"/>
              </a:rPr>
              <a:t>GenAm</a:t>
            </a:r>
            <a:r>
              <a:rPr lang="en-US" sz="2400" dirty="0" smtClean="0">
                <a:effectLst/>
                <a:latin typeface="Times New Roman" panose="02020603050405020304" pitchFamily="18" charset="0"/>
                <a:ea typeface="Calibri"/>
                <a:cs typeface="Times New Roman" panose="02020603050405020304" pitchFamily="18" charset="0"/>
              </a:rPr>
              <a:t>, GA)/Network English which is also known as Western American and comprises that majority of American accents from Ohio through the Middle West and on to the Pacific coast. These accents do not show marked eastern or southern characteristics [John Wells].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Eastern American including (</a:t>
            </a:r>
            <a:r>
              <a:rPr lang="en-US" sz="2400" dirty="0" err="1" smtClean="0">
                <a:effectLst/>
                <a:latin typeface="Times New Roman" panose="02020603050405020304" pitchFamily="18" charset="0"/>
                <a:ea typeface="Calibri"/>
                <a:cs typeface="Times New Roman" panose="02020603050405020304" pitchFamily="18" charset="0"/>
              </a:rPr>
              <a:t>i</a:t>
            </a:r>
            <a:r>
              <a:rPr lang="en-US" sz="2400" dirty="0" smtClean="0">
                <a:effectLst/>
                <a:latin typeface="Times New Roman" panose="02020603050405020304" pitchFamily="18" charset="0"/>
                <a:ea typeface="Calibri"/>
                <a:cs typeface="Times New Roman" panose="02020603050405020304" pitchFamily="18" charset="0"/>
              </a:rPr>
              <a:t>) Boston and eastern New England, and (ii) New York City.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Southern American includes accents of lowland south: Virginia, North and South Carolinas, Tennessee, Florida, Georgia, Alabama, Mississippi, Arkansas, Louisiana, Texas, etc.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742874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3"/>
            <a:ext cx="8496944"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opinions as to the US national standard of pronunciation vary. Some scholars hold the view that </a:t>
            </a:r>
            <a:r>
              <a:rPr lang="en-US" sz="2800" b="1" dirty="0" err="1" smtClean="0">
                <a:effectLst/>
                <a:latin typeface="Times New Roman" panose="02020603050405020304" pitchFamily="18" charset="0"/>
                <a:ea typeface="Calibri"/>
                <a:cs typeface="Times New Roman" panose="02020603050405020304" pitchFamily="18" charset="0"/>
              </a:rPr>
              <a:t>GenAm</a:t>
            </a:r>
            <a:r>
              <a:rPr lang="en-US" sz="2800" b="1" dirty="0" smtClean="0">
                <a:effectLst/>
                <a:latin typeface="Times New Roman" panose="02020603050405020304" pitchFamily="18" charset="0"/>
                <a:ea typeface="Calibri"/>
                <a:cs typeface="Times New Roman" panose="02020603050405020304" pitchFamily="18" charset="0"/>
              </a:rPr>
              <a:t>/Network English</a:t>
            </a:r>
            <a:r>
              <a:rPr lang="en-US" sz="2800" dirty="0" smtClean="0">
                <a:effectLst/>
                <a:latin typeface="Times New Roman" panose="02020603050405020304" pitchFamily="18" charset="0"/>
                <a:ea typeface="Calibri"/>
                <a:cs typeface="Times New Roman" panose="02020603050405020304" pitchFamily="18" charset="0"/>
              </a:rPr>
              <a:t> implicitly enjoys the status of the national standard of pronunciation in the USA, others claim that there is no nationwide pronunciation standard. But it is an actual fact that </a:t>
            </a:r>
            <a:r>
              <a:rPr lang="en-US" sz="2800" dirty="0" err="1" smtClean="0">
                <a:effectLst/>
                <a:latin typeface="Times New Roman" panose="02020603050405020304" pitchFamily="18" charset="0"/>
                <a:ea typeface="Calibri"/>
                <a:cs typeface="Times New Roman" panose="02020603050405020304" pitchFamily="18" charset="0"/>
              </a:rPr>
              <a:t>GenAm</a:t>
            </a:r>
            <a:r>
              <a:rPr lang="en-US" sz="2800" dirty="0" smtClean="0">
                <a:effectLst/>
                <a:latin typeface="Times New Roman" panose="02020603050405020304" pitchFamily="18" charset="0"/>
                <a:ea typeface="Calibri"/>
                <a:cs typeface="Times New Roman" panose="02020603050405020304" pitchFamily="18" charset="0"/>
              </a:rPr>
              <a:t> is widely used by the US media and enjoys intelligibility throughout the country. </a:t>
            </a:r>
          </a:p>
          <a:p>
            <a:pPr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In </a:t>
            </a:r>
            <a:r>
              <a:rPr lang="en-US" sz="2800" b="1" dirty="0" smtClean="0">
                <a:effectLst/>
                <a:latin typeface="Times New Roman" panose="02020603050405020304" pitchFamily="18" charset="0"/>
                <a:ea typeface="Calibri"/>
                <a:cs typeface="Times New Roman" panose="02020603050405020304" pitchFamily="18" charset="0"/>
              </a:rPr>
              <a:t>New Zealand</a:t>
            </a:r>
            <a:r>
              <a:rPr lang="en-US" sz="2800" dirty="0" smtClean="0">
                <a:effectLst/>
                <a:latin typeface="Times New Roman" panose="02020603050405020304" pitchFamily="18" charset="0"/>
                <a:ea typeface="Calibri"/>
                <a:cs typeface="Times New Roman" panose="02020603050405020304" pitchFamily="18" charset="0"/>
              </a:rPr>
              <a:t>, RP is used as pronunciation model for educated speakers.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4329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352928" cy="6429261"/>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In </a:t>
            </a:r>
            <a:r>
              <a:rPr lang="en-US" sz="2400" b="1" dirty="0" smtClean="0">
                <a:effectLst/>
                <a:latin typeface="Times New Roman" panose="02020603050405020304" pitchFamily="18" charset="0"/>
                <a:ea typeface="Calibri"/>
                <a:cs typeface="Times New Roman" panose="02020603050405020304" pitchFamily="18" charset="0"/>
              </a:rPr>
              <a:t>Australia</a:t>
            </a:r>
            <a:r>
              <a:rPr lang="en-US" sz="2400" dirty="0" smtClean="0">
                <a:effectLst/>
                <a:latin typeface="Times New Roman" panose="02020603050405020304" pitchFamily="18" charset="0"/>
                <a:ea typeface="Calibri"/>
                <a:cs typeface="Times New Roman" panose="02020603050405020304" pitchFamily="18" charset="0"/>
              </a:rPr>
              <a:t>, there is no or little geographical variation in pronunciation [The Cambridge Encyclopedia], but a great deal of variation can be classified according to social criteria. Three groups of accents are distinguished with no sharp boundary between them: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b="1" dirty="0" smtClean="0">
                <a:effectLst/>
                <a:latin typeface="Times New Roman" panose="02020603050405020304" pitchFamily="18" charset="0"/>
                <a:ea typeface="Calibri"/>
                <a:cs typeface="Times New Roman" panose="02020603050405020304" pitchFamily="18" charset="0"/>
              </a:rPr>
              <a:t>Cultivated Australian</a:t>
            </a:r>
            <a:r>
              <a:rPr lang="en-US" sz="2400" dirty="0" smtClean="0">
                <a:effectLst/>
                <a:latin typeface="Times New Roman" panose="02020603050405020304" pitchFamily="18" charset="0"/>
                <a:ea typeface="Calibri"/>
                <a:cs typeface="Times New Roman" panose="02020603050405020304" pitchFamily="18" charset="0"/>
              </a:rPr>
              <a:t>, used by about 10 percent of the population on which RP continues to exert a considerable pressure;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its opposite extreme, </a:t>
            </a:r>
            <a:r>
              <a:rPr lang="en-US" sz="2400" b="1" dirty="0" smtClean="0">
                <a:effectLst/>
                <a:latin typeface="Times New Roman" panose="02020603050405020304" pitchFamily="18" charset="0"/>
                <a:ea typeface="Calibri"/>
                <a:cs typeface="Times New Roman" panose="02020603050405020304" pitchFamily="18" charset="0"/>
              </a:rPr>
              <a:t>Broad Australian</a:t>
            </a:r>
            <a:r>
              <a:rPr lang="en-US" sz="2400" dirty="0" smtClean="0">
                <a:effectLst/>
                <a:latin typeface="Times New Roman" panose="02020603050405020304" pitchFamily="18" charset="0"/>
                <a:ea typeface="Calibri"/>
                <a:cs typeface="Times New Roman" panose="02020603050405020304" pitchFamily="18" charset="0"/>
              </a:rPr>
              <a:t> which is used by about 30 percent of the speakers and which appears to be most localized, most clearly identified with the notion of "an Australian twang", most vividly displaying Cockney influence;</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1000"/>
              </a:spcAft>
              <a:buFont typeface="+mj-lt"/>
              <a:buAutoNum type="arabicPeriod"/>
            </a:pPr>
            <a:r>
              <a:rPr lang="en-US" sz="2400" b="1" dirty="0" smtClean="0">
                <a:effectLst/>
                <a:latin typeface="Times New Roman" panose="02020603050405020304" pitchFamily="18" charset="0"/>
                <a:ea typeface="Calibri"/>
                <a:cs typeface="Times New Roman" panose="02020603050405020304" pitchFamily="18" charset="0"/>
              </a:rPr>
              <a:t>General Australian</a:t>
            </a:r>
            <a:r>
              <a:rPr lang="en-US" sz="2400" dirty="0" smtClean="0">
                <a:effectLst/>
                <a:latin typeface="Times New Roman" panose="02020603050405020304" pitchFamily="18" charset="0"/>
                <a:ea typeface="Calibri"/>
                <a:cs typeface="Times New Roman" panose="02020603050405020304" pitchFamily="18" charset="0"/>
              </a:rPr>
              <a:t>, which is spoken by the mainstream of educated Australian speakers and which may be implicitly treated as Australian pronunciation standard.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59709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75169"/>
            <a:ext cx="8280920" cy="5155066"/>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type of educated English pronunciation used in </a:t>
            </a:r>
            <a:r>
              <a:rPr lang="en-US" sz="2400" b="1" dirty="0" smtClean="0">
                <a:effectLst/>
                <a:latin typeface="Times New Roman" panose="02020603050405020304" pitchFamily="18" charset="0"/>
                <a:ea typeface="Calibri"/>
                <a:cs typeface="Times New Roman" panose="02020603050405020304" pitchFamily="18" charset="0"/>
              </a:rPr>
              <a:t>Canada </a:t>
            </a:r>
            <a:r>
              <a:rPr lang="en-US" sz="2400" dirty="0" smtClean="0">
                <a:effectLst/>
                <a:latin typeface="Times New Roman" panose="02020603050405020304" pitchFamily="18" charset="0"/>
                <a:ea typeface="Calibri"/>
                <a:cs typeface="Times New Roman" panose="02020603050405020304" pitchFamily="18" charset="0"/>
              </a:rPr>
              <a:t>has many similar features with </a:t>
            </a:r>
            <a:r>
              <a:rPr lang="en-US" sz="2400" dirty="0" err="1" smtClean="0">
                <a:effectLst/>
                <a:latin typeface="Times New Roman" panose="02020603050405020304" pitchFamily="18" charset="0"/>
                <a:ea typeface="Calibri"/>
                <a:cs typeface="Times New Roman" panose="02020603050405020304" pitchFamily="18" charset="0"/>
              </a:rPr>
              <a:t>GenAm</a:t>
            </a:r>
            <a:r>
              <a:rPr lang="en-US" sz="2400" dirty="0" smtClean="0">
                <a:effectLst/>
                <a:latin typeface="Times New Roman" panose="02020603050405020304" pitchFamily="18" charset="0"/>
                <a:ea typeface="Calibri"/>
                <a:cs typeface="Times New Roman" panose="02020603050405020304" pitchFamily="18" charset="0"/>
              </a:rPr>
              <a:t> alongside with specific Canadian traits.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New varieties of English or </a:t>
            </a:r>
            <a:r>
              <a:rPr lang="en-US" sz="2400" b="1" dirty="0" smtClean="0">
                <a:effectLst/>
                <a:latin typeface="Times New Roman" panose="02020603050405020304" pitchFamily="18" charset="0"/>
                <a:ea typeface="Calibri"/>
                <a:cs typeface="Times New Roman" panose="02020603050405020304" pitchFamily="18" charset="0"/>
              </a:rPr>
              <a:t>New </a:t>
            </a:r>
            <a:r>
              <a:rPr lang="en-US" sz="2400" b="1" dirty="0" err="1" smtClean="0">
                <a:effectLst/>
                <a:latin typeface="Times New Roman" panose="02020603050405020304" pitchFamily="18" charset="0"/>
                <a:ea typeface="Calibri"/>
                <a:cs typeface="Times New Roman" panose="02020603050405020304" pitchFamily="18" charset="0"/>
              </a:rPr>
              <a:t>Englishes</a:t>
            </a:r>
            <a:r>
              <a:rPr lang="en-US" sz="2400" dirty="0" smtClean="0">
                <a:effectLst/>
                <a:latin typeface="Times New Roman" panose="02020603050405020304" pitchFamily="18" charset="0"/>
                <a:ea typeface="Calibri"/>
                <a:cs typeface="Times New Roman" panose="02020603050405020304" pitchFamily="18" charset="0"/>
              </a:rPr>
              <a:t> have emerged as the result of the colonial experience: Indian English, Hong Kong English, Singaporean English, West African English, etc. [according to J. B. Pride]. These accents exhibit differences.</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following two accents of English have been under extensive investigation due to their importance, prestige and social advantage in certain geographical areas: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Southern English or RP/BBC English, </a:t>
            </a:r>
            <a:endParaRPr lang="ru-RU" sz="2400" dirty="0">
              <a:latin typeface="Times New Roman" panose="02020603050405020304" pitchFamily="18" charset="0"/>
              <a:ea typeface="Calibri"/>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smtClean="0">
                <a:effectLst/>
                <a:latin typeface="Times New Roman" panose="02020603050405020304" pitchFamily="18" charset="0"/>
                <a:ea typeface="Calibri"/>
                <a:cs typeface="Times New Roman" panose="02020603050405020304" pitchFamily="18" charset="0"/>
              </a:rPr>
              <a:t>General American/</a:t>
            </a:r>
            <a:r>
              <a:rPr lang="en-US" sz="2400" dirty="0" err="1" smtClean="0">
                <a:effectLst/>
                <a:latin typeface="Times New Roman" panose="02020603050405020304" pitchFamily="18" charset="0"/>
                <a:ea typeface="Calibri"/>
                <a:cs typeface="Times New Roman" panose="02020603050405020304" pitchFamily="18" charset="0"/>
              </a:rPr>
              <a:t>GenAm</a:t>
            </a:r>
            <a:r>
              <a:rPr lang="en-US" sz="2400" dirty="0" smtClean="0">
                <a:effectLst/>
                <a:latin typeface="Times New Roman" panose="02020603050405020304" pitchFamily="18" charset="0"/>
                <a:ea typeface="Calibri"/>
                <a:cs typeface="Times New Roman" panose="02020603050405020304" pitchFamily="18" charset="0"/>
              </a:rPr>
              <a:t> or Network English.</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69385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352928" cy="5870325"/>
          </a:xfrm>
          <a:prstGeom prst="rect">
            <a:avLst/>
          </a:prstGeom>
        </p:spPr>
        <p:txBody>
          <a:bodyPr wrap="square">
            <a:spAutoFit/>
          </a:bodyPr>
          <a:lstStyle/>
          <a:p>
            <a:pPr marL="457200" indent="-457200" algn="ctr">
              <a:lnSpc>
                <a:spcPct val="115000"/>
              </a:lnSpc>
              <a:spcAft>
                <a:spcPts val="1000"/>
              </a:spcAft>
              <a:buAutoNum type="arabicPeriod"/>
            </a:pPr>
            <a:r>
              <a:rPr lang="en-US" sz="2400" b="1" dirty="0" smtClean="0">
                <a:effectLst/>
                <a:latin typeface="Times New Roman" panose="02020603050405020304" pitchFamily="18" charset="0"/>
                <a:ea typeface="Calibri"/>
                <a:cs typeface="Times New Roman" panose="02020603050405020304" pitchFamily="18" charset="0"/>
              </a:rPr>
              <a:t>Functional Stylistics and Dialectology</a:t>
            </a:r>
          </a:p>
          <a:p>
            <a:pPr algn="ctr">
              <a:lnSpc>
                <a:spcPct val="115000"/>
              </a:lnSpc>
              <a:spcAft>
                <a:spcPts val="100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Dialectology is inseparably connected with sociolinguistics, the latter deals with language variation caused by social difference and differing social needs; it studies the ways language interacts with social reality.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Every </a:t>
            </a:r>
            <a:r>
              <a:rPr lang="en-US" sz="2400" b="1" dirty="0" smtClean="0">
                <a:effectLst/>
                <a:latin typeface="Times New Roman" panose="02020603050405020304" pitchFamily="18" charset="0"/>
                <a:ea typeface="Calibri"/>
                <a:cs typeface="Times New Roman" panose="02020603050405020304" pitchFamily="18" charset="0"/>
              </a:rPr>
              <a:t>national variant of English</a:t>
            </a:r>
            <a:r>
              <a:rPr lang="en-US" sz="2400" dirty="0" smtClean="0">
                <a:effectLst/>
                <a:latin typeface="Times New Roman" panose="02020603050405020304" pitchFamily="18" charset="0"/>
                <a:ea typeface="Calibri"/>
                <a:cs typeface="Times New Roman" panose="02020603050405020304" pitchFamily="18" charset="0"/>
              </a:rPr>
              <a:t> falls into territorial and regional varieties (</a:t>
            </a:r>
            <a:r>
              <a:rPr lang="en-US" sz="2400" b="1" dirty="0" smtClean="0">
                <a:effectLst/>
                <a:latin typeface="Times New Roman" panose="02020603050405020304" pitchFamily="18" charset="0"/>
                <a:ea typeface="Calibri"/>
                <a:cs typeface="Times New Roman" panose="02020603050405020304" pitchFamily="18" charset="0"/>
              </a:rPr>
              <a:t>dialects</a:t>
            </a:r>
            <a:r>
              <a:rPr lang="en-US"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територіальні</a:t>
            </a:r>
            <a:r>
              <a:rPr lang="ru-RU"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або</a:t>
            </a:r>
            <a:r>
              <a:rPr lang="ru-RU"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регіональні</a:t>
            </a:r>
            <a:r>
              <a:rPr lang="ru-RU"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різновиди</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dialect</a:t>
            </a:r>
            <a:r>
              <a:rPr lang="en-US"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діалект</a:t>
            </a:r>
            <a:r>
              <a:rPr lang="en-US" sz="2400" dirty="0" smtClean="0">
                <a:effectLst/>
                <a:latin typeface="Times New Roman" panose="02020603050405020304" pitchFamily="18" charset="0"/>
                <a:ea typeface="Calibri"/>
                <a:cs typeface="Times New Roman" panose="02020603050405020304" pitchFamily="18" charset="0"/>
              </a:rPr>
              <a:t>) is a variant of the language that includes differences in grammar, vocabulary, and pronunciation. Thus a dialect includes </a:t>
            </a:r>
            <a:r>
              <a:rPr lang="en-US" sz="2400" b="1" dirty="0" smtClean="0">
                <a:effectLst/>
                <a:latin typeface="Times New Roman" panose="02020603050405020304" pitchFamily="18" charset="0"/>
                <a:ea typeface="Calibri"/>
                <a:cs typeface="Times New Roman" panose="02020603050405020304" pitchFamily="18" charset="0"/>
              </a:rPr>
              <a:t>an accent</a:t>
            </a:r>
            <a:r>
              <a:rPr lang="en-US"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вимовний</a:t>
            </a:r>
            <a:r>
              <a:rPr lang="ru-RU" sz="2400" dirty="0" smtClean="0">
                <a:effectLst/>
                <a:latin typeface="Times New Roman" panose="02020603050405020304" pitchFamily="18" charset="0"/>
                <a:ea typeface="Calibri"/>
                <a:cs typeface="Times New Roman" panose="02020603050405020304" pitchFamily="18" charset="0"/>
              </a:rPr>
              <a:t> тип</a:t>
            </a:r>
            <a:r>
              <a:rPr lang="en-US" sz="2400" dirty="0" smtClean="0">
                <a:effectLst/>
                <a:latin typeface="Times New Roman" panose="02020603050405020304" pitchFamily="18" charset="0"/>
                <a:ea typeface="Calibri"/>
                <a:cs typeface="Times New Roman" panose="02020603050405020304" pitchFamily="18" charset="0"/>
              </a:rPr>
              <a:t>/</a:t>
            </a:r>
            <a:r>
              <a:rPr lang="ru-RU" sz="2400" dirty="0" smtClean="0">
                <a:effectLst/>
                <a:latin typeface="Times New Roman" panose="02020603050405020304" pitchFamily="18" charset="0"/>
                <a:ea typeface="Calibri"/>
                <a:cs typeface="Times New Roman" panose="02020603050405020304" pitchFamily="18" charset="0"/>
              </a:rPr>
              <a:t>тип </a:t>
            </a:r>
            <a:r>
              <a:rPr lang="ru-RU" sz="2400" dirty="0" err="1" smtClean="0">
                <a:effectLst/>
                <a:latin typeface="Times New Roman" panose="02020603050405020304" pitchFamily="18" charset="0"/>
                <a:ea typeface="Calibri"/>
                <a:cs typeface="Times New Roman" panose="02020603050405020304" pitchFamily="18" charset="0"/>
              </a:rPr>
              <a:t>вимови</a:t>
            </a:r>
            <a:r>
              <a:rPr lang="en-US" sz="2400" dirty="0" smtClean="0">
                <a:effectLst/>
                <a:latin typeface="Times New Roman" panose="02020603050405020304" pitchFamily="18" charset="0"/>
                <a:ea typeface="Calibri"/>
                <a:cs typeface="Times New Roman" panose="02020603050405020304" pitchFamily="18" charset="0"/>
              </a:rPr>
              <a:t>), i.e. a way of pronouncing the language.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7083685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6463308"/>
          </a:xfrm>
          <a:prstGeom prst="rect">
            <a:avLst/>
          </a:prstGeom>
        </p:spPr>
        <p:txBody>
          <a:bodyPr wrap="square">
            <a:spAutoFit/>
          </a:bodyPr>
          <a:lstStyle/>
          <a:p>
            <a:pPr indent="450215" algn="ctr">
              <a:lnSpc>
                <a:spcPct val="115000"/>
              </a:lnSpc>
              <a:spcAft>
                <a:spcPts val="0"/>
              </a:spcAft>
            </a:pPr>
            <a:r>
              <a:rPr lang="en-US" sz="2000" b="1" dirty="0" smtClean="0">
                <a:effectLst/>
                <a:latin typeface="Times New Roman" panose="02020603050405020304" pitchFamily="18" charset="0"/>
                <a:ea typeface="Calibri"/>
                <a:cs typeface="Times New Roman" panose="02020603050405020304" pitchFamily="18" charset="0"/>
              </a:rPr>
              <a:t>Socio-historical survey of RP/BBC English.</a:t>
            </a:r>
          </a:p>
          <a:p>
            <a:pPr indent="450215" algn="ctr">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The historical origins of RP go back to </a:t>
            </a:r>
            <a:r>
              <a:rPr lang="en-US" sz="2000" b="1" dirty="0" smtClean="0">
                <a:effectLst/>
                <a:latin typeface="Times New Roman" panose="02020603050405020304" pitchFamily="18" charset="0"/>
                <a:ea typeface="Calibri"/>
                <a:cs typeface="Times New Roman" panose="02020603050405020304" pitchFamily="18" charset="0"/>
              </a:rPr>
              <a:t>the 16</a:t>
            </a:r>
            <a:r>
              <a:rPr lang="en-US" sz="2000" b="1" baseline="30000" dirty="0" smtClean="0">
                <a:effectLst/>
                <a:latin typeface="Times New Roman" panose="02020603050405020304" pitchFamily="18" charset="0"/>
                <a:ea typeface="Calibri"/>
                <a:cs typeface="Times New Roman" panose="02020603050405020304" pitchFamily="18" charset="0"/>
              </a:rPr>
              <a:t>th</a:t>
            </a:r>
            <a:r>
              <a:rPr lang="en-US" sz="2000" b="1" dirty="0" smtClean="0">
                <a:effectLst/>
                <a:latin typeface="Times New Roman" panose="02020603050405020304" pitchFamily="18" charset="0"/>
                <a:ea typeface="Calibri"/>
                <a:cs typeface="Times New Roman" panose="02020603050405020304" pitchFamily="18" charset="0"/>
              </a:rPr>
              <a:t>-17</a:t>
            </a:r>
            <a:r>
              <a:rPr lang="en-US" sz="2000" b="1" baseline="30000" dirty="0" smtClean="0">
                <a:effectLst/>
                <a:latin typeface="Times New Roman" panose="02020603050405020304" pitchFamily="18" charset="0"/>
                <a:ea typeface="Calibri"/>
                <a:cs typeface="Times New Roman" panose="02020603050405020304" pitchFamily="18" charset="0"/>
              </a:rPr>
              <a:t>th</a:t>
            </a:r>
            <a:r>
              <a:rPr lang="en-US" sz="2000" b="1" dirty="0" smtClean="0">
                <a:effectLst/>
                <a:latin typeface="Times New Roman" panose="02020603050405020304" pitchFamily="18" charset="0"/>
                <a:ea typeface="Calibri"/>
                <a:cs typeface="Times New Roman" panose="02020603050405020304" pitchFamily="18" charset="0"/>
              </a:rPr>
              <a:t> century</a:t>
            </a:r>
            <a:r>
              <a:rPr lang="en-US" sz="2000" dirty="0" smtClean="0">
                <a:effectLst/>
                <a:latin typeface="Times New Roman" panose="02020603050405020304" pitchFamily="18" charset="0"/>
                <a:ea typeface="Calibri"/>
                <a:cs typeface="Times New Roman" panose="02020603050405020304" pitchFamily="18" charset="0"/>
              </a:rPr>
              <a:t> recommendations that the speech model should be that provided by the educated pronunciation of the court and the capital [according to Alfred Charles </a:t>
            </a:r>
            <a:r>
              <a:rPr lang="en-US" sz="2000" dirty="0" err="1" smtClean="0">
                <a:effectLst/>
                <a:latin typeface="Times New Roman" panose="02020603050405020304" pitchFamily="18" charset="0"/>
                <a:ea typeface="Calibri"/>
                <a:cs typeface="Times New Roman" panose="02020603050405020304" pitchFamily="18" charset="0"/>
              </a:rPr>
              <a:t>Gimson</a:t>
            </a:r>
            <a:r>
              <a:rPr lang="en-US" sz="2000" dirty="0" smtClean="0">
                <a:effectLst/>
                <a:latin typeface="Times New Roman" panose="02020603050405020304" pitchFamily="18" charset="0"/>
                <a:ea typeface="Calibri"/>
                <a:cs typeface="Times New Roman" panose="02020603050405020304" pitchFamily="18" charset="0"/>
              </a:rPr>
              <a:t>]. Thus, the roots of RP are in London, more particularly the pronunciation of the London region and the Home counties lying around London within 60 miles: Middlesex, Essex, Kent, Surrey.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By </a:t>
            </a:r>
            <a:r>
              <a:rPr lang="en-US" sz="2000" b="1" dirty="0" smtClean="0">
                <a:effectLst/>
                <a:latin typeface="Times New Roman" panose="02020603050405020304" pitchFamily="18" charset="0"/>
                <a:ea typeface="Calibri"/>
                <a:cs typeface="Times New Roman" panose="02020603050405020304" pitchFamily="18" charset="0"/>
              </a:rPr>
              <a:t>the 18th century</a:t>
            </a:r>
            <a:r>
              <a:rPr lang="en-US" sz="2000" dirty="0" smtClean="0">
                <a:effectLst/>
                <a:latin typeface="Times New Roman" panose="02020603050405020304" pitchFamily="18" charset="0"/>
                <a:ea typeface="Calibri"/>
                <a:cs typeface="Times New Roman" panose="02020603050405020304" pitchFamily="18" charset="0"/>
              </a:rPr>
              <a:t> a prestigious pronunciation model was characterized as the speech "received by the polite circles of society " [A. Ch. </a:t>
            </a:r>
            <a:r>
              <a:rPr lang="en-US" sz="2000" dirty="0" err="1" smtClean="0">
                <a:effectLst/>
                <a:latin typeface="Times New Roman" panose="02020603050405020304" pitchFamily="18" charset="0"/>
                <a:ea typeface="Calibri"/>
                <a:cs typeface="Times New Roman" panose="02020603050405020304" pitchFamily="18" charset="0"/>
              </a:rPr>
              <a:t>Gimson</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By </a:t>
            </a:r>
            <a:r>
              <a:rPr lang="en-US" sz="2000" b="1" dirty="0" smtClean="0">
                <a:effectLst/>
                <a:latin typeface="Times New Roman" panose="02020603050405020304" pitchFamily="18" charset="0"/>
                <a:ea typeface="Calibri"/>
                <a:cs typeface="Times New Roman" panose="02020603050405020304" pitchFamily="18" charset="0"/>
              </a:rPr>
              <a:t>the 19th century</a:t>
            </a:r>
            <a:r>
              <a:rPr lang="en-US" sz="2000" dirty="0" smtClean="0">
                <a:effectLst/>
                <a:latin typeface="Times New Roman" panose="02020603050405020304" pitchFamily="18" charset="0"/>
                <a:ea typeface="Calibri"/>
                <a:cs typeface="Times New Roman" panose="02020603050405020304" pitchFamily="18" charset="0"/>
              </a:rPr>
              <a:t> London English had increasingly acquired social prestige losing some of its local characteristics. It was finally fixed as the pronunciation of the ruling class.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In </a:t>
            </a:r>
            <a:r>
              <a:rPr lang="en-US" sz="2000" b="1" dirty="0" smtClean="0">
                <a:effectLst/>
                <a:latin typeface="Times New Roman" panose="02020603050405020304" pitchFamily="18" charset="0"/>
                <a:ea typeface="Calibri"/>
                <a:cs typeface="Times New Roman" panose="02020603050405020304" pitchFamily="18" charset="0"/>
              </a:rPr>
              <a:t>the mid-19th century</a:t>
            </a:r>
            <a:r>
              <a:rPr lang="en-US" sz="2000" dirty="0" smtClean="0">
                <a:effectLst/>
                <a:latin typeface="Times New Roman" panose="02020603050405020304" pitchFamily="18" charset="0"/>
                <a:ea typeface="Calibri"/>
                <a:cs typeface="Times New Roman" panose="02020603050405020304" pitchFamily="18" charset="0"/>
              </a:rPr>
              <a:t> there was an increase in education, in particular, there occurred the rise of public schools (since 1864 Public School Act). These schools became important agencies in the transmission of Southern English as the form with highest prestige. Since that time London English or Southern English was termed as </a:t>
            </a:r>
            <a:r>
              <a:rPr lang="en-US" sz="2000" i="1" dirty="0" smtClean="0">
                <a:effectLst/>
                <a:latin typeface="Times New Roman" panose="02020603050405020304" pitchFamily="18" charset="0"/>
                <a:ea typeface="Calibri"/>
                <a:cs typeface="Times New Roman" panose="02020603050405020304" pitchFamily="18" charset="0"/>
              </a:rPr>
              <a:t>Classroom English, Public School English or Educated English</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901883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712968" cy="6463308"/>
          </a:xfrm>
          <a:prstGeom prst="rect">
            <a:avLst/>
          </a:prstGeom>
        </p:spPr>
        <p:txBody>
          <a:bodyPr wrap="square">
            <a:spAutoFit/>
          </a:bodyPr>
          <a:lstStyle/>
          <a:p>
            <a:pPr indent="450215" algn="just">
              <a:lnSpc>
                <a:spcPct val="115000"/>
              </a:lnSpc>
              <a:spcAft>
                <a:spcPts val="0"/>
              </a:spcAft>
            </a:pPr>
            <a:r>
              <a:rPr lang="en-US" dirty="0" smtClean="0">
                <a:effectLst/>
                <a:latin typeface="Times New Roman"/>
                <a:ea typeface="Calibri"/>
                <a:cs typeface="Times New Roman"/>
              </a:rPr>
              <a:t>What was </a:t>
            </a:r>
            <a:r>
              <a:rPr lang="en-US" i="1" dirty="0" smtClean="0">
                <a:effectLst/>
                <a:latin typeface="Times New Roman"/>
                <a:ea typeface="Calibri"/>
                <a:cs typeface="Times New Roman"/>
              </a:rPr>
              <a:t>Southern Educated English</a:t>
            </a:r>
            <a:r>
              <a:rPr lang="en-US" dirty="0" smtClean="0">
                <a:effectLst/>
                <a:latin typeface="Times New Roman"/>
                <a:ea typeface="Calibri"/>
                <a:cs typeface="Times New Roman"/>
              </a:rPr>
              <a:t> at </a:t>
            </a:r>
            <a:r>
              <a:rPr lang="en-US" b="1" dirty="0" smtClean="0">
                <a:effectLst/>
                <a:latin typeface="Times New Roman"/>
                <a:ea typeface="Calibri"/>
                <a:cs typeface="Times New Roman"/>
              </a:rPr>
              <a:t>the beginning of the 20th century</a:t>
            </a:r>
            <a:r>
              <a:rPr lang="en-US" dirty="0" smtClean="0">
                <a:effectLst/>
                <a:latin typeface="Times New Roman"/>
                <a:ea typeface="Calibri"/>
                <a:cs typeface="Times New Roman"/>
              </a:rPr>
              <a:t>? It was a social, regionally-defined variety of more or less clearly definable social basis - rather a small group of people who had had public school education (Oxford, Cambridge) [according to Gerhard </a:t>
            </a:r>
            <a:r>
              <a:rPr lang="en-US" dirty="0" err="1" smtClean="0">
                <a:effectLst/>
                <a:latin typeface="Times New Roman"/>
                <a:ea typeface="Calibri"/>
                <a:cs typeface="Times New Roman"/>
              </a:rPr>
              <a:t>Leitner</a:t>
            </a:r>
            <a:r>
              <a:rPr lang="en-US" dirty="0" smtClean="0">
                <a:effectLst/>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There was a forceful normalization movement towards </a:t>
            </a:r>
            <a:r>
              <a:rPr lang="en-US" b="1" dirty="0" smtClean="0">
                <a:effectLst/>
                <a:latin typeface="Times New Roman"/>
                <a:ea typeface="Calibri"/>
                <a:cs typeface="Times New Roman"/>
              </a:rPr>
              <a:t>the establishment of Educated Southern English as the STANDARD ACCENT</a:t>
            </a:r>
            <a:r>
              <a:rPr lang="en-US" dirty="0" smtClean="0">
                <a:effectLst/>
                <a:latin typeface="Times New Roman"/>
                <a:ea typeface="Calibri"/>
                <a:cs typeface="Times New Roman"/>
              </a:rPr>
              <a:t>. The </a:t>
            </a:r>
            <a:r>
              <a:rPr lang="en-US" b="1" dirty="0" smtClean="0">
                <a:effectLst/>
                <a:latin typeface="Times New Roman"/>
                <a:ea typeface="Calibri"/>
                <a:cs typeface="Times New Roman"/>
              </a:rPr>
              <a:t>major motifs</a:t>
            </a:r>
            <a:r>
              <a:rPr lang="en-US" dirty="0" smtClean="0">
                <a:effectLst/>
                <a:latin typeface="Times New Roman"/>
                <a:ea typeface="Calibri"/>
                <a:cs typeface="Times New Roman"/>
              </a:rPr>
              <a:t> of this were: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1) the need for a clearly defined and recognized norm for public and other purposes;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2) the desire to provide adequate descriptions for teaching English both as the mother tongue and a foreign language.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Professor Daniel Jones described this variety as a hoped-for standard pronunciation in the first editions of his books "The Pronunciation of English" and "Outline of English Phonetics". </a:t>
            </a:r>
            <a:endParaRPr lang="ru-RU" sz="1400" dirty="0">
              <a:ea typeface="Calibri"/>
              <a:cs typeface="Times New Roman"/>
            </a:endParaRPr>
          </a:p>
          <a:p>
            <a:pPr indent="450215" algn="just">
              <a:lnSpc>
                <a:spcPct val="115000"/>
              </a:lnSpc>
              <a:spcAft>
                <a:spcPts val="0"/>
              </a:spcAft>
            </a:pPr>
            <a:r>
              <a:rPr lang="en-US" b="1" dirty="0" smtClean="0">
                <a:effectLst/>
                <a:latin typeface="Times New Roman"/>
                <a:ea typeface="Calibri"/>
                <a:cs typeface="Times New Roman"/>
              </a:rPr>
              <a:t>By 1930</a:t>
            </a:r>
            <a:r>
              <a:rPr lang="en-US" dirty="0" smtClean="0">
                <a:effectLst/>
                <a:latin typeface="Times New Roman"/>
                <a:ea typeface="Calibri"/>
                <a:cs typeface="Times New Roman"/>
              </a:rPr>
              <a:t>, however, any intention of setting up a standard of Spoken English was disclaimed by many phoneticians. The term "</a:t>
            </a:r>
            <a:r>
              <a:rPr lang="en-US" i="1" dirty="0" smtClean="0">
                <a:effectLst/>
                <a:latin typeface="Times New Roman"/>
                <a:ea typeface="Calibri"/>
                <a:cs typeface="Times New Roman"/>
              </a:rPr>
              <a:t>Standard Pronunciation</a:t>
            </a:r>
            <a:r>
              <a:rPr lang="en-US" dirty="0" smtClean="0">
                <a:effectLst/>
                <a:latin typeface="Times New Roman"/>
                <a:ea typeface="Calibri"/>
                <a:cs typeface="Times New Roman"/>
              </a:rPr>
              <a:t>" was replaced by "</a:t>
            </a:r>
            <a:r>
              <a:rPr lang="en-US" i="1" dirty="0" smtClean="0">
                <a:effectLst/>
                <a:latin typeface="Times New Roman"/>
                <a:ea typeface="Calibri"/>
                <a:cs typeface="Times New Roman"/>
              </a:rPr>
              <a:t>Received Pronunciation</a:t>
            </a:r>
            <a:r>
              <a:rPr lang="en-US" dirty="0" smtClean="0">
                <a:effectLst/>
                <a:latin typeface="Times New Roman"/>
                <a:ea typeface="Calibri"/>
                <a:cs typeface="Times New Roman"/>
              </a:rPr>
              <a:t>", which had been introduced for </a:t>
            </a:r>
            <a:r>
              <a:rPr lang="en-US" i="1" dirty="0" smtClean="0">
                <a:effectLst/>
                <a:latin typeface="Times New Roman"/>
                <a:ea typeface="Calibri"/>
                <a:cs typeface="Times New Roman"/>
              </a:rPr>
              <a:t>Southern Educated English</a:t>
            </a:r>
            <a:r>
              <a:rPr lang="en-US" dirty="0" smtClean="0">
                <a:effectLst/>
                <a:latin typeface="Times New Roman"/>
                <a:ea typeface="Calibri"/>
                <a:cs typeface="Times New Roman"/>
              </a:rPr>
              <a:t> by phonetician Ida Ward who defined it as pronunciation which " had lost all easily noticeable local differences" [G. </a:t>
            </a:r>
            <a:r>
              <a:rPr lang="en-US" dirty="0" err="1" smtClean="0">
                <a:effectLst/>
                <a:latin typeface="Times New Roman"/>
                <a:ea typeface="Calibri"/>
                <a:cs typeface="Times New Roman"/>
              </a:rPr>
              <a:t>Leitner</a:t>
            </a:r>
            <a:r>
              <a:rPr lang="en-US" dirty="0" smtClean="0">
                <a:effectLst/>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Thus, in the early 20th century the consolidation of Educated Southern English (RP) as a model took place, though variations according to style, age and idiolect were observable in it. </a:t>
            </a:r>
            <a:endParaRPr lang="ru-RU" sz="1400" dirty="0">
              <a:ea typeface="Calibri"/>
              <a:cs typeface="Times New Roman"/>
            </a:endParaRPr>
          </a:p>
        </p:txBody>
      </p:sp>
    </p:spTree>
    <p:extLst>
      <p:ext uri="{BB962C8B-B14F-4D97-AF65-F5344CB8AC3E}">
        <p14:creationId xmlns:p14="http://schemas.microsoft.com/office/powerpoint/2010/main" val="2108583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6144759"/>
          </a:xfrm>
          <a:prstGeom prst="rect">
            <a:avLst/>
          </a:prstGeom>
        </p:spPr>
        <p:txBody>
          <a:bodyPr wrap="square">
            <a:spAutoFit/>
          </a:bodyPr>
          <a:lstStyle/>
          <a:p>
            <a:pPr indent="450215" algn="just">
              <a:lnSpc>
                <a:spcPct val="115000"/>
              </a:lnSpc>
              <a:spcAft>
                <a:spcPts val="0"/>
              </a:spcAft>
            </a:pPr>
            <a:r>
              <a:rPr lang="en-US" dirty="0" smtClean="0">
                <a:effectLst/>
                <a:latin typeface="Times New Roman"/>
                <a:ea typeface="Calibri"/>
                <a:cs typeface="Times New Roman"/>
              </a:rPr>
              <a:t>The British Broadcasting Corporation (the BBC) adopted RP for the use by its newsreaders since 1920s. The country's population, for more than half a century, had been exposed through broadcasting to RP. Until </a:t>
            </a:r>
            <a:r>
              <a:rPr lang="en-US" b="1" dirty="0" smtClean="0">
                <a:effectLst/>
                <a:latin typeface="Times New Roman"/>
                <a:ea typeface="Calibri"/>
                <a:cs typeface="Times New Roman"/>
              </a:rPr>
              <a:t>the early 70s</a:t>
            </a:r>
            <a:r>
              <a:rPr lang="en-US" dirty="0" smtClean="0">
                <a:effectLst/>
                <a:latin typeface="Times New Roman"/>
                <a:ea typeface="Calibri"/>
                <a:cs typeface="Times New Roman"/>
              </a:rPr>
              <a:t> of the last century it was the only accent demanded in the BBC's announcers [according to John Christopher Wells]. For that reason RP often became identified in the public mind with </a:t>
            </a:r>
            <a:r>
              <a:rPr lang="en-US" b="1" dirty="0" smtClean="0">
                <a:effectLst/>
                <a:latin typeface="Times New Roman"/>
                <a:ea typeface="Calibri"/>
                <a:cs typeface="Times New Roman"/>
              </a:rPr>
              <a:t>BBC English</a:t>
            </a:r>
            <a:r>
              <a:rPr lang="en-US" dirty="0" smtClean="0">
                <a:effectLst/>
                <a:latin typeface="Times New Roman"/>
                <a:ea typeface="Calibri"/>
                <a:cs typeface="Times New Roman"/>
              </a:rPr>
              <a:t>. </a:t>
            </a:r>
            <a:endParaRPr lang="ru-RU" sz="1400" dirty="0">
              <a:ea typeface="Calibri"/>
              <a:cs typeface="Times New Roman"/>
            </a:endParaRPr>
          </a:p>
          <a:p>
            <a:pPr indent="450215" algn="just">
              <a:lnSpc>
                <a:spcPct val="115000"/>
              </a:lnSpc>
              <a:spcAft>
                <a:spcPts val="0"/>
              </a:spcAft>
            </a:pPr>
            <a:r>
              <a:rPr lang="en-US" b="1" dirty="0" smtClean="0">
                <a:effectLst/>
                <a:latin typeface="Times New Roman"/>
                <a:ea typeface="Calibri"/>
                <a:cs typeface="Times New Roman"/>
              </a:rPr>
              <a:t>Before World War 2</a:t>
            </a:r>
            <a:r>
              <a:rPr lang="en-US" dirty="0" smtClean="0">
                <a:effectLst/>
                <a:latin typeface="Times New Roman"/>
                <a:ea typeface="Calibri"/>
                <a:cs typeface="Times New Roman"/>
              </a:rPr>
              <a:t>, RP had a regional base but its occurrence was socially determined - it was characteristic of upper-class speech throughout the country. </a:t>
            </a:r>
            <a:endParaRPr lang="ru-RU" sz="1400" dirty="0">
              <a:ea typeface="Calibri"/>
              <a:cs typeface="Times New Roman"/>
            </a:endParaRPr>
          </a:p>
          <a:p>
            <a:pPr indent="450215" algn="just">
              <a:lnSpc>
                <a:spcPct val="115000"/>
              </a:lnSpc>
              <a:spcAft>
                <a:spcPts val="0"/>
              </a:spcAft>
            </a:pPr>
            <a:r>
              <a:rPr lang="en-US" b="1" dirty="0" smtClean="0">
                <a:effectLst/>
                <a:latin typeface="Times New Roman"/>
                <a:ea typeface="Calibri"/>
                <a:cs typeface="Times New Roman"/>
              </a:rPr>
              <a:t>The second half of the 20th century</a:t>
            </a:r>
            <a:r>
              <a:rPr lang="en-US" dirty="0" smtClean="0">
                <a:effectLst/>
                <a:latin typeface="Times New Roman"/>
                <a:ea typeface="Calibri"/>
                <a:cs typeface="Times New Roman"/>
              </a:rPr>
              <a:t> witnessed the </a:t>
            </a:r>
            <a:r>
              <a:rPr lang="en-US" i="1" dirty="0" smtClean="0">
                <a:effectLst/>
                <a:latin typeface="Times New Roman"/>
                <a:ea typeface="Calibri"/>
                <a:cs typeface="Times New Roman"/>
              </a:rPr>
              <a:t>radical changes</a:t>
            </a:r>
            <a:r>
              <a:rPr lang="en-US" dirty="0" smtClean="0">
                <a:effectLst/>
                <a:latin typeface="Times New Roman"/>
                <a:ea typeface="Calibri"/>
                <a:cs typeface="Times New Roman"/>
              </a:rPr>
              <a:t> in RP's social base: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1) the second great communication leap (= the advent of radio and television) has led to a greater number of speakers, in various layers of society, using RP;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2) the social structure of the British society has lost much of its earlier rigidity; </a:t>
            </a:r>
            <a:endParaRPr lang="ru-RU" sz="1400" dirty="0">
              <a:ea typeface="Calibri"/>
              <a:cs typeface="Times New Roman"/>
            </a:endParaRPr>
          </a:p>
          <a:p>
            <a:pPr indent="450215" algn="just">
              <a:lnSpc>
                <a:spcPct val="115000"/>
              </a:lnSpc>
              <a:spcAft>
                <a:spcPts val="0"/>
              </a:spcAft>
            </a:pPr>
            <a:r>
              <a:rPr lang="en-US" dirty="0" smtClean="0">
                <a:effectLst/>
                <a:latin typeface="Times New Roman"/>
                <a:ea typeface="Calibri"/>
                <a:cs typeface="Times New Roman"/>
              </a:rPr>
              <a:t>3) access to higher education has led to a relaxation of view on prestige in pronunciation. </a:t>
            </a:r>
            <a:endParaRPr lang="ru-RU" sz="1400" dirty="0">
              <a:ea typeface="Calibri"/>
              <a:cs typeface="Times New Roman"/>
            </a:endParaRPr>
          </a:p>
          <a:p>
            <a:pPr indent="450215" algn="just">
              <a:lnSpc>
                <a:spcPct val="115000"/>
              </a:lnSpc>
              <a:spcAft>
                <a:spcPts val="0"/>
              </a:spcAft>
            </a:pPr>
            <a:r>
              <a:rPr lang="en-US" b="1" dirty="0" smtClean="0">
                <a:effectLst/>
                <a:latin typeface="Times New Roman"/>
                <a:ea typeface="Calibri"/>
                <a:cs typeface="Times New Roman"/>
              </a:rPr>
              <a:t>Since</a:t>
            </a:r>
            <a:r>
              <a:rPr lang="en-US" dirty="0" smtClean="0">
                <a:effectLst/>
                <a:latin typeface="Times New Roman"/>
                <a:ea typeface="Calibri"/>
                <a:cs typeface="Times New Roman"/>
              </a:rPr>
              <a:t> </a:t>
            </a:r>
            <a:r>
              <a:rPr lang="en-US" b="1" dirty="0" smtClean="0">
                <a:effectLst/>
                <a:latin typeface="Times New Roman"/>
                <a:ea typeface="Calibri"/>
                <a:cs typeface="Times New Roman"/>
              </a:rPr>
              <a:t>post-war years</a:t>
            </a:r>
            <a:r>
              <a:rPr lang="en-US" dirty="0" smtClean="0">
                <a:effectLst/>
                <a:latin typeface="Times New Roman"/>
                <a:ea typeface="Calibri"/>
                <a:cs typeface="Times New Roman"/>
              </a:rPr>
              <a:t> this vast extension of RP's social base has resulted in a dilution of the original concept of RP in the last quarter of the 20th century as compared with its consolidation in the first part of the century [A. Ch. </a:t>
            </a:r>
            <a:r>
              <a:rPr lang="en-US" dirty="0" err="1" smtClean="0">
                <a:effectLst/>
                <a:latin typeface="Times New Roman"/>
                <a:ea typeface="Calibri"/>
                <a:cs typeface="Times New Roman"/>
              </a:rPr>
              <a:t>Gimson</a:t>
            </a:r>
            <a:r>
              <a:rPr lang="en-US" dirty="0" smtClean="0">
                <a:effectLst/>
                <a:latin typeface="Times New Roman"/>
                <a:ea typeface="Calibri"/>
                <a:cs typeface="Times New Roman"/>
              </a:rPr>
              <a:t>]. This dilution of RP's concept manifests itself in the admittance of variant pronunciations as of common and acceptable usage. It is fair to mention, however, that only 3-5 % of the population of England speak RP. </a:t>
            </a:r>
            <a:endParaRPr lang="ru-RU" sz="1400" dirty="0">
              <a:ea typeface="Calibri"/>
              <a:cs typeface="Times New Roman"/>
            </a:endParaRPr>
          </a:p>
        </p:txBody>
      </p:sp>
    </p:spTree>
    <p:extLst>
      <p:ext uri="{BB962C8B-B14F-4D97-AF65-F5344CB8AC3E}">
        <p14:creationId xmlns:p14="http://schemas.microsoft.com/office/powerpoint/2010/main" val="982959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568952" cy="6109365"/>
          </a:xfrm>
          <a:prstGeom prst="rect">
            <a:avLst/>
          </a:prstGeom>
        </p:spPr>
        <p:txBody>
          <a:bodyPr wrap="square">
            <a:spAutoFit/>
          </a:bodyPr>
          <a:lstStyle/>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British phoneticians estimate that </a:t>
            </a:r>
            <a:r>
              <a:rPr lang="en-US" sz="2000" b="1" dirty="0" smtClean="0">
                <a:effectLst/>
                <a:latin typeface="Times New Roman" panose="02020603050405020304" pitchFamily="18" charset="0"/>
                <a:ea typeface="Calibri"/>
                <a:cs typeface="Times New Roman" panose="02020603050405020304" pitchFamily="18" charset="0"/>
              </a:rPr>
              <a:t>nowadays RP is not homogeneous</a:t>
            </a:r>
            <a:r>
              <a:rPr lang="en-US" sz="20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A. Ch. </a:t>
            </a:r>
            <a:r>
              <a:rPr lang="en-US" sz="2000" dirty="0" err="1" smtClean="0">
                <a:effectLst/>
                <a:latin typeface="Times New Roman" panose="02020603050405020304" pitchFamily="18" charset="0"/>
                <a:ea typeface="Calibri"/>
                <a:cs typeface="Times New Roman" panose="02020603050405020304" pitchFamily="18" charset="0"/>
              </a:rPr>
              <a:t>Gimson</a:t>
            </a:r>
            <a:r>
              <a:rPr lang="en-US" sz="2000" dirty="0" smtClean="0">
                <a:effectLst/>
                <a:latin typeface="Times New Roman" panose="02020603050405020304" pitchFamily="18" charset="0"/>
                <a:ea typeface="Calibri"/>
                <a:cs typeface="Times New Roman" panose="02020603050405020304" pitchFamily="18" charset="0"/>
              </a:rPr>
              <a:t> suggest that it is convenient to distinguish </a:t>
            </a:r>
            <a:r>
              <a:rPr lang="en-US" sz="2000" b="1" dirty="0" smtClean="0">
                <a:effectLst/>
                <a:latin typeface="Times New Roman" panose="02020603050405020304" pitchFamily="18" charset="0"/>
                <a:ea typeface="Calibri"/>
                <a:cs typeface="Times New Roman" panose="02020603050405020304" pitchFamily="18" charset="0"/>
              </a:rPr>
              <a:t>three main types within it</a:t>
            </a:r>
            <a:r>
              <a:rPr lang="en-US" sz="20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a:t>
            </a:r>
            <a:r>
              <a:rPr lang="en-US" sz="2000" i="1" dirty="0" smtClean="0">
                <a:effectLst/>
                <a:latin typeface="Times New Roman" panose="02020603050405020304" pitchFamily="18" charset="0"/>
                <a:ea typeface="Calibri"/>
                <a:cs typeface="Times New Roman" panose="02020603050405020304" pitchFamily="18" charset="0"/>
              </a:rPr>
              <a:t>the conservative RP forms</a:t>
            </a:r>
            <a:r>
              <a:rPr lang="en-US" sz="2000" dirty="0" smtClean="0">
                <a:effectLst/>
                <a:latin typeface="Times New Roman" panose="02020603050405020304" pitchFamily="18" charset="0"/>
                <a:ea typeface="Calibri"/>
                <a:cs typeface="Times New Roman" panose="02020603050405020304" pitchFamily="18" charset="0"/>
              </a:rPr>
              <a:t>, used by the older generation, and traditionally, by certain profession or social groups; </a:t>
            </a:r>
          </a:p>
          <a:p>
            <a:pPr indent="450215" algn="just">
              <a:lnSpc>
                <a:spcPct val="115000"/>
              </a:lnSpc>
              <a:spcAft>
                <a:spcPts val="0"/>
              </a:spcAft>
            </a:pPr>
            <a:r>
              <a:rPr lang="en-US" sz="2000" i="1" dirty="0" smtClean="0">
                <a:effectLst/>
                <a:latin typeface="Times New Roman" panose="02020603050405020304" pitchFamily="18" charset="0"/>
                <a:ea typeface="Calibri"/>
                <a:cs typeface="Times New Roman" panose="02020603050405020304" pitchFamily="18" charset="0"/>
              </a:rPr>
              <a:t>the general RP forms</a:t>
            </a:r>
            <a:r>
              <a:rPr lang="en-US" sz="2000" dirty="0" smtClean="0">
                <a:effectLst/>
                <a:latin typeface="Times New Roman" panose="02020603050405020304" pitchFamily="18" charset="0"/>
                <a:ea typeface="Calibri"/>
                <a:cs typeface="Times New Roman" panose="02020603050405020304" pitchFamily="18" charset="0"/>
              </a:rPr>
              <a:t>, most commonly in use and typified by the pronunciation adopted by the BBC; </a:t>
            </a:r>
          </a:p>
          <a:p>
            <a:pPr indent="450215" algn="just">
              <a:lnSpc>
                <a:spcPct val="115000"/>
              </a:lnSpc>
              <a:spcAft>
                <a:spcPts val="0"/>
              </a:spcAft>
            </a:pPr>
            <a:r>
              <a:rPr lang="en-US" sz="2000" i="1" dirty="0" smtClean="0">
                <a:effectLst/>
                <a:latin typeface="Times New Roman" panose="02020603050405020304" pitchFamily="18" charset="0"/>
                <a:ea typeface="Calibri"/>
                <a:cs typeface="Times New Roman" panose="02020603050405020304" pitchFamily="18" charset="0"/>
              </a:rPr>
              <a:t>the advanced RP forms</a:t>
            </a:r>
            <a:r>
              <a:rPr lang="en-US" sz="2000" dirty="0" smtClean="0">
                <a:effectLst/>
                <a:latin typeface="Times New Roman" panose="02020603050405020304" pitchFamily="18" charset="0"/>
                <a:ea typeface="Calibri"/>
                <a:cs typeface="Times New Roman" panose="02020603050405020304" pitchFamily="18" charset="0"/>
              </a:rPr>
              <a:t>, mainly used by young people of exclusive social groups — mostly of the upper classes, but also for prestige value, in certain professional circles". This last type of RP reflects the tendencies typical of change in pronunciation. It is the most "effected and exaggerated variety" of the accent. Some of its features may be results of temporary fashion; some are adopted as a norm and described in the latest textbooks.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Many native speakers, especially teachers of English and professors of colleges and universities (particularly from the South and South-East of England) have accents closely resembling RP but not identical to it. </a:t>
            </a: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Peter </a:t>
            </a:r>
            <a:r>
              <a:rPr lang="en-US" sz="2000" dirty="0" err="1" smtClean="0">
                <a:effectLst/>
                <a:latin typeface="Times New Roman" panose="02020603050405020304" pitchFamily="18" charset="0"/>
                <a:ea typeface="Calibri"/>
                <a:cs typeface="Times New Roman" panose="02020603050405020304" pitchFamily="18" charset="0"/>
              </a:rPr>
              <a:t>Trudgill</a:t>
            </a:r>
            <a:r>
              <a:rPr lang="en-US" sz="2000" dirty="0" smtClean="0">
                <a:effectLst/>
                <a:latin typeface="Times New Roman" panose="02020603050405020304" pitchFamily="18" charset="0"/>
                <a:ea typeface="Calibri"/>
                <a:cs typeface="Times New Roman" panose="02020603050405020304" pitchFamily="18" charset="0"/>
              </a:rPr>
              <a:t> and J. Hannah call it </a:t>
            </a:r>
            <a:r>
              <a:rPr lang="en-US" sz="2000" i="1" dirty="0" smtClean="0">
                <a:effectLst/>
                <a:latin typeface="Times New Roman" panose="02020603050405020304" pitchFamily="18" charset="0"/>
                <a:ea typeface="Calibri"/>
                <a:cs typeface="Times New Roman" panose="02020603050405020304" pitchFamily="18" charset="0"/>
              </a:rPr>
              <a:t>Near-RP southern</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6208659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9743" y="0"/>
            <a:ext cx="8928992" cy="6888039"/>
          </a:xfrm>
          <a:prstGeom prst="rect">
            <a:avLst/>
          </a:prstGeom>
        </p:spPr>
        <p:txBody>
          <a:bodyPr wrap="square">
            <a:spAutoFit/>
          </a:bodyPr>
          <a:lstStyle/>
          <a:p>
            <a:pPr indent="450215" algn="just">
              <a:lnSpc>
                <a:spcPct val="115000"/>
              </a:lnSpc>
              <a:spcAft>
                <a:spcPts val="0"/>
              </a:spcAft>
            </a:pPr>
            <a:r>
              <a:rPr lang="en-US" sz="2400" b="1" dirty="0" smtClean="0">
                <a:latin typeface="Times New Roman" panose="02020603050405020304" pitchFamily="18" charset="0"/>
                <a:ea typeface="Calibri"/>
                <a:cs typeface="Times New Roman" panose="02020603050405020304" pitchFamily="18" charset="0"/>
              </a:rPr>
              <a:t>The t</a:t>
            </a:r>
            <a:r>
              <a:rPr lang="en-US" sz="2400" b="1" dirty="0" smtClean="0">
                <a:effectLst/>
                <a:latin typeface="Times New Roman" panose="02020603050405020304" pitchFamily="18" charset="0"/>
                <a:ea typeface="Calibri"/>
                <a:cs typeface="Times New Roman" panose="02020603050405020304" pitchFamily="18" charset="0"/>
              </a:rPr>
              <a:t>ypes of standard English pronunciation </a:t>
            </a:r>
            <a:r>
              <a:rPr lang="en-US" sz="2400" dirty="0" smtClean="0">
                <a:effectLst/>
                <a:latin typeface="Times New Roman" panose="02020603050405020304" pitchFamily="18" charset="0"/>
                <a:ea typeface="Calibri"/>
                <a:cs typeface="Times New Roman" panose="02020603050405020304" pitchFamily="18" charset="0"/>
              </a:rPr>
              <a:t>may be summarized as</a:t>
            </a:r>
            <a:r>
              <a:rPr lang="en-US" sz="2400" dirty="0">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follows: </a:t>
            </a:r>
            <a:r>
              <a:rPr lang="en-US" sz="2400" b="1" i="1" dirty="0" smtClean="0">
                <a:effectLst/>
                <a:latin typeface="Times New Roman" panose="02020603050405020304" pitchFamily="18" charset="0"/>
                <a:ea typeface="Calibri"/>
                <a:cs typeface="Times New Roman" panose="02020603050405020304" pitchFamily="18" charset="0"/>
              </a:rPr>
              <a:t>Conservative RP (Adoptive RP); General RP (Mainstream RP); Advanced RP (U-RP); Near-RP southern</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Three main </a:t>
            </a:r>
            <a:r>
              <a:rPr lang="en-US" sz="2400" b="1" dirty="0" smtClean="0">
                <a:effectLst/>
                <a:latin typeface="Times New Roman" panose="02020603050405020304" pitchFamily="18" charset="0"/>
                <a:ea typeface="Calibri"/>
                <a:cs typeface="Times New Roman" panose="02020603050405020304" pitchFamily="18" charset="0"/>
              </a:rPr>
              <a:t>types of RP</a:t>
            </a:r>
            <a:r>
              <a:rPr lang="en-US" sz="2400" dirty="0" smtClean="0">
                <a:effectLst/>
                <a:latin typeface="Times New Roman" panose="02020603050405020304" pitchFamily="18" charset="0"/>
                <a:ea typeface="Calibri"/>
                <a:cs typeface="Times New Roman" panose="02020603050405020304" pitchFamily="18" charset="0"/>
              </a:rPr>
              <a:t> are distinguished by </a:t>
            </a:r>
            <a:r>
              <a:rPr lang="en-US" sz="2400" dirty="0" err="1" smtClean="0">
                <a:effectLst/>
                <a:latin typeface="Times New Roman" panose="02020603050405020304" pitchFamily="18" charset="0"/>
                <a:ea typeface="Calibri"/>
                <a:cs typeface="Times New Roman" panose="02020603050405020304" pitchFamily="18" charset="0"/>
              </a:rPr>
              <a:t>A.Ch</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and A. </a:t>
            </a:r>
            <a:r>
              <a:rPr lang="en-US" sz="2400" dirty="0" err="1" smtClean="0">
                <a:effectLst/>
                <a:latin typeface="Times New Roman" panose="02020603050405020304" pitchFamily="18" charset="0"/>
                <a:ea typeface="Calibri"/>
                <a:cs typeface="Times New Roman" panose="02020603050405020304" pitchFamily="18" charset="0"/>
              </a:rPr>
              <a:t>Cruttenden</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1) General RP,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2) Refined RP,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3) Regional RP.</a:t>
            </a:r>
          </a:p>
          <a:p>
            <a:pPr indent="450215"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General RP</a:t>
            </a:r>
            <a:r>
              <a:rPr lang="en-US" sz="2400" dirty="0" smtClean="0">
                <a:effectLst/>
                <a:latin typeface="Times New Roman" panose="02020603050405020304" pitchFamily="18" charset="0"/>
                <a:ea typeface="Calibri"/>
                <a:cs typeface="Times New Roman" panose="02020603050405020304" pitchFamily="18" charset="0"/>
              </a:rPr>
              <a:t> reflects the pronunciation of middle class educated speakers. </a:t>
            </a:r>
          </a:p>
          <a:p>
            <a:pPr indent="450215"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Refined RP</a:t>
            </a:r>
            <a:r>
              <a:rPr lang="en-US" sz="2400" dirty="0" smtClean="0">
                <a:effectLst/>
                <a:latin typeface="Times New Roman" panose="02020603050405020304" pitchFamily="18" charset="0"/>
                <a:ea typeface="Calibri"/>
                <a:cs typeface="Times New Roman" panose="02020603050405020304" pitchFamily="18" charset="0"/>
              </a:rPr>
              <a:t> is defined as an accent reflecting a class distinction associated with upper-class families, and the number of its speakers is declining. </a:t>
            </a:r>
          </a:p>
          <a:p>
            <a:pPr indent="450215"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Regional RP</a:t>
            </a:r>
            <a:r>
              <a:rPr lang="en-US" sz="2400" dirty="0" smtClean="0">
                <a:effectLst/>
                <a:latin typeface="Times New Roman" panose="02020603050405020304" pitchFamily="18" charset="0"/>
                <a:ea typeface="Calibri"/>
                <a:cs typeface="Times New Roman" panose="02020603050405020304" pitchFamily="18" charset="0"/>
              </a:rPr>
              <a:t> is basically RP except for the presence of a few regional characteristics which go unnoticed even by other speakers of RP.</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56223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352928"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Nowadays British phoneticians refer to an educated accent in London and the south east which is termed </a:t>
            </a:r>
            <a:r>
              <a:rPr lang="en-US" sz="2800" b="1" dirty="0" smtClean="0">
                <a:effectLst/>
                <a:latin typeface="Times New Roman"/>
                <a:ea typeface="Calibri"/>
                <a:cs typeface="Times New Roman"/>
              </a:rPr>
              <a:t>Estuary English</a:t>
            </a:r>
            <a:r>
              <a:rPr lang="en-US" sz="2800" dirty="0" smtClean="0">
                <a:effectLst/>
                <a:latin typeface="Times New Roman"/>
                <a:ea typeface="Calibri"/>
                <a:cs typeface="Times New Roman"/>
              </a:rPr>
              <a:t> (</a:t>
            </a:r>
            <a:r>
              <a:rPr lang="en-US" sz="2800" dirty="0" err="1" smtClean="0">
                <a:effectLst/>
                <a:latin typeface="Times New Roman"/>
                <a:ea typeface="Calibri"/>
                <a:cs typeface="Times New Roman"/>
              </a:rPr>
              <a:t>англійська</a:t>
            </a:r>
            <a:r>
              <a:rPr lang="en-US" sz="2800" dirty="0" smtClean="0">
                <a:effectLst/>
                <a:latin typeface="Times New Roman"/>
                <a:ea typeface="Calibri"/>
                <a:cs typeface="Times New Roman"/>
              </a:rPr>
              <a:t> </a:t>
            </a:r>
            <a:r>
              <a:rPr lang="en-US" sz="2800" dirty="0" err="1" smtClean="0">
                <a:effectLst/>
                <a:latin typeface="Times New Roman"/>
                <a:ea typeface="Calibri"/>
                <a:cs typeface="Times New Roman"/>
              </a:rPr>
              <a:t>вимова</a:t>
            </a:r>
            <a:r>
              <a:rPr lang="en-US" sz="2800" dirty="0" smtClean="0">
                <a:effectLst/>
                <a:latin typeface="Times New Roman"/>
                <a:ea typeface="Calibri"/>
                <a:cs typeface="Times New Roman"/>
              </a:rPr>
              <a:t> в </a:t>
            </a:r>
            <a:r>
              <a:rPr lang="en-US" sz="2800" dirty="0" err="1" smtClean="0">
                <a:effectLst/>
                <a:latin typeface="Times New Roman"/>
                <a:ea typeface="Calibri"/>
                <a:cs typeface="Times New Roman"/>
              </a:rPr>
              <a:t>дельті</a:t>
            </a:r>
            <a:r>
              <a:rPr lang="en-US" sz="2800" dirty="0" smtClean="0">
                <a:effectLst/>
                <a:latin typeface="Times New Roman"/>
                <a:ea typeface="Calibri"/>
                <a:cs typeface="Times New Roman"/>
              </a:rPr>
              <a:t> </a:t>
            </a:r>
            <a:r>
              <a:rPr lang="en-US" sz="2800" dirty="0" err="1" smtClean="0">
                <a:effectLst/>
                <a:latin typeface="Times New Roman"/>
                <a:ea typeface="Calibri"/>
                <a:cs typeface="Times New Roman"/>
              </a:rPr>
              <a:t>Темзи</a:t>
            </a:r>
            <a:r>
              <a:rPr lang="en-US" sz="2800" dirty="0" smtClean="0">
                <a:effectLst/>
                <a:latin typeface="Times New Roman"/>
                <a:ea typeface="Calibri"/>
                <a:cs typeface="Times New Roman"/>
              </a:rPr>
              <a:t>) [according to Paul </a:t>
            </a:r>
            <a:r>
              <a:rPr lang="en-US" sz="2800" dirty="0" err="1" smtClean="0">
                <a:effectLst/>
                <a:latin typeface="Times New Roman"/>
                <a:ea typeface="Calibri"/>
                <a:cs typeface="Times New Roman"/>
              </a:rPr>
              <a:t>Coggle</a:t>
            </a:r>
            <a:r>
              <a:rPr lang="en-US" sz="2800" dirty="0" smtClean="0">
                <a:effectLst/>
                <a:latin typeface="Times New Roman"/>
                <a:ea typeface="Calibri"/>
                <a:cs typeface="Times New Roman"/>
              </a:rPr>
              <a:t> and David </a:t>
            </a:r>
            <a:r>
              <a:rPr lang="en-US" sz="2800" dirty="0" err="1" smtClean="0">
                <a:effectLst/>
                <a:latin typeface="Times New Roman"/>
                <a:ea typeface="Calibri"/>
                <a:cs typeface="Times New Roman"/>
              </a:rPr>
              <a:t>Rosewarne</a:t>
            </a:r>
            <a:r>
              <a:rPr lang="en-US" sz="2800" dirty="0" smtClean="0">
                <a:effectLst/>
                <a:latin typeface="Times New Roman"/>
                <a:ea typeface="Calibri"/>
                <a:cs typeface="Times New Roman"/>
              </a:rPr>
              <a:t>]. </a:t>
            </a:r>
          </a:p>
          <a:p>
            <a:pPr indent="450215" algn="just">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b="1" dirty="0" smtClean="0">
                <a:effectLst/>
                <a:latin typeface="Times New Roman"/>
                <a:ea typeface="Calibri"/>
                <a:cs typeface="Times New Roman"/>
              </a:rPr>
              <a:t>Estuary English</a:t>
            </a:r>
            <a:r>
              <a:rPr lang="en-US" sz="2800" dirty="0" smtClean="0">
                <a:effectLst/>
                <a:latin typeface="Times New Roman"/>
                <a:ea typeface="Calibri"/>
                <a:cs typeface="Times New Roman"/>
              </a:rPr>
              <a:t> is said to "be adopted by those wishing to avoid the stigma of RP as "posh" and by upwardly mobile speakers of local dialect. </a:t>
            </a:r>
          </a:p>
          <a:p>
            <a:pPr indent="450215" algn="just">
              <a:lnSpc>
                <a:spcPct val="115000"/>
              </a:lnSpc>
              <a:spcAft>
                <a:spcPts val="0"/>
              </a:spcAft>
            </a:pPr>
            <a:r>
              <a:rPr lang="en-US" sz="2800" dirty="0" smtClean="0">
                <a:effectLst/>
                <a:latin typeface="Times New Roman"/>
                <a:ea typeface="Calibri"/>
                <a:cs typeface="Times New Roman"/>
              </a:rPr>
              <a:t>It is often characterized among younger speakers as having “street credibility” or </a:t>
            </a:r>
            <a:r>
              <a:rPr lang="en-US" sz="2800" dirty="0" err="1" smtClean="0">
                <a:effectLst/>
                <a:latin typeface="Times New Roman"/>
                <a:ea typeface="Calibri"/>
                <a:cs typeface="Times New Roman"/>
              </a:rPr>
              <a:t>streetcred</a:t>
            </a:r>
            <a:r>
              <a:rPr lang="en-US" sz="2800" dirty="0" smtClean="0">
                <a:effectLst/>
                <a:latin typeface="Times New Roman"/>
                <a:ea typeface="Calibri"/>
                <a:cs typeface="Times New Roman"/>
              </a:rPr>
              <a:t>, i.e. as being fashionable [A. Ch. </a:t>
            </a:r>
            <a:r>
              <a:rPr lang="en-US" sz="2800" dirty="0" err="1" smtClean="0">
                <a:effectLst/>
                <a:latin typeface="Times New Roman"/>
                <a:ea typeface="Calibri"/>
                <a:cs typeface="Times New Roman"/>
              </a:rPr>
              <a:t>Gimson</a:t>
            </a:r>
            <a:r>
              <a:rPr lang="en-US" sz="2800" dirty="0" smtClean="0">
                <a:effectLst/>
                <a:latin typeface="Times New Roman"/>
                <a:ea typeface="Calibri"/>
                <a:cs typeface="Times New Roman"/>
              </a:rPr>
              <a:t>]. </a:t>
            </a:r>
            <a:endParaRPr lang="ru-RU" sz="2800" dirty="0">
              <a:ea typeface="Calibri"/>
              <a:cs typeface="Times New Roman"/>
            </a:endParaRPr>
          </a:p>
        </p:txBody>
      </p:sp>
    </p:spTree>
    <p:extLst>
      <p:ext uri="{BB962C8B-B14F-4D97-AF65-F5344CB8AC3E}">
        <p14:creationId xmlns:p14="http://schemas.microsoft.com/office/powerpoint/2010/main" val="25673611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8640"/>
            <a:ext cx="9144000" cy="6463308"/>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In Professor </a:t>
            </a:r>
            <a:r>
              <a:rPr lang="en-US" sz="2400" dirty="0" err="1" smtClean="0">
                <a:effectLst/>
                <a:latin typeface="Times New Roman" panose="02020603050405020304" pitchFamily="18" charset="0"/>
                <a:ea typeface="Calibri"/>
                <a:cs typeface="Times New Roman" panose="02020603050405020304" pitchFamily="18" charset="0"/>
              </a:rPr>
              <a:t>Wells's</a:t>
            </a:r>
            <a:r>
              <a:rPr lang="en-US" sz="2400" dirty="0" smtClean="0">
                <a:effectLst/>
                <a:latin typeface="Times New Roman" panose="02020603050405020304" pitchFamily="18" charset="0"/>
                <a:ea typeface="Calibri"/>
                <a:cs typeface="Times New Roman" panose="02020603050405020304" pitchFamily="18" charset="0"/>
              </a:rPr>
              <a:t> opinion, "EFL teachers working within a British-oriented environment should continue to use RP (...) as their pronunciation model. But this model must be revised and updated from time to time".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 speaker's experiences of languages may typically embrace a first language, a second language, and a foreign language [according to John Laver]. </a:t>
            </a: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first language</a:t>
            </a:r>
            <a:r>
              <a:rPr lang="en-US" sz="2400" dirty="0" smtClean="0">
                <a:effectLst/>
                <a:latin typeface="Times New Roman" panose="02020603050405020304" pitchFamily="18" charset="0"/>
                <a:ea typeface="Calibri"/>
                <a:cs typeface="Times New Roman" panose="02020603050405020304" pitchFamily="18" charset="0"/>
              </a:rPr>
              <a:t> (LI) is the speaker's native language (NL) / mother tongue (MT), whose learning normally begins in the speaker's earliest experience of language acquisition as a very small child. </a:t>
            </a: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second language</a:t>
            </a:r>
            <a:r>
              <a:rPr lang="en-US" sz="2400" dirty="0" smtClean="0">
                <a:effectLst/>
                <a:latin typeface="Times New Roman" panose="02020603050405020304" pitchFamily="18" charset="0"/>
                <a:ea typeface="Calibri"/>
                <a:cs typeface="Times New Roman" panose="02020603050405020304" pitchFamily="18" charset="0"/>
              </a:rPr>
              <a:t> (L2) is any other language that the speaker learns to control, at any time, to a level of near native-like proficiency. Typically immigrants acquire it in LI's natural environment. </a:t>
            </a: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foreign language</a:t>
            </a:r>
            <a:r>
              <a:rPr lang="en-US" sz="2400" dirty="0" smtClean="0">
                <a:effectLst/>
                <a:latin typeface="Times New Roman" panose="02020603050405020304" pitchFamily="18" charset="0"/>
                <a:ea typeface="Calibri"/>
                <a:cs typeface="Times New Roman" panose="02020603050405020304" pitchFamily="18" charset="0"/>
              </a:rPr>
              <a:t> (FL) is any language spoken by the speaker to less than L2 level.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3762200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352928" cy="6038576"/>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In case of English teaching and learning different terms applicable to different groups of non-native speakers are in use:</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ELT</a:t>
            </a:r>
            <a:r>
              <a:rPr lang="en-US" sz="2400" dirty="0" smtClean="0">
                <a:effectLst/>
                <a:latin typeface="Times New Roman" panose="02020603050405020304" pitchFamily="18" charset="0"/>
                <a:ea typeface="Calibri"/>
                <a:cs typeface="Times New Roman" panose="02020603050405020304" pitchFamily="18" charset="0"/>
              </a:rPr>
              <a:t> – English Language Teaching,- i.e. teaching English to learners of all types;</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TEFL </a:t>
            </a:r>
            <a:r>
              <a:rPr lang="en-US" sz="2400" dirty="0" smtClean="0">
                <a:effectLst/>
                <a:latin typeface="Times New Roman" panose="02020603050405020304" pitchFamily="18" charset="0"/>
                <a:ea typeface="Calibri"/>
                <a:cs typeface="Times New Roman" panose="02020603050405020304" pitchFamily="18" charset="0"/>
              </a:rPr>
              <a:t>– Teaching English as a Foreign Language, - where learners are neither native speakers, nor immigrants;</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TESL</a:t>
            </a:r>
            <a:r>
              <a:rPr lang="en-US" sz="2400" dirty="0" smtClean="0">
                <a:effectLst/>
                <a:latin typeface="Times New Roman" panose="02020603050405020304" pitchFamily="18" charset="0"/>
                <a:ea typeface="Calibri"/>
                <a:cs typeface="Times New Roman" panose="02020603050405020304" pitchFamily="18" charset="0"/>
              </a:rPr>
              <a:t> – Teaching English as a Second Language, - where learners addressed are often immigrants to an English-speaking culture;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TESOL</a:t>
            </a:r>
            <a:r>
              <a:rPr lang="en-US" sz="2400" dirty="0" smtClean="0">
                <a:effectLst/>
                <a:latin typeface="Times New Roman" panose="02020603050405020304" pitchFamily="18" charset="0"/>
                <a:ea typeface="Calibri"/>
                <a:cs typeface="Times New Roman" panose="02020603050405020304" pitchFamily="18" charset="0"/>
              </a:rPr>
              <a:t> – Teaching English to Speakers of Other Languages, - which is slightly more neutral term encompassing both TESL and TEFL, b</a:t>
            </a:r>
            <a:r>
              <a:rPr lang="en-US" sz="2400" dirty="0" smtClean="0">
                <a:effectLst/>
                <a:latin typeface="Times New Roman"/>
                <a:ea typeface="Calibri"/>
                <a:cs typeface="Times New Roman"/>
              </a:rPr>
              <a:t>ut avoiding the labels such as 'second' or 'foreign' (mainly used in American English). </a:t>
            </a:r>
            <a:endParaRPr lang="ru-RU" sz="2400" dirty="0">
              <a:ea typeface="Calibri"/>
              <a:cs typeface="Times New Roman"/>
            </a:endParaRPr>
          </a:p>
        </p:txBody>
      </p:sp>
    </p:spTree>
    <p:extLst>
      <p:ext uri="{BB962C8B-B14F-4D97-AF65-F5344CB8AC3E}">
        <p14:creationId xmlns:p14="http://schemas.microsoft.com/office/powerpoint/2010/main" val="4183014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80920"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 </a:t>
            </a:r>
            <a:r>
              <a:rPr lang="en-US" sz="2800" b="1" dirty="0" smtClean="0">
                <a:effectLst/>
                <a:latin typeface="Times New Roman" panose="02020603050405020304" pitchFamily="18" charset="0"/>
                <a:ea typeface="Calibri"/>
                <a:cs typeface="Times New Roman" panose="02020603050405020304" pitchFamily="18" charset="0"/>
              </a:rPr>
              <a:t>lingua franca</a:t>
            </a:r>
            <a:r>
              <a:rPr lang="en-US" sz="2800" dirty="0" smtClean="0">
                <a:effectLst/>
                <a:latin typeface="Times New Roman" panose="02020603050405020304" pitchFamily="18" charset="0"/>
                <a:ea typeface="Calibri"/>
                <a:cs typeface="Times New Roman" panose="02020603050405020304" pitchFamily="18" charset="0"/>
              </a:rPr>
              <a:t> is a language used as a means of communication by speakers who do not have a native language in common [P. </a:t>
            </a:r>
            <a:r>
              <a:rPr lang="en-US" sz="2800" dirty="0" err="1" smtClean="0">
                <a:effectLst/>
                <a:latin typeface="Times New Roman" panose="02020603050405020304" pitchFamily="18" charset="0"/>
                <a:ea typeface="Calibri"/>
                <a:cs typeface="Times New Roman" panose="02020603050405020304" pitchFamily="18" charset="0"/>
              </a:rPr>
              <a:t>Trudgill</a:t>
            </a:r>
            <a:r>
              <a:rPr lang="en-US" sz="2800" dirty="0" smtClean="0">
                <a:effectLst/>
                <a:latin typeface="Times New Roman" panose="02020603050405020304" pitchFamily="18" charset="0"/>
                <a:ea typeface="Calibri"/>
                <a:cs typeface="Times New Roman" panose="02020603050405020304" pitchFamily="18" charset="0"/>
              </a:rPr>
              <a:t>, J. Hannah].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Originally it was a special case when a foreign language was used as the medium of linguistic communication in some area, e.g. for trade purposes (literally 'language of the Franks', the Arabic term of the day for all Europeans). </a:t>
            </a:r>
          </a:p>
          <a:p>
            <a:pPr indent="450215" algn="just">
              <a:lnSpc>
                <a:spcPct val="115000"/>
              </a:lnSpc>
              <a:spcAft>
                <a:spcPts val="0"/>
              </a:spcAft>
            </a:pPr>
            <a:endParaRPr lang="en-US" sz="28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largest world lingua </a:t>
            </a:r>
            <a:r>
              <a:rPr lang="en-US" sz="2800" dirty="0" err="1" smtClean="0">
                <a:effectLst/>
                <a:latin typeface="Times New Roman" panose="02020603050405020304" pitchFamily="18" charset="0"/>
                <a:ea typeface="Calibri"/>
                <a:cs typeface="Times New Roman" panose="02020603050405020304" pitchFamily="18" charset="0"/>
              </a:rPr>
              <a:t>francas</a:t>
            </a:r>
            <a:r>
              <a:rPr lang="en-US" sz="2800" dirty="0" smtClean="0">
                <a:effectLst/>
                <a:latin typeface="Times New Roman" panose="02020603050405020304" pitchFamily="18" charset="0"/>
                <a:ea typeface="Calibri"/>
                <a:cs typeface="Times New Roman" panose="02020603050405020304" pitchFamily="18" charset="0"/>
              </a:rPr>
              <a:t> in use today include English and Mandarin Chinese.</a:t>
            </a:r>
            <a:r>
              <a:rPr lang="en-US" sz="2800" dirty="0">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6597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4664"/>
            <a:ext cx="8856984" cy="6186309"/>
          </a:xfrm>
          <a:prstGeom prst="rect">
            <a:avLst/>
          </a:prstGeom>
        </p:spPr>
        <p:txBody>
          <a:bodyPr wrap="square">
            <a:spAutoFit/>
          </a:bodyPr>
          <a:lstStyle/>
          <a:p>
            <a:pPr algn="just"/>
            <a:r>
              <a:rPr lang="en-US" sz="2400" dirty="0" smtClean="0">
                <a:effectLst/>
                <a:latin typeface="Times New Roman" panose="02020603050405020304" pitchFamily="18" charset="0"/>
                <a:ea typeface="Calibri"/>
                <a:cs typeface="Times New Roman" panose="02020603050405020304" pitchFamily="18" charset="0"/>
              </a:rPr>
              <a:t>       A </a:t>
            </a:r>
            <a:r>
              <a:rPr lang="en-US" sz="2400" b="1" dirty="0" smtClean="0">
                <a:effectLst/>
                <a:latin typeface="Times New Roman" panose="02020603050405020304" pitchFamily="18" charset="0"/>
                <a:ea typeface="Calibri"/>
                <a:cs typeface="Times New Roman" panose="02020603050405020304" pitchFamily="18" charset="0"/>
              </a:rPr>
              <a:t>pidgin language</a:t>
            </a:r>
            <a:r>
              <a:rPr lang="en-US" sz="2400" dirty="0" smtClean="0">
                <a:effectLst/>
                <a:latin typeface="Times New Roman" panose="02020603050405020304" pitchFamily="18" charset="0"/>
                <a:ea typeface="Calibri"/>
                <a:cs typeface="Times New Roman" panose="02020603050405020304" pitchFamily="18" charset="0"/>
              </a:rPr>
              <a:t> is the language used for the purpose of communication between speakers of mutually unintelligible languages (usually in the Third World) which has been developed out of the mixture of the languages of the communities concerned (e.g. Papua New Guinea Pidgin English, Chinese Pidgin = </a:t>
            </a:r>
            <a:r>
              <a:rPr lang="en-US" sz="2400" dirty="0" err="1" smtClean="0">
                <a:effectLst/>
                <a:latin typeface="Times New Roman" panose="02020603050405020304" pitchFamily="18" charset="0"/>
                <a:ea typeface="Calibri"/>
                <a:cs typeface="Times New Roman" panose="02020603050405020304" pitchFamily="18" charset="0"/>
              </a:rPr>
              <a:t>Tok</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Pisin</a:t>
            </a:r>
            <a:r>
              <a:rPr lang="en-US" sz="2400" dirty="0" smtClean="0">
                <a:effectLst/>
                <a:latin typeface="Times New Roman" panose="02020603050405020304" pitchFamily="18" charset="0"/>
                <a:ea typeface="Calibri"/>
                <a:cs typeface="Times New Roman" panose="02020603050405020304" pitchFamily="18" charset="0"/>
              </a:rPr>
              <a:t>). </a:t>
            </a:r>
          </a:p>
          <a:p>
            <a:pPr algn="just"/>
            <a:r>
              <a:rPr lang="en-US" sz="2400" dirty="0" smtClean="0">
                <a:effectLst/>
                <a:latin typeface="Times New Roman"/>
                <a:ea typeface="Calibri"/>
              </a:rPr>
              <a:t>       Such languages are linguistically simplified, i.e. they typically have a limited vocabulary, a reduced grammatical structure and a narrow range of functions compared to the languages from which they derive.</a:t>
            </a:r>
          </a:p>
          <a:p>
            <a:pPr algn="just"/>
            <a:r>
              <a:rPr lang="en-US" dirty="0" smtClean="0">
                <a:effectLst/>
                <a:latin typeface="Times New Roman"/>
                <a:ea typeface="Calibri"/>
              </a:rPr>
              <a:t>The origin of the term </a:t>
            </a:r>
            <a:r>
              <a:rPr lang="en-US" i="1" dirty="0" smtClean="0">
                <a:effectLst/>
                <a:latin typeface="Times New Roman"/>
                <a:ea typeface="Calibri"/>
              </a:rPr>
              <a:t>Pidgin</a:t>
            </a:r>
            <a:r>
              <a:rPr lang="en-US" dirty="0" smtClean="0">
                <a:effectLst/>
                <a:latin typeface="Times New Roman"/>
                <a:ea typeface="Calibri"/>
              </a:rPr>
              <a:t> is thought to be "a Chinese corruption of English business" [according to “The Oxford English Dictionary”]. The citations from OED suggest that the spelling </a:t>
            </a:r>
            <a:r>
              <a:rPr lang="en-US" i="1" dirty="0" smtClean="0">
                <a:effectLst/>
                <a:latin typeface="Times New Roman"/>
                <a:ea typeface="Calibri"/>
              </a:rPr>
              <a:t>pigeon</a:t>
            </a:r>
            <a:r>
              <a:rPr lang="en-US" dirty="0" smtClean="0">
                <a:effectLst/>
                <a:latin typeface="Times New Roman"/>
                <a:ea typeface="Calibri"/>
              </a:rPr>
              <a:t> was commoner than </a:t>
            </a:r>
            <a:r>
              <a:rPr lang="en-US" i="1" dirty="0" smtClean="0">
                <a:effectLst/>
                <a:latin typeface="Times New Roman"/>
                <a:ea typeface="Calibri"/>
              </a:rPr>
              <a:t>pidgin</a:t>
            </a:r>
            <a:r>
              <a:rPr lang="en-US" dirty="0" smtClean="0">
                <a:effectLst/>
                <a:latin typeface="Times New Roman"/>
                <a:ea typeface="Calibri"/>
              </a:rPr>
              <a:t> in the 19th century, when European traders were active on the South China Coast, and appears to be the origin of the expression </a:t>
            </a:r>
            <a:r>
              <a:rPr lang="en-US" i="1" dirty="0" smtClean="0">
                <a:effectLst/>
                <a:latin typeface="Times New Roman"/>
                <a:ea typeface="Calibri"/>
              </a:rPr>
              <a:t>That's not my pigeon</a:t>
            </a:r>
            <a:r>
              <a:rPr lang="en-US" dirty="0" smtClean="0">
                <a:effectLst/>
                <a:latin typeface="Times New Roman"/>
                <a:ea typeface="Calibri"/>
              </a:rPr>
              <a:t> (= </a:t>
            </a:r>
            <a:r>
              <a:rPr lang="en-US" i="1" dirty="0" smtClean="0">
                <a:effectLst/>
                <a:latin typeface="Times New Roman"/>
                <a:ea typeface="Calibri"/>
              </a:rPr>
              <a:t>That's not my business /concern</a:t>
            </a:r>
            <a:r>
              <a:rPr lang="en-US" dirty="0" smtClean="0">
                <a:effectLst/>
                <a:latin typeface="Times New Roman"/>
                <a:ea typeface="Calibri"/>
              </a:rPr>
              <a:t>). </a:t>
            </a:r>
          </a:p>
          <a:p>
            <a:pPr algn="just"/>
            <a:r>
              <a:rPr lang="en-US" dirty="0" smtClean="0">
                <a:effectLst/>
                <a:latin typeface="Times New Roman"/>
                <a:ea typeface="Calibri"/>
              </a:rPr>
              <a:t>Tom McArthur [1998] states that... "for over a century, pidgin has been used... as a label for any hybrid language used in ports and on ships, and in garrisons, markets, mines, and the like". It is only in the later twentieth century that it has acquired the neutral, technical sense of' a contact language which draws on elements from two or more languages [The Oxford Companion to the English Language 1992: 778].</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6065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48680"/>
            <a:ext cx="7632848" cy="5047536"/>
          </a:xfrm>
          <a:prstGeom prst="rect">
            <a:avLst/>
          </a:prstGeom>
        </p:spPr>
        <p:txBody>
          <a:bodyPr wrap="square">
            <a:spAutoFit/>
          </a:bodyPr>
          <a:lstStyle/>
          <a:p>
            <a:pPr indent="450215"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An accent</a:t>
            </a:r>
            <a:r>
              <a:rPr lang="en-US" sz="2800" dirty="0" smtClean="0">
                <a:effectLst/>
                <a:latin typeface="Times New Roman" panose="02020603050405020304" pitchFamily="18" charset="0"/>
                <a:ea typeface="Calibri"/>
                <a:cs typeface="Times New Roman" panose="02020603050405020304" pitchFamily="18" charset="0"/>
              </a:rPr>
              <a:t> is a unified entity of pronunciation patterns used for communicative interaction by the members of the same speech community.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Speakers of the same accent</a:t>
            </a:r>
            <a:r>
              <a:rPr lang="en-US" sz="2800" dirty="0" smtClean="0">
                <a:effectLst/>
                <a:latin typeface="Times New Roman" panose="02020603050405020304" pitchFamily="18" charset="0"/>
                <a:ea typeface="Calibri"/>
                <a:cs typeface="Times New Roman" panose="02020603050405020304" pitchFamily="18" charset="0"/>
              </a:rPr>
              <a:t> typically: </a:t>
            </a:r>
          </a:p>
          <a:p>
            <a:pPr marL="514350" indent="-514350" algn="just">
              <a:lnSpc>
                <a:spcPct val="115000"/>
              </a:lnSpc>
              <a:spcAft>
                <a:spcPts val="0"/>
              </a:spcAft>
              <a:buAutoNum type="arabicParenR"/>
            </a:pPr>
            <a:r>
              <a:rPr lang="en-US" sz="2800" dirty="0" smtClean="0">
                <a:effectLst/>
                <a:latin typeface="Times New Roman" panose="02020603050405020304" pitchFamily="18" charset="0"/>
                <a:ea typeface="Calibri"/>
                <a:cs typeface="Times New Roman" panose="02020603050405020304" pitchFamily="18" charset="0"/>
              </a:rPr>
              <a:t>share a relevant social or geographical attribute and </a:t>
            </a:r>
          </a:p>
          <a:p>
            <a:pPr marL="514350" indent="-514350" algn="just">
              <a:lnSpc>
                <a:spcPct val="115000"/>
              </a:lnSpc>
              <a:spcAft>
                <a:spcPts val="0"/>
              </a:spcAft>
              <a:buAutoNum type="arabicParenR"/>
            </a:pPr>
            <a:r>
              <a:rPr lang="en-US" sz="2800" dirty="0" smtClean="0">
                <a:effectLst/>
                <a:latin typeface="Times New Roman" panose="02020603050405020304" pitchFamily="18" charset="0"/>
                <a:ea typeface="Calibri"/>
                <a:cs typeface="Times New Roman" panose="02020603050405020304" pitchFamily="18" charset="0"/>
              </a:rPr>
              <a:t>maintain a uniform set of phonological characteristics, despite a certain amount of limited phonetic and lexical-incidental variation between them [</a:t>
            </a:r>
            <a:r>
              <a:rPr lang="en-US" sz="2800" dirty="0" err="1" smtClean="0">
                <a:effectLst/>
                <a:latin typeface="Times New Roman" panose="02020603050405020304" pitchFamily="18" charset="0"/>
                <a:ea typeface="Calibri"/>
                <a:cs typeface="Times New Roman" panose="02020603050405020304" pitchFamily="18" charset="0"/>
              </a:rPr>
              <a:t>V.Yu</a:t>
            </a:r>
            <a:r>
              <a:rPr lang="en-US" sz="2800" dirty="0" smtClean="0">
                <a:effectLst/>
                <a:latin typeface="Times New Roman" panose="02020603050405020304" pitchFamily="18" charset="0"/>
                <a:ea typeface="Calibri"/>
                <a:cs typeface="Times New Roman" panose="02020603050405020304" pitchFamily="18" charset="0"/>
              </a:rPr>
              <a:t>. </a:t>
            </a:r>
            <a:r>
              <a:rPr lang="en-US" sz="2800" dirty="0" err="1" smtClean="0">
                <a:effectLst/>
                <a:latin typeface="Times New Roman" panose="02020603050405020304" pitchFamily="18" charset="0"/>
                <a:ea typeface="Calibri"/>
                <a:cs typeface="Times New Roman" panose="02020603050405020304" pitchFamily="18" charset="0"/>
              </a:rPr>
              <a:t>Parashchuk</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760348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260648"/>
            <a:ext cx="8640960" cy="6001643"/>
          </a:xfrm>
          <a:prstGeom prst="rect">
            <a:avLst/>
          </a:prstGeom>
        </p:spPr>
        <p:txBody>
          <a:bodyPr wrap="square">
            <a:spAutoFit/>
          </a:bodyPr>
          <a:lstStyle/>
          <a:p>
            <a:pPr algn="just"/>
            <a:r>
              <a:rPr lang="en-US" sz="2400" dirty="0" smtClean="0">
                <a:effectLst/>
                <a:latin typeface="Times New Roman"/>
                <a:ea typeface="Calibri"/>
              </a:rPr>
              <a:t>         A </a:t>
            </a:r>
            <a:r>
              <a:rPr lang="en-US" sz="2400" b="1" dirty="0" smtClean="0">
                <a:effectLst/>
                <a:latin typeface="Times New Roman"/>
                <a:ea typeface="Calibri"/>
              </a:rPr>
              <a:t>Creole</a:t>
            </a:r>
            <a:r>
              <a:rPr lang="en-US" sz="2400" dirty="0" smtClean="0">
                <a:effectLst/>
                <a:latin typeface="Times New Roman"/>
                <a:ea typeface="Calibri"/>
              </a:rPr>
              <a:t> is a second stage in the process of the pidgin development, i.e. it is a pidgin language which has become the mother tongue of a community when within a multilingual community, increasing number of people begin to use a pidgin as their principal means of communication [according to “The Cambridge Encyclopedia”]. </a:t>
            </a:r>
          </a:p>
          <a:p>
            <a:pPr algn="just"/>
            <a:r>
              <a:rPr lang="en-US" sz="2400" dirty="0" smtClean="0">
                <a:effectLst/>
                <a:latin typeface="Times New Roman"/>
                <a:ea typeface="Calibri"/>
              </a:rPr>
              <a:t>This causes a major expansion of the grammar and vocabulary, and the range of the situations where the language is used. </a:t>
            </a:r>
          </a:p>
          <a:p>
            <a:pPr algn="just"/>
            <a:r>
              <a:rPr lang="en-US" sz="2400" dirty="0" smtClean="0">
                <a:effectLst/>
                <a:latin typeface="Times New Roman"/>
                <a:ea typeface="Calibri"/>
              </a:rPr>
              <a:t>When the children of the speakers of a pidgin become to use it as their mother tongue, that language becomes known as a creole. In other words, a Creole is the first language of the children of Pidgin speakers. </a:t>
            </a:r>
          </a:p>
          <a:p>
            <a:pPr algn="just"/>
            <a:r>
              <a:rPr lang="en-US" sz="2400" dirty="0" smtClean="0">
                <a:effectLst/>
                <a:latin typeface="Times New Roman"/>
                <a:ea typeface="Calibri"/>
              </a:rPr>
              <a:t>There are considered to be between six and twelve million people still using pidgin languages, and between ten and seventeen million using Creoles [according </a:t>
            </a:r>
            <a:r>
              <a:rPr lang="en-US" sz="2400" dirty="0" smtClean="0">
                <a:latin typeface="Times New Roman"/>
                <a:ea typeface="Calibri"/>
              </a:rPr>
              <a:t>to </a:t>
            </a:r>
            <a:r>
              <a:rPr lang="en-US" sz="2400" dirty="0" smtClean="0">
                <a:effectLst/>
                <a:latin typeface="Times New Roman"/>
                <a:ea typeface="Calibri"/>
              </a:rPr>
              <a:t>George Yule]. </a:t>
            </a:r>
          </a:p>
          <a:p>
            <a:pPr algn="just"/>
            <a:r>
              <a:rPr lang="en-US" sz="2400" dirty="0" smtClean="0">
                <a:effectLst/>
                <a:latin typeface="Times New Roman"/>
                <a:ea typeface="Calibri"/>
              </a:rPr>
              <a:t>English-based Creoles are used in Jamaica and Sierra Leone. </a:t>
            </a:r>
            <a:endParaRPr lang="ru-RU" sz="2400" dirty="0"/>
          </a:p>
        </p:txBody>
      </p:sp>
    </p:spTree>
    <p:extLst>
      <p:ext uri="{BB962C8B-B14F-4D97-AF65-F5344CB8AC3E}">
        <p14:creationId xmlns:p14="http://schemas.microsoft.com/office/powerpoint/2010/main" val="32083929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856984" cy="1143000"/>
          </a:xfrm>
        </p:spPr>
        <p:txBody>
          <a:bodyPr>
            <a:normAutofit fontScale="90000"/>
          </a:bodyPr>
          <a:lstStyle/>
          <a:p>
            <a:pPr indent="450215" algn="just">
              <a:lnSpc>
                <a:spcPct val="115000"/>
              </a:lnSpc>
              <a:spcAft>
                <a:spcPts val="0"/>
              </a:spcAft>
            </a:pPr>
            <a:r>
              <a:rPr lang="en-US" sz="1800" b="1" dirty="0" smtClean="0">
                <a:effectLst/>
                <a:latin typeface="Times New Roman"/>
                <a:ea typeface="Calibri"/>
                <a:cs typeface="Times New Roman"/>
              </a:rPr>
              <a:t/>
            </a:r>
            <a:br>
              <a:rPr lang="en-US" sz="1800" b="1" dirty="0" smtClean="0">
                <a:effectLst/>
                <a:latin typeface="Times New Roman"/>
                <a:ea typeface="Calibri"/>
                <a:cs typeface="Times New Roman"/>
              </a:rPr>
            </a:br>
            <a:r>
              <a:rPr lang="en-US" sz="1800" b="1" dirty="0" smtClean="0">
                <a:effectLst/>
                <a:latin typeface="Times New Roman"/>
                <a:ea typeface="Calibri"/>
                <a:cs typeface="Times New Roman"/>
              </a:rPr>
              <a:t/>
            </a:r>
            <a:br>
              <a:rPr lang="en-US" sz="1800" b="1" dirty="0" smtClean="0">
                <a:effectLst/>
                <a:latin typeface="Times New Roman"/>
                <a:ea typeface="Calibri"/>
                <a:cs typeface="Times New Roman"/>
              </a:rPr>
            </a:br>
            <a:r>
              <a:rPr lang="en-US" sz="2700" b="1" dirty="0" smtClean="0">
                <a:effectLst/>
                <a:latin typeface="Times New Roman" panose="02020603050405020304" pitchFamily="18" charset="0"/>
                <a:ea typeface="Calibri"/>
                <a:cs typeface="Times New Roman" panose="02020603050405020304" pitchFamily="18" charset="0"/>
              </a:rPr>
              <a:t>The spread of English throughout the world</a:t>
            </a:r>
            <a:r>
              <a:rPr lang="en-US" sz="2700" dirty="0" smtClean="0">
                <a:effectLst/>
                <a:latin typeface="Times New Roman" panose="02020603050405020304" pitchFamily="18" charset="0"/>
                <a:ea typeface="Calibri"/>
                <a:cs typeface="Times New Roman" panose="02020603050405020304" pitchFamily="18" charset="0"/>
              </a:rPr>
              <a:t> </a:t>
            </a:r>
            <a:r>
              <a:rPr lang="en-US" sz="2200" dirty="0" smtClean="0">
                <a:effectLst/>
                <a:latin typeface="Times New Roman" panose="02020603050405020304" pitchFamily="18" charset="0"/>
                <a:ea typeface="Calibri"/>
                <a:cs typeface="Times New Roman" panose="02020603050405020304" pitchFamily="18" charset="0"/>
              </a:rPr>
              <a:t>has been visualized as three concentric circles, representing different ways in which the language has been acquired and is currently used [according to </a:t>
            </a:r>
            <a:r>
              <a:rPr lang="en-US" sz="2200" dirty="0" err="1" smtClean="0">
                <a:effectLst/>
                <a:latin typeface="Times New Roman" panose="02020603050405020304" pitchFamily="18" charset="0"/>
                <a:ea typeface="Calibri"/>
                <a:cs typeface="Times New Roman" panose="02020603050405020304" pitchFamily="18" charset="0"/>
              </a:rPr>
              <a:t>Braj</a:t>
            </a:r>
            <a:r>
              <a:rPr lang="en-US" sz="2200" dirty="0" smtClean="0">
                <a:effectLst/>
                <a:latin typeface="Times New Roman" panose="02020603050405020304" pitchFamily="18" charset="0"/>
                <a:ea typeface="Calibri"/>
                <a:cs typeface="Times New Roman" panose="02020603050405020304" pitchFamily="18" charset="0"/>
              </a:rPr>
              <a:t> Bihari </a:t>
            </a:r>
            <a:r>
              <a:rPr lang="en-US" sz="2200" dirty="0" err="1" smtClean="0">
                <a:effectLst/>
                <a:latin typeface="Times New Roman" panose="02020603050405020304" pitchFamily="18" charset="0"/>
                <a:ea typeface="Calibri"/>
                <a:cs typeface="Times New Roman" panose="02020603050405020304" pitchFamily="18" charset="0"/>
              </a:rPr>
              <a:t>Kachru</a:t>
            </a:r>
            <a:r>
              <a:rPr lang="en-US" sz="2200" b="1" dirty="0" smtClean="0">
                <a:effectLst/>
                <a:latin typeface="Times New Roman" panose="02020603050405020304" pitchFamily="18" charset="0"/>
                <a:ea typeface="Calibri"/>
                <a:cs typeface="Times New Roman" panose="02020603050405020304" pitchFamily="18" charset="0"/>
              </a:rPr>
              <a:t>, </a:t>
            </a:r>
            <a:r>
              <a:rPr lang="en-US" sz="2200" dirty="0" smtClean="0">
                <a:effectLst/>
                <a:latin typeface="Times New Roman" panose="02020603050405020304" pitchFamily="18" charset="0"/>
                <a:ea typeface="Calibri"/>
                <a:cs typeface="Times New Roman" panose="02020603050405020304" pitchFamily="18" charset="0"/>
              </a:rPr>
              <a:t>an Indian linguist]:</a:t>
            </a:r>
            <a:br>
              <a:rPr lang="en-US" sz="2200" dirty="0" smtClean="0">
                <a:effectLst/>
                <a:latin typeface="Times New Roman" panose="02020603050405020304" pitchFamily="18" charset="0"/>
                <a:ea typeface="Calibri"/>
                <a:cs typeface="Times New Roman" panose="02020603050405020304" pitchFamily="18" charset="0"/>
              </a:rPr>
            </a:br>
            <a:r>
              <a:rPr lang="ru-RU" sz="2200" dirty="0">
                <a:latin typeface="Times New Roman" panose="02020603050405020304" pitchFamily="18" charset="0"/>
                <a:ea typeface="Calibri"/>
                <a:cs typeface="Times New Roman" panose="02020603050405020304" pitchFamily="18" charset="0"/>
              </a:rPr>
              <a:t/>
            </a:r>
            <a:br>
              <a:rPr lang="ru-RU" sz="2200" dirty="0">
                <a:latin typeface="Times New Roman" panose="02020603050405020304" pitchFamily="18" charset="0"/>
                <a:ea typeface="Calibri"/>
                <a:cs typeface="Times New Roman" panose="02020603050405020304" pitchFamily="18" charset="0"/>
              </a:rPr>
            </a:br>
            <a:endParaRPr lang="ru-RU" sz="22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600200"/>
            <a:ext cx="8640960" cy="50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6728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457" y="332656"/>
            <a:ext cx="8208912" cy="5715411"/>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Prospective EFL teachers and users should be aware of the existing variety of </a:t>
            </a:r>
            <a:r>
              <a:rPr lang="en-US" sz="2800" b="1" dirty="0" smtClean="0">
                <a:effectLst/>
                <a:latin typeface="Times New Roman" panose="02020603050405020304" pitchFamily="18" charset="0"/>
                <a:ea typeface="Calibri"/>
                <a:cs typeface="Times New Roman" panose="02020603050405020304" pitchFamily="18" charset="0"/>
              </a:rPr>
              <a:t>social shapes of English</a:t>
            </a:r>
            <a:r>
              <a:rPr lang="en-US" sz="2800" dirty="0" smtClean="0">
                <a:effectLst/>
                <a:latin typeface="Times New Roman" panose="02020603050405020304" pitchFamily="18" charset="0"/>
                <a:ea typeface="Calibri"/>
                <a:cs typeface="Times New Roman" panose="02020603050405020304" pitchFamily="18" charset="0"/>
              </a:rPr>
              <a:t>. The phonemic system of a language is always in a process of evolution. It is the most fleeting [A. Ch. </a:t>
            </a:r>
            <a:r>
              <a:rPr lang="en-US" sz="2800" dirty="0" err="1" smtClean="0">
                <a:effectLst/>
                <a:latin typeface="Times New Roman" panose="02020603050405020304" pitchFamily="18" charset="0"/>
                <a:ea typeface="Calibri"/>
                <a:cs typeface="Times New Roman" panose="02020603050405020304" pitchFamily="18" charset="0"/>
              </a:rPr>
              <a:t>Gimson</a:t>
            </a:r>
            <a:r>
              <a:rPr lang="en-US" sz="2800" dirty="0" smtClean="0">
                <a:effectLst/>
                <a:latin typeface="Times New Roman" panose="02020603050405020304" pitchFamily="18" charset="0"/>
                <a:ea typeface="Calibri"/>
                <a:cs typeface="Times New Roman" panose="02020603050405020304" pitchFamily="18" charset="0"/>
              </a:rPr>
              <a:t>] as compared with vocabulary and grammar. The route and the rate of the phonetic changes in different languages are not the same, for instance, in English or Ukrainian. </a:t>
            </a:r>
            <a:endParaRPr lang="ru-RU" sz="2800" dirty="0">
              <a:latin typeface="Times New Roman" panose="02020603050405020304" pitchFamily="18" charset="0"/>
              <a:ea typeface="Calibri"/>
              <a:cs typeface="Times New Roman" panose="02020603050405020304" pitchFamily="18" charset="0"/>
            </a:endParaRPr>
          </a:p>
          <a:p>
            <a:pPr algn="just"/>
            <a:r>
              <a:rPr lang="en-US" sz="2800" dirty="0" smtClean="0">
                <a:effectLst/>
                <a:latin typeface="Times New Roman" panose="02020603050405020304" pitchFamily="18" charset="0"/>
                <a:ea typeface="Calibri"/>
                <a:cs typeface="Times New Roman" panose="02020603050405020304" pitchFamily="18" charset="0"/>
              </a:rPr>
              <a:t>     EFL learners should know some general facts about the </a:t>
            </a:r>
            <a:r>
              <a:rPr lang="en-US" sz="2800" b="1" dirty="0" smtClean="0">
                <a:effectLst/>
                <a:latin typeface="Times New Roman" panose="02020603050405020304" pitchFamily="18" charset="0"/>
                <a:ea typeface="Calibri"/>
                <a:cs typeface="Times New Roman" panose="02020603050405020304" pitchFamily="18" charset="0"/>
              </a:rPr>
              <a:t>English phonetic system</a:t>
            </a:r>
            <a:r>
              <a:rPr lang="en-US" sz="2800" dirty="0" smtClean="0">
                <a:effectLst/>
                <a:latin typeface="Times New Roman" panose="02020603050405020304" pitchFamily="18" charset="0"/>
                <a:ea typeface="Calibri"/>
                <a:cs typeface="Times New Roman" panose="02020603050405020304" pitchFamily="18" charset="0"/>
              </a:rPr>
              <a:t>. There are a number of factors (both intra-linguistic and social) which have accelerated the process of phonetic changes throughout the history of English.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2808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8072"/>
            <a:ext cx="8280920" cy="6429261"/>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They can be summarized as follows:</a:t>
            </a:r>
            <a:endParaRPr lang="ru-RU" sz="2400" b="1"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1) the rich vocalic system of English, e.g. 20 English vowels vs. 6 Ukrainian ones. And this is a general fact that historically vowels have been subject to more striking changes than consonants. It can be explained by the differences in their production. A consonantal articulation usually involves an approximation of speech organs which can be felt. It tends to be more stable and it is more easily identified and transmitted more exactly from one generation to another [A. Ch.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 modification of vowel quality results from very slight changes of the tongue or lip position and there may be a series of variations before a change in quality is evident. Out of monophthongs and diphthongs, the latter are least stable. Figuratively, consonants can be called the skeleton of the sound system, monophthongs are its flesh and diphthongs are its blood.</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6153684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640960" cy="6321731"/>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2) the sweeping systemic changes at the earlier periods of English which shook its sound system to the core (e.g. the Great Vowel Shift, r-vocalization, etc.);</a:t>
            </a:r>
            <a:endParaRPr lang="ru-RU" sz="2400" dirty="0">
              <a:ea typeface="Calibri"/>
              <a:cs typeface="Times New Roman"/>
            </a:endParaRPr>
          </a:p>
          <a:p>
            <a:pPr indent="450215" algn="just">
              <a:lnSpc>
                <a:spcPct val="115000"/>
              </a:lnSpc>
              <a:spcAft>
                <a:spcPts val="0"/>
              </a:spcAft>
            </a:pPr>
            <a:r>
              <a:rPr lang="en-US" sz="2000" b="1" i="1" dirty="0" smtClean="0">
                <a:effectLst/>
                <a:latin typeface="Times New Roman"/>
                <a:ea typeface="Calibri"/>
                <a:cs typeface="Times New Roman"/>
              </a:rPr>
              <a:t>The Great Vowel Shift</a:t>
            </a:r>
            <a:r>
              <a:rPr lang="en-US" sz="2000" i="1" dirty="0" smtClean="0">
                <a:effectLst/>
                <a:latin typeface="Times New Roman"/>
                <a:ea typeface="Calibri"/>
                <a:cs typeface="Times New Roman"/>
              </a:rPr>
              <a:t> was a massive sound change affecting the long </a:t>
            </a:r>
            <a:r>
              <a:rPr lang="en-US" sz="2000" b="1" i="1" dirty="0" smtClean="0">
                <a:effectLst/>
                <a:latin typeface="Times New Roman"/>
                <a:ea typeface="Calibri"/>
                <a:cs typeface="Times New Roman"/>
              </a:rPr>
              <a:t>vowels</a:t>
            </a:r>
            <a:r>
              <a:rPr lang="en-US" sz="2000" i="1" dirty="0" smtClean="0">
                <a:effectLst/>
                <a:latin typeface="Times New Roman"/>
                <a:ea typeface="Calibri"/>
                <a:cs typeface="Times New Roman"/>
              </a:rPr>
              <a:t> of English during the fifteenth to eighteenth centuries. Basically, the long </a:t>
            </a:r>
            <a:r>
              <a:rPr lang="en-US" sz="2000" b="1" i="1" dirty="0" smtClean="0">
                <a:effectLst/>
                <a:latin typeface="Times New Roman"/>
                <a:ea typeface="Calibri"/>
                <a:cs typeface="Times New Roman"/>
              </a:rPr>
              <a:t>vowels shifted</a:t>
            </a:r>
            <a:r>
              <a:rPr lang="en-US" sz="2000" i="1" dirty="0" smtClean="0">
                <a:effectLst/>
                <a:latin typeface="Times New Roman"/>
                <a:ea typeface="Calibri"/>
                <a:cs typeface="Times New Roman"/>
              </a:rPr>
              <a:t> upwards; that is, a </a:t>
            </a:r>
            <a:r>
              <a:rPr lang="en-US" sz="2000" b="1" i="1" dirty="0" smtClean="0">
                <a:effectLst/>
                <a:latin typeface="Times New Roman"/>
                <a:ea typeface="Calibri"/>
                <a:cs typeface="Times New Roman"/>
              </a:rPr>
              <a:t>vowel</a:t>
            </a:r>
            <a:r>
              <a:rPr lang="en-US" sz="2000" i="1" dirty="0" smtClean="0">
                <a:effectLst/>
                <a:latin typeface="Times New Roman"/>
                <a:ea typeface="Calibri"/>
                <a:cs typeface="Times New Roman"/>
              </a:rPr>
              <a:t> that used to be pronounced in one place in the mouth would be pronounced in a different place, higher up in the mouth. For ex., the word 'goose,' had two letters “O” to indicate a long [o</a:t>
            </a:r>
            <a:r>
              <a:rPr lang="en-US" sz="2000" i="1" dirty="0">
                <a:latin typeface="Times New Roman"/>
                <a:ea typeface="Calibri"/>
                <a:cs typeface="Times New Roman"/>
              </a:rPr>
              <a:t>]</a:t>
            </a:r>
            <a:r>
              <a:rPr lang="en-US" sz="2000" i="1" dirty="0" smtClean="0">
                <a:effectLst/>
                <a:latin typeface="Times New Roman"/>
                <a:ea typeface="Calibri"/>
                <a:cs typeface="Times New Roman"/>
              </a:rPr>
              <a:t> sound, [o:] - a good phonetic spelling of the word. However, the </a:t>
            </a:r>
            <a:r>
              <a:rPr lang="en-US" sz="2000" b="1" i="1" dirty="0" smtClean="0">
                <a:effectLst/>
                <a:latin typeface="Times New Roman"/>
                <a:ea typeface="Calibri"/>
                <a:cs typeface="Times New Roman"/>
              </a:rPr>
              <a:t>vowel</a:t>
            </a:r>
            <a:r>
              <a:rPr lang="en-US" sz="2000" i="1" dirty="0" smtClean="0">
                <a:effectLst/>
                <a:latin typeface="Times New Roman"/>
                <a:ea typeface="Calibri"/>
                <a:cs typeface="Times New Roman"/>
              </a:rPr>
              <a:t> [o] had shifted to [u</a:t>
            </a:r>
            <a:r>
              <a:rPr lang="en-US" sz="2000" i="1" dirty="0">
                <a:latin typeface="Times New Roman"/>
                <a:ea typeface="Calibri"/>
                <a:cs typeface="Times New Roman"/>
              </a:rPr>
              <a:t>]</a:t>
            </a:r>
            <a:r>
              <a:rPr lang="en-US" sz="2000" i="1" dirty="0" smtClean="0">
                <a:effectLst/>
                <a:latin typeface="Times New Roman"/>
                <a:ea typeface="Calibri"/>
                <a:cs typeface="Times New Roman"/>
              </a:rPr>
              <a:t>; thus</a:t>
            </a:r>
            <a:r>
              <a:rPr lang="en-US" sz="2000" i="1" u="sng" dirty="0" smtClean="0">
                <a:effectLst/>
                <a:latin typeface="Times New Roman"/>
                <a:ea typeface="Calibri"/>
                <a:cs typeface="Times New Roman"/>
              </a:rPr>
              <a:t> goose, moose, food, </a:t>
            </a:r>
            <a:r>
              <a:rPr lang="en-US" sz="2000" i="1" dirty="0" smtClean="0">
                <a:effectLst/>
                <a:latin typeface="Times New Roman"/>
                <a:ea typeface="Calibri"/>
                <a:cs typeface="Times New Roman"/>
              </a:rPr>
              <a:t>and other similar words that we now spell with double “O” had mismatched spelling and pronunciation.</a:t>
            </a:r>
            <a:endParaRPr lang="ru-RU" sz="2000" dirty="0">
              <a:ea typeface="Calibri"/>
              <a:cs typeface="Times New Roman"/>
            </a:endParaRPr>
          </a:p>
          <a:p>
            <a:pPr indent="450215" algn="just">
              <a:lnSpc>
                <a:spcPct val="115000"/>
              </a:lnSpc>
              <a:spcAft>
                <a:spcPts val="0"/>
              </a:spcAft>
            </a:pPr>
            <a:r>
              <a:rPr lang="en-US" sz="2000" b="1" i="1" dirty="0" err="1" smtClean="0">
                <a:effectLst/>
                <a:latin typeface="Times New Roman"/>
                <a:ea typeface="Calibri"/>
                <a:cs typeface="Times New Roman"/>
              </a:rPr>
              <a:t>Vocalisation</a:t>
            </a:r>
            <a:r>
              <a:rPr lang="en-US" sz="2000" b="1" i="1" dirty="0" smtClean="0">
                <a:effectLst/>
                <a:latin typeface="Times New Roman"/>
                <a:ea typeface="Calibri"/>
                <a:cs typeface="Times New Roman"/>
              </a:rPr>
              <a:t> of [r]. </a:t>
            </a:r>
            <a:r>
              <a:rPr lang="en-US" sz="2000" i="1" dirty="0" smtClean="0">
                <a:effectLst/>
                <a:latin typeface="Times New Roman"/>
                <a:ea typeface="Calibri"/>
                <a:cs typeface="Times New Roman"/>
              </a:rPr>
              <a:t>It occurred in the </a:t>
            </a:r>
            <a:r>
              <a:rPr lang="en-US" sz="2000" b="1" i="1" dirty="0" smtClean="0">
                <a:effectLst/>
                <a:latin typeface="Times New Roman"/>
                <a:ea typeface="Calibri"/>
                <a:cs typeface="Times New Roman"/>
              </a:rPr>
              <a:t>16</a:t>
            </a:r>
            <a:r>
              <a:rPr lang="en-US" sz="2000" b="1" i="1" baseline="30000" dirty="0" smtClean="0">
                <a:effectLst/>
                <a:latin typeface="Times New Roman"/>
                <a:ea typeface="Calibri"/>
                <a:cs typeface="Times New Roman"/>
              </a:rPr>
              <a:t>th</a:t>
            </a:r>
            <a:r>
              <a:rPr lang="en-US" sz="2000" b="1" i="1" dirty="0" smtClean="0">
                <a:effectLst/>
                <a:latin typeface="Times New Roman"/>
                <a:ea typeface="Calibri"/>
                <a:cs typeface="Times New Roman"/>
              </a:rPr>
              <a:t> – 17</a:t>
            </a:r>
            <a:r>
              <a:rPr lang="en-US" sz="2000" b="1" i="1" baseline="30000" dirty="0" smtClean="0">
                <a:effectLst/>
                <a:latin typeface="Times New Roman"/>
                <a:ea typeface="Calibri"/>
                <a:cs typeface="Times New Roman"/>
              </a:rPr>
              <a:t>th</a:t>
            </a:r>
            <a:r>
              <a:rPr lang="en-US" sz="2000" b="1" i="1" dirty="0" smtClean="0">
                <a:effectLst/>
                <a:latin typeface="Times New Roman"/>
                <a:ea typeface="Calibri"/>
                <a:cs typeface="Times New Roman"/>
              </a:rPr>
              <a:t> c.</a:t>
            </a:r>
            <a:r>
              <a:rPr lang="en-US" sz="2000" i="1" dirty="0" smtClean="0">
                <a:effectLst/>
                <a:latin typeface="Times New Roman"/>
                <a:ea typeface="Calibri"/>
                <a:cs typeface="Times New Roman"/>
              </a:rPr>
              <a:t> Sound [r] became vocalized (changed to [ə] (schwa)) when stood </a:t>
            </a:r>
            <a:r>
              <a:rPr lang="en-US" sz="2000" i="1" u="sng" dirty="0" smtClean="0">
                <a:effectLst/>
                <a:latin typeface="Times New Roman"/>
                <a:ea typeface="Calibri"/>
                <a:cs typeface="Times New Roman"/>
              </a:rPr>
              <a:t>after vowels at the end of the word</a:t>
            </a:r>
            <a:r>
              <a:rPr lang="en-US" sz="2000" i="1" dirty="0" smtClean="0">
                <a:effectLst/>
                <a:latin typeface="Times New Roman"/>
                <a:ea typeface="Calibri"/>
                <a:cs typeface="Times New Roman"/>
              </a:rPr>
              <a:t>. Consequences:</a:t>
            </a:r>
            <a:endParaRPr lang="ru-RU" sz="2000" dirty="0">
              <a:ea typeface="Calibri"/>
              <a:cs typeface="Times New Roman"/>
            </a:endParaRPr>
          </a:p>
          <a:p>
            <a:pPr indent="450215" algn="just">
              <a:lnSpc>
                <a:spcPct val="115000"/>
              </a:lnSpc>
              <a:spcAft>
                <a:spcPts val="0"/>
              </a:spcAft>
            </a:pPr>
            <a:r>
              <a:rPr lang="en-US" sz="2000" i="1" dirty="0" smtClean="0">
                <a:effectLst/>
                <a:latin typeface="Times New Roman"/>
                <a:ea typeface="Calibri"/>
                <a:cs typeface="Times New Roman"/>
              </a:rPr>
              <a:t>· new </a:t>
            </a:r>
            <a:r>
              <a:rPr lang="en-US" sz="2000" i="1" u="sng" dirty="0" smtClean="0">
                <a:effectLst/>
                <a:latin typeface="Times New Roman"/>
                <a:ea typeface="Calibri"/>
                <a:cs typeface="Times New Roman"/>
              </a:rPr>
              <a:t>diphthongs</a:t>
            </a:r>
            <a:r>
              <a:rPr lang="en-US" sz="2000" i="1" dirty="0" smtClean="0">
                <a:effectLst/>
                <a:latin typeface="Times New Roman"/>
                <a:ea typeface="Calibri"/>
                <a:cs typeface="Times New Roman"/>
              </a:rPr>
              <a:t> appeared: [</a:t>
            </a:r>
            <a:r>
              <a:rPr lang="ru-RU" sz="2000" i="1" dirty="0" smtClean="0">
                <a:effectLst/>
                <a:latin typeface="Times New Roman"/>
                <a:ea typeface="Calibri"/>
                <a:cs typeface="Times New Roman"/>
              </a:rPr>
              <a:t>ε</a:t>
            </a:r>
            <a:r>
              <a:rPr lang="en-US" sz="2000" i="1" dirty="0" smtClean="0">
                <a:effectLst/>
                <a:latin typeface="Times New Roman"/>
                <a:ea typeface="Calibri"/>
                <a:cs typeface="Times New Roman"/>
              </a:rPr>
              <a:t>ə], [</a:t>
            </a:r>
            <a:r>
              <a:rPr lang="en-US" sz="2000" i="1" dirty="0" err="1" smtClean="0">
                <a:effectLst/>
                <a:latin typeface="Times New Roman"/>
                <a:ea typeface="Calibri"/>
                <a:cs typeface="Times New Roman"/>
              </a:rPr>
              <a:t>iə</a:t>
            </a:r>
            <a:r>
              <a:rPr lang="en-US" sz="2000" i="1" dirty="0" smtClean="0">
                <a:effectLst/>
                <a:latin typeface="Times New Roman"/>
                <a:ea typeface="Calibri"/>
                <a:cs typeface="Times New Roman"/>
              </a:rPr>
              <a:t>], [</a:t>
            </a:r>
            <a:r>
              <a:rPr lang="en-US" sz="2000" i="1" dirty="0" err="1" smtClean="0">
                <a:effectLst/>
                <a:latin typeface="Times New Roman"/>
                <a:ea typeface="Calibri"/>
                <a:cs typeface="Times New Roman"/>
              </a:rPr>
              <a:t>uə</a:t>
            </a:r>
            <a:r>
              <a:rPr lang="en-US" sz="2000" i="1" dirty="0" smtClean="0">
                <a:effectLst/>
                <a:latin typeface="Times New Roman"/>
                <a:ea typeface="Calibri"/>
                <a:cs typeface="Times New Roman"/>
              </a:rPr>
              <a:t>];</a:t>
            </a:r>
            <a:endParaRPr lang="ru-RU" sz="2000" dirty="0">
              <a:ea typeface="Calibri"/>
              <a:cs typeface="Times New Roman"/>
            </a:endParaRPr>
          </a:p>
          <a:p>
            <a:pPr indent="450215" algn="just">
              <a:lnSpc>
                <a:spcPct val="115000"/>
              </a:lnSpc>
              <a:spcAft>
                <a:spcPts val="0"/>
              </a:spcAft>
            </a:pPr>
            <a:r>
              <a:rPr lang="en-US" sz="2000" i="1" dirty="0" smtClean="0">
                <a:effectLst/>
                <a:latin typeface="Times New Roman"/>
                <a:ea typeface="Calibri"/>
                <a:cs typeface="Times New Roman"/>
              </a:rPr>
              <a:t>· the vowels before [r] were </a:t>
            </a:r>
            <a:r>
              <a:rPr lang="en-US" sz="2000" i="1" u="sng" dirty="0" smtClean="0">
                <a:effectLst/>
                <a:latin typeface="Times New Roman"/>
                <a:ea typeface="Calibri"/>
                <a:cs typeface="Times New Roman"/>
              </a:rPr>
              <a:t>lengthened</a:t>
            </a:r>
            <a:r>
              <a:rPr lang="en-US" sz="2000" i="1" dirty="0" smtClean="0">
                <a:effectLst/>
                <a:latin typeface="Times New Roman"/>
                <a:ea typeface="Calibri"/>
                <a:cs typeface="Times New Roman"/>
              </a:rPr>
              <a:t> (e.g. arm [</a:t>
            </a:r>
            <a:r>
              <a:rPr lang="en-US" sz="2000" i="1" dirty="0" err="1" smtClean="0">
                <a:effectLst/>
                <a:latin typeface="Times New Roman"/>
                <a:ea typeface="Calibri"/>
                <a:cs typeface="Times New Roman"/>
              </a:rPr>
              <a:t>a:m</a:t>
            </a:r>
            <a:r>
              <a:rPr lang="en-US" sz="2000" i="1" dirty="0" smtClean="0">
                <a:effectLst/>
                <a:latin typeface="Times New Roman"/>
                <a:ea typeface="Calibri"/>
                <a:cs typeface="Times New Roman"/>
              </a:rPr>
              <a:t>], for [</a:t>
            </a:r>
            <a:r>
              <a:rPr lang="en-US" sz="2000" i="1" dirty="0" err="1" smtClean="0">
                <a:effectLst/>
                <a:latin typeface="Times New Roman"/>
                <a:ea typeface="Calibri"/>
                <a:cs typeface="Times New Roman"/>
              </a:rPr>
              <a:t>fo</a:t>
            </a:r>
            <a:r>
              <a:rPr lang="en-US" sz="2000" i="1" dirty="0" smtClean="0">
                <a:effectLst/>
                <a:latin typeface="Times New Roman"/>
                <a:ea typeface="Calibri"/>
                <a:cs typeface="Times New Roman"/>
              </a:rPr>
              <a:t>:], etc.);</a:t>
            </a:r>
            <a:endParaRPr lang="ru-RU" sz="2000" dirty="0">
              <a:ea typeface="Calibri"/>
              <a:cs typeface="Times New Roman"/>
            </a:endParaRPr>
          </a:p>
          <a:p>
            <a:pPr indent="450215" algn="just">
              <a:lnSpc>
                <a:spcPct val="115000"/>
              </a:lnSpc>
              <a:spcAft>
                <a:spcPts val="0"/>
              </a:spcAft>
            </a:pPr>
            <a:r>
              <a:rPr lang="en-US" sz="2000" i="1" dirty="0" smtClean="0">
                <a:effectLst/>
                <a:latin typeface="Times New Roman"/>
                <a:ea typeface="Calibri"/>
                <a:cs typeface="Times New Roman"/>
              </a:rPr>
              <a:t>· </a:t>
            </a:r>
            <a:r>
              <a:rPr lang="en-US" sz="2000" i="1" u="sng" dirty="0" err="1" smtClean="0">
                <a:effectLst/>
                <a:latin typeface="Times New Roman"/>
                <a:ea typeface="Calibri"/>
                <a:cs typeface="Times New Roman"/>
              </a:rPr>
              <a:t>triphthongs</a:t>
            </a:r>
            <a:r>
              <a:rPr lang="en-US" sz="2000" i="1" dirty="0" smtClean="0">
                <a:effectLst/>
                <a:latin typeface="Times New Roman"/>
                <a:ea typeface="Calibri"/>
                <a:cs typeface="Times New Roman"/>
              </a:rPr>
              <a:t> appeared: [</a:t>
            </a:r>
            <a:r>
              <a:rPr lang="en-US" sz="2000" i="1" dirty="0" err="1" smtClean="0">
                <a:effectLst/>
                <a:latin typeface="Times New Roman"/>
                <a:ea typeface="Calibri"/>
                <a:cs typeface="Times New Roman"/>
              </a:rPr>
              <a:t>aiə</a:t>
            </a:r>
            <a:r>
              <a:rPr lang="en-US" sz="2000" i="1" dirty="0" smtClean="0">
                <a:effectLst/>
                <a:latin typeface="Times New Roman"/>
                <a:ea typeface="Calibri"/>
                <a:cs typeface="Times New Roman"/>
              </a:rPr>
              <a:t>], [</a:t>
            </a:r>
            <a:r>
              <a:rPr lang="en-US" sz="2000" i="1" dirty="0" err="1" smtClean="0">
                <a:effectLst/>
                <a:latin typeface="Times New Roman"/>
                <a:ea typeface="Calibri"/>
                <a:cs typeface="Times New Roman"/>
              </a:rPr>
              <a:t>auə</a:t>
            </a:r>
            <a:r>
              <a:rPr lang="en-US" sz="2000" i="1" dirty="0" smtClean="0">
                <a:effectLst/>
                <a:latin typeface="Times New Roman"/>
                <a:ea typeface="Calibri"/>
                <a:cs typeface="Times New Roman"/>
              </a:rPr>
              <a:t>] (e.g. shower [‘∫</a:t>
            </a:r>
            <a:r>
              <a:rPr lang="en-US" sz="2000" i="1" dirty="0" err="1" smtClean="0">
                <a:effectLst/>
                <a:latin typeface="Times New Roman"/>
                <a:ea typeface="Calibri"/>
                <a:cs typeface="Times New Roman"/>
              </a:rPr>
              <a:t>auə</a:t>
            </a:r>
            <a:r>
              <a:rPr lang="en-US" sz="2000" i="1" dirty="0" smtClean="0">
                <a:effectLst/>
                <a:latin typeface="Times New Roman"/>
                <a:ea typeface="Calibri"/>
                <a:cs typeface="Times New Roman"/>
              </a:rPr>
              <a:t>], shire [‘∫</a:t>
            </a:r>
            <a:r>
              <a:rPr lang="en-US" sz="2000" i="1" dirty="0" err="1" smtClean="0">
                <a:effectLst/>
                <a:latin typeface="Times New Roman"/>
                <a:ea typeface="Calibri"/>
                <a:cs typeface="Times New Roman"/>
              </a:rPr>
              <a:t>aiə</a:t>
            </a:r>
            <a:r>
              <a:rPr lang="en-US" sz="2000" i="1" dirty="0" smtClean="0">
                <a:effectLst/>
                <a:latin typeface="Times New Roman"/>
                <a:ea typeface="Calibri"/>
                <a:cs typeface="Times New Roman"/>
              </a:rPr>
              <a:t>]).</a:t>
            </a:r>
            <a:endParaRPr lang="ru-RU" sz="2000" dirty="0">
              <a:ea typeface="Calibri"/>
              <a:cs typeface="Times New Roman"/>
            </a:endParaRPr>
          </a:p>
        </p:txBody>
      </p:sp>
    </p:spTree>
    <p:extLst>
      <p:ext uri="{BB962C8B-B14F-4D97-AF65-F5344CB8AC3E}">
        <p14:creationId xmlns:p14="http://schemas.microsoft.com/office/powerpoint/2010/main" val="24745330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280920"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3) the lasting period of a foreign domination in the Middle Ages when the phonological system of English was under a strong influence of an alien phonological system (French);</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4) the role of English as an international language (e.g. its contacts with other languages, etc.).</a:t>
            </a:r>
          </a:p>
          <a:p>
            <a:pPr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All the above-mentioned factors (both direct and indirect, historical and living) should be kept in mind as accelerators of the phonetic changes in English which are more rapid and complicated than, for instance, in Ukrainian. </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0603813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56621"/>
            <a:ext cx="8352928" cy="600452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It is important to note here that </a:t>
            </a:r>
            <a:r>
              <a:rPr lang="en-US" sz="2400" b="1" dirty="0" smtClean="0">
                <a:effectLst/>
                <a:latin typeface="Times New Roman" panose="02020603050405020304" pitchFamily="18" charset="0"/>
                <a:ea typeface="Calibri"/>
                <a:cs typeface="Times New Roman" panose="02020603050405020304" pitchFamily="18" charset="0"/>
              </a:rPr>
              <a:t>the source</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джерело</a:t>
            </a:r>
            <a:r>
              <a:rPr lang="en-US" sz="2400" dirty="0" smtClean="0">
                <a:effectLst/>
                <a:latin typeface="Times New Roman" panose="02020603050405020304" pitchFamily="18" charset="0"/>
                <a:ea typeface="Calibri"/>
                <a:cs typeface="Times New Roman" panose="02020603050405020304" pitchFamily="18" charset="0"/>
              </a:rPr>
              <a:t>) of the phonetic changes, </a:t>
            </a:r>
            <a:r>
              <a:rPr lang="en-US" sz="2400" b="1" dirty="0" smtClean="0">
                <a:effectLst/>
                <a:latin typeface="Times New Roman" panose="02020603050405020304" pitchFamily="18" charset="0"/>
                <a:ea typeface="Calibri"/>
                <a:cs typeface="Times New Roman" panose="02020603050405020304" pitchFamily="18" charset="0"/>
              </a:rPr>
              <a:t>the form</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форма</a:t>
            </a:r>
            <a:r>
              <a:rPr lang="en-US" sz="2400" dirty="0" smtClean="0">
                <a:effectLst/>
                <a:latin typeface="Times New Roman" panose="02020603050405020304" pitchFamily="18" charset="0"/>
                <a:ea typeface="Calibri"/>
                <a:cs typeface="Times New Roman" panose="02020603050405020304" pitchFamily="18" charset="0"/>
              </a:rPr>
              <a:t>) and </a:t>
            </a:r>
            <a:r>
              <a:rPr lang="en-US" sz="2400" b="1" dirty="0" smtClean="0">
                <a:effectLst/>
                <a:latin typeface="Times New Roman" panose="02020603050405020304" pitchFamily="18" charset="0"/>
                <a:ea typeface="Calibri"/>
                <a:cs typeface="Times New Roman" panose="02020603050405020304" pitchFamily="18" charset="0"/>
              </a:rPr>
              <a:t>the condition</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умова</a:t>
            </a:r>
            <a:r>
              <a:rPr lang="en-US" sz="2400" dirty="0" smtClean="0">
                <a:effectLst/>
                <a:latin typeface="Times New Roman" panose="02020603050405020304" pitchFamily="18" charset="0"/>
                <a:ea typeface="Calibri"/>
                <a:cs typeface="Times New Roman" panose="02020603050405020304" pitchFamily="18" charset="0"/>
              </a:rPr>
              <a:t>) of their realization in language synchrony is </a:t>
            </a:r>
            <a:r>
              <a:rPr lang="en-US" sz="2400" b="1" dirty="0" smtClean="0">
                <a:effectLst/>
                <a:latin typeface="Times New Roman" panose="02020603050405020304" pitchFamily="18" charset="0"/>
                <a:ea typeface="Calibri"/>
                <a:cs typeface="Times New Roman" panose="02020603050405020304" pitchFamily="18" charset="0"/>
              </a:rPr>
              <a:t>variability of the phonetic means</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варіювання</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фонетичних</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засобів</a:t>
            </a:r>
            <a:r>
              <a:rPr lang="en-US" sz="2400" dirty="0" smtClean="0">
                <a:effectLst/>
                <a:latin typeface="Times New Roman" panose="02020603050405020304" pitchFamily="18" charset="0"/>
                <a:ea typeface="Calibri"/>
                <a:cs typeface="Times New Roman" panose="02020603050405020304" pitchFamily="18" charset="0"/>
              </a:rPr>
              <a:t>) of a language [</a:t>
            </a:r>
            <a:r>
              <a:rPr lang="ru-RU" sz="2400" dirty="0" smtClean="0">
                <a:effectLst/>
                <a:latin typeface="Times New Roman" panose="02020603050405020304" pitchFamily="18" charset="0"/>
                <a:ea typeface="Calibri"/>
                <a:cs typeface="Times New Roman" panose="02020603050405020304" pitchFamily="18" charset="0"/>
              </a:rPr>
              <a:t>Расторгуева Т.А. История английского языка: учебник, 2007</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Thus, variability is an existential quality of literary pronunciation as of any other component of a language. The appearance of a new shade in the pronunciation of a sound results in the coexistence of free variants in the realization of a phoneme, when there is a choice between permissible variants, open to the speakers [</a:t>
            </a:r>
            <a:r>
              <a:rPr lang="ru-RU" sz="2400" dirty="0" smtClean="0">
                <a:effectLst/>
                <a:latin typeface="Times New Roman" panose="02020603050405020304" pitchFamily="18" charset="0"/>
                <a:ea typeface="Calibri"/>
                <a:cs typeface="Times New Roman" panose="02020603050405020304" pitchFamily="18" charset="0"/>
              </a:rPr>
              <a:t>Соколова М.В. </a:t>
            </a:r>
            <a:r>
              <a:rPr lang="en-US" sz="2400" dirty="0" err="1" smtClean="0">
                <a:effectLst/>
                <a:latin typeface="Times New Roman" panose="02020603050405020304" pitchFamily="18" charset="0"/>
                <a:ea typeface="Calibri"/>
                <a:cs typeface="Times New Roman" panose="02020603050405020304" pitchFamily="18" charset="0"/>
              </a:rPr>
              <a:t>Теоретическая</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фонетика</a:t>
            </a:r>
            <a:r>
              <a:rPr lang="ru-RU" sz="2400" dirty="0">
                <a:latin typeface="Times New Roman" panose="02020603050405020304" pitchFamily="18" charset="0"/>
                <a:ea typeface="Calibri"/>
                <a:cs typeface="Times New Roman" panose="02020603050405020304" pitchFamily="18" charset="0"/>
              </a:rPr>
              <a:t>,</a:t>
            </a:r>
            <a:r>
              <a:rPr lang="en-US" sz="2400" dirty="0" smtClean="0">
                <a:effectLst/>
                <a:latin typeface="Times New Roman" panose="02020603050405020304" pitchFamily="18" charset="0"/>
                <a:ea typeface="Calibri"/>
                <a:cs typeface="Times New Roman" panose="02020603050405020304" pitchFamily="18" charset="0"/>
              </a:rPr>
              <a:t> 1996].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speech of any community may, therefore, be said to reflect the pronunciation of the previous century and to anticipate that of the next [A. Ch.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0857003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97346"/>
            <a:ext cx="8640960" cy="6011710"/>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qualitative and quantitative distinctions may manifest new 1) </a:t>
            </a:r>
            <a:r>
              <a:rPr lang="en-US" sz="2400" b="1" dirty="0" smtClean="0">
                <a:effectLst/>
                <a:latin typeface="Times New Roman"/>
                <a:ea typeface="Calibri"/>
                <a:cs typeface="Times New Roman"/>
              </a:rPr>
              <a:t>allophonic </a:t>
            </a:r>
            <a:r>
              <a:rPr lang="en-US" sz="2400" dirty="0" smtClean="0">
                <a:effectLst/>
                <a:latin typeface="Times New Roman"/>
                <a:ea typeface="Calibri"/>
                <a:cs typeface="Times New Roman"/>
              </a:rPr>
              <a:t>realizations of the same phoneme – </a:t>
            </a:r>
            <a:r>
              <a:rPr lang="en-US" sz="2400" b="1" dirty="0" smtClean="0">
                <a:effectLst/>
                <a:latin typeface="Times New Roman"/>
                <a:ea typeface="Calibri"/>
                <a:cs typeface="Times New Roman"/>
              </a:rPr>
              <a:t>free allophonic variation</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вільне</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алофонічне</a:t>
            </a:r>
            <a:r>
              <a:rPr lang="en-US" sz="2400" dirty="0">
                <a:ea typeface="Calibri"/>
                <a:cs typeface="Times New Roman"/>
              </a:rPr>
              <a:t> </a:t>
            </a:r>
            <a:r>
              <a:rPr lang="en-US" sz="2400" dirty="0" err="1" smtClean="0">
                <a:effectLst/>
                <a:latin typeface="Times New Roman"/>
                <a:ea typeface="Calibri"/>
                <a:cs typeface="Times New Roman"/>
              </a:rPr>
              <a:t>варіювання</a:t>
            </a:r>
            <a:r>
              <a:rPr lang="en-US" sz="2400" dirty="0" smtClean="0">
                <a:effectLst/>
                <a:latin typeface="Times New Roman"/>
                <a:ea typeface="Calibri"/>
                <a:cs typeface="Times New Roman"/>
              </a:rPr>
              <a:t>), e.g. as in the example with the diphthong in the word "home" or 2) alternations of different phonemes within the phonemic structures of words - </a:t>
            </a:r>
            <a:r>
              <a:rPr lang="en-US" sz="2400" b="1" dirty="0" smtClean="0">
                <a:effectLst/>
                <a:latin typeface="Times New Roman"/>
                <a:ea typeface="Calibri"/>
                <a:cs typeface="Times New Roman"/>
              </a:rPr>
              <a:t>free phonemic variation</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вільне</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фонемне</a:t>
            </a:r>
            <a:r>
              <a:rPr lang="en-US" sz="2400" dirty="0" smtClean="0">
                <a:effectLst/>
                <a:latin typeface="Times New Roman"/>
                <a:ea typeface="Calibri"/>
                <a:cs typeface="Times New Roman"/>
              </a:rPr>
              <a:t> </a:t>
            </a:r>
            <a:r>
              <a:rPr lang="en-US" sz="2400" dirty="0" err="1" smtClean="0">
                <a:effectLst/>
                <a:latin typeface="Times New Roman"/>
                <a:ea typeface="Calibri"/>
                <a:cs typeface="Times New Roman"/>
              </a:rPr>
              <a:t>варіювання</a:t>
            </a:r>
            <a:r>
              <a:rPr lang="en-US" sz="2400" dirty="0" smtClean="0">
                <a:effectLst/>
                <a:latin typeface="Times New Roman"/>
                <a:ea typeface="Calibri"/>
                <a:cs typeface="Times New Roman"/>
              </a:rPr>
              <a:t>): a speaker speaking in a single accent is free to choose between two or more pronunciation forms of a particular word [John Laver].</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a:t>
            </a:r>
            <a:r>
              <a:rPr lang="en-US" sz="2400" b="1" dirty="0" smtClean="0">
                <a:effectLst/>
                <a:latin typeface="Times New Roman"/>
                <a:ea typeface="Calibri"/>
                <a:cs typeface="Times New Roman"/>
              </a:rPr>
              <a:t>Free</a:t>
            </a:r>
            <a:r>
              <a:rPr lang="en-US" sz="2400" dirty="0" smtClean="0">
                <a:effectLst/>
                <a:latin typeface="Times New Roman"/>
                <a:ea typeface="Calibri"/>
                <a:cs typeface="Times New Roman"/>
              </a:rPr>
              <a:t>" means that the alternation of certain phonemes within a word or the change of the place of stress do not result in the change of meaning, but in the variant pronunciations of the same word. Permissible variation of the phonetic and accentual structures of words appears to be </a:t>
            </a:r>
            <a:r>
              <a:rPr lang="en-US" sz="2400" b="1" dirty="0" smtClean="0">
                <a:effectLst/>
                <a:latin typeface="Times New Roman"/>
                <a:ea typeface="Calibri"/>
                <a:cs typeface="Times New Roman"/>
              </a:rPr>
              <a:t>a striking feature</a:t>
            </a:r>
            <a:r>
              <a:rPr lang="en-US" sz="2400" dirty="0" smtClean="0">
                <a:effectLst/>
                <a:latin typeface="Times New Roman"/>
                <a:ea typeface="Calibri"/>
                <a:cs typeface="Times New Roman"/>
              </a:rPr>
              <a:t> of RP/BBC English and </a:t>
            </a:r>
            <a:r>
              <a:rPr lang="en-US" sz="2400" dirty="0" err="1" smtClean="0">
                <a:effectLst/>
                <a:latin typeface="Times New Roman"/>
                <a:ea typeface="Calibri"/>
                <a:cs typeface="Times New Roman"/>
              </a:rPr>
              <a:t>GenAm</a:t>
            </a:r>
            <a:r>
              <a:rPr lang="en-US" sz="2400" dirty="0" smtClean="0">
                <a:effectLst/>
                <a:latin typeface="Times New Roman"/>
                <a:ea typeface="Calibri"/>
                <a:cs typeface="Times New Roman"/>
              </a:rPr>
              <a:t>.</a:t>
            </a:r>
            <a:endParaRPr lang="ru-RU" sz="2400" dirty="0">
              <a:ea typeface="Calibri"/>
              <a:cs typeface="Times New Roman"/>
            </a:endParaRPr>
          </a:p>
        </p:txBody>
      </p:sp>
    </p:spTree>
    <p:extLst>
      <p:ext uri="{BB962C8B-B14F-4D97-AF65-F5344CB8AC3E}">
        <p14:creationId xmlns:p14="http://schemas.microsoft.com/office/powerpoint/2010/main" val="1293890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15895"/>
            <a:ext cx="8208912" cy="5613845"/>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All the pronunciation variants of a word are considered to be literary "correct" from the point of view of educated usage, but the ordering of such variants means that the variant coming first is widely used and very common – it is the </a:t>
            </a:r>
            <a:r>
              <a:rPr lang="en-US" sz="2400" b="1" dirty="0" smtClean="0">
                <a:effectLst/>
                <a:latin typeface="Times New Roman" panose="02020603050405020304" pitchFamily="18" charset="0"/>
                <a:ea typeface="Calibri"/>
                <a:cs typeface="Times New Roman" panose="02020603050405020304" pitchFamily="18" charset="0"/>
              </a:rPr>
              <a:t>main pronunciation variant</a:t>
            </a:r>
            <a:r>
              <a:rPr lang="en-US" sz="2400" dirty="0" smtClean="0">
                <a:effectLst/>
                <a:latin typeface="Times New Roman" panose="02020603050405020304" pitchFamily="18" charset="0"/>
                <a:ea typeface="Calibri"/>
                <a:cs typeface="Times New Roman" panose="02020603050405020304" pitchFamily="18" charset="0"/>
              </a:rPr>
              <a:t>; the rest, although widely used, are less common than the first form [A. Ch. </a:t>
            </a:r>
            <a:r>
              <a:rPr lang="en-US" sz="2400" dirty="0" err="1" smtClean="0">
                <a:effectLst/>
                <a:latin typeface="Times New Roman" panose="02020603050405020304" pitchFamily="18" charset="0"/>
                <a:ea typeface="Calibri"/>
                <a:cs typeface="Times New Roman" panose="02020603050405020304" pitchFamily="18" charset="0"/>
              </a:rPr>
              <a:t>Gimson</a:t>
            </a:r>
            <a:r>
              <a:rPr lang="en-US" sz="2400" dirty="0" smtClean="0">
                <a:effectLst/>
                <a:latin typeface="Times New Roman" panose="02020603050405020304" pitchFamily="18" charset="0"/>
                <a:ea typeface="Calibri"/>
                <a:cs typeface="Times New Roman" panose="02020603050405020304" pitchFamily="18" charset="0"/>
              </a:rPr>
              <a:t>], they are </a:t>
            </a:r>
            <a:r>
              <a:rPr lang="en-US" sz="2400" b="1" dirty="0" smtClean="0">
                <a:effectLst/>
                <a:latin typeface="Times New Roman" panose="02020603050405020304" pitchFamily="18" charset="0"/>
                <a:ea typeface="Calibri"/>
                <a:cs typeface="Times New Roman" panose="02020603050405020304" pitchFamily="18" charset="0"/>
              </a:rPr>
              <a:t>alternative variants</a:t>
            </a:r>
            <a:r>
              <a:rPr lang="en-US" sz="2400" dirty="0" smtClean="0">
                <a:effectLst/>
                <a:latin typeface="Times New Roman" panose="02020603050405020304" pitchFamily="18" charset="0"/>
                <a:ea typeface="Calibri"/>
                <a:cs typeface="Times New Roman" panose="02020603050405020304" pitchFamily="18" charset="0"/>
              </a:rPr>
              <a:t>. In the course of time, the ordering of variants may be changed due to particular tendencies and new developments within the accent.</a:t>
            </a:r>
          </a:p>
          <a:p>
            <a:pPr indent="450215"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EFL learners are recommended to memorize the first, more widely used, main variant for the active use, and at the same time they ought to be wary of the other permissible alternative variants of a given word, if there are any.</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986442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84976" cy="6556154"/>
          </a:xfrm>
          <a:prstGeom prst="rect">
            <a:avLst/>
          </a:prstGeom>
        </p:spPr>
        <p:txBody>
          <a:bodyPr wrap="square">
            <a:spAutoFit/>
          </a:bodyPr>
          <a:lstStyle/>
          <a:p>
            <a:pPr algn="ctr">
              <a:lnSpc>
                <a:spcPct val="115000"/>
              </a:lnSpc>
              <a:spcAft>
                <a:spcPts val="1000"/>
              </a:spcAft>
            </a:pPr>
            <a:r>
              <a:rPr lang="en-US" b="1" dirty="0" smtClean="0">
                <a:effectLst/>
                <a:latin typeface="Times New Roman"/>
                <a:ea typeface="Calibri"/>
                <a:cs typeface="Times New Roman"/>
              </a:rPr>
              <a:t>3. THE MAIN POINTS OF DIFFERENCE BETWEEN </a:t>
            </a:r>
            <a:r>
              <a:rPr lang="en-US" b="1" i="1" dirty="0" smtClean="0">
                <a:effectLst/>
                <a:latin typeface="Times New Roman"/>
                <a:ea typeface="Calibri"/>
                <a:cs typeface="Times New Roman"/>
              </a:rPr>
              <a:t>RP </a:t>
            </a:r>
            <a:r>
              <a:rPr lang="en-US" b="1" dirty="0" smtClean="0">
                <a:effectLst/>
                <a:latin typeface="Times New Roman"/>
                <a:ea typeface="Calibri"/>
                <a:cs typeface="Times New Roman"/>
              </a:rPr>
              <a:t>AND </a:t>
            </a:r>
            <a:r>
              <a:rPr lang="en-US" b="1" i="1" dirty="0" smtClean="0">
                <a:effectLst/>
                <a:latin typeface="Times New Roman"/>
                <a:ea typeface="Calibri"/>
                <a:cs typeface="Times New Roman"/>
              </a:rPr>
              <a:t>GA</a:t>
            </a:r>
          </a:p>
          <a:p>
            <a:pPr indent="450215" algn="just">
              <a:lnSpc>
                <a:spcPct val="115000"/>
              </a:lnSpc>
              <a:spcAft>
                <a:spcPts val="0"/>
              </a:spcAft>
            </a:pPr>
            <a:r>
              <a:rPr lang="en-US" sz="2000" b="1" dirty="0" smtClean="0">
                <a:effectLst/>
                <a:latin typeface="Times New Roman"/>
                <a:ea typeface="Calibri"/>
                <a:cs typeface="Times New Roman"/>
              </a:rPr>
              <a:t>Within the consonant system. </a:t>
            </a:r>
            <a:endParaRPr lang="ru-RU" sz="2000" dirty="0">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1. The sound [r] is one of the most characteristic of GA pronunciation. In its articulation the tip and the blade of the tongue occupy a retroflex position (they are turned upwards, towards the hard palate). Its pronunciation is accompanied by some slight protrusion of the lips. RP [r] is a cacuminal sonorant, GA [r] is a retroflex sonorant. GA [r] is pronounced</a:t>
            </a:r>
            <a:r>
              <a:rPr lang="en-US" sz="2000" dirty="0">
                <a:ea typeface="Calibri"/>
                <a:cs typeface="Times New Roman"/>
              </a:rPr>
              <a:t> </a:t>
            </a:r>
            <a:r>
              <a:rPr lang="en-US" sz="2000" dirty="0" smtClean="0">
                <a:effectLst/>
                <a:latin typeface="Times New Roman"/>
                <a:ea typeface="Calibri"/>
                <a:cs typeface="Times New Roman"/>
              </a:rPr>
              <a:t>not only initially but also before a consonant and in the word final position: form [</a:t>
            </a:r>
            <a:r>
              <a:rPr lang="en-US" sz="2000" dirty="0" err="1" smtClean="0">
                <a:effectLst/>
                <a:latin typeface="Times New Roman"/>
                <a:ea typeface="Calibri"/>
                <a:cs typeface="Times New Roman"/>
              </a:rPr>
              <a:t>fɔːrm</a:t>
            </a:r>
            <a:r>
              <a:rPr lang="en-US" sz="2000" dirty="0" smtClean="0">
                <a:effectLst/>
                <a:latin typeface="Times New Roman"/>
                <a:ea typeface="Calibri"/>
                <a:cs typeface="Times New Roman"/>
              </a:rPr>
              <a:t>], bird [</a:t>
            </a:r>
            <a:r>
              <a:rPr lang="en-US" sz="2000" dirty="0" err="1" smtClean="0">
                <a:effectLst/>
                <a:latin typeface="Times New Roman"/>
                <a:ea typeface="Calibri"/>
                <a:cs typeface="Times New Roman"/>
              </a:rPr>
              <a:t>bɜːrd</a:t>
            </a:r>
            <a:r>
              <a:rPr lang="en-US" sz="2000" dirty="0" smtClean="0">
                <a:effectLst/>
                <a:latin typeface="Times New Roman"/>
                <a:ea typeface="Calibri"/>
                <a:cs typeface="Times New Roman"/>
              </a:rPr>
              <a:t>], sister ['</a:t>
            </a:r>
            <a:r>
              <a:rPr lang="en-US" sz="2000" dirty="0" err="1" smtClean="0">
                <a:effectLst/>
                <a:latin typeface="Times New Roman"/>
                <a:ea typeface="Calibri"/>
                <a:cs typeface="Times New Roman"/>
              </a:rPr>
              <a:t>sɪstər</a:t>
            </a:r>
            <a:r>
              <a:rPr lang="en-US" sz="2000" dirty="0" smtClean="0">
                <a:effectLst/>
                <a:latin typeface="Times New Roman"/>
                <a:ea typeface="Calibri"/>
                <a:cs typeface="Times New Roman"/>
              </a:rPr>
              <a:t>]. In RP [r] never occurs between a vowel and a consonant or between a vowel and silence.  </a:t>
            </a:r>
            <a:endParaRPr lang="ru-RU" sz="2000" dirty="0">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2. The phoneme [l] exists in GA only in the form of its dark variant [ł] and occurs both before vowels and [j] (in which positions clear variants are used in RP) and after a vowel or between a vowel and a consonant (as in RP): GA: look [</a:t>
            </a:r>
            <a:r>
              <a:rPr lang="en-US" sz="2000" dirty="0" err="1" smtClean="0">
                <a:effectLst/>
                <a:latin typeface="Times New Roman"/>
                <a:ea typeface="Calibri"/>
                <a:cs typeface="Times New Roman"/>
              </a:rPr>
              <a:t>łʊk</a:t>
            </a:r>
            <a:r>
              <a:rPr lang="en-US" sz="2000" dirty="0" smtClean="0">
                <a:effectLst/>
                <a:latin typeface="Times New Roman"/>
                <a:ea typeface="Calibri"/>
                <a:cs typeface="Times New Roman"/>
              </a:rPr>
              <a:t>], till [</a:t>
            </a:r>
            <a:r>
              <a:rPr lang="en-US" sz="2000" dirty="0" err="1" smtClean="0">
                <a:effectLst/>
                <a:latin typeface="Times New Roman"/>
                <a:ea typeface="Calibri"/>
                <a:cs typeface="Times New Roman"/>
              </a:rPr>
              <a:t>tɪł</a:t>
            </a:r>
            <a:r>
              <a:rPr lang="en-US" sz="2000" dirty="0" smtClean="0">
                <a:effectLst/>
                <a:latin typeface="Times New Roman"/>
                <a:ea typeface="Calibri"/>
                <a:cs typeface="Times New Roman"/>
              </a:rPr>
              <a:t>] RP: look [</a:t>
            </a:r>
            <a:r>
              <a:rPr lang="en-US" sz="2000" dirty="0" err="1" smtClean="0">
                <a:effectLst/>
                <a:latin typeface="Times New Roman"/>
                <a:ea typeface="Calibri"/>
                <a:cs typeface="Times New Roman"/>
              </a:rPr>
              <a:t>lʊk</a:t>
            </a:r>
            <a:r>
              <a:rPr lang="en-US" sz="2000" dirty="0" smtClean="0">
                <a:effectLst/>
                <a:latin typeface="Times New Roman"/>
                <a:ea typeface="Calibri"/>
                <a:cs typeface="Times New Roman"/>
              </a:rPr>
              <a:t>], till [</a:t>
            </a:r>
            <a:r>
              <a:rPr lang="en-US" sz="2000" dirty="0" err="1" smtClean="0">
                <a:effectLst/>
                <a:latin typeface="Times New Roman"/>
                <a:ea typeface="Calibri"/>
                <a:cs typeface="Times New Roman"/>
              </a:rPr>
              <a:t>tɪł</a:t>
            </a:r>
            <a:r>
              <a:rPr lang="en-US" sz="2000" dirty="0" smtClean="0">
                <a:effectLst/>
                <a:latin typeface="Times New Roman"/>
                <a:ea typeface="Calibri"/>
                <a:cs typeface="Times New Roman"/>
              </a:rPr>
              <a:t>]. </a:t>
            </a:r>
            <a:endParaRPr lang="ru-RU" sz="2000" dirty="0">
              <a:ea typeface="Calibri"/>
              <a:cs typeface="Times New Roman"/>
            </a:endParaRPr>
          </a:p>
          <a:p>
            <a:pPr indent="450215" algn="just">
              <a:lnSpc>
                <a:spcPct val="115000"/>
              </a:lnSpc>
              <a:spcAft>
                <a:spcPts val="0"/>
              </a:spcAft>
            </a:pPr>
            <a:r>
              <a:rPr lang="en-US" sz="2000" dirty="0" smtClean="0">
                <a:effectLst/>
                <a:latin typeface="Times New Roman"/>
                <a:ea typeface="Calibri"/>
                <a:cs typeface="Times New Roman"/>
              </a:rPr>
              <a:t>3. The phoneme [t] in GA is extremely short and voiced. It is intermediate in character between a brief [d] and one-tap alveolar [r]. It can be represented by the phonetic symbol [ţ]. It occurs between a strongly stressed vowel and a weakly stressed one or a sonorant: GA: city ['</a:t>
            </a:r>
            <a:r>
              <a:rPr lang="en-US" sz="2000" dirty="0" err="1" smtClean="0">
                <a:effectLst/>
                <a:latin typeface="Times New Roman"/>
                <a:ea typeface="Calibri"/>
                <a:cs typeface="Times New Roman"/>
              </a:rPr>
              <a:t>sɪţɪ</a:t>
            </a:r>
            <a:r>
              <a:rPr lang="en-US" sz="2000" dirty="0" smtClean="0">
                <a:effectLst/>
                <a:latin typeface="Times New Roman"/>
                <a:ea typeface="Calibri"/>
                <a:cs typeface="Times New Roman"/>
              </a:rPr>
              <a:t>], better ['</a:t>
            </a:r>
            <a:r>
              <a:rPr lang="en-US" sz="2000" dirty="0" err="1" smtClean="0">
                <a:effectLst/>
                <a:latin typeface="Times New Roman"/>
                <a:ea typeface="Calibri"/>
                <a:cs typeface="Times New Roman"/>
              </a:rPr>
              <a:t>bɛţə</a:t>
            </a:r>
            <a:r>
              <a:rPr lang="en-US" sz="2000" dirty="0" smtClean="0">
                <a:effectLst/>
                <a:latin typeface="Times New Roman"/>
                <a:ea typeface="Calibri"/>
                <a:cs typeface="Times New Roman"/>
              </a:rPr>
              <a:t>] RP: city ['</a:t>
            </a:r>
            <a:r>
              <a:rPr lang="en-US" sz="2000" dirty="0" err="1" smtClean="0">
                <a:effectLst/>
                <a:latin typeface="Times New Roman"/>
                <a:ea typeface="Calibri"/>
                <a:cs typeface="Times New Roman"/>
              </a:rPr>
              <a:t>sɪtɪ</a:t>
            </a:r>
            <a:r>
              <a:rPr lang="en-US" sz="2000" dirty="0" smtClean="0">
                <a:effectLst/>
                <a:latin typeface="Times New Roman"/>
                <a:ea typeface="Calibri"/>
                <a:cs typeface="Times New Roman"/>
              </a:rPr>
              <a:t>], better ['</a:t>
            </a:r>
            <a:r>
              <a:rPr lang="en-US" sz="2000" dirty="0" err="1" smtClean="0">
                <a:effectLst/>
                <a:latin typeface="Times New Roman"/>
                <a:ea typeface="Calibri"/>
                <a:cs typeface="Times New Roman"/>
              </a:rPr>
              <a:t>betə</a:t>
            </a:r>
            <a:r>
              <a:rPr lang="en-US" sz="2000" dirty="0" smtClean="0">
                <a:effectLst/>
                <a:latin typeface="Times New Roman"/>
                <a:ea typeface="Calibri"/>
                <a:cs typeface="Times New Roman"/>
              </a:rPr>
              <a:t>].</a:t>
            </a:r>
            <a:endParaRPr lang="ru-RU" sz="2000" dirty="0">
              <a:ea typeface="Calibri"/>
              <a:cs typeface="Times New Roman"/>
            </a:endParaRPr>
          </a:p>
          <a:p>
            <a:pPr algn="ctr">
              <a:lnSpc>
                <a:spcPct val="115000"/>
              </a:lnSpc>
              <a:spcAft>
                <a:spcPts val="1000"/>
              </a:spcAft>
            </a:pPr>
            <a:endParaRPr lang="ru-RU" sz="2000" dirty="0">
              <a:ea typeface="Calibri"/>
              <a:cs typeface="Times New Roman"/>
            </a:endParaRPr>
          </a:p>
        </p:txBody>
      </p:sp>
    </p:spTree>
    <p:extLst>
      <p:ext uri="{BB962C8B-B14F-4D97-AF65-F5344CB8AC3E}">
        <p14:creationId xmlns:p14="http://schemas.microsoft.com/office/powerpoint/2010/main" val="1576630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69728"/>
            <a:ext cx="8352928"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Sociolinguistics is the branch of linguistics which studies different aspects of language – </a:t>
            </a:r>
          </a:p>
          <a:p>
            <a:pPr marL="457200" indent="-457200" algn="just">
              <a:lnSpc>
                <a:spcPct val="115000"/>
              </a:lnSpc>
              <a:spcAft>
                <a:spcPts val="0"/>
              </a:spcAft>
              <a:buFont typeface="Wingdings" panose="05000000000000000000" pitchFamily="2" charset="2"/>
              <a:buChar char="v"/>
            </a:pPr>
            <a:r>
              <a:rPr lang="en-US" sz="2800" dirty="0">
                <a:latin typeface="Times New Roman"/>
                <a:ea typeface="Calibri"/>
                <a:cs typeface="Times New Roman"/>
              </a:rPr>
              <a:t>p</a:t>
            </a:r>
            <a:r>
              <a:rPr lang="en-US" sz="2800" dirty="0" smtClean="0">
                <a:effectLst/>
                <a:latin typeface="Times New Roman"/>
                <a:ea typeface="Calibri"/>
                <a:cs typeface="Times New Roman"/>
              </a:rPr>
              <a:t>honetics</a:t>
            </a:r>
            <a:r>
              <a:rPr lang="en-US" sz="2800" dirty="0">
                <a:latin typeface="Times New Roman"/>
                <a:ea typeface="Calibri"/>
                <a:cs typeface="Times New Roman"/>
              </a:rPr>
              <a:t>,</a:t>
            </a:r>
            <a:r>
              <a:rPr lang="en-US" sz="2800" dirty="0" smtClean="0">
                <a:effectLst/>
                <a:latin typeface="Times New Roman"/>
                <a:ea typeface="Calibri"/>
                <a:cs typeface="Times New Roman"/>
              </a:rPr>
              <a:t> </a:t>
            </a:r>
          </a:p>
          <a:p>
            <a:pPr marL="457200" indent="-457200" algn="just">
              <a:lnSpc>
                <a:spcPct val="115000"/>
              </a:lnSpc>
              <a:spcAft>
                <a:spcPts val="0"/>
              </a:spcAft>
              <a:buFont typeface="Wingdings" panose="05000000000000000000" pitchFamily="2" charset="2"/>
              <a:buChar char="v"/>
            </a:pPr>
            <a:r>
              <a:rPr lang="en-US" sz="2800" dirty="0" err="1" smtClean="0">
                <a:effectLst/>
                <a:latin typeface="Times New Roman"/>
                <a:ea typeface="Calibri"/>
                <a:cs typeface="Times New Roman"/>
              </a:rPr>
              <a:t>lexics</a:t>
            </a:r>
            <a:r>
              <a:rPr lang="en-US" sz="2800" dirty="0" smtClean="0">
                <a:effectLst/>
                <a:latin typeface="Times New Roman"/>
                <a:ea typeface="Calibri"/>
                <a:cs typeface="Times New Roman"/>
              </a:rPr>
              <a:t>,</a:t>
            </a:r>
          </a:p>
          <a:p>
            <a:pPr marL="457200" indent="-457200" algn="just">
              <a:lnSpc>
                <a:spcPct val="115000"/>
              </a:lnSpc>
              <a:spcAft>
                <a:spcPts val="0"/>
              </a:spcAft>
              <a:buFont typeface="Wingdings" panose="05000000000000000000" pitchFamily="2" charset="2"/>
              <a:buChar char="v"/>
            </a:pPr>
            <a:r>
              <a:rPr lang="en-US" sz="2800" dirty="0" smtClean="0">
                <a:effectLst/>
                <a:latin typeface="Times New Roman"/>
                <a:ea typeface="Calibri"/>
                <a:cs typeface="Times New Roman"/>
              </a:rPr>
              <a:t>grammar with reference to their social functions in the society. </a:t>
            </a:r>
          </a:p>
          <a:p>
            <a:pPr algn="just">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Thus, </a:t>
            </a:r>
            <a:r>
              <a:rPr lang="en-US" sz="2800" b="1" dirty="0" smtClean="0">
                <a:effectLst/>
                <a:latin typeface="Times New Roman"/>
                <a:ea typeface="Calibri"/>
                <a:cs typeface="Times New Roman"/>
              </a:rPr>
              <a:t>sociolinguistics explains</a:t>
            </a:r>
            <a:r>
              <a:rPr lang="en-US" sz="2800" dirty="0" smtClean="0">
                <a:effectLst/>
                <a:latin typeface="Times New Roman"/>
                <a:ea typeface="Calibri"/>
                <a:cs typeface="Times New Roman"/>
              </a:rPr>
              <a:t> language phenomena in connection with factors outside the language faculty itself in terms of large-scale social structure and in terms of </a:t>
            </a:r>
            <a:r>
              <a:rPr lang="en-US" sz="2800" b="1" dirty="0" smtClean="0">
                <a:effectLst/>
                <a:latin typeface="Times New Roman"/>
                <a:ea typeface="Calibri"/>
                <a:cs typeface="Times New Roman"/>
              </a:rPr>
              <a:t>how people use language to communicate with one another</a:t>
            </a:r>
            <a:r>
              <a:rPr lang="en-US" sz="2800" dirty="0" smtClean="0">
                <a:effectLst/>
                <a:latin typeface="Times New Roman"/>
                <a:ea typeface="Calibri"/>
                <a:cs typeface="Times New Roman"/>
              </a:rPr>
              <a:t>. </a:t>
            </a:r>
            <a:endParaRPr lang="ru-RU" sz="2800" dirty="0">
              <a:ea typeface="Calibri"/>
              <a:cs typeface="Times New Roman"/>
            </a:endParaRPr>
          </a:p>
        </p:txBody>
      </p:sp>
    </p:spTree>
    <p:extLst>
      <p:ext uri="{BB962C8B-B14F-4D97-AF65-F5344CB8AC3E}">
        <p14:creationId xmlns:p14="http://schemas.microsoft.com/office/powerpoint/2010/main" val="21610364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28261"/>
            <a:ext cx="8208912" cy="4312784"/>
          </a:xfrm>
          <a:prstGeom prst="rect">
            <a:avLst/>
          </a:prstGeom>
        </p:spPr>
        <p:txBody>
          <a:bodyPr wrap="square">
            <a:spAutoFit/>
          </a:bodyPr>
          <a:lstStyle/>
          <a:p>
            <a:pPr lvl="0" indent="450215" algn="just">
              <a:lnSpc>
                <a:spcPct val="115000"/>
              </a:lnSpc>
            </a:pPr>
            <a:r>
              <a:rPr lang="en-US" sz="2400" dirty="0">
                <a:solidFill>
                  <a:prstClr val="black"/>
                </a:solidFill>
                <a:latin typeface="Times New Roman"/>
                <a:ea typeface="Calibri"/>
                <a:cs typeface="Times New Roman"/>
              </a:rPr>
              <a:t>4. When orthographic </a:t>
            </a:r>
            <a:r>
              <a:rPr lang="en-US" sz="2400" b="1" i="1" dirty="0" err="1">
                <a:solidFill>
                  <a:prstClr val="black"/>
                </a:solidFill>
                <a:latin typeface="Times New Roman"/>
                <a:ea typeface="Calibri"/>
                <a:cs typeface="Times New Roman"/>
              </a:rPr>
              <a:t>nt</a:t>
            </a:r>
            <a:r>
              <a:rPr lang="en-US" sz="2400" dirty="0">
                <a:solidFill>
                  <a:prstClr val="black"/>
                </a:solidFill>
                <a:latin typeface="Times New Roman"/>
                <a:ea typeface="Calibri"/>
                <a:cs typeface="Times New Roman"/>
              </a:rPr>
              <a:t> occurs in a similar positions the sound [ţ] is so brief that the impression is that it is omitted: plenty ['</a:t>
            </a:r>
            <a:r>
              <a:rPr lang="en-US" sz="2400" dirty="0" err="1">
                <a:solidFill>
                  <a:prstClr val="black"/>
                </a:solidFill>
                <a:latin typeface="Times New Roman"/>
                <a:ea typeface="Calibri"/>
                <a:cs typeface="Times New Roman"/>
              </a:rPr>
              <a:t>płɛn</a:t>
            </a:r>
            <a:r>
              <a:rPr lang="en-US" sz="2400" dirty="0">
                <a:solidFill>
                  <a:prstClr val="black"/>
                </a:solidFill>
                <a:latin typeface="Times New Roman"/>
                <a:ea typeface="Calibri"/>
                <a:cs typeface="Times New Roman"/>
              </a:rPr>
              <a:t>(t)ɪ].  </a:t>
            </a:r>
            <a:endParaRPr lang="ru-RU" sz="2400" dirty="0">
              <a:solidFill>
                <a:prstClr val="black"/>
              </a:solidFill>
              <a:ea typeface="Calibri"/>
              <a:cs typeface="Times New Roman"/>
            </a:endParaRPr>
          </a:p>
          <a:p>
            <a:pPr lvl="0" indent="450215" algn="just">
              <a:lnSpc>
                <a:spcPct val="115000"/>
              </a:lnSpc>
            </a:pPr>
            <a:r>
              <a:rPr lang="en-US" sz="2400" dirty="0">
                <a:solidFill>
                  <a:prstClr val="black"/>
                </a:solidFill>
                <a:latin typeface="Times New Roman"/>
                <a:ea typeface="Calibri"/>
                <a:cs typeface="Times New Roman"/>
              </a:rPr>
              <a:t>5. Some Americans use the glottal stop [ʔ] instead of [t] before [m, n, r, l, j, w]: certainly ['</a:t>
            </a:r>
            <a:r>
              <a:rPr lang="en-US" sz="2400" dirty="0" err="1">
                <a:solidFill>
                  <a:prstClr val="black"/>
                </a:solidFill>
                <a:latin typeface="Times New Roman"/>
                <a:ea typeface="Calibri"/>
                <a:cs typeface="Times New Roman"/>
              </a:rPr>
              <a:t>sɜːʔnłɪ</a:t>
            </a:r>
            <a:r>
              <a:rPr lang="en-US" sz="2400" dirty="0">
                <a:solidFill>
                  <a:prstClr val="black"/>
                </a:solidFill>
                <a:latin typeface="Times New Roman"/>
                <a:ea typeface="Calibri"/>
                <a:cs typeface="Times New Roman"/>
              </a:rPr>
              <a:t>], that one [</a:t>
            </a:r>
            <a:r>
              <a:rPr lang="en-US" sz="2400" dirty="0" err="1">
                <a:solidFill>
                  <a:prstClr val="black"/>
                </a:solidFill>
                <a:latin typeface="Times New Roman"/>
                <a:ea typeface="Calibri"/>
                <a:cs typeface="Times New Roman"/>
              </a:rPr>
              <a:t>ðæʔ</a:t>
            </a:r>
            <a:r>
              <a:rPr lang="en-US" sz="2400" dirty="0">
                <a:solidFill>
                  <a:prstClr val="black"/>
                </a:solidFill>
                <a:latin typeface="Times New Roman"/>
                <a:ea typeface="Calibri"/>
                <a:cs typeface="Times New Roman"/>
              </a:rPr>
              <a:t> </a:t>
            </a:r>
            <a:r>
              <a:rPr lang="en-US" sz="2400" dirty="0" err="1">
                <a:solidFill>
                  <a:prstClr val="black"/>
                </a:solidFill>
                <a:latin typeface="Times New Roman"/>
                <a:ea typeface="Calibri"/>
                <a:cs typeface="Times New Roman"/>
              </a:rPr>
              <a:t>wən</a:t>
            </a:r>
            <a:r>
              <a:rPr lang="en-US" sz="2400" dirty="0">
                <a:solidFill>
                  <a:prstClr val="black"/>
                </a:solidFill>
                <a:latin typeface="Times New Roman"/>
                <a:ea typeface="Calibri"/>
                <a:cs typeface="Times New Roman"/>
              </a:rPr>
              <a:t>]. </a:t>
            </a:r>
            <a:endParaRPr lang="ru-RU" sz="2400" dirty="0">
              <a:solidFill>
                <a:prstClr val="black"/>
              </a:solidFill>
              <a:ea typeface="Calibri"/>
              <a:cs typeface="Times New Roman"/>
            </a:endParaRPr>
          </a:p>
          <a:p>
            <a:pPr lvl="0" indent="450215" algn="just">
              <a:lnSpc>
                <a:spcPct val="115000"/>
              </a:lnSpc>
            </a:pPr>
            <a:r>
              <a:rPr lang="en-US" sz="2400" dirty="0">
                <a:solidFill>
                  <a:prstClr val="black"/>
                </a:solidFill>
                <a:latin typeface="Times New Roman"/>
                <a:ea typeface="Calibri"/>
                <a:cs typeface="Times New Roman"/>
              </a:rPr>
              <a:t>6. In GA the optional phoneme [ʍ] (voiceless [w]) or the cluster [</a:t>
            </a:r>
            <a:r>
              <a:rPr lang="en-US" sz="2400" dirty="0" err="1">
                <a:solidFill>
                  <a:prstClr val="black"/>
                </a:solidFill>
                <a:latin typeface="Times New Roman"/>
                <a:ea typeface="Calibri"/>
                <a:cs typeface="Times New Roman"/>
              </a:rPr>
              <a:t>hw</a:t>
            </a:r>
            <a:r>
              <a:rPr lang="en-US" sz="2400" dirty="0">
                <a:solidFill>
                  <a:prstClr val="black"/>
                </a:solidFill>
                <a:latin typeface="Times New Roman"/>
                <a:ea typeface="Calibri"/>
                <a:cs typeface="Times New Roman"/>
              </a:rPr>
              <a:t>] are used in words with the initial digraph </a:t>
            </a:r>
            <a:r>
              <a:rPr lang="en-US" sz="2400" b="1" i="1" dirty="0" err="1">
                <a:solidFill>
                  <a:prstClr val="black"/>
                </a:solidFill>
                <a:latin typeface="Times New Roman"/>
                <a:ea typeface="Calibri"/>
                <a:cs typeface="Times New Roman"/>
              </a:rPr>
              <a:t>wh</a:t>
            </a:r>
            <a:r>
              <a:rPr lang="en-US" sz="2400" dirty="0">
                <a:solidFill>
                  <a:prstClr val="black"/>
                </a:solidFill>
                <a:latin typeface="Times New Roman"/>
                <a:ea typeface="Calibri"/>
                <a:cs typeface="Times New Roman"/>
              </a:rPr>
              <a:t>:  GA: witch [</a:t>
            </a:r>
            <a:r>
              <a:rPr lang="en-US" sz="2400" dirty="0" err="1">
                <a:solidFill>
                  <a:prstClr val="black"/>
                </a:solidFill>
                <a:latin typeface="Times New Roman"/>
                <a:ea typeface="Calibri"/>
                <a:cs typeface="Times New Roman"/>
              </a:rPr>
              <a:t>ʍɪʧ</a:t>
            </a:r>
            <a:r>
              <a:rPr lang="en-US" sz="2400" dirty="0">
                <a:solidFill>
                  <a:prstClr val="black"/>
                </a:solidFill>
                <a:latin typeface="Times New Roman"/>
                <a:ea typeface="Calibri"/>
                <a:cs typeface="Times New Roman"/>
              </a:rPr>
              <a:t>] [</a:t>
            </a:r>
            <a:r>
              <a:rPr lang="en-US" sz="2400" dirty="0" err="1">
                <a:solidFill>
                  <a:prstClr val="black"/>
                </a:solidFill>
                <a:latin typeface="Times New Roman"/>
                <a:ea typeface="Calibri"/>
                <a:cs typeface="Times New Roman"/>
              </a:rPr>
              <a:t>whɪʧ</a:t>
            </a:r>
            <a:r>
              <a:rPr lang="en-US" sz="2400" dirty="0">
                <a:solidFill>
                  <a:prstClr val="black"/>
                </a:solidFill>
                <a:latin typeface="Times New Roman"/>
                <a:ea typeface="Calibri"/>
                <a:cs typeface="Times New Roman"/>
              </a:rPr>
              <a:t>] RP: witch [</a:t>
            </a:r>
            <a:r>
              <a:rPr lang="en-US" sz="2400" dirty="0" err="1">
                <a:solidFill>
                  <a:prstClr val="black"/>
                </a:solidFill>
                <a:latin typeface="Times New Roman"/>
                <a:ea typeface="Calibri"/>
                <a:cs typeface="Times New Roman"/>
              </a:rPr>
              <a:t>wɪʧ</a:t>
            </a:r>
            <a:r>
              <a:rPr lang="en-US" sz="2400" dirty="0">
                <a:solidFill>
                  <a:prstClr val="black"/>
                </a:solidFill>
                <a:latin typeface="Times New Roman"/>
                <a:ea typeface="Calibri"/>
                <a:cs typeface="Times New Roman"/>
              </a:rPr>
              <a:t>]. </a:t>
            </a:r>
            <a:endParaRPr lang="ru-RU" sz="2400" dirty="0">
              <a:solidFill>
                <a:prstClr val="black"/>
              </a:solidFill>
              <a:ea typeface="Calibri"/>
              <a:cs typeface="Times New Roman"/>
            </a:endParaRPr>
          </a:p>
          <a:p>
            <a:pPr lvl="0" indent="450215" algn="just">
              <a:lnSpc>
                <a:spcPct val="115000"/>
              </a:lnSpc>
            </a:pPr>
            <a:r>
              <a:rPr lang="en-US" sz="2400" dirty="0">
                <a:solidFill>
                  <a:prstClr val="black"/>
                </a:solidFill>
                <a:latin typeface="Times New Roman"/>
                <a:ea typeface="Calibri"/>
                <a:cs typeface="Times New Roman"/>
              </a:rPr>
              <a:t>7. The phoneme [j] is usually weakened or omitted altogether in GA between a consonant and [u:] as in the word news [</a:t>
            </a:r>
            <a:r>
              <a:rPr lang="en-US" sz="2400" dirty="0" err="1">
                <a:solidFill>
                  <a:prstClr val="black"/>
                </a:solidFill>
                <a:latin typeface="Times New Roman"/>
                <a:ea typeface="Calibri"/>
                <a:cs typeface="Times New Roman"/>
              </a:rPr>
              <a:t>nuːz</a:t>
            </a:r>
            <a:r>
              <a:rPr lang="en-US" sz="2400" dirty="0">
                <a:solidFill>
                  <a:prstClr val="black"/>
                </a:solidFill>
                <a:latin typeface="Times New Roman"/>
                <a:ea typeface="Calibri"/>
                <a:cs typeface="Times New Roman"/>
              </a:rPr>
              <a:t>].</a:t>
            </a:r>
            <a:endParaRPr lang="ru-RU" sz="2400" dirty="0">
              <a:solidFill>
                <a:prstClr val="black"/>
              </a:solidFill>
              <a:ea typeface="Calibri"/>
              <a:cs typeface="Times New Roman"/>
            </a:endParaRPr>
          </a:p>
        </p:txBody>
      </p:sp>
    </p:spTree>
    <p:extLst>
      <p:ext uri="{BB962C8B-B14F-4D97-AF65-F5344CB8AC3E}">
        <p14:creationId xmlns:p14="http://schemas.microsoft.com/office/powerpoint/2010/main" val="34058987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60648"/>
            <a:ext cx="8856984" cy="5543056"/>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Within the vowel system. </a:t>
            </a:r>
          </a:p>
          <a:p>
            <a:pPr indent="450215"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1. The GA vowel [ɪ] is a little more open than RP vowel phoneme [ɪ].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2. The GA vowel [e] is a lower front vowel, it almost coincides with [æ].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3. The GA [æ] is longer than in RP and its distribution is different. In GA [æ] is used, in addition to words in which RP uses [æ], also in place of the RP vowel [ɑ:] in most words in which the latter is spelt by the letter ɑ followed by a consonant letter other than </a:t>
            </a:r>
            <a:r>
              <a:rPr lang="en-US" sz="2000" b="1" i="1" dirty="0" smtClean="0">
                <a:effectLst/>
                <a:latin typeface="Times New Roman" panose="02020603050405020304" pitchFamily="18" charset="0"/>
                <a:ea typeface="Calibri"/>
                <a:cs typeface="Times New Roman" panose="02020603050405020304" pitchFamily="18" charset="0"/>
              </a:rPr>
              <a:t>r</a:t>
            </a:r>
            <a:r>
              <a:rPr lang="en-US" sz="2000" dirty="0" smtClean="0">
                <a:effectLst/>
                <a:latin typeface="Times New Roman" panose="02020603050405020304" pitchFamily="18" charset="0"/>
                <a:ea typeface="Calibri"/>
                <a:cs typeface="Times New Roman" panose="02020603050405020304" pitchFamily="18" charset="0"/>
              </a:rPr>
              <a:t>: GA: glass [</a:t>
            </a:r>
            <a:r>
              <a:rPr lang="en-US" sz="2000" dirty="0" err="1" smtClean="0">
                <a:effectLst/>
                <a:latin typeface="Times New Roman" panose="02020603050405020304" pitchFamily="18" charset="0"/>
                <a:ea typeface="Calibri"/>
                <a:cs typeface="Times New Roman" panose="02020603050405020304" pitchFamily="18" charset="0"/>
              </a:rPr>
              <a:t>ɡłæ·s</a:t>
            </a:r>
            <a:r>
              <a:rPr lang="en-US" sz="2000" dirty="0" smtClean="0">
                <a:effectLst/>
                <a:latin typeface="Times New Roman" panose="02020603050405020304" pitchFamily="18" charset="0"/>
                <a:ea typeface="Calibri"/>
                <a:cs typeface="Times New Roman" panose="02020603050405020304" pitchFamily="18" charset="0"/>
              </a:rPr>
              <a:t>], last [</a:t>
            </a:r>
            <a:r>
              <a:rPr lang="en-US" sz="2000" dirty="0" err="1" smtClean="0">
                <a:effectLst/>
                <a:latin typeface="Times New Roman" panose="02020603050405020304" pitchFamily="18" charset="0"/>
                <a:ea typeface="Calibri"/>
                <a:cs typeface="Times New Roman" panose="02020603050405020304" pitchFamily="18" charset="0"/>
              </a:rPr>
              <a:t>łæ·st</a:t>
            </a:r>
            <a:r>
              <a:rPr lang="en-US" sz="2000" dirty="0" smtClean="0">
                <a:effectLst/>
                <a:latin typeface="Times New Roman" panose="02020603050405020304" pitchFamily="18" charset="0"/>
                <a:ea typeface="Calibri"/>
                <a:cs typeface="Times New Roman" panose="02020603050405020304" pitchFamily="18" charset="0"/>
              </a:rPr>
              <a:t>] RP: glass [</a:t>
            </a:r>
            <a:r>
              <a:rPr lang="en-US" sz="2000" dirty="0" err="1" smtClean="0">
                <a:effectLst/>
                <a:latin typeface="Times New Roman" panose="02020603050405020304" pitchFamily="18" charset="0"/>
                <a:ea typeface="Calibri"/>
                <a:cs typeface="Times New Roman" panose="02020603050405020304" pitchFamily="18" charset="0"/>
              </a:rPr>
              <a:t>ɡlɑːs</a:t>
            </a:r>
            <a:r>
              <a:rPr lang="en-US" sz="2000" dirty="0" smtClean="0">
                <a:effectLst/>
                <a:latin typeface="Times New Roman" panose="02020603050405020304" pitchFamily="18" charset="0"/>
                <a:ea typeface="Calibri"/>
                <a:cs typeface="Times New Roman" panose="02020603050405020304" pitchFamily="18" charset="0"/>
              </a:rPr>
              <a:t>], last [</a:t>
            </a:r>
            <a:r>
              <a:rPr lang="en-US" sz="2000" dirty="0" err="1" smtClean="0">
                <a:effectLst/>
                <a:latin typeface="Times New Roman" panose="02020603050405020304" pitchFamily="18" charset="0"/>
                <a:ea typeface="Calibri"/>
                <a:cs typeface="Times New Roman" panose="02020603050405020304" pitchFamily="18" charset="0"/>
              </a:rPr>
              <a:t>lɑːst</a:t>
            </a:r>
            <a:r>
              <a:rPr lang="en-US" sz="2000" dirty="0" smtClean="0">
                <a:effectLst/>
                <a:latin typeface="Times New Roman" panose="02020603050405020304" pitchFamily="18" charset="0"/>
                <a:ea typeface="Calibri"/>
                <a:cs typeface="Times New Roman" panose="02020603050405020304" pitchFamily="18" charset="0"/>
              </a:rPr>
              <a:t>]. The exception is the stressed vowel in father [ɑː].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4. The GA counterpart of the RP vowel [ɒ] is its unrounded variety [ɑ] (similar to the RP [ɑ:], but short and checked): GA: box [</a:t>
            </a:r>
            <a:r>
              <a:rPr lang="en-US" sz="2000" dirty="0" err="1" smtClean="0">
                <a:effectLst/>
                <a:latin typeface="Times New Roman" panose="02020603050405020304" pitchFamily="18" charset="0"/>
                <a:ea typeface="Calibri"/>
                <a:cs typeface="Times New Roman" panose="02020603050405020304" pitchFamily="18" charset="0"/>
              </a:rPr>
              <a:t>bɑks</a:t>
            </a:r>
            <a:r>
              <a:rPr lang="en-US" sz="2000" dirty="0" smtClean="0">
                <a:effectLst/>
                <a:latin typeface="Times New Roman" panose="02020603050405020304" pitchFamily="18" charset="0"/>
                <a:ea typeface="Calibri"/>
                <a:cs typeface="Times New Roman" panose="02020603050405020304" pitchFamily="18" charset="0"/>
              </a:rPr>
              <a:t>], clock [</a:t>
            </a:r>
            <a:r>
              <a:rPr lang="en-US" sz="2000" dirty="0" err="1" smtClean="0">
                <a:effectLst/>
                <a:latin typeface="Times New Roman" panose="02020603050405020304" pitchFamily="18" charset="0"/>
                <a:ea typeface="Calibri"/>
                <a:cs typeface="Times New Roman" panose="02020603050405020304" pitchFamily="18" charset="0"/>
              </a:rPr>
              <a:t>kłɑk</a:t>
            </a:r>
            <a:r>
              <a:rPr lang="en-US" sz="2000" dirty="0" smtClean="0">
                <a:effectLst/>
                <a:latin typeface="Times New Roman" panose="02020603050405020304" pitchFamily="18" charset="0"/>
                <a:ea typeface="Calibri"/>
                <a:cs typeface="Times New Roman" panose="02020603050405020304" pitchFamily="18" charset="0"/>
              </a:rPr>
              <a:t>] RP: box [</a:t>
            </a:r>
            <a:r>
              <a:rPr lang="en-US" sz="2000" dirty="0" err="1" smtClean="0">
                <a:effectLst/>
                <a:latin typeface="Times New Roman" panose="02020603050405020304" pitchFamily="18" charset="0"/>
                <a:ea typeface="Calibri"/>
                <a:cs typeface="Times New Roman" panose="02020603050405020304" pitchFamily="18" charset="0"/>
              </a:rPr>
              <a:t>bɒks</a:t>
            </a:r>
            <a:r>
              <a:rPr lang="en-US" sz="2000" dirty="0" smtClean="0">
                <a:effectLst/>
                <a:latin typeface="Times New Roman" panose="02020603050405020304" pitchFamily="18" charset="0"/>
                <a:ea typeface="Calibri"/>
                <a:cs typeface="Times New Roman" panose="02020603050405020304" pitchFamily="18" charset="0"/>
              </a:rPr>
              <a:t>], clock [</a:t>
            </a:r>
            <a:r>
              <a:rPr lang="en-US" sz="2000" dirty="0" err="1" smtClean="0">
                <a:effectLst/>
                <a:latin typeface="Times New Roman" panose="02020603050405020304" pitchFamily="18" charset="0"/>
                <a:ea typeface="Calibri"/>
                <a:cs typeface="Times New Roman" panose="02020603050405020304" pitchFamily="18" charset="0"/>
              </a:rPr>
              <a:t>klɒk</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5. The phoneme [ʌ] in GA is pronounced as the central vowel [ə] but stressed. Other linguists say that GA [ʌ] is a little closer than the RP vowel [ʌ].  </a:t>
            </a:r>
            <a:endParaRPr lang="ru-RU" sz="20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6. There is no strict division of vowels into long and short in GA. </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958059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5613845"/>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a:ea typeface="Calibri"/>
                <a:cs typeface="Times New Roman"/>
              </a:rPr>
              <a:t>Within the accentual structure. </a:t>
            </a:r>
          </a:p>
          <a:p>
            <a:pPr indent="450215" algn="just">
              <a:lnSpc>
                <a:spcPct val="115000"/>
              </a:lnSpc>
              <a:spcAft>
                <a:spcPts val="0"/>
              </a:spcAft>
            </a:pPr>
            <a:endParaRPr lang="ru-RU" sz="2400" dirty="0">
              <a:ea typeface="Calibri"/>
              <a:cs typeface="Times New Roman"/>
            </a:endParaRPr>
          </a:p>
          <a:p>
            <a:pPr marL="457200" indent="-457200" algn="just">
              <a:lnSpc>
                <a:spcPct val="115000"/>
              </a:lnSpc>
              <a:spcAft>
                <a:spcPts val="0"/>
              </a:spcAft>
              <a:buAutoNum type="arabicPeriod"/>
            </a:pPr>
            <a:r>
              <a:rPr lang="en-US" sz="2400" dirty="0" smtClean="0">
                <a:effectLst/>
                <a:latin typeface="Times New Roman"/>
                <a:ea typeface="Calibri"/>
                <a:cs typeface="Times New Roman"/>
              </a:rPr>
              <a:t>In words of French origin GA tends to have stress on the final syllable, while RP has it on the initial:  </a:t>
            </a:r>
          </a:p>
          <a:p>
            <a:pPr algn="just">
              <a:lnSpc>
                <a:spcPct val="115000"/>
              </a:lnSpc>
              <a:spcAft>
                <a:spcPts val="0"/>
              </a:spcAft>
            </a:pPr>
            <a:r>
              <a:rPr lang="en-US" sz="2400" dirty="0" smtClean="0">
                <a:effectLst/>
                <a:latin typeface="Times New Roman"/>
                <a:ea typeface="Calibri"/>
                <a:cs typeface="Times New Roman"/>
              </a:rPr>
              <a:t>GA: beret [</a:t>
            </a:r>
            <a:r>
              <a:rPr lang="en-US" sz="2400" dirty="0" err="1" smtClean="0">
                <a:effectLst/>
                <a:latin typeface="Times New Roman"/>
                <a:ea typeface="Calibri"/>
                <a:cs typeface="Times New Roman"/>
              </a:rPr>
              <a:t>be'reɪ</a:t>
            </a:r>
            <a:r>
              <a:rPr lang="en-US" sz="2400" dirty="0" smtClean="0">
                <a:effectLst/>
                <a:latin typeface="Times New Roman"/>
                <a:ea typeface="Calibri"/>
                <a:cs typeface="Times New Roman"/>
              </a:rPr>
              <a:t>], ballet [</a:t>
            </a:r>
            <a:r>
              <a:rPr lang="en-US" sz="2400" dirty="0" err="1" smtClean="0">
                <a:effectLst/>
                <a:latin typeface="Times New Roman"/>
                <a:ea typeface="Calibri"/>
                <a:cs typeface="Times New Roman"/>
              </a:rPr>
              <a:t>bæ'leɪ</a:t>
            </a:r>
            <a:r>
              <a:rPr lang="en-US" sz="2400" dirty="0" smtClean="0">
                <a:effectLst/>
                <a:latin typeface="Times New Roman"/>
                <a:ea typeface="Calibri"/>
                <a:cs typeface="Times New Roman"/>
              </a:rPr>
              <a:t>]  vs. RP: beret ['</a:t>
            </a:r>
            <a:r>
              <a:rPr lang="en-US" sz="2400" dirty="0" err="1" smtClean="0">
                <a:effectLst/>
                <a:latin typeface="Times New Roman"/>
                <a:ea typeface="Calibri"/>
                <a:cs typeface="Times New Roman"/>
              </a:rPr>
              <a:t>bereɪ</a:t>
            </a:r>
            <a:r>
              <a:rPr lang="en-US" sz="2400" dirty="0" smtClean="0">
                <a:effectLst/>
                <a:latin typeface="Times New Roman"/>
                <a:ea typeface="Calibri"/>
                <a:cs typeface="Times New Roman"/>
              </a:rPr>
              <a:t>], ballet ['</a:t>
            </a:r>
            <a:r>
              <a:rPr lang="en-US" sz="2400" dirty="0" err="1" smtClean="0">
                <a:effectLst/>
                <a:latin typeface="Times New Roman"/>
                <a:ea typeface="Calibri"/>
                <a:cs typeface="Times New Roman"/>
              </a:rPr>
              <a:t>bæleɪ</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2. Some words have first-syllable stress in GA whereas in RP the stress may be elsewhere:</a:t>
            </a:r>
            <a:r>
              <a:rPr lang="en-US" sz="2400" dirty="0">
                <a:ea typeface="Calibri"/>
                <a:cs typeface="Times New Roman"/>
              </a:rPr>
              <a:t> </a:t>
            </a:r>
            <a:endParaRPr lang="en-US" sz="2400" dirty="0" smtClean="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GA: address ['</a:t>
            </a:r>
            <a:r>
              <a:rPr lang="en-US" sz="2400" dirty="0" err="1" smtClean="0">
                <a:effectLst/>
                <a:latin typeface="Times New Roman"/>
                <a:ea typeface="Calibri"/>
                <a:cs typeface="Times New Roman"/>
              </a:rPr>
              <a:t>ædres</a:t>
            </a:r>
            <a:r>
              <a:rPr lang="en-US" sz="2400" dirty="0" smtClean="0">
                <a:effectLst/>
                <a:latin typeface="Times New Roman"/>
                <a:ea typeface="Calibri"/>
                <a:cs typeface="Times New Roman"/>
              </a:rPr>
              <a:t>], magazine ['</a:t>
            </a:r>
            <a:r>
              <a:rPr lang="en-US" sz="2400" dirty="0" err="1" smtClean="0">
                <a:effectLst/>
                <a:latin typeface="Times New Roman"/>
                <a:ea typeface="Calibri"/>
                <a:cs typeface="Times New Roman"/>
              </a:rPr>
              <a:t>mæɡəzɪn</a:t>
            </a:r>
            <a:r>
              <a:rPr lang="en-US" sz="2400" dirty="0" smtClean="0">
                <a:effectLst/>
                <a:latin typeface="Times New Roman"/>
                <a:ea typeface="Calibri"/>
                <a:cs typeface="Times New Roman"/>
              </a:rPr>
              <a:t>] vs. RP: address [</a:t>
            </a:r>
            <a:r>
              <a:rPr lang="en-US" sz="2400" dirty="0" err="1" smtClean="0">
                <a:effectLst/>
                <a:latin typeface="Times New Roman"/>
                <a:ea typeface="Calibri"/>
                <a:cs typeface="Times New Roman"/>
              </a:rPr>
              <a:t>ə'dres</a:t>
            </a:r>
            <a:r>
              <a:rPr lang="en-US" sz="2400" dirty="0" smtClean="0">
                <a:effectLst/>
                <a:latin typeface="Times New Roman"/>
                <a:ea typeface="Calibri"/>
                <a:cs typeface="Times New Roman"/>
              </a:rPr>
              <a:t>], magazine [ˌ</a:t>
            </a:r>
            <a:r>
              <a:rPr lang="en-US" sz="2400" dirty="0" err="1" smtClean="0">
                <a:effectLst/>
                <a:latin typeface="Times New Roman"/>
                <a:ea typeface="Calibri"/>
                <a:cs typeface="Times New Roman"/>
              </a:rPr>
              <a:t>mæɡə'ziːn</a:t>
            </a:r>
            <a:r>
              <a:rPr lang="en-US" sz="2400" dirty="0" smtClean="0">
                <a:effectLst/>
                <a:latin typeface="Times New Roman"/>
                <a:ea typeface="Calibri"/>
                <a:cs typeface="Times New Roman"/>
              </a:rPr>
              <a:t>]. </a:t>
            </a:r>
            <a:endParaRPr lang="ru-RU" sz="2400" dirty="0">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3. Polysyllabic words ending in </a:t>
            </a:r>
            <a:r>
              <a:rPr lang="en-US" sz="2400" i="1" dirty="0" smtClean="0">
                <a:effectLst/>
                <a:latin typeface="Times New Roman"/>
                <a:ea typeface="Calibri"/>
                <a:cs typeface="Times New Roman"/>
              </a:rPr>
              <a:t>-</a:t>
            </a:r>
            <a:r>
              <a:rPr lang="en-US" sz="2400" i="1" dirty="0" err="1" smtClean="0">
                <a:effectLst/>
                <a:latin typeface="Times New Roman"/>
                <a:ea typeface="Calibri"/>
                <a:cs typeface="Times New Roman"/>
              </a:rPr>
              <a:t>ory</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ary</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ery</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ative</a:t>
            </a:r>
            <a:r>
              <a:rPr lang="en-US" sz="2400" i="1" dirty="0" smtClean="0">
                <a:effectLst/>
                <a:latin typeface="Times New Roman"/>
                <a:ea typeface="Calibri"/>
                <a:cs typeface="Times New Roman"/>
              </a:rPr>
              <a:t>, -</a:t>
            </a:r>
            <a:r>
              <a:rPr lang="en-US" sz="2400" i="1" dirty="0" err="1" smtClean="0">
                <a:effectLst/>
                <a:latin typeface="Times New Roman"/>
                <a:ea typeface="Calibri"/>
                <a:cs typeface="Times New Roman"/>
              </a:rPr>
              <a:t>mony</a:t>
            </a:r>
            <a:r>
              <a:rPr lang="en-US" sz="2400" i="1" dirty="0" smtClean="0">
                <a:effectLst/>
                <a:latin typeface="Times New Roman"/>
                <a:ea typeface="Calibri"/>
                <a:cs typeface="Times New Roman"/>
              </a:rPr>
              <a:t> </a:t>
            </a:r>
            <a:r>
              <a:rPr lang="en-US" sz="2400" dirty="0" smtClean="0">
                <a:effectLst/>
                <a:latin typeface="Times New Roman"/>
                <a:ea typeface="Calibri"/>
                <a:cs typeface="Times New Roman"/>
              </a:rPr>
              <a:t>have secondary stress in GA, often called “tertiary”: dictionary ['</a:t>
            </a:r>
            <a:r>
              <a:rPr lang="en-US" sz="2400" dirty="0" err="1" smtClean="0">
                <a:effectLst/>
                <a:latin typeface="Times New Roman"/>
                <a:ea typeface="Calibri"/>
                <a:cs typeface="Times New Roman"/>
              </a:rPr>
              <a:t>dɪkʃəˎnərɪ</a:t>
            </a:r>
            <a:r>
              <a:rPr lang="en-US" sz="2400" dirty="0" smtClean="0">
                <a:effectLst/>
                <a:latin typeface="Times New Roman"/>
                <a:ea typeface="Calibri"/>
                <a:cs typeface="Times New Roman"/>
              </a:rPr>
              <a:t>], secretary ['</a:t>
            </a:r>
            <a:r>
              <a:rPr lang="en-US" sz="2400" dirty="0" err="1" smtClean="0">
                <a:effectLst/>
                <a:latin typeface="Times New Roman"/>
                <a:ea typeface="Calibri"/>
                <a:cs typeface="Times New Roman"/>
              </a:rPr>
              <a:t>sekrəˎtərɪ</a:t>
            </a:r>
            <a:r>
              <a:rPr lang="en-US" sz="2400" dirty="0" smtClean="0">
                <a:effectLst/>
                <a:latin typeface="Times New Roman"/>
                <a:ea typeface="Calibri"/>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3787505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8072"/>
            <a:ext cx="9144000" cy="6888039"/>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Within the </a:t>
            </a:r>
            <a:r>
              <a:rPr lang="en-US" sz="2400" b="1" dirty="0" err="1" smtClean="0">
                <a:effectLst/>
                <a:latin typeface="Times New Roman" panose="02020603050405020304" pitchFamily="18" charset="0"/>
                <a:ea typeface="Calibri"/>
                <a:cs typeface="Times New Roman" panose="02020603050405020304" pitchFamily="18" charset="0"/>
              </a:rPr>
              <a:t>intonational</a:t>
            </a:r>
            <a:r>
              <a:rPr lang="en-US" sz="2400" b="1" dirty="0" smtClean="0">
                <a:effectLst/>
                <a:latin typeface="Times New Roman" panose="02020603050405020304" pitchFamily="18" charset="0"/>
                <a:ea typeface="Calibri"/>
                <a:cs typeface="Times New Roman" panose="02020603050405020304" pitchFamily="18" charset="0"/>
              </a:rPr>
              <a:t> system.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American English intonation in comparison with British English intonation is </a:t>
            </a:r>
            <a:r>
              <a:rPr lang="en-US" sz="2400" dirty="0" err="1" smtClean="0">
                <a:effectLst/>
                <a:latin typeface="Times New Roman" panose="02020603050405020304" pitchFamily="18" charset="0"/>
                <a:ea typeface="Calibri"/>
                <a:cs typeface="Times New Roman" panose="02020603050405020304" pitchFamily="18" charset="0"/>
              </a:rPr>
              <a:t>unemphatic</a:t>
            </a:r>
            <a:r>
              <a:rPr lang="en-US" sz="2400" dirty="0" smtClean="0">
                <a:effectLst/>
                <a:latin typeface="Times New Roman" panose="02020603050405020304" pitchFamily="18" charset="0"/>
                <a:ea typeface="Calibri"/>
                <a:cs typeface="Times New Roman" panose="02020603050405020304" pitchFamily="18" charset="0"/>
              </a:rPr>
              <a:t>, or emotionally neutral speech. In sentences where the most common pre-nuclear contour in RP is gradually descending, in GA it is mid-level. The unstressed syllables in GA fall to a lower pitch, in RP unstressed syllables gradually descend. GA intonation produces an impression of level or monotonous melody.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GA general questions take a falling tone whereas in RP they are pronounced with the rising tone. The rising tone in GA general questions is used to show politeness.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monotony of GA intonation is explained by the following factors: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pitch characteristics;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narrow range of the utterance;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slow tempo;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more complicated than RP rhythmical structure of intonation.</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766739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136904" cy="5295296"/>
          </a:xfrm>
          <a:prstGeom prst="rect">
            <a:avLst/>
          </a:prstGeom>
        </p:spPr>
        <p:txBody>
          <a:bodyPr wrap="square">
            <a:spAutoFit/>
          </a:bodyPr>
          <a:lstStyle/>
          <a:p>
            <a:pPr indent="450215" algn="ctr">
              <a:lnSpc>
                <a:spcPct val="115000"/>
              </a:lnSpc>
              <a:spcAft>
                <a:spcPts val="0"/>
              </a:spcAft>
            </a:pPr>
            <a:r>
              <a:rPr lang="en-US" sz="2800" b="1" dirty="0" smtClean="0">
                <a:effectLst/>
                <a:latin typeface="Times New Roman"/>
                <a:ea typeface="Calibri"/>
                <a:cs typeface="Times New Roman"/>
              </a:rPr>
              <a:t>4. STYLES OF PRONUNCIATION</a:t>
            </a:r>
          </a:p>
          <a:p>
            <a:pPr indent="450215" algn="ctr">
              <a:lnSpc>
                <a:spcPct val="115000"/>
              </a:lnSpc>
              <a:spcAft>
                <a:spcPts val="0"/>
              </a:spcAft>
            </a:pPr>
            <a:endParaRPr lang="en-US" sz="2800" b="1" dirty="0" smtClean="0">
              <a:effectLst/>
              <a:latin typeface="Times New Roman"/>
              <a:ea typeface="Calibri"/>
              <a:cs typeface="Times New Roman"/>
            </a:endParaRPr>
          </a:p>
          <a:p>
            <a:pPr indent="450215" algn="just">
              <a:lnSpc>
                <a:spcPct val="115000"/>
              </a:lnSpc>
              <a:spcAft>
                <a:spcPts val="0"/>
              </a:spcAft>
            </a:pPr>
            <a:r>
              <a:rPr lang="en-US" sz="2800" i="1" dirty="0" smtClean="0">
                <a:effectLst/>
                <a:latin typeface="Times New Roman" panose="02020603050405020304" pitchFamily="18" charset="0"/>
                <a:ea typeface="Calibri"/>
                <a:cs typeface="Times New Roman" panose="02020603050405020304" pitchFamily="18" charset="0"/>
              </a:rPr>
              <a:t>Daniel Jones </a:t>
            </a:r>
            <a:r>
              <a:rPr lang="en-US" sz="2800" dirty="0" smtClean="0">
                <a:effectLst/>
                <a:latin typeface="Times New Roman" panose="02020603050405020304" pitchFamily="18" charset="0"/>
                <a:ea typeface="Calibri"/>
                <a:cs typeface="Times New Roman" panose="02020603050405020304" pitchFamily="18" charset="0"/>
              </a:rPr>
              <a:t>classifies them: </a:t>
            </a:r>
          </a:p>
          <a:p>
            <a:pPr indent="450215"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the rapid familiar style;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the slower colloquial style;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the natural style used in addressing a fair-sized audience;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the acquired style of the stage; </a:t>
            </a:r>
            <a:endParaRPr lang="ru-RU" sz="28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 acquired style used in singing. </a:t>
            </a:r>
            <a:endParaRPr lang="ru-RU" sz="2800" dirty="0">
              <a:latin typeface="Times New Roman" panose="02020603050405020304" pitchFamily="18" charset="0"/>
              <a:ea typeface="Calibri"/>
              <a:cs typeface="Times New Roman" panose="02020603050405020304" pitchFamily="18" charset="0"/>
            </a:endParaRPr>
          </a:p>
          <a:p>
            <a:pPr indent="450215" algn="ctr">
              <a:lnSpc>
                <a:spcPct val="115000"/>
              </a:lnSpc>
              <a:spcAft>
                <a:spcPts val="0"/>
              </a:spcAft>
            </a:pPr>
            <a:endParaRPr lang="ru-RU" sz="1400" dirty="0">
              <a:ea typeface="Calibri"/>
              <a:cs typeface="Times New Roman"/>
            </a:endParaRPr>
          </a:p>
        </p:txBody>
      </p:sp>
    </p:spTree>
    <p:extLst>
      <p:ext uri="{BB962C8B-B14F-4D97-AF65-F5344CB8AC3E}">
        <p14:creationId xmlns:p14="http://schemas.microsoft.com/office/powerpoint/2010/main" val="12115637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75169"/>
            <a:ext cx="8496944" cy="558697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distinctive principle according to professor </a:t>
            </a:r>
            <a:r>
              <a:rPr lang="en-US" sz="2400" i="1" dirty="0" smtClean="0">
                <a:effectLst/>
                <a:latin typeface="Times New Roman"/>
                <a:ea typeface="Calibri"/>
                <a:cs typeface="Times New Roman"/>
              </a:rPr>
              <a:t>L.V. </a:t>
            </a:r>
            <a:r>
              <a:rPr lang="en-US" sz="2400" i="1" dirty="0" err="1" smtClean="0">
                <a:effectLst/>
                <a:latin typeface="Times New Roman"/>
                <a:ea typeface="Calibri"/>
                <a:cs typeface="Times New Roman"/>
              </a:rPr>
              <a:t>Shcherba</a:t>
            </a:r>
            <a:r>
              <a:rPr lang="en-US" sz="2400" i="1" dirty="0" smtClean="0">
                <a:effectLst/>
                <a:latin typeface="Times New Roman"/>
                <a:ea typeface="Calibri"/>
                <a:cs typeface="Times New Roman"/>
              </a:rPr>
              <a:t> </a:t>
            </a:r>
            <a:r>
              <a:rPr lang="en-US" sz="2400" dirty="0" smtClean="0">
                <a:effectLst/>
                <a:latin typeface="Times New Roman"/>
                <a:ea typeface="Calibri"/>
                <a:cs typeface="Times New Roman"/>
              </a:rPr>
              <a:t>is </a:t>
            </a:r>
            <a:r>
              <a:rPr lang="en-US" sz="2400" b="1" i="1" dirty="0" smtClean="0">
                <a:effectLst/>
                <a:latin typeface="Times New Roman"/>
                <a:ea typeface="Calibri"/>
                <a:cs typeface="Times New Roman"/>
              </a:rPr>
              <a:t>the degree of carefulness </a:t>
            </a:r>
            <a:r>
              <a:rPr lang="en-US" sz="2400" dirty="0" smtClean="0">
                <a:effectLst/>
                <a:latin typeface="Times New Roman"/>
                <a:ea typeface="Calibri"/>
                <a:cs typeface="Times New Roman"/>
              </a:rPr>
              <a:t>with which words are pronounced. He differentiates the </a:t>
            </a:r>
            <a:r>
              <a:rPr lang="en-US" sz="2400" i="1" dirty="0" smtClean="0">
                <a:effectLst/>
                <a:latin typeface="Times New Roman"/>
                <a:ea typeface="Calibri"/>
                <a:cs typeface="Times New Roman"/>
              </a:rPr>
              <a:t>full style</a:t>
            </a:r>
            <a:r>
              <a:rPr lang="en-US" sz="2400" dirty="0" smtClean="0">
                <a:effectLst/>
                <a:latin typeface="Times New Roman"/>
                <a:ea typeface="Calibri"/>
                <a:cs typeface="Times New Roman"/>
              </a:rPr>
              <a:t> from the </a:t>
            </a:r>
            <a:r>
              <a:rPr lang="en-US" sz="2400" i="1" dirty="0" smtClean="0">
                <a:effectLst/>
                <a:latin typeface="Times New Roman"/>
                <a:ea typeface="Calibri"/>
                <a:cs typeface="Times New Roman"/>
              </a:rPr>
              <a:t>colloquial style</a:t>
            </a:r>
            <a:r>
              <a:rPr lang="en-US" sz="2400" dirty="0" smtClean="0">
                <a:effectLst/>
                <a:latin typeface="Times New Roman"/>
                <a:ea typeface="Calibri"/>
                <a:cs typeface="Times New Roman"/>
              </a:rPr>
              <a:t>.  </a:t>
            </a:r>
          </a:p>
          <a:p>
            <a:pPr indent="450215" algn="just">
              <a:lnSpc>
                <a:spcPct val="115000"/>
              </a:lnSpc>
              <a:spcAft>
                <a:spcPts val="0"/>
              </a:spcAft>
            </a:pPr>
            <a:r>
              <a:rPr lang="en-US" sz="2400" dirty="0" smtClean="0">
                <a:effectLst/>
                <a:latin typeface="Times New Roman"/>
                <a:ea typeface="Calibri"/>
                <a:cs typeface="Times New Roman"/>
              </a:rPr>
              <a:t>The </a:t>
            </a:r>
            <a:r>
              <a:rPr lang="en-US" sz="2400" b="1" i="1" dirty="0" smtClean="0">
                <a:effectLst/>
                <a:latin typeface="Times New Roman"/>
                <a:ea typeface="Calibri"/>
                <a:cs typeface="Times New Roman"/>
              </a:rPr>
              <a:t>full style</a:t>
            </a:r>
            <a:r>
              <a:rPr lang="en-US" sz="2400" b="1" dirty="0" smtClean="0">
                <a:effectLst/>
                <a:latin typeface="Times New Roman"/>
                <a:ea typeface="Calibri"/>
                <a:cs typeface="Times New Roman"/>
              </a:rPr>
              <a:t> </a:t>
            </a:r>
            <a:r>
              <a:rPr lang="en-US" sz="2400" dirty="0" smtClean="0">
                <a:effectLst/>
                <a:latin typeface="Times New Roman"/>
                <a:ea typeface="Calibri"/>
                <a:cs typeface="Times New Roman"/>
              </a:rPr>
              <a:t>is characterized by a moderately slow tempo and a careful pronunciation. The words are pronounced in their full form, without vowel reduction or loss of consonants and without unnecessary assimilation.  </a:t>
            </a:r>
          </a:p>
          <a:p>
            <a:pPr indent="450215" algn="just">
              <a:lnSpc>
                <a:spcPct val="115000"/>
              </a:lnSpc>
              <a:spcAft>
                <a:spcPts val="0"/>
              </a:spcAft>
            </a:pPr>
            <a:r>
              <a:rPr lang="en-US" sz="2400" dirty="0" smtClean="0">
                <a:effectLst/>
                <a:latin typeface="Times New Roman"/>
                <a:ea typeface="Calibri"/>
                <a:cs typeface="Times New Roman"/>
              </a:rPr>
              <a:t>The </a:t>
            </a:r>
            <a:r>
              <a:rPr lang="en-US" sz="2400" b="1" i="1" dirty="0" smtClean="0">
                <a:effectLst/>
                <a:latin typeface="Times New Roman"/>
                <a:ea typeface="Calibri"/>
                <a:cs typeface="Times New Roman"/>
              </a:rPr>
              <a:t>colloquial style</a:t>
            </a:r>
            <a:r>
              <a:rPr lang="en-US" sz="2400" b="1" dirty="0" smtClean="0">
                <a:effectLst/>
                <a:latin typeface="Times New Roman"/>
                <a:ea typeface="Calibri"/>
                <a:cs typeface="Times New Roman"/>
              </a:rPr>
              <a:t> </a:t>
            </a:r>
            <a:r>
              <a:rPr lang="en-US" sz="2400" dirty="0" smtClean="0">
                <a:effectLst/>
                <a:latin typeface="Times New Roman"/>
                <a:ea typeface="Calibri"/>
                <a:cs typeface="Times New Roman"/>
              </a:rPr>
              <a:t>differs from the full style both in tempo and in clearness. It is useful to distinguish two main types of colloquial style: the careful colloquial style (which may have subdivision in tempo) and the careless colloquial style (which differs from the careful colloquial style in the free use of non-obligatory assimilations).  </a:t>
            </a:r>
            <a:endParaRPr lang="ru-RU" sz="2400" dirty="0">
              <a:ea typeface="Calibri"/>
              <a:cs typeface="Times New Roman"/>
            </a:endParaRPr>
          </a:p>
        </p:txBody>
      </p:sp>
    </p:spTree>
    <p:extLst>
      <p:ext uri="{BB962C8B-B14F-4D97-AF65-F5344CB8AC3E}">
        <p14:creationId xmlns:p14="http://schemas.microsoft.com/office/powerpoint/2010/main" val="1240746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80920" cy="6038576"/>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A language which is a mother tongue of several nations is called </a:t>
            </a:r>
            <a:r>
              <a:rPr lang="en-US" sz="2400" b="1" dirty="0" smtClean="0">
                <a:effectLst/>
                <a:latin typeface="Times New Roman"/>
                <a:ea typeface="Calibri"/>
                <a:cs typeface="Times New Roman"/>
              </a:rPr>
              <a:t>a </a:t>
            </a:r>
            <a:r>
              <a:rPr lang="en-US" sz="2400" b="1" dirty="0" err="1" smtClean="0">
                <a:effectLst/>
                <a:latin typeface="Times New Roman"/>
                <a:ea typeface="Calibri"/>
                <a:cs typeface="Times New Roman"/>
              </a:rPr>
              <a:t>polyethnic</a:t>
            </a:r>
            <a:r>
              <a:rPr lang="en-US" sz="2400" b="1" dirty="0" smtClean="0">
                <a:effectLst/>
                <a:latin typeface="Times New Roman"/>
                <a:ea typeface="Calibri"/>
                <a:cs typeface="Times New Roman"/>
              </a:rPr>
              <a:t> language</a:t>
            </a:r>
            <a:r>
              <a:rPr lang="en-US" sz="2400" dirty="0" smtClean="0">
                <a:effectLst/>
                <a:latin typeface="Times New Roman"/>
                <a:ea typeface="Calibri"/>
                <a:cs typeface="Times New Roman"/>
              </a:rPr>
              <a:t> or </a:t>
            </a:r>
            <a:r>
              <a:rPr lang="en-US" sz="2400" b="1" dirty="0" smtClean="0">
                <a:effectLst/>
                <a:latin typeface="Times New Roman"/>
                <a:ea typeface="Calibri"/>
                <a:cs typeface="Times New Roman"/>
              </a:rPr>
              <a:t>a nationally heterogeneous language</a:t>
            </a:r>
            <a:r>
              <a:rPr lang="en-US" sz="2400" dirty="0" smtClean="0">
                <a:effectLst/>
                <a:latin typeface="Times New Roman"/>
                <a:ea typeface="Calibri"/>
                <a:cs typeface="Times New Roman"/>
              </a:rPr>
              <a:t> (</a:t>
            </a:r>
            <a:r>
              <a:rPr lang="ru-RU" sz="2400" dirty="0" err="1" smtClean="0">
                <a:effectLst/>
                <a:latin typeface="Times New Roman"/>
                <a:ea typeface="Calibri"/>
                <a:cs typeface="Times New Roman"/>
              </a:rPr>
              <a:t>поліетнічна</a:t>
            </a:r>
            <a:r>
              <a:rPr lang="ru-RU" sz="2400" dirty="0" smtClean="0">
                <a:effectLst/>
                <a:latin typeface="Times New Roman"/>
                <a:ea typeface="Calibri"/>
                <a:cs typeface="Times New Roman"/>
              </a:rPr>
              <a:t> </a:t>
            </a:r>
            <a:r>
              <a:rPr lang="ru-RU" sz="2400" dirty="0" err="1" smtClean="0">
                <a:effectLst/>
                <a:latin typeface="Times New Roman"/>
                <a:ea typeface="Calibri"/>
                <a:cs typeface="Times New Roman"/>
              </a:rPr>
              <a:t>або</a:t>
            </a:r>
            <a:r>
              <a:rPr lang="ru-RU" sz="2400" dirty="0" smtClean="0">
                <a:effectLst/>
                <a:latin typeface="Times New Roman"/>
                <a:ea typeface="Calibri"/>
                <a:cs typeface="Times New Roman"/>
              </a:rPr>
              <a:t> </a:t>
            </a:r>
            <a:r>
              <a:rPr lang="ru-RU" sz="2400" dirty="0" err="1" smtClean="0">
                <a:effectLst/>
                <a:latin typeface="Times New Roman"/>
                <a:ea typeface="Calibri"/>
                <a:cs typeface="Times New Roman"/>
              </a:rPr>
              <a:t>національно</a:t>
            </a:r>
            <a:r>
              <a:rPr lang="ru-RU" sz="2400" dirty="0" smtClean="0">
                <a:effectLst/>
                <a:latin typeface="Times New Roman"/>
                <a:ea typeface="Calibri"/>
                <a:cs typeface="Times New Roman"/>
              </a:rPr>
              <a:t> негомогенна </a:t>
            </a:r>
            <a:r>
              <a:rPr lang="ru-RU" sz="2400" dirty="0" err="1" smtClean="0">
                <a:effectLst/>
                <a:latin typeface="Times New Roman"/>
                <a:ea typeface="Calibri"/>
                <a:cs typeface="Times New Roman"/>
              </a:rPr>
              <a:t>мова</a:t>
            </a:r>
            <a:r>
              <a:rPr lang="en-US" sz="2400" dirty="0" smtClean="0">
                <a:effectLst/>
                <a:latin typeface="Times New Roman"/>
                <a:ea typeface="Calibri"/>
                <a:cs typeface="Times New Roman"/>
              </a:rPr>
              <a:t>), e.g. </a:t>
            </a:r>
            <a:r>
              <a:rPr lang="en-US" sz="2400" i="1" dirty="0" smtClean="0">
                <a:effectLst/>
                <a:latin typeface="Times New Roman"/>
                <a:ea typeface="Calibri"/>
                <a:cs typeface="Times New Roman"/>
              </a:rPr>
              <a:t>English, German, Spanish</a:t>
            </a:r>
            <a:r>
              <a:rPr lang="en-US" sz="2400" dirty="0" smtClean="0">
                <a:effectLst/>
                <a:latin typeface="Times New Roman"/>
                <a:ea typeface="Calibri"/>
                <a:cs typeface="Times New Roman"/>
              </a:rPr>
              <a:t>, etc. </a:t>
            </a:r>
          </a:p>
          <a:p>
            <a:pPr indent="450215" algn="just">
              <a:lnSpc>
                <a:spcPct val="115000"/>
              </a:lnSpc>
              <a:spcAft>
                <a:spcPts val="0"/>
              </a:spcAft>
            </a:pPr>
            <a:r>
              <a:rPr lang="en-US" sz="2400" dirty="0" smtClean="0">
                <a:effectLst/>
                <a:latin typeface="Times New Roman"/>
                <a:ea typeface="Calibri"/>
                <a:cs typeface="Times New Roman"/>
              </a:rPr>
              <a:t>In a </a:t>
            </a:r>
            <a:r>
              <a:rPr lang="en-US" sz="2400" dirty="0" err="1" smtClean="0">
                <a:effectLst/>
                <a:latin typeface="Times New Roman"/>
                <a:ea typeface="Calibri"/>
                <a:cs typeface="Times New Roman"/>
              </a:rPr>
              <a:t>polyethnic</a:t>
            </a:r>
            <a:r>
              <a:rPr lang="en-US" sz="2400" dirty="0" smtClean="0">
                <a:effectLst/>
                <a:latin typeface="Times New Roman"/>
                <a:ea typeface="Calibri"/>
                <a:cs typeface="Times New Roman"/>
              </a:rPr>
              <a:t> language there can exist a great variety in terms of pronunciation. First of all, a </a:t>
            </a:r>
            <a:r>
              <a:rPr lang="en-US" sz="2400" dirty="0" err="1" smtClean="0">
                <a:effectLst/>
                <a:latin typeface="Times New Roman"/>
                <a:ea typeface="Calibri"/>
                <a:cs typeface="Times New Roman"/>
              </a:rPr>
              <a:t>polyethnic</a:t>
            </a:r>
            <a:r>
              <a:rPr lang="en-US" sz="2400" dirty="0" smtClean="0">
                <a:effectLst/>
                <a:latin typeface="Times New Roman"/>
                <a:ea typeface="Calibri"/>
                <a:cs typeface="Times New Roman"/>
              </a:rPr>
              <a:t> language can have </a:t>
            </a:r>
            <a:r>
              <a:rPr lang="en-US" sz="2400" b="1" dirty="0" smtClean="0">
                <a:effectLst/>
                <a:latin typeface="Times New Roman"/>
                <a:ea typeface="Calibri"/>
                <a:cs typeface="Times New Roman"/>
              </a:rPr>
              <a:t>national variants/types of pronunciation</a:t>
            </a:r>
            <a:r>
              <a:rPr lang="en-US" sz="2400" dirty="0" smtClean="0">
                <a:effectLst/>
                <a:latin typeface="Times New Roman"/>
                <a:ea typeface="Calibri"/>
                <a:cs typeface="Times New Roman"/>
              </a:rPr>
              <a:t> (</a:t>
            </a:r>
            <a:r>
              <a:rPr lang="ru-RU" sz="2400" dirty="0" err="1" smtClean="0">
                <a:effectLst/>
                <a:latin typeface="Times New Roman"/>
                <a:ea typeface="Calibri"/>
                <a:cs typeface="Times New Roman"/>
              </a:rPr>
              <a:t>національні</a:t>
            </a:r>
            <a:r>
              <a:rPr lang="ru-RU" sz="2400" dirty="0" smtClean="0">
                <a:effectLst/>
                <a:latin typeface="Times New Roman"/>
                <a:ea typeface="Calibri"/>
                <a:cs typeface="Times New Roman"/>
              </a:rPr>
              <a:t> </a:t>
            </a:r>
            <a:r>
              <a:rPr lang="ru-RU" sz="2400" dirty="0" err="1" smtClean="0">
                <a:effectLst/>
                <a:latin typeface="Times New Roman"/>
                <a:ea typeface="Calibri"/>
                <a:cs typeface="Times New Roman"/>
              </a:rPr>
              <a:t>варіанти</a:t>
            </a:r>
            <a:r>
              <a:rPr lang="en-US" sz="2400" dirty="0" smtClean="0">
                <a:effectLst/>
                <a:latin typeface="Times New Roman"/>
                <a:ea typeface="Calibri"/>
                <a:cs typeface="Times New Roman"/>
              </a:rPr>
              <a:t>/</a:t>
            </a:r>
            <a:r>
              <a:rPr lang="ru-RU" sz="2400" dirty="0" err="1" smtClean="0">
                <a:effectLst/>
                <a:latin typeface="Times New Roman"/>
                <a:ea typeface="Calibri"/>
                <a:cs typeface="Times New Roman"/>
              </a:rPr>
              <a:t>типи</a:t>
            </a:r>
            <a:r>
              <a:rPr lang="ru-RU" sz="2400" dirty="0" smtClean="0">
                <a:effectLst/>
                <a:latin typeface="Times New Roman"/>
                <a:ea typeface="Calibri"/>
                <a:cs typeface="Times New Roman"/>
              </a:rPr>
              <a:t> </a:t>
            </a:r>
            <a:r>
              <a:rPr lang="ru-RU" sz="2400" dirty="0" err="1" smtClean="0">
                <a:effectLst/>
                <a:latin typeface="Times New Roman"/>
                <a:ea typeface="Calibri"/>
                <a:cs typeface="Times New Roman"/>
              </a:rPr>
              <a:t>вимови</a:t>
            </a:r>
            <a:r>
              <a:rPr lang="en-US" sz="2400" dirty="0" smtClean="0">
                <a:effectLst/>
                <a:latin typeface="Times New Roman"/>
                <a:ea typeface="Calibri"/>
                <a:cs typeface="Times New Roman"/>
              </a:rPr>
              <a:t>). </a:t>
            </a:r>
          </a:p>
          <a:p>
            <a:pPr indent="450215" algn="just">
              <a:lnSpc>
                <a:spcPct val="115000"/>
              </a:lnSpc>
              <a:spcAft>
                <a:spcPts val="0"/>
              </a:spcAft>
            </a:pPr>
            <a:r>
              <a:rPr lang="en-US" sz="2400" b="1" dirty="0" smtClean="0">
                <a:effectLst/>
                <a:latin typeface="Times New Roman"/>
                <a:ea typeface="Calibri"/>
                <a:cs typeface="Times New Roman"/>
              </a:rPr>
              <a:t>English</a:t>
            </a:r>
            <a:r>
              <a:rPr lang="en-US" sz="2400" dirty="0" smtClean="0">
                <a:effectLst/>
                <a:latin typeface="Times New Roman"/>
                <a:ea typeface="Calibri"/>
                <a:cs typeface="Times New Roman"/>
              </a:rPr>
              <a:t> is the mother tongue of several nations, thus it </a:t>
            </a:r>
            <a:r>
              <a:rPr lang="en-US" sz="2400" b="1" dirty="0" smtClean="0">
                <a:effectLst/>
                <a:latin typeface="Times New Roman"/>
                <a:ea typeface="Calibri"/>
                <a:cs typeface="Times New Roman"/>
              </a:rPr>
              <a:t>has the following national variants of pronunciation</a:t>
            </a:r>
            <a:r>
              <a:rPr lang="en-US" sz="2400" dirty="0" smtClean="0">
                <a:effectLst/>
                <a:latin typeface="Times New Roman"/>
                <a:ea typeface="Calibri"/>
                <a:cs typeface="Times New Roman"/>
              </a:rPr>
              <a:t>: </a:t>
            </a:r>
            <a:r>
              <a:rPr lang="en-US" sz="2400" i="1" dirty="0" smtClean="0">
                <a:effectLst/>
                <a:latin typeface="Times New Roman"/>
                <a:ea typeface="Calibri"/>
                <a:cs typeface="Times New Roman"/>
              </a:rPr>
              <a:t>British English, American English, Australian English, New Zealand English</a:t>
            </a:r>
            <a:r>
              <a:rPr lang="en-US" sz="2400" dirty="0" smtClean="0">
                <a:effectLst/>
                <a:latin typeface="Times New Roman"/>
                <a:ea typeface="Calibri"/>
                <a:cs typeface="Times New Roman"/>
              </a:rPr>
              <a:t>. In the case of English there exists a great diversity in the spoken realization of the language and particularly in terms of pronunciation. </a:t>
            </a:r>
            <a:endParaRPr lang="ru-RU" sz="2400" dirty="0">
              <a:ea typeface="Calibri"/>
              <a:cs typeface="Times New Roman"/>
            </a:endParaRPr>
          </a:p>
        </p:txBody>
      </p:sp>
    </p:spTree>
    <p:extLst>
      <p:ext uri="{BB962C8B-B14F-4D97-AF65-F5344CB8AC3E}">
        <p14:creationId xmlns:p14="http://schemas.microsoft.com/office/powerpoint/2010/main" val="874267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7992888" cy="603857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The varieties of the language are conditioned by language communities ranging from small groups to nations. Now speaking about the nations we refer to the </a:t>
            </a:r>
            <a:r>
              <a:rPr lang="en-US" sz="2800" b="1" dirty="0" smtClean="0">
                <a:effectLst/>
                <a:latin typeface="Times New Roman"/>
                <a:ea typeface="Calibri"/>
                <a:cs typeface="Times New Roman"/>
              </a:rPr>
              <a:t>national variants of the language</a:t>
            </a:r>
            <a:r>
              <a:rPr lang="en-US" sz="2800" dirty="0" smtClean="0">
                <a:effectLst/>
                <a:latin typeface="Times New Roman"/>
                <a:ea typeface="Calibri"/>
                <a:cs typeface="Times New Roman"/>
              </a:rPr>
              <a:t>. </a:t>
            </a:r>
          </a:p>
          <a:p>
            <a:pPr indent="450215" algn="just">
              <a:lnSpc>
                <a:spcPct val="115000"/>
              </a:lnSpc>
              <a:spcAft>
                <a:spcPts val="0"/>
              </a:spcAft>
            </a:pPr>
            <a:r>
              <a:rPr lang="en-US" sz="2800" dirty="0" smtClean="0">
                <a:effectLst/>
                <a:latin typeface="Times New Roman"/>
                <a:ea typeface="Calibri"/>
                <a:cs typeface="Times New Roman"/>
              </a:rPr>
              <a:t>According to the conception of A.D. </a:t>
            </a:r>
            <a:r>
              <a:rPr lang="en-US" sz="2800" dirty="0" err="1" smtClean="0">
                <a:effectLst/>
                <a:latin typeface="Times New Roman"/>
                <a:ea typeface="Calibri"/>
                <a:cs typeface="Times New Roman"/>
              </a:rPr>
              <a:t>Shweitzer</a:t>
            </a:r>
            <a:r>
              <a:rPr lang="en-US" sz="2800" dirty="0" smtClean="0">
                <a:effectLst/>
                <a:latin typeface="Times New Roman"/>
                <a:ea typeface="Calibri"/>
                <a:cs typeface="Times New Roman"/>
              </a:rPr>
              <a:t> a </a:t>
            </a:r>
            <a:r>
              <a:rPr lang="en-US" sz="2800" b="1" dirty="0" smtClean="0">
                <a:effectLst/>
                <a:latin typeface="Times New Roman"/>
                <a:ea typeface="Calibri"/>
                <a:cs typeface="Times New Roman"/>
              </a:rPr>
              <a:t>national language</a:t>
            </a:r>
            <a:r>
              <a:rPr lang="en-US" sz="2800" dirty="0" smtClean="0">
                <a:effectLst/>
                <a:latin typeface="Times New Roman"/>
                <a:ea typeface="Calibri"/>
                <a:cs typeface="Times New Roman"/>
              </a:rPr>
              <a:t> is a historical category evolving from conditions of economic and political concentration which characterizes the formation of a nation.</a:t>
            </a:r>
          </a:p>
          <a:p>
            <a:pPr indent="450215" algn="just">
              <a:lnSpc>
                <a:spcPct val="115000"/>
              </a:lnSpc>
              <a:spcAft>
                <a:spcPts val="0"/>
              </a:spcAft>
            </a:pPr>
            <a:r>
              <a:rPr lang="en-US" sz="2800" dirty="0" smtClean="0">
                <a:effectLst/>
                <a:latin typeface="Times New Roman"/>
                <a:ea typeface="Calibri"/>
                <a:cs typeface="Times New Roman"/>
              </a:rPr>
              <a:t>In other words national language is the language of a nation, the standard of its form, the language of a nation's literature. </a:t>
            </a:r>
            <a:endParaRPr lang="ru-RU" sz="2800" dirty="0">
              <a:ea typeface="Calibri"/>
              <a:cs typeface="Times New Roman"/>
            </a:endParaRPr>
          </a:p>
        </p:txBody>
      </p:sp>
    </p:spTree>
    <p:extLst>
      <p:ext uri="{BB962C8B-B14F-4D97-AF65-F5344CB8AC3E}">
        <p14:creationId xmlns:p14="http://schemas.microsoft.com/office/powerpoint/2010/main" val="1111090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4"/>
            <a:ext cx="8928992" cy="6017032"/>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 literary spoken form has its </a:t>
            </a:r>
            <a:r>
              <a:rPr lang="en-US" sz="2800" b="1" dirty="0" smtClean="0">
                <a:effectLst/>
                <a:latin typeface="Times New Roman" panose="02020603050405020304" pitchFamily="18" charset="0"/>
                <a:ea typeface="Calibri"/>
                <a:cs typeface="Times New Roman" panose="02020603050405020304" pitchFamily="18" charset="0"/>
              </a:rPr>
              <a:t>national pronunciation standard</a:t>
            </a:r>
            <a:r>
              <a:rPr lang="en-US" sz="28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 "</a:t>
            </a:r>
            <a:r>
              <a:rPr lang="en-US" sz="2800" b="1" dirty="0" smtClean="0">
                <a:effectLst/>
                <a:latin typeface="Times New Roman" panose="02020603050405020304" pitchFamily="18" charset="0"/>
                <a:ea typeface="Calibri"/>
                <a:cs typeface="Times New Roman" panose="02020603050405020304" pitchFamily="18" charset="0"/>
              </a:rPr>
              <a:t>standard</a:t>
            </a:r>
            <a:r>
              <a:rPr lang="en-US" sz="2800" dirty="0" smtClean="0">
                <a:effectLst/>
                <a:latin typeface="Times New Roman" panose="02020603050405020304" pitchFamily="18" charset="0"/>
                <a:ea typeface="Calibri"/>
                <a:cs typeface="Times New Roman" panose="02020603050405020304" pitchFamily="18" charset="0"/>
              </a:rPr>
              <a:t>" may be defined as "a socially accepted variety of a language established by a codified norm of correctness" [K. </a:t>
            </a:r>
            <a:r>
              <a:rPr lang="en-US" sz="2800" dirty="0" err="1" smtClean="0">
                <a:effectLst/>
                <a:latin typeface="Times New Roman" panose="02020603050405020304" pitchFamily="18" charset="0"/>
                <a:ea typeface="Calibri"/>
                <a:cs typeface="Times New Roman" panose="02020603050405020304" pitchFamily="18" charset="0"/>
              </a:rPr>
              <a:t>Macanalay</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ea typeface="Calibri"/>
              <a:cs typeface="Times New Roman" panose="02020603050405020304" pitchFamily="18" charset="0"/>
            </a:endParaRPr>
          </a:p>
          <a:p>
            <a:pPr algn="just"/>
            <a:r>
              <a:rPr lang="en-US" sz="2800" dirty="0" smtClean="0">
                <a:effectLst/>
                <a:latin typeface="Times New Roman" panose="02020603050405020304" pitchFamily="18" charset="0"/>
                <a:ea typeface="Calibri"/>
                <a:cs typeface="Times New Roman" panose="02020603050405020304" pitchFamily="18" charset="0"/>
              </a:rPr>
              <a:t>Today all the English-speaking nations have their own national variants of pronunciation and each of them has peculiar features that distinguish it from other varieties of English. </a:t>
            </a:r>
          </a:p>
          <a:p>
            <a:pPr algn="just"/>
            <a:r>
              <a:rPr lang="en-US" sz="2800" dirty="0" smtClean="0">
                <a:effectLst/>
                <a:latin typeface="Times New Roman" panose="02020603050405020304" pitchFamily="18" charset="0"/>
                <a:ea typeface="Calibri"/>
                <a:cs typeface="Times New Roman" panose="02020603050405020304" pitchFamily="18" charset="0"/>
              </a:rPr>
              <a:t>It is generally accepted that for the "</a:t>
            </a:r>
            <a:r>
              <a:rPr lang="en-US" sz="2800" b="1" dirty="0" smtClean="0">
                <a:effectLst/>
                <a:latin typeface="Times New Roman" panose="02020603050405020304" pitchFamily="18" charset="0"/>
                <a:ea typeface="Calibri"/>
                <a:cs typeface="Times New Roman" panose="02020603050405020304" pitchFamily="18" charset="0"/>
              </a:rPr>
              <a:t>English </a:t>
            </a:r>
            <a:r>
              <a:rPr lang="en-US" sz="2800" b="1" dirty="0" err="1" smtClean="0">
                <a:effectLst/>
                <a:latin typeface="Times New Roman" panose="02020603050405020304" pitchFamily="18" charset="0"/>
                <a:ea typeface="Calibri"/>
                <a:cs typeface="Times New Roman" panose="02020603050405020304" pitchFamily="18" charset="0"/>
              </a:rPr>
              <a:t>English</a:t>
            </a:r>
            <a:r>
              <a:rPr lang="en-US" sz="2800" dirty="0" smtClean="0">
                <a:effectLst/>
                <a:latin typeface="Times New Roman" panose="02020603050405020304" pitchFamily="18" charset="0"/>
                <a:ea typeface="Calibri"/>
                <a:cs typeface="Times New Roman" panose="02020603050405020304" pitchFamily="18" charset="0"/>
              </a:rPr>
              <a:t>" it is "</a:t>
            </a:r>
            <a:r>
              <a:rPr lang="en-US" sz="2800" b="1" dirty="0" smtClean="0">
                <a:effectLst/>
                <a:latin typeface="Times New Roman" panose="02020603050405020304" pitchFamily="18" charset="0"/>
                <a:ea typeface="Calibri"/>
                <a:cs typeface="Times New Roman" panose="02020603050405020304" pitchFamily="18" charset="0"/>
              </a:rPr>
              <a:t>Received Pronunciation</a:t>
            </a:r>
            <a:r>
              <a:rPr lang="en-US" sz="2800" dirty="0" smtClean="0">
                <a:effectLst/>
                <a:latin typeface="Times New Roman" panose="02020603050405020304" pitchFamily="18" charset="0"/>
                <a:ea typeface="Calibri"/>
                <a:cs typeface="Times New Roman" panose="02020603050405020304" pitchFamily="18" charset="0"/>
              </a:rPr>
              <a:t>" or </a:t>
            </a:r>
            <a:r>
              <a:rPr lang="en-US" sz="2800" b="1" dirty="0" smtClean="0">
                <a:effectLst/>
                <a:latin typeface="Times New Roman" panose="02020603050405020304" pitchFamily="18" charset="0"/>
                <a:ea typeface="Calibri"/>
                <a:cs typeface="Times New Roman" panose="02020603050405020304" pitchFamily="18" charset="0"/>
              </a:rPr>
              <a:t>RP</a:t>
            </a:r>
            <a:r>
              <a:rPr lang="en-US" sz="2800" dirty="0" smtClean="0">
                <a:effectLst/>
                <a:latin typeface="Times New Roman" panose="02020603050405020304" pitchFamily="18" charset="0"/>
                <a:ea typeface="Calibri"/>
                <a:cs typeface="Times New Roman" panose="02020603050405020304" pitchFamily="18" charset="0"/>
              </a:rPr>
              <a:t>; for "</a:t>
            </a:r>
            <a:r>
              <a:rPr lang="en-US" sz="2800" b="1" dirty="0" smtClean="0">
                <a:effectLst/>
                <a:latin typeface="Times New Roman" panose="02020603050405020304" pitchFamily="18" charset="0"/>
                <a:ea typeface="Calibri"/>
                <a:cs typeface="Times New Roman" panose="02020603050405020304" pitchFamily="18" charset="0"/>
              </a:rPr>
              <a:t>The American English</a:t>
            </a:r>
            <a:r>
              <a:rPr lang="en-US" sz="2800" dirty="0" smtClean="0">
                <a:effectLst/>
                <a:latin typeface="Times New Roman" panose="02020603050405020304" pitchFamily="18" charset="0"/>
                <a:ea typeface="Calibri"/>
                <a:cs typeface="Times New Roman" panose="02020603050405020304" pitchFamily="18" charset="0"/>
              </a:rPr>
              <a:t>" – "</a:t>
            </a:r>
            <a:r>
              <a:rPr lang="en-US" sz="2800" b="1" dirty="0" smtClean="0">
                <a:effectLst/>
                <a:latin typeface="Times New Roman" panose="02020603050405020304" pitchFamily="18" charset="0"/>
                <a:ea typeface="Calibri"/>
                <a:cs typeface="Times New Roman" panose="02020603050405020304" pitchFamily="18" charset="0"/>
              </a:rPr>
              <a:t>General American pronunciation</a:t>
            </a:r>
            <a:r>
              <a:rPr lang="en-US" sz="2800" dirty="0" smtClean="0">
                <a:effectLst/>
                <a:latin typeface="Times New Roman" panose="02020603050405020304" pitchFamily="18" charset="0"/>
                <a:ea typeface="Calibri"/>
                <a:cs typeface="Times New Roman" panose="02020603050405020304" pitchFamily="18" charset="0"/>
              </a:rPr>
              <a:t>"; for the </a:t>
            </a:r>
            <a:r>
              <a:rPr lang="en-US" sz="2800" b="1" dirty="0" smtClean="0">
                <a:effectLst/>
                <a:latin typeface="Times New Roman" panose="02020603050405020304" pitchFamily="18" charset="0"/>
                <a:ea typeface="Calibri"/>
                <a:cs typeface="Times New Roman" panose="02020603050405020304" pitchFamily="18" charset="0"/>
              </a:rPr>
              <a:t>Australian English</a:t>
            </a:r>
            <a:r>
              <a:rPr lang="en-US" sz="2800" dirty="0" smtClean="0">
                <a:effectLst/>
                <a:latin typeface="Times New Roman" panose="02020603050405020304" pitchFamily="18" charset="0"/>
                <a:ea typeface="Calibri"/>
                <a:cs typeface="Times New Roman" panose="02020603050405020304" pitchFamily="18" charset="0"/>
              </a:rPr>
              <a:t> – "</a:t>
            </a:r>
            <a:r>
              <a:rPr lang="en-US" sz="2800" b="1" dirty="0" smtClean="0">
                <a:effectLst/>
                <a:latin typeface="Times New Roman" panose="02020603050405020304" pitchFamily="18" charset="0"/>
                <a:ea typeface="Calibri"/>
                <a:cs typeface="Times New Roman" panose="02020603050405020304" pitchFamily="18" charset="0"/>
              </a:rPr>
              <a:t>Educated Australian</a:t>
            </a:r>
            <a:r>
              <a:rPr lang="en-US" sz="2800" dirty="0" smtClean="0">
                <a:effectLst/>
                <a:latin typeface="Times New Roman" panose="02020603050405020304" pitchFamily="18" charset="0"/>
                <a:ea typeface="Calibri"/>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3076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9036496" cy="6888039"/>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One of the accents in the country can enjoy the status of being "correct", cultivated and accepted by the educated speakers throughout the national community. It is called </a:t>
            </a:r>
            <a:r>
              <a:rPr lang="en-US" sz="2400" b="1" dirty="0" smtClean="0">
                <a:effectLst/>
                <a:latin typeface="Times New Roman" panose="02020603050405020304" pitchFamily="18" charset="0"/>
                <a:ea typeface="Calibri"/>
                <a:cs typeface="Times New Roman" panose="02020603050405020304" pitchFamily="18" charset="0"/>
              </a:rPr>
              <a:t>literary pronunciation</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orthoepic</a:t>
            </a:r>
            <a:r>
              <a:rPr lang="en-US" sz="2400" dirty="0" smtClean="0">
                <a:effectLst/>
                <a:latin typeface="Times New Roman" panose="02020603050405020304" pitchFamily="18" charset="0"/>
                <a:ea typeface="Calibri"/>
                <a:cs typeface="Times New Roman" panose="02020603050405020304" pitchFamily="18" charset="0"/>
              </a:rPr>
              <a:t> pronunciation, </a:t>
            </a:r>
            <a:r>
              <a:rPr lang="ru-RU" sz="2400" dirty="0" err="1" smtClean="0">
                <a:effectLst/>
                <a:latin typeface="Times New Roman" panose="02020603050405020304" pitchFamily="18" charset="0"/>
                <a:ea typeface="Calibri"/>
                <a:cs typeface="Times New Roman" panose="02020603050405020304" pitchFamily="18" charset="0"/>
              </a:rPr>
              <a:t>літературна</a:t>
            </a:r>
            <a:r>
              <a:rPr lang="en-US"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орфоепічна</a:t>
            </a:r>
            <a:r>
              <a:rPr lang="ru-RU"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вимова</a:t>
            </a:r>
            <a:r>
              <a:rPr lang="en-US" sz="2400" dirty="0" smtClean="0">
                <a:effectLst/>
                <a:latin typeface="Times New Roman" panose="02020603050405020304" pitchFamily="18" charset="0"/>
                <a:ea typeface="Calibri"/>
                <a:cs typeface="Times New Roman" panose="02020603050405020304" pitchFamily="18" charset="0"/>
              </a:rPr>
              <a:t>), the term traditionally used by Ukrainian linguists, or a </a:t>
            </a:r>
            <a:r>
              <a:rPr lang="en-US" sz="2400" b="1" dirty="0" smtClean="0">
                <a:effectLst/>
                <a:latin typeface="Times New Roman" panose="02020603050405020304" pitchFamily="18" charset="0"/>
                <a:ea typeface="Calibri"/>
                <a:cs typeface="Times New Roman" panose="02020603050405020304" pitchFamily="18" charset="0"/>
              </a:rPr>
              <a:t>(national) standard of pronunciation</a:t>
            </a:r>
            <a:r>
              <a:rPr lang="en-US"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національний</a:t>
            </a:r>
            <a:r>
              <a:rPr lang="ru-RU" sz="2400" dirty="0" smtClean="0">
                <a:effectLst/>
                <a:latin typeface="Times New Roman" panose="02020603050405020304" pitchFamily="18" charset="0"/>
                <a:ea typeface="Calibri"/>
                <a:cs typeface="Times New Roman" panose="02020603050405020304" pitchFamily="18" charset="0"/>
              </a:rPr>
              <a:t> </a:t>
            </a:r>
            <a:r>
              <a:rPr lang="ru-RU" sz="2400" dirty="0" err="1" smtClean="0">
                <a:effectLst/>
                <a:latin typeface="Times New Roman" panose="02020603050405020304" pitchFamily="18" charset="0"/>
                <a:ea typeface="Calibri"/>
                <a:cs typeface="Times New Roman" panose="02020603050405020304" pitchFamily="18" charset="0"/>
              </a:rPr>
              <a:t>вимовний</a:t>
            </a:r>
            <a:r>
              <a:rPr lang="ru-RU" sz="2400" dirty="0" smtClean="0">
                <a:effectLst/>
                <a:latin typeface="Times New Roman" panose="02020603050405020304" pitchFamily="18" charset="0"/>
                <a:ea typeface="Calibri"/>
                <a:cs typeface="Times New Roman" panose="02020603050405020304" pitchFamily="18" charset="0"/>
              </a:rPr>
              <a:t> стандарт</a:t>
            </a:r>
            <a:r>
              <a:rPr lang="en-US" sz="2400" dirty="0" smtClean="0">
                <a:effectLst/>
                <a:latin typeface="Times New Roman" panose="02020603050405020304" pitchFamily="18" charset="0"/>
                <a:ea typeface="Calibri"/>
                <a:cs typeface="Times New Roman" panose="02020603050405020304" pitchFamily="18" charset="0"/>
              </a:rPr>
              <a:t>), the term traditionally used by American and British scholars.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standard of pronunciation</a:t>
            </a:r>
            <a:r>
              <a:rPr lang="en-US" sz="2400" dirty="0" smtClean="0">
                <a:effectLst/>
                <a:latin typeface="Times New Roman" panose="02020603050405020304" pitchFamily="18" charset="0"/>
                <a:ea typeface="Calibri"/>
                <a:cs typeface="Times New Roman" panose="02020603050405020304" pitchFamily="18" charset="0"/>
              </a:rPr>
              <a:t> can be defined as phonetic shaping of spoken form of a national language received by the educated users of that language which at a given time is generally considered correct, statistically relevant and/or enjoys social prestige [V. Yu. </a:t>
            </a:r>
            <a:r>
              <a:rPr lang="en-US" sz="2400" dirty="0" err="1" smtClean="0">
                <a:effectLst/>
                <a:latin typeface="Times New Roman" panose="02020603050405020304" pitchFamily="18" charset="0"/>
                <a:ea typeface="Calibri"/>
                <a:cs typeface="Times New Roman" panose="02020603050405020304" pitchFamily="18" charset="0"/>
              </a:rPr>
              <a:t>Parashchuk</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term '</a:t>
            </a:r>
            <a:r>
              <a:rPr lang="en-US" sz="2400" b="1" dirty="0" smtClean="0">
                <a:effectLst/>
                <a:latin typeface="Times New Roman" panose="02020603050405020304" pitchFamily="18" charset="0"/>
                <a:ea typeface="Calibri"/>
                <a:cs typeface="Times New Roman" panose="02020603050405020304" pitchFamily="18" charset="0"/>
              </a:rPr>
              <a:t>standard</a:t>
            </a:r>
            <a:r>
              <a:rPr lang="en-US" sz="2400" dirty="0" smtClean="0">
                <a:effectLst/>
                <a:latin typeface="Times New Roman" panose="02020603050405020304" pitchFamily="18" charset="0"/>
                <a:ea typeface="Calibri"/>
                <a:cs typeface="Times New Roman" panose="02020603050405020304" pitchFamily="18" charset="0"/>
              </a:rPr>
              <a:t>' is to be interpreted to mean “implicitly considered to represent correct and socially acceptable usage for educated purposes”. The use of the other pronunciation types is applied to certain regions, smaller localities, social, professional, and age groups. </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829070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496944" cy="6093976"/>
          </a:xfrm>
          <a:prstGeom prst="rect">
            <a:avLst/>
          </a:prstGeom>
        </p:spPr>
        <p:txBody>
          <a:bodyPr wrap="square">
            <a:spAutoFit/>
          </a:bodyPr>
          <a:lstStyle/>
          <a:p>
            <a:pPr algn="just"/>
            <a:r>
              <a:rPr lang="en-US" sz="2400" dirty="0" smtClean="0">
                <a:effectLst/>
                <a:latin typeface="Times New Roman" panose="02020603050405020304" pitchFamily="18" charset="0"/>
                <a:ea typeface="Calibri"/>
                <a:cs typeface="Times New Roman" panose="02020603050405020304" pitchFamily="18" charset="0"/>
              </a:rPr>
              <a:t>Though every national variant of English has considerable differences in pronunciation, vocabulary and grammar, they all have much in common which gives us ground to speak of one and the same language – </a:t>
            </a:r>
            <a:r>
              <a:rPr lang="en-US" sz="2400" i="1" dirty="0" smtClean="0">
                <a:effectLst/>
                <a:latin typeface="Times New Roman" panose="02020603050405020304" pitchFamily="18" charset="0"/>
                <a:ea typeface="Calibri"/>
                <a:cs typeface="Times New Roman" panose="02020603050405020304" pitchFamily="18" charset="0"/>
              </a:rPr>
              <a:t>the English language</a:t>
            </a:r>
            <a:r>
              <a:rPr lang="en-US" sz="2400" dirty="0" smtClean="0">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It is well-known that there are countries with more than one national language, the most common case being the existence of two nation al languages on the same territory. For this Canada will be an example, where two different languages – English and French – form the repertoire of the community. In this case scholars speak about </a:t>
            </a:r>
            <a:r>
              <a:rPr lang="en-US" sz="2400" b="1" dirty="0" smtClean="0">
                <a:effectLst/>
                <a:latin typeface="Times New Roman" panose="02020603050405020304" pitchFamily="18" charset="0"/>
                <a:ea typeface="Calibri"/>
                <a:cs typeface="Times New Roman" panose="02020603050405020304" pitchFamily="18" charset="0"/>
              </a:rPr>
              <a:t>bilingualism</a:t>
            </a:r>
            <a:r>
              <a:rPr lang="en-US" sz="2400" dirty="0" smtClean="0">
                <a:effectLst/>
                <a:latin typeface="Times New Roman" panose="02020603050405020304" pitchFamily="18" charset="0"/>
                <a:ea typeface="Calibri"/>
                <a:cs typeface="Times New Roman" panose="02020603050405020304" pitchFamily="18" charset="0"/>
              </a:rPr>
              <a:t> in contrast to </a:t>
            </a:r>
            <a:r>
              <a:rPr lang="en-US" sz="2400" b="1" dirty="0" err="1" smtClean="0">
                <a:effectLst/>
                <a:latin typeface="Times New Roman" panose="02020603050405020304" pitchFamily="18" charset="0"/>
                <a:ea typeface="Calibri"/>
                <a:cs typeface="Times New Roman" panose="02020603050405020304" pitchFamily="18" charset="0"/>
              </a:rPr>
              <a:t>monolingualism</a:t>
            </a:r>
            <a:r>
              <a:rPr lang="en-US" sz="2400" dirty="0" smtClean="0">
                <a:effectLst/>
                <a:latin typeface="Times New Roman" panose="02020603050405020304" pitchFamily="18" charset="0"/>
                <a:ea typeface="Calibri"/>
                <a:cs typeface="Times New Roman" panose="02020603050405020304" pitchFamily="18" charset="0"/>
              </a:rPr>
              <a:t> typical of a country with one national language. </a:t>
            </a:r>
            <a:endParaRPr lang="ru-RU" sz="2400" dirty="0">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Here arises the problem of i</a:t>
            </a:r>
            <a:r>
              <a:rPr lang="en-US" sz="2400" b="1" dirty="0" smtClean="0">
                <a:effectLst/>
                <a:latin typeface="Times New Roman" panose="02020603050405020304" pitchFamily="18" charset="0"/>
                <a:ea typeface="Calibri"/>
                <a:cs typeface="Times New Roman" panose="02020603050405020304" pitchFamily="18" charset="0"/>
              </a:rPr>
              <a:t>nterference</a:t>
            </a:r>
            <a:r>
              <a:rPr lang="en-US" sz="2400" dirty="0" smtClean="0">
                <a:effectLst/>
                <a:latin typeface="Times New Roman" panose="02020603050405020304" pitchFamily="18" charset="0"/>
                <a:ea typeface="Calibri"/>
                <a:cs typeface="Times New Roman" panose="02020603050405020304" pitchFamily="18" charset="0"/>
              </a:rPr>
              <a:t>, that is "</a:t>
            </a:r>
            <a:r>
              <a:rPr lang="en-US" sz="2400" b="1" dirty="0" smtClean="0">
                <a:effectLst/>
                <a:latin typeface="Times New Roman" panose="02020603050405020304" pitchFamily="18" charset="0"/>
                <a:ea typeface="Calibri"/>
                <a:cs typeface="Times New Roman" panose="02020603050405020304" pitchFamily="18" charset="0"/>
              </a:rPr>
              <a:t>linguistic disturbance which results from two languages (or dialects), coming into contact in a specific situation</a:t>
            </a:r>
            <a:r>
              <a:rPr lang="en-US" sz="2400" dirty="0" smtClean="0">
                <a:effectLst/>
                <a:latin typeface="Times New Roman" panose="02020603050405020304" pitchFamily="18" charset="0"/>
                <a:ea typeface="Calibri"/>
                <a:cs typeface="Times New Roman" panose="02020603050405020304" pitchFamily="18" charset="0"/>
              </a:rPr>
              <a:t>" [David Crystal]. </a:t>
            </a:r>
            <a:endParaRPr lang="ru-RU" sz="24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47064955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TotalTime>
  <Words>5948</Words>
  <Application>Microsoft Office PowerPoint</Application>
  <PresentationFormat>Экран (4:3)</PresentationFormat>
  <Paragraphs>233</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Тема Office</vt:lpstr>
      <vt:lpstr> Social and Territorial Varieties  of English.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The spread of English throughout the world has been visualized as three concentric circles, representing different ways in which the language has been acquired and is currently used [according to Braj Bihari Kachru, an Indian linguist]: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Social and Territorial Varieties  of English. </dc:title>
  <dc:creator>user</dc:creator>
  <cp:lastModifiedBy>HP</cp:lastModifiedBy>
  <cp:revision>63</cp:revision>
  <dcterms:created xsi:type="dcterms:W3CDTF">2019-05-02T09:30:42Z</dcterms:created>
  <dcterms:modified xsi:type="dcterms:W3CDTF">2019-05-09T12:15:02Z</dcterms:modified>
</cp:coreProperties>
</file>