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5" r:id="rId10"/>
    <p:sldId id="266" r:id="rId11"/>
    <p:sldId id="264"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098199C8-3D09-4069-A660-DAA26526FC80}" type="datetimeFigureOut">
              <a:rPr lang="ru-RU" smtClean="0"/>
              <a:t>02.05.2019</a:t>
            </a:fld>
            <a:endParaRPr lang="ru-RU"/>
          </a:p>
        </p:txBody>
      </p:sp>
      <p:sp>
        <p:nvSpPr>
          <p:cNvPr id="8" name="Slide Number Placeholder 7"/>
          <p:cNvSpPr>
            <a:spLocks noGrp="1"/>
          </p:cNvSpPr>
          <p:nvPr>
            <p:ph type="sldNum" sz="quarter" idx="11"/>
          </p:nvPr>
        </p:nvSpPr>
        <p:spPr/>
        <p:txBody>
          <a:bodyPr/>
          <a:lstStyle/>
          <a:p>
            <a:fld id="{A03F7184-6388-48B3-8F12-A092C7DDD529}"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98199C8-3D09-4069-A660-DAA26526FC80}" type="datetimeFigureOut">
              <a:rPr lang="ru-RU" smtClean="0"/>
              <a:t>02.05.2019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03F7184-6388-48B3-8F12-A092C7DDD529}"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98199C8-3D09-4069-A660-DAA26526FC80}" type="datetimeFigureOut">
              <a:rPr lang="ru-RU" smtClean="0"/>
              <a:t>02.05.2019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03F7184-6388-48B3-8F12-A092C7DDD529}"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098199C8-3D09-4069-A660-DAA26526FC80}" type="datetimeFigureOut">
              <a:rPr lang="ru-RU" smtClean="0"/>
              <a:t>02.05.2019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03F7184-6388-48B3-8F12-A092C7DDD529}"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98199C8-3D09-4069-A660-DAA26526FC80}" type="datetimeFigureOut">
              <a:rPr lang="ru-RU" smtClean="0"/>
              <a:t>02.05.2019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03F7184-6388-48B3-8F12-A092C7DDD529}" type="slidenum">
              <a:rPr lang="ru-RU" smtClean="0"/>
              <a:t>‹#›</a:t>
            </a:fld>
            <a:endParaRPr lang="ru-RU"/>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098199C8-3D09-4069-A660-DAA26526FC80}" type="datetimeFigureOut">
              <a:rPr lang="ru-RU" smtClean="0"/>
              <a:t>02.05.2019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03F7184-6388-48B3-8F12-A092C7DDD529}" type="slidenum">
              <a:rPr lang="ru-RU" smtClean="0"/>
              <a:t>‹#›</a:t>
            </a:fld>
            <a:endParaRPr lang="ru-RU"/>
          </a:p>
        </p:txBody>
      </p:sp>
      <p:sp>
        <p:nvSpPr>
          <p:cNvPr id="9" name="Content Placeholder 8"/>
          <p:cNvSpPr>
            <a:spLocks noGrp="1"/>
          </p:cNvSpPr>
          <p:nvPr>
            <p:ph sz="quarter" idx="13"/>
          </p:nvPr>
        </p:nvSpPr>
        <p:spPr>
          <a:xfrm>
            <a:off x="365760" y="1600200"/>
            <a:ext cx="4041648"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098199C8-3D09-4069-A660-DAA26526FC80}" type="datetimeFigureOut">
              <a:rPr lang="ru-RU" smtClean="0"/>
              <a:t>02.05.2019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03F7184-6388-48B3-8F12-A092C7DDD529}" type="slidenum">
              <a:rPr lang="ru-RU" smtClean="0"/>
              <a:t>‹#›</a:t>
            </a:fld>
            <a:endParaRPr lang="ru-RU"/>
          </a:p>
        </p:txBody>
      </p:sp>
      <p:sp>
        <p:nvSpPr>
          <p:cNvPr id="11" name="Content Placeholder 10"/>
          <p:cNvSpPr>
            <a:spLocks noGrp="1"/>
          </p:cNvSpPr>
          <p:nvPr>
            <p:ph sz="quarter" idx="13"/>
          </p:nvPr>
        </p:nvSpPr>
        <p:spPr>
          <a:xfrm>
            <a:off x="457200" y="2212848"/>
            <a:ext cx="4041648"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98199C8-3D09-4069-A660-DAA26526FC80}" type="datetimeFigureOut">
              <a:rPr lang="ru-RU" smtClean="0"/>
              <a:t>02.05.2019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03F7184-6388-48B3-8F12-A092C7DDD529}"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8199C8-3D09-4069-A660-DAA26526FC80}" type="datetimeFigureOut">
              <a:rPr lang="ru-RU" smtClean="0"/>
              <a:t>02.05.2019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03F7184-6388-48B3-8F12-A092C7DDD529}"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98199C8-3D09-4069-A660-DAA26526FC80}" type="datetimeFigureOut">
              <a:rPr lang="ru-RU" smtClean="0"/>
              <a:t>02.05.2019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03F7184-6388-48B3-8F12-A092C7DDD529}"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98199C8-3D09-4069-A660-DAA26526FC80}" type="datetimeFigureOut">
              <a:rPr lang="ru-RU" smtClean="0"/>
              <a:t>02.05.2019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03F7184-6388-48B3-8F12-A092C7DDD529}"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098199C8-3D09-4069-A660-DAA26526FC80}" type="datetimeFigureOut">
              <a:rPr lang="ru-RU" smtClean="0"/>
              <a:t>02.05.2019</a:t>
            </a:fld>
            <a:endParaRPr lang="ru-RU"/>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A03F7184-6388-48B3-8F12-A092C7DDD529}" type="slidenum">
              <a:rPr lang="ru-RU" smtClean="0"/>
              <a:t>‹#›</a:t>
            </a:fld>
            <a:endParaRPr lang="ru-RU"/>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09601"/>
            <a:ext cx="7772400" cy="2819399"/>
          </a:xfrm>
        </p:spPr>
        <p:txBody>
          <a:bodyPr/>
          <a:lstStyle/>
          <a:p>
            <a:pPr>
              <a:lnSpc>
                <a:spcPct val="115000"/>
              </a:lnSpc>
            </a:pPr>
            <a:r>
              <a:rPr lang="en-US" b="1" i="1" dirty="0" err="1">
                <a:effectLst/>
                <a:latin typeface="Times New Roman"/>
                <a:ea typeface="Calibri"/>
                <a:cs typeface="Times New Roman"/>
              </a:rPr>
              <a:t>Phonostylistics</a:t>
            </a:r>
            <a:r>
              <a:rPr lang="en-US" b="1" i="1" dirty="0">
                <a:effectLst/>
                <a:latin typeface="Times New Roman"/>
                <a:ea typeface="Calibri"/>
                <a:cs typeface="Times New Roman"/>
              </a:rPr>
              <a:t>.</a:t>
            </a:r>
            <a:r>
              <a:rPr lang="ru-RU" sz="6600" dirty="0">
                <a:effectLst/>
                <a:latin typeface="Calibri"/>
                <a:ea typeface="Calibri"/>
                <a:cs typeface="Times New Roman"/>
              </a:rPr>
              <a:t/>
            </a:r>
            <a:br>
              <a:rPr lang="ru-RU" sz="6600" dirty="0">
                <a:effectLst/>
                <a:latin typeface="Calibri"/>
                <a:ea typeface="Calibri"/>
                <a:cs typeface="Times New Roman"/>
              </a:rPr>
            </a:br>
            <a:endParaRPr lang="ru-RU" dirty="0"/>
          </a:p>
        </p:txBody>
      </p:sp>
      <p:sp>
        <p:nvSpPr>
          <p:cNvPr id="3" name="Подзаголовок 2"/>
          <p:cNvSpPr>
            <a:spLocks noGrp="1"/>
          </p:cNvSpPr>
          <p:nvPr>
            <p:ph type="subTitle" idx="1"/>
          </p:nvPr>
        </p:nvSpPr>
        <p:spPr>
          <a:xfrm>
            <a:off x="1371600" y="2924944"/>
            <a:ext cx="6400800" cy="3247256"/>
          </a:xfrm>
        </p:spPr>
        <p:txBody>
          <a:bodyPr>
            <a:normAutofit lnSpcReduction="10000"/>
          </a:bodyPr>
          <a:lstStyle/>
          <a:p>
            <a:pPr>
              <a:lnSpc>
                <a:spcPct val="115000"/>
              </a:lnSpc>
            </a:pPr>
            <a:r>
              <a:rPr lang="en-US" b="1" i="1" dirty="0">
                <a:solidFill>
                  <a:schemeClr val="tx1"/>
                </a:solidFill>
                <a:latin typeface="Times New Roman"/>
                <a:ea typeface="Calibri"/>
                <a:cs typeface="Times New Roman"/>
              </a:rPr>
              <a:t>Plan.</a:t>
            </a:r>
            <a:endParaRPr lang="ru-RU" sz="1800" dirty="0">
              <a:solidFill>
                <a:schemeClr val="tx1"/>
              </a:solidFill>
              <a:latin typeface="Calibri"/>
              <a:ea typeface="Calibri"/>
              <a:cs typeface="Times New Roman"/>
            </a:endParaRPr>
          </a:p>
          <a:p>
            <a:pPr marL="457200" indent="-457200" algn="just">
              <a:lnSpc>
                <a:spcPct val="115000"/>
              </a:lnSpc>
              <a:spcAft>
                <a:spcPts val="0"/>
              </a:spcAft>
              <a:buAutoNum type="arabicPeriod"/>
            </a:pPr>
            <a:r>
              <a:rPr lang="en-US" dirty="0" smtClean="0">
                <a:solidFill>
                  <a:schemeClr val="tx1"/>
                </a:solidFill>
                <a:latin typeface="Times New Roman"/>
                <a:ea typeface="Calibri"/>
                <a:cs typeface="Times New Roman"/>
              </a:rPr>
              <a:t>The </a:t>
            </a:r>
            <a:r>
              <a:rPr lang="en-US" dirty="0">
                <a:solidFill>
                  <a:schemeClr val="tx1"/>
                </a:solidFill>
                <a:latin typeface="Times New Roman"/>
                <a:ea typeface="Calibri"/>
                <a:cs typeface="Times New Roman"/>
              </a:rPr>
              <a:t>Problems of </a:t>
            </a:r>
            <a:r>
              <a:rPr lang="en-US" dirty="0" err="1">
                <a:solidFill>
                  <a:schemeClr val="tx1"/>
                </a:solidFill>
                <a:latin typeface="Times New Roman"/>
                <a:ea typeface="Calibri"/>
                <a:cs typeface="Times New Roman"/>
              </a:rPr>
              <a:t>Phonostylistics</a:t>
            </a:r>
            <a:r>
              <a:rPr lang="en-US" smtClean="0">
                <a:solidFill>
                  <a:schemeClr val="tx1"/>
                </a:solidFill>
                <a:latin typeface="Times New Roman"/>
                <a:ea typeface="Calibri"/>
                <a:cs typeface="Times New Roman"/>
              </a:rPr>
              <a:t>.</a:t>
            </a:r>
          </a:p>
          <a:p>
            <a:pPr algn="just">
              <a:lnSpc>
                <a:spcPct val="115000"/>
              </a:lnSpc>
              <a:spcAft>
                <a:spcPts val="0"/>
              </a:spcAft>
            </a:pPr>
            <a:r>
              <a:rPr lang="en-US" smtClean="0">
                <a:solidFill>
                  <a:schemeClr val="tx1"/>
                </a:solidFill>
                <a:latin typeface="Times New Roman"/>
                <a:ea typeface="Calibri"/>
                <a:cs typeface="Times New Roman"/>
              </a:rPr>
              <a:t> </a:t>
            </a:r>
            <a:r>
              <a:rPr lang="en-US" dirty="0" err="1">
                <a:solidFill>
                  <a:schemeClr val="tx1"/>
                </a:solidFill>
                <a:latin typeface="Times New Roman"/>
                <a:ea typeface="Calibri"/>
                <a:cs typeface="Times New Roman"/>
              </a:rPr>
              <a:t>Phonostylistics</a:t>
            </a:r>
            <a:r>
              <a:rPr lang="en-US" dirty="0">
                <a:solidFill>
                  <a:schemeClr val="tx1"/>
                </a:solidFill>
                <a:latin typeface="Times New Roman"/>
                <a:ea typeface="Calibri"/>
                <a:cs typeface="Times New Roman"/>
              </a:rPr>
              <a:t> as a branch of phonetics. </a:t>
            </a:r>
            <a:endParaRPr lang="ru-RU" sz="1800" dirty="0">
              <a:solidFill>
                <a:schemeClr val="tx1"/>
              </a:solidFill>
              <a:latin typeface="Calibri"/>
              <a:ea typeface="Calibri"/>
              <a:cs typeface="Times New Roman"/>
            </a:endParaRPr>
          </a:p>
          <a:p>
            <a:pPr algn="just">
              <a:lnSpc>
                <a:spcPct val="115000"/>
              </a:lnSpc>
              <a:spcAft>
                <a:spcPts val="0"/>
              </a:spcAft>
            </a:pPr>
            <a:r>
              <a:rPr lang="en-US" dirty="0">
                <a:solidFill>
                  <a:schemeClr val="tx1"/>
                </a:solidFill>
                <a:latin typeface="Times New Roman"/>
                <a:ea typeface="Calibri"/>
                <a:cs typeface="Times New Roman"/>
              </a:rPr>
              <a:t>2. </a:t>
            </a:r>
            <a:r>
              <a:rPr lang="en-US" dirty="0" err="1">
                <a:solidFill>
                  <a:schemeClr val="tx1"/>
                </a:solidFill>
                <a:latin typeface="Times New Roman"/>
                <a:ea typeface="Calibri"/>
                <a:cs typeface="Times New Roman"/>
              </a:rPr>
              <a:t>Extralinguistic</a:t>
            </a:r>
            <a:r>
              <a:rPr lang="en-US" dirty="0">
                <a:solidFill>
                  <a:schemeClr val="tx1"/>
                </a:solidFill>
                <a:latin typeface="Times New Roman"/>
                <a:ea typeface="Calibri"/>
                <a:cs typeface="Times New Roman"/>
              </a:rPr>
              <a:t> situation and its components. </a:t>
            </a:r>
            <a:endParaRPr lang="ru-RU" sz="1800" dirty="0">
              <a:solidFill>
                <a:schemeClr val="tx1"/>
              </a:solidFill>
              <a:latin typeface="Calibri"/>
              <a:ea typeface="Calibri"/>
              <a:cs typeface="Times New Roman"/>
            </a:endParaRPr>
          </a:p>
          <a:p>
            <a:pPr algn="just">
              <a:lnSpc>
                <a:spcPct val="115000"/>
              </a:lnSpc>
              <a:spcAft>
                <a:spcPts val="0"/>
              </a:spcAft>
            </a:pPr>
            <a:r>
              <a:rPr lang="en-US" dirty="0">
                <a:solidFill>
                  <a:schemeClr val="tx1"/>
                </a:solidFill>
                <a:latin typeface="Times New Roman"/>
                <a:ea typeface="Calibri"/>
                <a:cs typeface="Times New Roman"/>
              </a:rPr>
              <a:t>3. Style-forming and style-modifying factors. </a:t>
            </a:r>
            <a:endParaRPr lang="ru-RU" sz="1800" dirty="0">
              <a:solidFill>
                <a:schemeClr val="tx1"/>
              </a:solidFill>
              <a:latin typeface="Calibri"/>
              <a:ea typeface="Calibri"/>
              <a:cs typeface="Times New Roman"/>
            </a:endParaRPr>
          </a:p>
          <a:p>
            <a:pPr algn="just">
              <a:lnSpc>
                <a:spcPct val="115000"/>
              </a:lnSpc>
              <a:spcAft>
                <a:spcPts val="0"/>
              </a:spcAft>
            </a:pPr>
            <a:r>
              <a:rPr lang="en-US" dirty="0">
                <a:solidFill>
                  <a:schemeClr val="tx1"/>
                </a:solidFill>
                <a:latin typeface="Times New Roman"/>
                <a:ea typeface="Calibri"/>
                <a:cs typeface="Times New Roman"/>
              </a:rPr>
              <a:t>4. Classification of phonetic styles.</a:t>
            </a:r>
            <a:endParaRPr lang="ru-RU" sz="1800" dirty="0">
              <a:solidFill>
                <a:schemeClr val="tx1"/>
              </a:solidFill>
              <a:latin typeface="Calibri"/>
              <a:ea typeface="Calibri"/>
              <a:cs typeface="Times New Roman"/>
            </a:endParaRPr>
          </a:p>
          <a:p>
            <a:pPr algn="just">
              <a:lnSpc>
                <a:spcPct val="115000"/>
              </a:lnSpc>
              <a:spcAft>
                <a:spcPts val="0"/>
              </a:spcAft>
            </a:pPr>
            <a:r>
              <a:rPr lang="en-US" dirty="0">
                <a:solidFill>
                  <a:schemeClr val="tx1"/>
                </a:solidFill>
                <a:latin typeface="Times New Roman"/>
                <a:ea typeface="Calibri"/>
                <a:cs typeface="Times New Roman"/>
              </a:rPr>
              <a:t>5. The </a:t>
            </a:r>
            <a:r>
              <a:rPr lang="en-US" dirty="0" err="1">
                <a:solidFill>
                  <a:schemeClr val="tx1"/>
                </a:solidFill>
                <a:latin typeface="Times New Roman"/>
                <a:ea typeface="Calibri"/>
                <a:cs typeface="Times New Roman"/>
              </a:rPr>
              <a:t>phonostylistic</a:t>
            </a:r>
            <a:r>
              <a:rPr lang="en-US" dirty="0">
                <a:solidFill>
                  <a:schemeClr val="tx1"/>
                </a:solidFill>
                <a:latin typeface="Times New Roman"/>
                <a:ea typeface="Calibri"/>
                <a:cs typeface="Times New Roman"/>
              </a:rPr>
              <a:t> analysis of the text.</a:t>
            </a:r>
            <a:endParaRPr lang="ru-RU" sz="1800" dirty="0">
              <a:solidFill>
                <a:schemeClr val="tx1"/>
              </a:solidFill>
              <a:latin typeface="Calibri"/>
              <a:ea typeface="Calibri"/>
              <a:cs typeface="Times New Roman"/>
            </a:endParaRPr>
          </a:p>
          <a:p>
            <a:endParaRPr lang="ru-RU" dirty="0"/>
          </a:p>
        </p:txBody>
      </p:sp>
    </p:spTree>
    <p:extLst>
      <p:ext uri="{BB962C8B-B14F-4D97-AF65-F5344CB8AC3E}">
        <p14:creationId xmlns:p14="http://schemas.microsoft.com/office/powerpoint/2010/main" val="24459650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60648"/>
            <a:ext cx="8712968" cy="6247864"/>
          </a:xfrm>
          <a:prstGeom prst="rect">
            <a:avLst/>
          </a:prstGeom>
        </p:spPr>
        <p:txBody>
          <a:bodyPr wrap="square">
            <a:spAutoFit/>
          </a:bodyPr>
          <a:lstStyle/>
          <a:p>
            <a:pPr marL="342900" indent="-342900" algn="just">
              <a:buFont typeface="Wingdings" panose="05000000000000000000" pitchFamily="2" charset="2"/>
              <a:buChar char="v"/>
            </a:pPr>
            <a:r>
              <a:rPr lang="en-US" sz="2000" b="1" dirty="0">
                <a:solidFill>
                  <a:srgbClr val="000000"/>
                </a:solidFill>
                <a:latin typeface="Times New Roman" panose="02020603050405020304" pitchFamily="18" charset="0"/>
                <a:ea typeface="Calibri"/>
                <a:cs typeface="Times New Roman" panose="02020603050405020304" pitchFamily="18" charset="0"/>
              </a:rPr>
              <a:t>T</a:t>
            </a:r>
            <a:r>
              <a:rPr lang="en-US" sz="2000" b="1" dirty="0" smtClean="0">
                <a:solidFill>
                  <a:srgbClr val="000000"/>
                </a:solidFill>
                <a:effectLst/>
                <a:latin typeface="Times New Roman" panose="02020603050405020304" pitchFamily="18" charset="0"/>
                <a:ea typeface="Calibri"/>
                <a:cs typeface="Times New Roman" panose="02020603050405020304" pitchFamily="18" charset="0"/>
              </a:rPr>
              <a:t>he purpose of the utter­ance and the subject matter. </a:t>
            </a:r>
          </a:p>
          <a:p>
            <a:pPr algn="just"/>
            <a:r>
              <a:rPr lang="en-US" sz="2000" b="1" dirty="0">
                <a:solidFill>
                  <a:srgbClr val="000000"/>
                </a:solidFill>
                <a:latin typeface="Times New Roman" panose="02020603050405020304" pitchFamily="18" charset="0"/>
                <a:ea typeface="Calibri"/>
                <a:cs typeface="Times New Roman" panose="02020603050405020304" pitchFamily="18" charset="0"/>
              </a:rPr>
              <a:t> </a:t>
            </a:r>
            <a:r>
              <a:rPr lang="en-US" sz="2000" b="1" dirty="0" smtClean="0">
                <a:solidFill>
                  <a:srgbClr val="000000"/>
                </a:solidFill>
                <a:latin typeface="Times New Roman" panose="02020603050405020304" pitchFamily="18" charset="0"/>
                <a:ea typeface="Calibri"/>
                <a:cs typeface="Times New Roman" panose="02020603050405020304" pitchFamily="18" charset="0"/>
              </a:rPr>
              <a:t>    </a:t>
            </a: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As the subject matter determines the lexical items, it is the aim of the utterance    that affects pronunciation. The aim could be spoken of as the strategy of the language user and so it may be called a style-forming factor. </a:t>
            </a:r>
          </a:p>
          <a:p>
            <a:pPr marL="342900" indent="-342900" algn="just">
              <a:buFont typeface="Wingdings" panose="05000000000000000000" pitchFamily="2" charset="2"/>
              <a:buChar char="v"/>
            </a:pPr>
            <a:r>
              <a:rPr lang="en-US" sz="2000" b="1" dirty="0" smtClean="0">
                <a:solidFill>
                  <a:srgbClr val="000000"/>
                </a:solidFill>
                <a:effectLst/>
                <a:latin typeface="Times New Roman" panose="02020603050405020304" pitchFamily="18" charset="0"/>
                <a:ea typeface="Calibri"/>
                <a:cs typeface="Times New Roman" panose="02020603050405020304" pitchFamily="18" charset="0"/>
              </a:rPr>
              <a:t>The speaker's attitude to the situation or to what he is saying or hearing.</a:t>
            </a:r>
          </a:p>
          <a:p>
            <a:pPr algn="just"/>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      It’s most common linguistic realization is in­tonation varieties which can be numerous like varieties of atti­tudes and emotions an individual can express in various life situ­ations. </a:t>
            </a:r>
          </a:p>
          <a:p>
            <a:pPr marL="342900" indent="-342900" algn="just">
              <a:buFont typeface="Wingdings" panose="05000000000000000000" pitchFamily="2" charset="2"/>
              <a:buChar char="v"/>
            </a:pPr>
            <a:r>
              <a:rPr lang="en-US" sz="2000" dirty="0" smtClean="0">
                <a:solidFill>
                  <a:srgbClr val="000000"/>
                </a:solidFill>
                <a:effectLst/>
                <a:latin typeface="Times New Roman"/>
                <a:ea typeface="Calibri"/>
              </a:rPr>
              <a:t>Considering the </a:t>
            </a:r>
            <a:r>
              <a:rPr lang="en-US" sz="2000" b="1" dirty="0" smtClean="0">
                <a:solidFill>
                  <a:srgbClr val="000000"/>
                </a:solidFill>
                <a:effectLst/>
                <a:latin typeface="Times New Roman"/>
                <a:ea typeface="Calibri"/>
              </a:rPr>
              <a:t>form of communication </a:t>
            </a:r>
            <a:r>
              <a:rPr lang="en-US" sz="2000" dirty="0" smtClean="0">
                <a:solidFill>
                  <a:srgbClr val="000000"/>
                </a:solidFill>
                <a:effectLst/>
                <a:latin typeface="Times New Roman"/>
                <a:ea typeface="Calibri"/>
              </a:rPr>
              <a:t>we should say that nature of participation in the language event results in two pos­sible varieties: a </a:t>
            </a:r>
            <a:r>
              <a:rPr lang="en-US" sz="2000" b="1" dirty="0" smtClean="0">
                <a:solidFill>
                  <a:srgbClr val="000000"/>
                </a:solidFill>
                <a:effectLst/>
                <a:latin typeface="Times New Roman"/>
                <a:ea typeface="Calibri"/>
              </a:rPr>
              <a:t>monologue </a:t>
            </a:r>
            <a:r>
              <a:rPr lang="en-US" sz="2000" dirty="0" smtClean="0">
                <a:solidFill>
                  <a:srgbClr val="000000"/>
                </a:solidFill>
                <a:effectLst/>
                <a:latin typeface="Times New Roman"/>
                <a:ea typeface="Calibri"/>
              </a:rPr>
              <a:t>and a </a:t>
            </a:r>
            <a:r>
              <a:rPr lang="en-US" sz="2000" b="1" dirty="0" smtClean="0">
                <a:solidFill>
                  <a:srgbClr val="000000"/>
                </a:solidFill>
                <a:effectLst/>
                <a:latin typeface="Times New Roman"/>
                <a:ea typeface="Calibri"/>
              </a:rPr>
              <a:t>dialogue. </a:t>
            </a:r>
            <a:r>
              <a:rPr lang="en-US" sz="2000" dirty="0" smtClean="0">
                <a:solidFill>
                  <a:srgbClr val="000000"/>
                </a:solidFill>
                <a:effectLst/>
                <a:latin typeface="Times New Roman"/>
                <a:ea typeface="Calibri"/>
              </a:rPr>
              <a:t>From the linguistic point of view only one feature is considered to be relevant, i.e. the length of the utterance. Monologues are usually more extended. They are also characterized by more phonetic, lexical and gram­matical cohesion. </a:t>
            </a:r>
          </a:p>
          <a:p>
            <a:pPr marL="342900" indent="-342900" algn="just">
              <a:buFont typeface="Wingdings" panose="05000000000000000000" pitchFamily="2" charset="2"/>
              <a:buChar char="v"/>
            </a:pPr>
            <a:r>
              <a:rPr lang="en-US" sz="2000" b="1" dirty="0">
                <a:solidFill>
                  <a:srgbClr val="000000"/>
                </a:solidFill>
                <a:latin typeface="Times New Roman"/>
                <a:ea typeface="Calibri"/>
              </a:rPr>
              <a:t>T</a:t>
            </a:r>
            <a:r>
              <a:rPr lang="en-US" sz="2000" b="1" dirty="0" smtClean="0">
                <a:solidFill>
                  <a:srgbClr val="000000"/>
                </a:solidFill>
                <a:effectLst/>
                <a:latin typeface="Times New Roman"/>
                <a:ea typeface="Calibri"/>
              </a:rPr>
              <a:t>he formality of situation </a:t>
            </a:r>
            <a:r>
              <a:rPr lang="en-US" sz="2000" dirty="0" smtClean="0">
                <a:solidFill>
                  <a:srgbClr val="000000"/>
                </a:solidFill>
                <a:effectLst/>
                <a:latin typeface="Times New Roman"/>
                <a:ea typeface="Calibri"/>
              </a:rPr>
              <a:t>reflects how the addresser (the speaker) interacts with the addressee (the listener). The influence of this factor upon the phonetic form of speech is revealed by variations of rate of articulation.</a:t>
            </a:r>
          </a:p>
          <a:p>
            <a:pPr marL="342900" indent="-342900" algn="just">
              <a:buFont typeface="Wingdings" panose="05000000000000000000" pitchFamily="2" charset="2"/>
              <a:buChar char="v"/>
            </a:pPr>
            <a:r>
              <a:rPr lang="en-US" sz="2000" dirty="0">
                <a:solidFill>
                  <a:srgbClr val="000000"/>
                </a:solidFill>
                <a:latin typeface="Times New Roman"/>
                <a:ea typeface="Calibri"/>
              </a:rPr>
              <a:t>T</a:t>
            </a:r>
            <a:r>
              <a:rPr lang="en-US" sz="2000" dirty="0" smtClean="0">
                <a:solidFill>
                  <a:srgbClr val="000000"/>
                </a:solidFill>
                <a:effectLst/>
                <a:latin typeface="Times New Roman"/>
                <a:ea typeface="Calibri"/>
              </a:rPr>
              <a:t>he most important style-modifying factors is </a:t>
            </a:r>
            <a:r>
              <a:rPr lang="en-US" sz="2000" b="1" dirty="0" smtClean="0">
                <a:solidFill>
                  <a:srgbClr val="000000"/>
                </a:solidFill>
                <a:effectLst/>
                <a:latin typeface="Times New Roman"/>
                <a:ea typeface="Calibri"/>
              </a:rPr>
              <a:t>the de­gree of spontaneity. </a:t>
            </a:r>
            <a:r>
              <a:rPr lang="en-US" sz="2000" dirty="0" smtClean="0">
                <a:solidFill>
                  <a:srgbClr val="000000"/>
                </a:solidFill>
                <a:effectLst/>
                <a:latin typeface="Times New Roman"/>
                <a:ea typeface="Calibri"/>
              </a:rPr>
              <a:t>If an utterance is qualified as fully spontaneous from linguis­tic point of view it means that its verbal realization is taking place at the moment of speaking. </a:t>
            </a:r>
            <a:endParaRPr lang="ru-RU" sz="2000" dirty="0"/>
          </a:p>
        </p:txBody>
      </p:sp>
    </p:spTree>
    <p:extLst>
      <p:ext uri="{BB962C8B-B14F-4D97-AF65-F5344CB8AC3E}">
        <p14:creationId xmlns:p14="http://schemas.microsoft.com/office/powerpoint/2010/main" val="28749438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620688"/>
            <a:ext cx="8136904" cy="390684"/>
          </a:xfrm>
          <a:prstGeom prst="rect">
            <a:avLst/>
          </a:prstGeom>
        </p:spPr>
        <p:txBody>
          <a:bodyPr wrap="square">
            <a:spAutoFit/>
          </a:bodyPr>
          <a:lstStyle/>
          <a:p>
            <a:pPr indent="450215" algn="just">
              <a:lnSpc>
                <a:spcPct val="115000"/>
              </a:lnSpc>
              <a:spcAft>
                <a:spcPts val="0"/>
              </a:spcAft>
            </a:pPr>
            <a:r>
              <a:rPr lang="en-US" b="1" dirty="0" smtClean="0">
                <a:effectLst/>
                <a:latin typeface="Times New Roman"/>
                <a:ea typeface="Calibri"/>
                <a:cs typeface="Times New Roman"/>
              </a:rPr>
              <a:t> </a:t>
            </a:r>
            <a:endParaRPr lang="ru-RU" sz="1400" dirty="0">
              <a:effectLst/>
              <a:latin typeface="Calibri"/>
              <a:ea typeface="Calibri"/>
              <a:cs typeface="Times New Roman"/>
            </a:endParaRPr>
          </a:p>
        </p:txBody>
      </p:sp>
      <p:sp>
        <p:nvSpPr>
          <p:cNvPr id="3" name="Прямоугольник 2"/>
          <p:cNvSpPr/>
          <p:nvPr/>
        </p:nvSpPr>
        <p:spPr>
          <a:xfrm>
            <a:off x="467544" y="404664"/>
            <a:ext cx="8280920" cy="5632311"/>
          </a:xfrm>
          <a:prstGeom prst="rect">
            <a:avLst/>
          </a:prstGeom>
        </p:spPr>
        <p:txBody>
          <a:bodyPr wrap="square">
            <a:spAutoFit/>
          </a:bodyPr>
          <a:lstStyle/>
          <a:p>
            <a:pPr indent="450215" algn="just">
              <a:spcAft>
                <a:spcPts val="0"/>
              </a:spcAft>
            </a:pPr>
            <a:r>
              <a:rPr lang="en-US" sz="2400" dirty="0" smtClean="0">
                <a:solidFill>
                  <a:srgbClr val="000000"/>
                </a:solidFill>
                <a:effectLst/>
                <a:latin typeface="Times New Roman"/>
                <a:ea typeface="Times New Roman"/>
              </a:rPr>
              <a:t>In </a:t>
            </a:r>
            <a:r>
              <a:rPr lang="en-US" sz="2400" b="1" dirty="0" smtClean="0">
                <a:solidFill>
                  <a:srgbClr val="000000"/>
                </a:solidFill>
                <a:effectLst/>
                <a:latin typeface="Times New Roman"/>
                <a:ea typeface="Times New Roman"/>
              </a:rPr>
              <a:t>psycholinguistics</a:t>
            </a:r>
            <a:r>
              <a:rPr lang="en-US" sz="2400" dirty="0" smtClean="0">
                <a:solidFill>
                  <a:srgbClr val="000000"/>
                </a:solidFill>
                <a:effectLst/>
                <a:latin typeface="Times New Roman"/>
                <a:ea typeface="Times New Roman"/>
              </a:rPr>
              <a:t> language is considered to be an instrument of human psychics and so in­formation from psychology plays an important and practically useful part in the development of linguistics.</a:t>
            </a:r>
          </a:p>
          <a:p>
            <a:pPr indent="450215" algn="just">
              <a:spcAft>
                <a:spcPts val="0"/>
              </a:spcAft>
            </a:pPr>
            <a:r>
              <a:rPr lang="en-US" sz="2400" dirty="0" smtClean="0">
                <a:solidFill>
                  <a:srgbClr val="000000"/>
                </a:solidFill>
                <a:effectLst/>
                <a:latin typeface="Times New Roman"/>
                <a:ea typeface="Times New Roman"/>
              </a:rPr>
              <a:t>Language is known to be a human activity. Any human activity can exist in </a:t>
            </a:r>
            <a:r>
              <a:rPr lang="en-US" sz="2400" b="1" dirty="0" smtClean="0">
                <a:solidFill>
                  <a:srgbClr val="000000"/>
                </a:solidFill>
                <a:effectLst/>
                <a:latin typeface="Times New Roman"/>
                <a:ea typeface="Times New Roman"/>
              </a:rPr>
              <a:t>two forms</a:t>
            </a:r>
            <a:r>
              <a:rPr lang="en-US" sz="2400" dirty="0" smtClean="0">
                <a:solidFill>
                  <a:srgbClr val="000000"/>
                </a:solidFill>
                <a:effectLst/>
                <a:latin typeface="Times New Roman"/>
                <a:ea typeface="Times New Roman"/>
              </a:rPr>
              <a:t>, i.e. in </a:t>
            </a:r>
            <a:r>
              <a:rPr lang="en-US" sz="2400" i="1" dirty="0" smtClean="0">
                <a:solidFill>
                  <a:srgbClr val="000000"/>
                </a:solidFill>
                <a:effectLst/>
                <a:latin typeface="Times New Roman"/>
                <a:ea typeface="Times New Roman"/>
              </a:rPr>
              <a:t>the form of the process </a:t>
            </a:r>
            <a:r>
              <a:rPr lang="en-US" sz="2400" dirty="0" smtClean="0">
                <a:solidFill>
                  <a:srgbClr val="000000"/>
                </a:solidFill>
                <a:effectLst/>
                <a:latin typeface="Times New Roman"/>
                <a:ea typeface="Times New Roman"/>
              </a:rPr>
              <a:t>and in </a:t>
            </a:r>
            <a:r>
              <a:rPr lang="en-US" sz="2400" i="1" dirty="0" smtClean="0">
                <a:solidFill>
                  <a:srgbClr val="000000"/>
                </a:solidFill>
                <a:effectLst/>
                <a:latin typeface="Times New Roman"/>
                <a:ea typeface="Times New Roman"/>
              </a:rPr>
              <a:t>the form of the prod­uct </a:t>
            </a:r>
            <a:r>
              <a:rPr lang="en-US" sz="2400" dirty="0" smtClean="0">
                <a:solidFill>
                  <a:srgbClr val="000000"/>
                </a:solidFill>
                <a:effectLst/>
                <a:latin typeface="Times New Roman"/>
                <a:ea typeface="Times New Roman"/>
              </a:rPr>
              <a:t>as the result of the process. So it is perfectly clear that it is impossible to interpret phonetic characteristics of living speech without having an idea of the psychic laws of </a:t>
            </a:r>
            <a:r>
              <a:rPr lang="en-US" sz="2400" i="1" dirty="0" smtClean="0">
                <a:solidFill>
                  <a:srgbClr val="000000"/>
                </a:solidFill>
                <a:effectLst/>
                <a:latin typeface="Times New Roman"/>
                <a:ea typeface="Times New Roman"/>
              </a:rPr>
              <a:t>speech perception </a:t>
            </a:r>
            <a:r>
              <a:rPr lang="en-US" sz="2400" dirty="0" smtClean="0">
                <a:solidFill>
                  <a:srgbClr val="000000"/>
                </a:solidFill>
                <a:effectLst/>
                <a:latin typeface="Times New Roman"/>
                <a:ea typeface="Times New Roman"/>
              </a:rPr>
              <a:t>and </a:t>
            </a:r>
            <a:r>
              <a:rPr lang="en-US" sz="2400" i="1" dirty="0" smtClean="0">
                <a:solidFill>
                  <a:srgbClr val="000000"/>
                </a:solidFill>
                <a:effectLst/>
                <a:latin typeface="Times New Roman"/>
                <a:ea typeface="Times New Roman"/>
              </a:rPr>
              <a:t>speech production</a:t>
            </a:r>
            <a:r>
              <a:rPr lang="en-US" sz="2400" dirty="0" smtClean="0">
                <a:solidFill>
                  <a:srgbClr val="000000"/>
                </a:solidFill>
                <a:effectLst/>
                <a:latin typeface="Times New Roman"/>
                <a:ea typeface="Times New Roman"/>
              </a:rPr>
              <a:t>.</a:t>
            </a:r>
          </a:p>
          <a:p>
            <a:pPr indent="450215" algn="just">
              <a:spcAft>
                <a:spcPts val="0"/>
              </a:spcAft>
            </a:pPr>
            <a:r>
              <a:rPr lang="en-US" sz="2400" dirty="0" smtClean="0">
                <a:solidFill>
                  <a:srgbClr val="000000"/>
                </a:solidFill>
                <a:effectLst/>
                <a:latin typeface="Times New Roman"/>
                <a:ea typeface="Calibri"/>
              </a:rPr>
              <a:t>The point is that speaking and reading being processes of communication and varieties of speech activity are two different psychic processes, i.e. the sounding utterance is generated in quite different ways.</a:t>
            </a:r>
            <a:endParaRPr lang="ru-RU" sz="2400" dirty="0" smtClean="0">
              <a:effectLst/>
              <a:latin typeface="Times New Roman"/>
              <a:ea typeface="Times New Roman"/>
            </a:endParaRPr>
          </a:p>
          <a:p>
            <a:pPr indent="450215" algn="just">
              <a:spcAft>
                <a:spcPts val="0"/>
              </a:spcAft>
            </a:pPr>
            <a:endParaRPr lang="ru-RU" sz="2400" dirty="0">
              <a:effectLst/>
              <a:latin typeface="Times New Roman"/>
              <a:ea typeface="Times New Roman"/>
            </a:endParaRPr>
          </a:p>
        </p:txBody>
      </p:sp>
    </p:spTree>
    <p:extLst>
      <p:ext uri="{BB962C8B-B14F-4D97-AF65-F5344CB8AC3E}">
        <p14:creationId xmlns:p14="http://schemas.microsoft.com/office/powerpoint/2010/main" val="18621388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2195" y="260648"/>
            <a:ext cx="8892480" cy="6740307"/>
          </a:xfrm>
          <a:prstGeom prst="rect">
            <a:avLst/>
          </a:prstGeom>
        </p:spPr>
        <p:txBody>
          <a:bodyPr wrap="square">
            <a:spAutoFit/>
          </a:bodyPr>
          <a:lstStyle/>
          <a:p>
            <a:pPr algn="just"/>
            <a:r>
              <a:rPr lang="en-US" sz="2400" dirty="0" smtClean="0">
                <a:solidFill>
                  <a:srgbClr val="000000"/>
                </a:solidFill>
                <a:effectLst/>
                <a:latin typeface="Times New Roman"/>
                <a:ea typeface="Calibri"/>
              </a:rPr>
              <a:t>While spontaneous speech is taking place (when no notes are used) </a:t>
            </a:r>
            <a:r>
              <a:rPr lang="en-US" sz="2400" i="1" dirty="0" smtClean="0">
                <a:solidFill>
                  <a:srgbClr val="000000"/>
                </a:solidFill>
                <a:effectLst/>
                <a:latin typeface="Times New Roman"/>
                <a:ea typeface="Calibri"/>
              </a:rPr>
              <a:t>the process of psychic activity consists of two equally important items</a:t>
            </a:r>
            <a:r>
              <a:rPr lang="en-US" sz="2400" dirty="0" smtClean="0">
                <a:solidFill>
                  <a:srgbClr val="000000"/>
                </a:solidFill>
                <a:latin typeface="Times New Roman"/>
                <a:ea typeface="Calibri"/>
              </a:rPr>
              <a:t>:</a:t>
            </a:r>
          </a:p>
          <a:p>
            <a:pPr marL="342900" indent="-342900" algn="just">
              <a:buFont typeface="Wingdings" panose="05000000000000000000" pitchFamily="2" charset="2"/>
              <a:buChar char="v"/>
            </a:pPr>
            <a:r>
              <a:rPr lang="en-US" sz="2400" dirty="0" smtClean="0">
                <a:solidFill>
                  <a:srgbClr val="000000"/>
                </a:solidFill>
                <a:effectLst/>
                <a:latin typeface="Times New Roman"/>
                <a:ea typeface="Calibri"/>
              </a:rPr>
              <a:t>the process of searching (remembering) information and the ways of expressing it verbally; </a:t>
            </a:r>
          </a:p>
          <a:p>
            <a:pPr marL="342900" indent="-342900" algn="just">
              <a:buFont typeface="Wingdings" panose="05000000000000000000" pitchFamily="2" charset="2"/>
              <a:buChar char="v"/>
            </a:pPr>
            <a:r>
              <a:rPr lang="en-US" sz="2400" dirty="0" smtClean="0">
                <a:solidFill>
                  <a:srgbClr val="000000"/>
                </a:solidFill>
                <a:effectLst/>
                <a:latin typeface="Times New Roman"/>
                <a:ea typeface="Calibri"/>
              </a:rPr>
              <a:t>the process of giving (transmitting) information. </a:t>
            </a:r>
          </a:p>
          <a:p>
            <a:pPr algn="just"/>
            <a:r>
              <a:rPr lang="en-US" sz="2400" dirty="0" smtClean="0">
                <a:solidFill>
                  <a:srgbClr val="000000"/>
                </a:solidFill>
                <a:effectLst/>
                <a:latin typeface="Times New Roman"/>
                <a:ea typeface="Calibri"/>
              </a:rPr>
              <a:t>The most important characteristics of a spoken sponta­neous text:</a:t>
            </a:r>
          </a:p>
          <a:p>
            <a:pPr marL="342900" indent="-342900" algn="just">
              <a:buFont typeface="Wingdings" panose="05000000000000000000" pitchFamily="2" charset="2"/>
              <a:buChar char="v"/>
            </a:pPr>
            <a:r>
              <a:rPr lang="en-US" sz="2400" b="1" dirty="0" smtClean="0">
                <a:solidFill>
                  <a:srgbClr val="000000"/>
                </a:solidFill>
                <a:latin typeface="Times New Roman"/>
                <a:ea typeface="Calibri"/>
              </a:rPr>
              <a:t>h</a:t>
            </a:r>
            <a:r>
              <a:rPr lang="en-US" sz="2400" b="1" dirty="0" smtClean="0">
                <a:solidFill>
                  <a:srgbClr val="000000"/>
                </a:solidFill>
                <a:effectLst/>
                <a:latin typeface="Times New Roman"/>
                <a:ea typeface="Calibri"/>
              </a:rPr>
              <a:t>esitation </a:t>
            </a:r>
            <a:r>
              <a:rPr lang="en-US" sz="2400" dirty="0" smtClean="0">
                <a:solidFill>
                  <a:srgbClr val="000000"/>
                </a:solidFill>
                <a:effectLst/>
                <a:latin typeface="Times New Roman"/>
                <a:ea typeface="Calibri"/>
              </a:rPr>
              <a:t>breaks the regularity of phonetic form, which is  characterized by a number of rel­evant features both on segmental and </a:t>
            </a:r>
            <a:r>
              <a:rPr lang="en-US" sz="2400" dirty="0" err="1" smtClean="0">
                <a:solidFill>
                  <a:srgbClr val="000000"/>
                </a:solidFill>
                <a:effectLst/>
                <a:latin typeface="Times New Roman"/>
                <a:ea typeface="Calibri"/>
              </a:rPr>
              <a:t>suprasegmental</a:t>
            </a:r>
            <a:r>
              <a:rPr lang="en-US" sz="2400" dirty="0" smtClean="0">
                <a:solidFill>
                  <a:srgbClr val="000000"/>
                </a:solidFill>
                <a:effectLst/>
                <a:latin typeface="Times New Roman"/>
                <a:ea typeface="Calibri"/>
              </a:rPr>
              <a:t> levels: various kinds of assimilation, reduction, elision which manifest simplification of sound sequences; uneven rhythm, fragments melody contour, abundance of pauses, varying loudness (from very loud to very low), narrow range of voice, varying tempo (from very fast to very slow)</a:t>
            </a:r>
            <a:r>
              <a:rPr lang="en-US" sz="2400" b="1" dirty="0" smtClean="0">
                <a:solidFill>
                  <a:srgbClr val="000000"/>
                </a:solidFill>
                <a:effectLst/>
                <a:latin typeface="Times New Roman"/>
                <a:ea typeface="Calibri"/>
              </a:rPr>
              <a:t>;</a:t>
            </a:r>
          </a:p>
          <a:p>
            <a:pPr marL="342900" indent="-342900" algn="just">
              <a:buFont typeface="Wingdings" panose="05000000000000000000" pitchFamily="2" charset="2"/>
              <a:buChar char="v"/>
            </a:pPr>
            <a:r>
              <a:rPr lang="en-US" sz="2400" b="1" dirty="0" smtClean="0">
                <a:solidFill>
                  <a:srgbClr val="000000"/>
                </a:solidFill>
                <a:latin typeface="Times New Roman"/>
                <a:ea typeface="Calibri"/>
              </a:rPr>
              <a:t>d</a:t>
            </a:r>
            <a:r>
              <a:rPr lang="en-US" sz="2400" b="1" dirty="0" smtClean="0">
                <a:solidFill>
                  <a:srgbClr val="000000"/>
                </a:solidFill>
                <a:effectLst/>
                <a:latin typeface="Times New Roman"/>
                <a:ea typeface="Calibri"/>
              </a:rPr>
              <a:t>elimitation </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i</a:t>
            </a:r>
            <a:r>
              <a:rPr lang="en-US" sz="2400" dirty="0" smtClean="0">
                <a:latin typeface="Times New Roman" panose="02020603050405020304" pitchFamily="18" charset="0"/>
                <a:cs typeface="Times New Roman" panose="02020603050405020304" pitchFamily="18" charset="0"/>
              </a:rPr>
              <a:t>n </a:t>
            </a:r>
            <a:r>
              <a:rPr lang="en-US" sz="2400" dirty="0">
                <a:latin typeface="Times New Roman" panose="02020603050405020304" pitchFamily="18" charset="0"/>
                <a:cs typeface="Times New Roman" panose="02020603050405020304" pitchFamily="18" charset="0"/>
              </a:rPr>
              <a:t>reading pauses occur at the syntactic junctures, so an intonation group coincides with what is called a "</a:t>
            </a:r>
            <a:r>
              <a:rPr lang="en-US" sz="2400" dirty="0" err="1">
                <a:latin typeface="Times New Roman" panose="02020603050405020304" pitchFamily="18" charset="0"/>
                <a:cs typeface="Times New Roman" panose="02020603050405020304" pitchFamily="18" charset="0"/>
              </a:rPr>
              <a:t>syntagm</a:t>
            </a:r>
            <a:r>
              <a:rPr lang="en-US" sz="2400" dirty="0">
                <a:latin typeface="Times New Roman" panose="02020603050405020304" pitchFamily="18" charset="0"/>
                <a:cs typeface="Times New Roman" panose="02020603050405020304" pitchFamily="18" charset="0"/>
              </a:rPr>
              <a:t>(a</a:t>
            </a:r>
            <a:r>
              <a:rPr lang="en-US" sz="2400" dirty="0" smtClean="0">
                <a:latin typeface="Times New Roman" panose="02020603050405020304" pitchFamily="18" charset="0"/>
                <a:cs typeface="Times New Roman" panose="02020603050405020304" pitchFamily="18" charset="0"/>
              </a:rPr>
              <a:t>)“; in </a:t>
            </a:r>
            <a:r>
              <a:rPr lang="en-US" sz="2400" dirty="0">
                <a:latin typeface="Times New Roman" panose="02020603050405020304" pitchFamily="18" charset="0"/>
                <a:cs typeface="Times New Roman" panose="02020603050405020304" pitchFamily="18" charset="0"/>
              </a:rPr>
              <a:t>a spontaneous text hesitating often prevents the speaker from realizing a full </a:t>
            </a:r>
            <a:r>
              <a:rPr lang="en-US" sz="2400" dirty="0" err="1">
                <a:latin typeface="Times New Roman" panose="02020603050405020304" pitchFamily="18" charset="0"/>
                <a:cs typeface="Times New Roman" panose="02020603050405020304" pitchFamily="18" charset="0"/>
              </a:rPr>
              <a:t>syntagm</a:t>
            </a:r>
            <a:r>
              <a:rPr lang="en-US" sz="2400" dirty="0">
                <a:latin typeface="Times New Roman" panose="02020603050405020304" pitchFamily="18" charset="0"/>
                <a:cs typeface="Times New Roman" panose="02020603050405020304" pitchFamily="18" charset="0"/>
              </a:rPr>
              <a:t>(a</a:t>
            </a:r>
            <a:r>
              <a:rPr lang="en-US" sz="2400" dirty="0" smtClean="0">
                <a:latin typeface="Times New Roman" panose="02020603050405020304" pitchFamily="18" charset="0"/>
                <a:cs typeface="Times New Roman" panose="02020603050405020304" pitchFamily="18" charset="0"/>
              </a:rPr>
              <a:t>)).</a:t>
            </a:r>
            <a:endParaRPr lang="en-US" sz="2400" b="1" dirty="0" smtClean="0">
              <a:solidFill>
                <a:srgbClr val="000000"/>
              </a:solidFill>
              <a:effectLst/>
              <a:latin typeface="Times New Roman" panose="02020603050405020304" pitchFamily="18" charset="0"/>
              <a:ea typeface="Calibri"/>
              <a:cs typeface="Times New Roman" panose="02020603050405020304" pitchFamily="18" charset="0"/>
            </a:endParaRPr>
          </a:p>
          <a:p>
            <a:pPr algn="just"/>
            <a:endParaRPr lang="ru-RU" sz="2400" dirty="0"/>
          </a:p>
        </p:txBody>
      </p:sp>
    </p:spTree>
    <p:extLst>
      <p:ext uri="{BB962C8B-B14F-4D97-AF65-F5344CB8AC3E}">
        <p14:creationId xmlns:p14="http://schemas.microsoft.com/office/powerpoint/2010/main" val="27090176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1340768"/>
            <a:ext cx="8208912" cy="3970318"/>
          </a:xfrm>
          <a:prstGeom prst="rect">
            <a:avLst/>
          </a:prstGeom>
        </p:spPr>
        <p:txBody>
          <a:bodyPr wrap="square">
            <a:spAutoFit/>
          </a:bodyPr>
          <a:lstStyle/>
          <a:p>
            <a:pPr indent="450215" algn="just">
              <a:spcAft>
                <a:spcPts val="0"/>
              </a:spcAft>
            </a:pPr>
            <a:r>
              <a:rPr lang="en-US" sz="2800" dirty="0" smtClean="0">
                <a:solidFill>
                  <a:srgbClr val="000000"/>
                </a:solidFill>
                <a:effectLst/>
                <a:latin typeface="Times New Roman"/>
                <a:ea typeface="Times New Roman"/>
              </a:rPr>
              <a:t>There are different </a:t>
            </a:r>
            <a:r>
              <a:rPr lang="en-US" sz="2800" b="1" dirty="0" smtClean="0">
                <a:solidFill>
                  <a:srgbClr val="000000"/>
                </a:solidFill>
                <a:effectLst/>
                <a:latin typeface="Times New Roman"/>
                <a:ea typeface="Times New Roman"/>
              </a:rPr>
              <a:t>patterns of phonetic delimitation </a:t>
            </a:r>
            <a:r>
              <a:rPr lang="en-US" sz="2800" dirty="0" smtClean="0">
                <a:solidFill>
                  <a:srgbClr val="000000"/>
                </a:solidFill>
                <a:effectLst/>
                <a:latin typeface="Times New Roman"/>
                <a:ea typeface="Times New Roman"/>
              </a:rPr>
              <a:t>of an oral text. </a:t>
            </a:r>
          </a:p>
          <a:p>
            <a:pPr indent="450215" algn="just">
              <a:spcAft>
                <a:spcPts val="0"/>
              </a:spcAft>
            </a:pPr>
            <a:r>
              <a:rPr lang="en-US" sz="2800" dirty="0" smtClean="0">
                <a:solidFill>
                  <a:srgbClr val="000000"/>
                </a:solidFill>
                <a:effectLst/>
                <a:latin typeface="Times New Roman"/>
                <a:ea typeface="Times New Roman"/>
              </a:rPr>
              <a:t>The terms most often referred to denote fragments of speech continuum into which the whole text is naturally divided are as follows: </a:t>
            </a:r>
          </a:p>
          <a:p>
            <a:pPr marL="457200" indent="-457200" algn="just">
              <a:spcAft>
                <a:spcPts val="0"/>
              </a:spcAft>
              <a:buFont typeface="Wingdings" panose="05000000000000000000" pitchFamily="2" charset="2"/>
              <a:buChar char="v"/>
            </a:pPr>
            <a:r>
              <a:rPr lang="en-US" sz="2800" dirty="0" smtClean="0">
                <a:solidFill>
                  <a:srgbClr val="000000"/>
                </a:solidFill>
                <a:effectLst/>
                <a:latin typeface="Times New Roman"/>
                <a:ea typeface="Times New Roman"/>
              </a:rPr>
              <a:t>a </a:t>
            </a:r>
            <a:r>
              <a:rPr lang="en-US" sz="2800" dirty="0" err="1" smtClean="0">
                <a:solidFill>
                  <a:srgbClr val="000000"/>
                </a:solidFill>
                <a:effectLst/>
                <a:latin typeface="Times New Roman"/>
                <a:ea typeface="Times New Roman"/>
              </a:rPr>
              <a:t>phonopassage</a:t>
            </a:r>
            <a:r>
              <a:rPr lang="en-US" sz="2800" dirty="0" smtClean="0">
                <a:solidFill>
                  <a:srgbClr val="000000"/>
                </a:solidFill>
                <a:effectLst/>
                <a:latin typeface="Times New Roman"/>
                <a:ea typeface="Times New Roman"/>
              </a:rPr>
              <a:t> (in monologues), </a:t>
            </a:r>
          </a:p>
          <a:p>
            <a:pPr marL="457200" indent="-457200" algn="just">
              <a:spcAft>
                <a:spcPts val="0"/>
              </a:spcAft>
              <a:buFont typeface="Wingdings" panose="05000000000000000000" pitchFamily="2" charset="2"/>
              <a:buChar char="v"/>
            </a:pPr>
            <a:r>
              <a:rPr lang="en-US" sz="2800" dirty="0" smtClean="0">
                <a:solidFill>
                  <a:srgbClr val="000000"/>
                </a:solidFill>
                <a:effectLst/>
                <a:latin typeface="Times New Roman"/>
                <a:ea typeface="Times New Roman"/>
              </a:rPr>
              <a:t>a semantic block (in dialogues), </a:t>
            </a:r>
          </a:p>
          <a:p>
            <a:pPr marL="457200" indent="-457200" algn="just">
              <a:spcAft>
                <a:spcPts val="0"/>
              </a:spcAft>
              <a:buFont typeface="Wingdings" panose="05000000000000000000" pitchFamily="2" charset="2"/>
              <a:buChar char="v"/>
            </a:pPr>
            <a:r>
              <a:rPr lang="en-US" sz="2800" dirty="0" smtClean="0">
                <a:solidFill>
                  <a:srgbClr val="000000"/>
                </a:solidFill>
                <a:effectLst/>
                <a:latin typeface="Times New Roman"/>
                <a:ea typeface="Times New Roman"/>
              </a:rPr>
              <a:t>a phrase, </a:t>
            </a:r>
          </a:p>
          <a:p>
            <a:pPr marL="457200" indent="-457200" algn="just">
              <a:spcAft>
                <a:spcPts val="0"/>
              </a:spcAft>
              <a:buFont typeface="Wingdings" panose="05000000000000000000" pitchFamily="2" charset="2"/>
              <a:buChar char="v"/>
            </a:pPr>
            <a:r>
              <a:rPr lang="en-US" sz="2800" dirty="0" smtClean="0">
                <a:solidFill>
                  <a:srgbClr val="000000"/>
                </a:solidFill>
                <a:effectLst/>
                <a:latin typeface="Times New Roman"/>
                <a:ea typeface="Times New Roman"/>
              </a:rPr>
              <a:t>an intonation group.</a:t>
            </a:r>
            <a:endParaRPr lang="ru-RU" sz="2800" dirty="0">
              <a:effectLst/>
              <a:latin typeface="Times New Roman"/>
              <a:ea typeface="Times New Roman"/>
            </a:endParaRPr>
          </a:p>
        </p:txBody>
      </p:sp>
    </p:spTree>
    <p:extLst>
      <p:ext uri="{BB962C8B-B14F-4D97-AF65-F5344CB8AC3E}">
        <p14:creationId xmlns:p14="http://schemas.microsoft.com/office/powerpoint/2010/main" val="40177216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0954" y="836712"/>
            <a:ext cx="8424936" cy="4893647"/>
          </a:xfrm>
          <a:prstGeom prst="rect">
            <a:avLst/>
          </a:prstGeom>
        </p:spPr>
        <p:txBody>
          <a:bodyPr wrap="square">
            <a:spAutoFit/>
          </a:bodyPr>
          <a:lstStyle/>
          <a:p>
            <a:pPr indent="450215" algn="ctr">
              <a:spcAft>
                <a:spcPts val="0"/>
              </a:spcAft>
            </a:pPr>
            <a:r>
              <a:rPr lang="en-US" sz="2400" b="1" dirty="0">
                <a:solidFill>
                  <a:srgbClr val="000000"/>
                </a:solidFill>
                <a:latin typeface="Times New Roman"/>
                <a:ea typeface="Times New Roman"/>
              </a:rPr>
              <a:t>T</a:t>
            </a:r>
            <a:r>
              <a:rPr lang="en-US" sz="2400" b="1" dirty="0" smtClean="0">
                <a:solidFill>
                  <a:srgbClr val="000000"/>
                </a:solidFill>
                <a:effectLst/>
                <a:latin typeface="Times New Roman"/>
                <a:ea typeface="Times New Roman"/>
              </a:rPr>
              <a:t>he accentuation of semantic </a:t>
            </a:r>
            <a:r>
              <a:rPr lang="en-US" sz="2400" b="1" dirty="0" err="1" smtClean="0">
                <a:solidFill>
                  <a:srgbClr val="000000"/>
                </a:solidFill>
                <a:effectLst/>
                <a:latin typeface="Times New Roman"/>
                <a:ea typeface="Times New Roman"/>
              </a:rPr>
              <a:t>centres</a:t>
            </a:r>
            <a:r>
              <a:rPr lang="en-US" sz="2400" b="1" dirty="0" smtClean="0">
                <a:solidFill>
                  <a:srgbClr val="000000"/>
                </a:solidFill>
                <a:effectLst/>
                <a:latin typeface="Times New Roman"/>
                <a:ea typeface="Times New Roman"/>
              </a:rPr>
              <a:t>. </a:t>
            </a:r>
          </a:p>
          <a:p>
            <a:pPr indent="450215" algn="just">
              <a:spcAft>
                <a:spcPts val="0"/>
              </a:spcAft>
            </a:pPr>
            <a:r>
              <a:rPr lang="en-US" sz="2400" b="1" dirty="0">
                <a:solidFill>
                  <a:srgbClr val="000000"/>
                </a:solidFill>
                <a:latin typeface="Times New Roman"/>
                <a:ea typeface="Times New Roman"/>
              </a:rPr>
              <a:t>S</a:t>
            </a:r>
            <a:r>
              <a:rPr lang="en-US" sz="2400" b="1" dirty="0" smtClean="0">
                <a:solidFill>
                  <a:srgbClr val="000000"/>
                </a:solidFill>
                <a:effectLst/>
                <a:latin typeface="Times New Roman"/>
                <a:ea typeface="Times New Roman"/>
              </a:rPr>
              <a:t>emantic </a:t>
            </a:r>
            <a:r>
              <a:rPr lang="en-US" sz="2400" b="1" dirty="0" err="1" smtClean="0">
                <a:solidFill>
                  <a:srgbClr val="000000"/>
                </a:solidFill>
                <a:effectLst/>
                <a:latin typeface="Times New Roman"/>
                <a:ea typeface="Times New Roman"/>
              </a:rPr>
              <a:t>centres</a:t>
            </a:r>
            <a:r>
              <a:rPr lang="en-US" sz="2400" b="1" dirty="0" smtClean="0">
                <a:solidFill>
                  <a:srgbClr val="000000"/>
                </a:solidFill>
                <a:effectLst/>
                <a:latin typeface="Times New Roman"/>
                <a:ea typeface="Times New Roman"/>
              </a:rPr>
              <a:t> </a:t>
            </a:r>
            <a:r>
              <a:rPr lang="en-US" sz="2400" dirty="0" smtClean="0">
                <a:solidFill>
                  <a:srgbClr val="000000"/>
                </a:solidFill>
                <a:effectLst/>
                <a:latin typeface="Times New Roman"/>
                <a:ea typeface="Times New Roman"/>
              </a:rPr>
              <a:t>mean parts of the utterance that have a considerable value in realization of functional utterance </a:t>
            </a:r>
            <a:r>
              <a:rPr lang="en-US" sz="2400" dirty="0" smtClean="0">
                <a:solidFill>
                  <a:srgbClr val="000000"/>
                </a:solidFill>
                <a:effectLst/>
                <a:latin typeface="Times New Roman"/>
                <a:ea typeface="Times New Roman"/>
              </a:rPr>
              <a:t>perspective</a:t>
            </a:r>
            <a:r>
              <a:rPr lang="en-US" sz="2400" dirty="0" smtClean="0">
                <a:solidFill>
                  <a:srgbClr val="000000"/>
                </a:solidFill>
                <a:effectLst/>
                <a:latin typeface="Times New Roman"/>
                <a:ea typeface="Times New Roman"/>
              </a:rPr>
              <a:t>, i.e. in expressing the main contents of the utterance.</a:t>
            </a:r>
          </a:p>
          <a:p>
            <a:pPr indent="450215" algn="just">
              <a:spcAft>
                <a:spcPts val="0"/>
              </a:spcAft>
            </a:pPr>
            <a:r>
              <a:rPr lang="en-US" sz="2400" dirty="0" smtClean="0">
                <a:solidFill>
                  <a:srgbClr val="000000"/>
                </a:solidFill>
                <a:effectLst/>
                <a:latin typeface="Times New Roman"/>
                <a:ea typeface="Times New Roman"/>
              </a:rPr>
              <a:t> </a:t>
            </a:r>
          </a:p>
          <a:p>
            <a:pPr indent="450215" algn="just">
              <a:spcAft>
                <a:spcPts val="0"/>
              </a:spcAft>
            </a:pPr>
            <a:r>
              <a:rPr lang="en-US" sz="2400" dirty="0" smtClean="0">
                <a:solidFill>
                  <a:srgbClr val="000000"/>
                </a:solidFill>
                <a:latin typeface="Times New Roman"/>
                <a:ea typeface="Times New Roman"/>
              </a:rPr>
              <a:t>I</a:t>
            </a:r>
            <a:r>
              <a:rPr lang="en-US" sz="2400" dirty="0" smtClean="0">
                <a:solidFill>
                  <a:srgbClr val="000000"/>
                </a:solidFill>
                <a:effectLst/>
                <a:latin typeface="Times New Roman"/>
                <a:ea typeface="Times New Roman"/>
              </a:rPr>
              <a:t>ntonation permits to do this. Intonation marks those parts of the utterance contrasting them to the rest of the text. The degree of contrast can vary, the variable being the marker of the style.</a:t>
            </a:r>
          </a:p>
          <a:p>
            <a:pPr indent="450215" algn="just">
              <a:spcAft>
                <a:spcPts val="0"/>
              </a:spcAft>
            </a:pPr>
            <a:r>
              <a:rPr lang="en-US" sz="2400" dirty="0" smtClean="0">
                <a:solidFill>
                  <a:srgbClr val="000000"/>
                </a:solidFill>
                <a:effectLst/>
                <a:latin typeface="Times New Roman"/>
                <a:ea typeface="Times New Roman"/>
              </a:rPr>
              <a:t> </a:t>
            </a:r>
          </a:p>
          <a:p>
            <a:pPr indent="450215" algn="just">
              <a:spcAft>
                <a:spcPts val="0"/>
              </a:spcAft>
            </a:pPr>
            <a:r>
              <a:rPr lang="en-US" sz="2400" i="1" dirty="0" smtClean="0">
                <a:solidFill>
                  <a:srgbClr val="000000"/>
                </a:solidFill>
                <a:effectLst/>
                <a:latin typeface="Times New Roman"/>
                <a:ea typeface="Times New Roman"/>
              </a:rPr>
              <a:t>For example</a:t>
            </a:r>
            <a:r>
              <a:rPr lang="en-US" sz="2400" dirty="0" smtClean="0">
                <a:solidFill>
                  <a:srgbClr val="000000"/>
                </a:solidFill>
                <a:effectLst/>
                <a:latin typeface="Times New Roman"/>
                <a:ea typeface="Times New Roman"/>
              </a:rPr>
              <a:t>, in spontaneous speech the contrast between accented and non-accented segments of an ut­terance is greater than in reading, due to the fact that in speech the unaccented elements are pronounced at a lower pitch.</a:t>
            </a:r>
            <a:endParaRPr lang="ru-RU" sz="2400" dirty="0">
              <a:effectLst/>
              <a:latin typeface="Times New Roman"/>
              <a:ea typeface="Times New Roman"/>
            </a:endParaRPr>
          </a:p>
        </p:txBody>
      </p:sp>
    </p:spTree>
    <p:extLst>
      <p:ext uri="{BB962C8B-B14F-4D97-AF65-F5344CB8AC3E}">
        <p14:creationId xmlns:p14="http://schemas.microsoft.com/office/powerpoint/2010/main" val="3962887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476672"/>
            <a:ext cx="8568952" cy="5755422"/>
          </a:xfrm>
          <a:prstGeom prst="rect">
            <a:avLst/>
          </a:prstGeom>
        </p:spPr>
        <p:txBody>
          <a:bodyPr wrap="square">
            <a:spAutoFit/>
          </a:bodyPr>
          <a:lstStyle/>
          <a:p>
            <a:pPr indent="450215" algn="ctr">
              <a:lnSpc>
                <a:spcPct val="115000"/>
              </a:lnSpc>
              <a:spcAft>
                <a:spcPts val="0"/>
              </a:spcAft>
            </a:pPr>
            <a:r>
              <a:rPr lang="en-US" sz="2800" b="1" dirty="0" smtClean="0">
                <a:effectLst/>
                <a:latin typeface="Times New Roman" panose="02020603050405020304" pitchFamily="18" charset="0"/>
                <a:ea typeface="Calibri"/>
                <a:cs typeface="Times New Roman" panose="02020603050405020304" pitchFamily="18" charset="0"/>
              </a:rPr>
              <a:t>4. Classification of phonetic styles.</a:t>
            </a:r>
          </a:p>
          <a:p>
            <a:pPr indent="450215" algn="ctr">
              <a:lnSpc>
                <a:spcPct val="115000"/>
              </a:lnSpc>
              <a:spcAft>
                <a:spcPts val="0"/>
              </a:spcAft>
            </a:pPr>
            <a:endParaRPr lang="en-US" sz="2800" b="1" dirty="0" smtClean="0">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Texts that are traditionally referred to different functional styles turn out to have identical phonetic organization.</a:t>
            </a:r>
          </a:p>
          <a:p>
            <a:pPr indent="450215" algn="just">
              <a:lnSpc>
                <a:spcPct val="115000"/>
              </a:lnSpc>
              <a:spcAft>
                <a:spcPts val="0"/>
              </a:spcAft>
            </a:pPr>
            <a:endParaRPr lang="en-US"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S. M. </a:t>
            </a:r>
            <a:r>
              <a:rPr lang="en-US" sz="2400" dirty="0" err="1" smtClean="0">
                <a:solidFill>
                  <a:srgbClr val="000000"/>
                </a:solidFill>
                <a:effectLst/>
                <a:latin typeface="Times New Roman" panose="02020603050405020304" pitchFamily="18" charset="0"/>
                <a:ea typeface="Calibri"/>
                <a:cs typeface="Times New Roman" panose="02020603050405020304" pitchFamily="18" charset="0"/>
              </a:rPr>
              <a:t>Gaiduchic</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distinguishes five phonetic styles</a:t>
            </a:r>
            <a:r>
              <a:rPr lang="en-US" sz="2400" dirty="0">
                <a:solidFill>
                  <a:srgbClr val="000000"/>
                </a:solidFill>
                <a:latin typeface="Times New Roman" panose="02020603050405020304" pitchFamily="18" charset="0"/>
                <a:ea typeface="Calibri"/>
                <a:cs typeface="Times New Roman" panose="02020603050405020304" pitchFamily="18" charset="0"/>
              </a:rPr>
              <a:t> on the basis of </a:t>
            </a:r>
            <a:r>
              <a:rPr lang="en-US" sz="2400" b="1" i="1" dirty="0">
                <a:solidFill>
                  <a:srgbClr val="000000"/>
                </a:solidFill>
                <a:latin typeface="Times New Roman" panose="02020603050405020304" pitchFamily="18" charset="0"/>
                <a:ea typeface="Calibri"/>
                <a:cs typeface="Times New Roman" panose="02020603050405020304" pitchFamily="18" charset="0"/>
              </a:rPr>
              <a:t>spheres of </a:t>
            </a:r>
            <a:r>
              <a:rPr lang="en-US" sz="2400" b="1" i="1" dirty="0" smtClean="0">
                <a:solidFill>
                  <a:srgbClr val="000000"/>
                </a:solidFill>
                <a:latin typeface="Times New Roman" panose="02020603050405020304" pitchFamily="18" charset="0"/>
                <a:ea typeface="Calibri"/>
                <a:cs typeface="Times New Roman" panose="02020603050405020304" pitchFamily="18" charset="0"/>
              </a:rPr>
              <a:t>discourse</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a:t>
            </a:r>
            <a:endParaRPr lang="uk-UA"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endParaRPr lang="en-US" sz="2400" dirty="0" smtClean="0">
              <a:solidFill>
                <a:srgbClr val="000000"/>
              </a:solidFill>
              <a:effectLst/>
              <a:latin typeface="Times New Roman" panose="02020603050405020304" pitchFamily="18" charset="0"/>
              <a:ea typeface="Calibri"/>
              <a:cs typeface="Times New Roman" panose="02020603050405020304" pitchFamily="18" charset="0"/>
            </a:endParaRPr>
          </a:p>
          <a:p>
            <a:pPr marL="342900" indent="-342900" algn="just">
              <a:lnSpc>
                <a:spcPct val="115000"/>
              </a:lnSpc>
              <a:spcAft>
                <a:spcPts val="0"/>
              </a:spcAft>
              <a:buFont typeface="Wingdings" panose="05000000000000000000" pitchFamily="2" charset="2"/>
              <a:buChar char="v"/>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solemn (</a:t>
            </a:r>
            <a:r>
              <a:rPr lang="uk-UA" sz="2400" dirty="0" smtClean="0">
                <a:solidFill>
                  <a:srgbClr val="000000"/>
                </a:solidFill>
                <a:latin typeface="Times New Roman" panose="02020603050405020304" pitchFamily="18" charset="0"/>
                <a:ea typeface="Calibri"/>
                <a:cs typeface="Times New Roman" panose="02020603050405020304" pitchFamily="18" charset="0"/>
              </a:rPr>
              <a:t>урочистий</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a:t>
            </a:r>
          </a:p>
          <a:p>
            <a:pPr marL="342900" indent="-342900" algn="just">
              <a:lnSpc>
                <a:spcPct val="115000"/>
              </a:lnSpc>
              <a:spcAft>
                <a:spcPts val="0"/>
              </a:spcAft>
              <a:buFont typeface="Wingdings" panose="05000000000000000000" pitchFamily="2" charset="2"/>
              <a:buChar char="v"/>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scientific business (</a:t>
            </a:r>
            <a:r>
              <a:rPr lang="uk-UA" sz="2400" dirty="0" smtClean="0">
                <a:solidFill>
                  <a:srgbClr val="000000"/>
                </a:solidFill>
                <a:effectLst/>
                <a:latin typeface="Times New Roman" panose="02020603050405020304" pitchFamily="18" charset="0"/>
                <a:ea typeface="Calibri"/>
                <a:cs typeface="Times New Roman" panose="02020603050405020304" pitchFamily="18" charset="0"/>
              </a:rPr>
              <a:t>науково-діловий</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a:t>
            </a:r>
          </a:p>
          <a:p>
            <a:pPr marL="342900" indent="-342900" algn="just">
              <a:lnSpc>
                <a:spcPct val="115000"/>
              </a:lnSpc>
              <a:spcAft>
                <a:spcPts val="0"/>
              </a:spcAft>
              <a:buFont typeface="Wingdings" panose="05000000000000000000" pitchFamily="2" charset="2"/>
              <a:buChar char="v"/>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official business (</a:t>
            </a:r>
            <a:r>
              <a:rPr lang="uk-UA" sz="2400" dirty="0" smtClean="0">
                <a:solidFill>
                  <a:srgbClr val="000000"/>
                </a:solidFill>
                <a:effectLst/>
                <a:latin typeface="Times New Roman" panose="02020603050405020304" pitchFamily="18" charset="0"/>
                <a:ea typeface="Calibri"/>
                <a:cs typeface="Times New Roman" panose="02020603050405020304" pitchFamily="18" charset="0"/>
              </a:rPr>
              <a:t>офіційно-діловий</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a:t>
            </a:r>
          </a:p>
          <a:p>
            <a:pPr marL="342900" indent="-342900" algn="just">
              <a:lnSpc>
                <a:spcPct val="115000"/>
              </a:lnSpc>
              <a:spcAft>
                <a:spcPts val="0"/>
              </a:spcAft>
              <a:buFont typeface="Wingdings" panose="05000000000000000000" pitchFamily="2" charset="2"/>
              <a:buChar char="v"/>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everyday (</a:t>
            </a:r>
            <a:r>
              <a:rPr lang="uk-UA" sz="2400" dirty="0" smtClean="0">
                <a:solidFill>
                  <a:srgbClr val="000000"/>
                </a:solidFill>
                <a:effectLst/>
                <a:latin typeface="Times New Roman" panose="02020603050405020304" pitchFamily="18" charset="0"/>
                <a:ea typeface="Calibri"/>
                <a:cs typeface="Times New Roman" panose="02020603050405020304" pitchFamily="18" charset="0"/>
              </a:rPr>
              <a:t>побутовий</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a:t>
            </a:r>
            <a:endParaRPr lang="uk-UA" sz="2400" dirty="0" smtClean="0">
              <a:solidFill>
                <a:srgbClr val="000000"/>
              </a:solidFill>
              <a:effectLst/>
              <a:latin typeface="Times New Roman" panose="02020603050405020304" pitchFamily="18" charset="0"/>
              <a:ea typeface="Calibri"/>
              <a:cs typeface="Times New Roman" panose="02020603050405020304" pitchFamily="18" charset="0"/>
            </a:endParaRPr>
          </a:p>
          <a:p>
            <a:pPr marL="342900" indent="-342900" algn="just">
              <a:lnSpc>
                <a:spcPct val="115000"/>
              </a:lnSpc>
              <a:spcAft>
                <a:spcPts val="0"/>
              </a:spcAft>
              <a:buFont typeface="Wingdings" panose="05000000000000000000" pitchFamily="2" charset="2"/>
              <a:buChar char="v"/>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familiar (</a:t>
            </a:r>
            <a:r>
              <a:rPr lang="uk-UA" sz="2400" dirty="0" smtClean="0">
                <a:solidFill>
                  <a:srgbClr val="000000"/>
                </a:solidFill>
                <a:effectLst/>
                <a:latin typeface="Times New Roman" panose="02020603050405020304" pitchFamily="18" charset="0"/>
                <a:ea typeface="Calibri"/>
                <a:cs typeface="Times New Roman" panose="02020603050405020304" pitchFamily="18" charset="0"/>
              </a:rPr>
              <a:t>невимушений</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a:t>
            </a:r>
            <a:endParaRPr lang="ru-RU" sz="2400" dirty="0">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8641402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980728"/>
            <a:ext cx="8640960" cy="4893647"/>
          </a:xfrm>
          <a:prstGeom prst="rect">
            <a:avLst/>
          </a:prstGeom>
        </p:spPr>
        <p:txBody>
          <a:bodyPr wrap="square">
            <a:spAutoFit/>
          </a:bodyPr>
          <a:lstStyle/>
          <a:p>
            <a:pPr algn="just"/>
            <a:r>
              <a:rPr lang="en-US" sz="2400" dirty="0" smtClean="0">
                <a:solidFill>
                  <a:srgbClr val="000000"/>
                </a:solidFill>
                <a:effectLst/>
                <a:latin typeface="Times New Roman"/>
                <a:ea typeface="Calibri"/>
              </a:rPr>
              <a:t>J. A. </a:t>
            </a:r>
            <a:r>
              <a:rPr lang="en-US" sz="2400" dirty="0" err="1" smtClean="0">
                <a:solidFill>
                  <a:srgbClr val="000000"/>
                </a:solidFill>
                <a:effectLst/>
                <a:latin typeface="Times New Roman"/>
                <a:ea typeface="Calibri"/>
              </a:rPr>
              <a:t>Dubovsky</a:t>
            </a:r>
            <a:r>
              <a:rPr lang="en-US" sz="2400" dirty="0" smtClean="0">
                <a:solidFill>
                  <a:srgbClr val="000000"/>
                </a:solidFill>
                <a:effectLst/>
                <a:latin typeface="Times New Roman"/>
                <a:ea typeface="Calibri"/>
              </a:rPr>
              <a:t> discriminates the fol­lowing five styles</a:t>
            </a:r>
            <a:r>
              <a:rPr lang="uk-UA" sz="2400" dirty="0">
                <a:solidFill>
                  <a:srgbClr val="000000"/>
                </a:solidFill>
                <a:latin typeface="Times New Roman"/>
                <a:ea typeface="Calibri"/>
              </a:rPr>
              <a:t> </a:t>
            </a:r>
            <a:r>
              <a:rPr lang="en-US" sz="2400" dirty="0" smtClean="0">
                <a:solidFill>
                  <a:srgbClr val="000000"/>
                </a:solidFill>
                <a:latin typeface="Times New Roman"/>
                <a:ea typeface="Calibri"/>
              </a:rPr>
              <a:t>according to </a:t>
            </a:r>
            <a:r>
              <a:rPr lang="en-US" sz="2400" b="1" i="1" dirty="0" smtClean="0">
                <a:solidFill>
                  <a:srgbClr val="000000"/>
                </a:solidFill>
                <a:latin typeface="Times New Roman"/>
                <a:ea typeface="Calibri"/>
              </a:rPr>
              <a:t>the </a:t>
            </a:r>
            <a:r>
              <a:rPr lang="en-US" sz="2400" b="1" i="1" dirty="0" smtClean="0">
                <a:solidFill>
                  <a:srgbClr val="000000"/>
                </a:solidFill>
                <a:effectLst/>
                <a:latin typeface="Times New Roman"/>
                <a:ea typeface="Calibri"/>
              </a:rPr>
              <a:t>different degrees of formality or rather familiarity between the speaker and the listener</a:t>
            </a:r>
            <a:r>
              <a:rPr lang="en-US" sz="2400" dirty="0" smtClean="0">
                <a:solidFill>
                  <a:srgbClr val="000000"/>
                </a:solidFill>
                <a:effectLst/>
                <a:latin typeface="Times New Roman"/>
                <a:ea typeface="Calibri"/>
              </a:rPr>
              <a:t>: </a:t>
            </a:r>
          </a:p>
          <a:p>
            <a:pPr algn="just"/>
            <a:endParaRPr lang="en-US" sz="2400" dirty="0" smtClean="0">
              <a:solidFill>
                <a:srgbClr val="000000"/>
              </a:solidFill>
              <a:effectLst/>
              <a:latin typeface="Times New Roman"/>
              <a:ea typeface="Calibri"/>
            </a:endParaRPr>
          </a:p>
          <a:p>
            <a:pPr marL="342900" indent="-342900" algn="just">
              <a:buFont typeface="Wingdings" panose="05000000000000000000" pitchFamily="2" charset="2"/>
              <a:buChar char="v"/>
            </a:pPr>
            <a:r>
              <a:rPr lang="en-US" sz="2400" dirty="0" smtClean="0">
                <a:solidFill>
                  <a:srgbClr val="000000"/>
                </a:solidFill>
                <a:effectLst/>
                <a:latin typeface="Times New Roman"/>
                <a:ea typeface="Calibri"/>
              </a:rPr>
              <a:t>informal ordinary, </a:t>
            </a:r>
          </a:p>
          <a:p>
            <a:pPr marL="342900" indent="-342900" algn="just">
              <a:buFont typeface="Wingdings" panose="05000000000000000000" pitchFamily="2" charset="2"/>
              <a:buChar char="v"/>
            </a:pPr>
            <a:endParaRPr lang="en-US" sz="2400" dirty="0" smtClean="0">
              <a:solidFill>
                <a:srgbClr val="000000"/>
              </a:solidFill>
              <a:effectLst/>
              <a:latin typeface="Times New Roman"/>
              <a:ea typeface="Calibri"/>
            </a:endParaRPr>
          </a:p>
          <a:p>
            <a:pPr marL="342900" indent="-342900" algn="just">
              <a:buFont typeface="Wingdings" panose="05000000000000000000" pitchFamily="2" charset="2"/>
              <a:buChar char="v"/>
            </a:pPr>
            <a:r>
              <a:rPr lang="en-US" sz="2400" dirty="0" smtClean="0">
                <a:solidFill>
                  <a:srgbClr val="000000"/>
                </a:solidFill>
                <a:effectLst/>
                <a:latin typeface="Times New Roman"/>
                <a:ea typeface="Calibri"/>
              </a:rPr>
              <a:t>formal neutral,</a:t>
            </a:r>
          </a:p>
          <a:p>
            <a:pPr marL="342900" indent="-342900" algn="just">
              <a:buFont typeface="Wingdings" panose="05000000000000000000" pitchFamily="2" charset="2"/>
              <a:buChar char="v"/>
            </a:pPr>
            <a:r>
              <a:rPr lang="en-US" sz="2400" dirty="0" smtClean="0">
                <a:solidFill>
                  <a:srgbClr val="000000"/>
                </a:solidFill>
                <a:effectLst/>
                <a:latin typeface="Times New Roman"/>
                <a:ea typeface="Calibri"/>
              </a:rPr>
              <a:t> </a:t>
            </a:r>
          </a:p>
          <a:p>
            <a:pPr marL="342900" indent="-342900" algn="just">
              <a:buFont typeface="Wingdings" panose="05000000000000000000" pitchFamily="2" charset="2"/>
              <a:buChar char="v"/>
            </a:pPr>
            <a:r>
              <a:rPr lang="en-US" sz="2400" dirty="0" smtClean="0">
                <a:solidFill>
                  <a:srgbClr val="000000"/>
                </a:solidFill>
                <a:effectLst/>
                <a:latin typeface="Times New Roman"/>
                <a:ea typeface="Calibri"/>
              </a:rPr>
              <a:t>formal offi­cial, </a:t>
            </a:r>
          </a:p>
          <a:p>
            <a:pPr marL="342900" indent="-342900" algn="just">
              <a:buFont typeface="Wingdings" panose="05000000000000000000" pitchFamily="2" charset="2"/>
              <a:buChar char="v"/>
            </a:pPr>
            <a:endParaRPr lang="en-US" sz="2400" dirty="0" smtClean="0">
              <a:solidFill>
                <a:srgbClr val="000000"/>
              </a:solidFill>
              <a:effectLst/>
              <a:latin typeface="Times New Roman"/>
              <a:ea typeface="Calibri"/>
            </a:endParaRPr>
          </a:p>
          <a:p>
            <a:pPr marL="342900" indent="-342900" algn="just">
              <a:buFont typeface="Wingdings" panose="05000000000000000000" pitchFamily="2" charset="2"/>
              <a:buChar char="v"/>
            </a:pPr>
            <a:r>
              <a:rPr lang="en-US" sz="2400" dirty="0" smtClean="0">
                <a:solidFill>
                  <a:srgbClr val="000000"/>
                </a:solidFill>
                <a:effectLst/>
                <a:latin typeface="Times New Roman"/>
                <a:ea typeface="Calibri"/>
              </a:rPr>
              <a:t>informal familiar, </a:t>
            </a:r>
          </a:p>
          <a:p>
            <a:pPr marL="342900" indent="-342900" algn="just">
              <a:buFont typeface="Wingdings" panose="05000000000000000000" pitchFamily="2" charset="2"/>
              <a:buChar char="v"/>
            </a:pPr>
            <a:endParaRPr lang="en-US" sz="2400" dirty="0" smtClean="0">
              <a:solidFill>
                <a:srgbClr val="000000"/>
              </a:solidFill>
              <a:effectLst/>
              <a:latin typeface="Times New Roman"/>
              <a:ea typeface="Calibri"/>
            </a:endParaRPr>
          </a:p>
          <a:p>
            <a:pPr marL="342900" indent="-342900" algn="just">
              <a:buFont typeface="Wingdings" panose="05000000000000000000" pitchFamily="2" charset="2"/>
              <a:buChar char="v"/>
            </a:pPr>
            <a:r>
              <a:rPr lang="en-US" sz="2400" dirty="0" smtClean="0">
                <a:solidFill>
                  <a:srgbClr val="000000"/>
                </a:solidFill>
                <a:effectLst/>
                <a:latin typeface="Times New Roman"/>
                <a:ea typeface="Calibri"/>
              </a:rPr>
              <a:t>declamatory. </a:t>
            </a:r>
            <a:endParaRPr lang="ru-RU" sz="2400" dirty="0"/>
          </a:p>
        </p:txBody>
      </p:sp>
    </p:spTree>
    <p:extLst>
      <p:ext uri="{BB962C8B-B14F-4D97-AF65-F5344CB8AC3E}">
        <p14:creationId xmlns:p14="http://schemas.microsoft.com/office/powerpoint/2010/main" val="31189750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980728"/>
            <a:ext cx="7992888" cy="4832092"/>
          </a:xfrm>
          <a:prstGeom prst="rect">
            <a:avLst/>
          </a:prstGeom>
        </p:spPr>
        <p:txBody>
          <a:bodyPr wrap="square">
            <a:spAutoFit/>
          </a:bodyPr>
          <a:lstStyle/>
          <a:p>
            <a:pPr indent="450215" algn="just">
              <a:spcAft>
                <a:spcPts val="0"/>
              </a:spcAft>
            </a:pPr>
            <a:r>
              <a:rPr lang="en-US" sz="2800" dirty="0" smtClean="0">
                <a:solidFill>
                  <a:srgbClr val="000000"/>
                </a:solidFill>
                <a:effectLst/>
                <a:latin typeface="Times New Roman"/>
                <a:ea typeface="Times New Roman"/>
              </a:rPr>
              <a:t>According </a:t>
            </a:r>
            <a:r>
              <a:rPr lang="en-US" sz="2800" dirty="0" smtClean="0">
                <a:solidFill>
                  <a:srgbClr val="000000"/>
                </a:solidFill>
                <a:latin typeface="Times New Roman"/>
                <a:ea typeface="Times New Roman"/>
              </a:rPr>
              <a:t>to M. </a:t>
            </a:r>
            <a:r>
              <a:rPr lang="en-US" sz="2800" dirty="0" err="1" smtClean="0">
                <a:solidFill>
                  <a:srgbClr val="000000"/>
                </a:solidFill>
                <a:latin typeface="Times New Roman"/>
                <a:ea typeface="Times New Roman"/>
              </a:rPr>
              <a:t>Sokolova</a:t>
            </a:r>
            <a:r>
              <a:rPr lang="en-US" sz="2800" dirty="0" smtClean="0">
                <a:solidFill>
                  <a:srgbClr val="000000"/>
                </a:solidFill>
                <a:latin typeface="Times New Roman"/>
                <a:ea typeface="Times New Roman"/>
              </a:rPr>
              <a:t> </a:t>
            </a:r>
            <a:r>
              <a:rPr lang="en-US" sz="2800" dirty="0" smtClean="0">
                <a:solidFill>
                  <a:srgbClr val="000000"/>
                </a:solidFill>
                <a:effectLst/>
                <a:latin typeface="Times New Roman"/>
                <a:ea typeface="Times New Roman"/>
              </a:rPr>
              <a:t>there are five </a:t>
            </a:r>
            <a:r>
              <a:rPr lang="en-US" sz="2800" dirty="0" err="1" smtClean="0">
                <a:solidFill>
                  <a:srgbClr val="000000"/>
                </a:solidFill>
                <a:effectLst/>
                <a:latin typeface="Times New Roman"/>
                <a:ea typeface="Times New Roman"/>
              </a:rPr>
              <a:t>intonational</a:t>
            </a:r>
            <a:r>
              <a:rPr lang="en-US" sz="2800" dirty="0" smtClean="0">
                <a:solidFill>
                  <a:srgbClr val="000000"/>
                </a:solidFill>
                <a:effectLst/>
                <a:latin typeface="Times New Roman"/>
                <a:ea typeface="Times New Roman"/>
              </a:rPr>
              <a:t> styles, singled out mainly according to </a:t>
            </a:r>
            <a:r>
              <a:rPr lang="en-US" sz="2800" b="1" dirty="0" smtClean="0">
                <a:solidFill>
                  <a:srgbClr val="000000"/>
                </a:solidFill>
                <a:effectLst/>
                <a:latin typeface="Times New Roman"/>
                <a:ea typeface="Times New Roman"/>
              </a:rPr>
              <a:t>the purpose of communi­cation</a:t>
            </a:r>
            <a:r>
              <a:rPr lang="en-US" sz="2800" dirty="0" smtClean="0">
                <a:solidFill>
                  <a:srgbClr val="000000"/>
                </a:solidFill>
                <a:effectLst/>
                <a:latin typeface="Times New Roman"/>
                <a:ea typeface="Times New Roman"/>
              </a:rPr>
              <a:t>. </a:t>
            </a:r>
          </a:p>
          <a:p>
            <a:pPr indent="450215" algn="just">
              <a:spcAft>
                <a:spcPts val="0"/>
              </a:spcAft>
            </a:pPr>
            <a:endParaRPr lang="en-US" sz="2800" dirty="0" smtClean="0">
              <a:solidFill>
                <a:srgbClr val="000000"/>
              </a:solidFill>
              <a:effectLst/>
              <a:latin typeface="Times New Roman"/>
              <a:ea typeface="Times New Roman"/>
            </a:endParaRPr>
          </a:p>
          <a:p>
            <a:pPr indent="450215" algn="just">
              <a:spcAft>
                <a:spcPts val="0"/>
              </a:spcAft>
            </a:pPr>
            <a:r>
              <a:rPr lang="en-US" sz="2800" dirty="0" smtClean="0">
                <a:solidFill>
                  <a:srgbClr val="000000"/>
                </a:solidFill>
                <a:effectLst/>
                <a:latin typeface="Times New Roman"/>
                <a:ea typeface="Times New Roman"/>
              </a:rPr>
              <a:t>They are as follows:</a:t>
            </a:r>
          </a:p>
          <a:p>
            <a:pPr indent="450215" algn="just">
              <a:spcAft>
                <a:spcPts val="0"/>
              </a:spcAft>
            </a:pPr>
            <a:endParaRPr lang="ru-RU" sz="2800" dirty="0" smtClean="0">
              <a:effectLst/>
              <a:latin typeface="Times New Roman"/>
              <a:ea typeface="Times New Roman"/>
            </a:endParaRPr>
          </a:p>
          <a:p>
            <a:pPr algn="just">
              <a:spcAft>
                <a:spcPts val="0"/>
              </a:spcAft>
            </a:pPr>
            <a:r>
              <a:rPr lang="en-US" sz="2800" dirty="0" smtClean="0">
                <a:solidFill>
                  <a:srgbClr val="000000"/>
                </a:solidFill>
                <a:effectLst/>
                <a:latin typeface="Times New Roman"/>
                <a:ea typeface="Times New Roman"/>
              </a:rPr>
              <a:t>1. Informational style.</a:t>
            </a:r>
            <a:endParaRPr lang="ru-RU" sz="2800" dirty="0" smtClean="0">
              <a:effectLst/>
              <a:latin typeface="Times New Roman"/>
              <a:ea typeface="Times New Roman"/>
            </a:endParaRPr>
          </a:p>
          <a:p>
            <a:pPr algn="just">
              <a:spcAft>
                <a:spcPts val="0"/>
              </a:spcAft>
            </a:pPr>
            <a:r>
              <a:rPr lang="en-US" sz="2800" dirty="0" smtClean="0">
                <a:solidFill>
                  <a:srgbClr val="000000"/>
                </a:solidFill>
                <a:effectLst/>
                <a:latin typeface="Times New Roman"/>
                <a:ea typeface="Times New Roman"/>
              </a:rPr>
              <a:t>2. Academic style (Scientific).</a:t>
            </a:r>
            <a:endParaRPr lang="ru-RU" sz="2800" dirty="0" smtClean="0">
              <a:effectLst/>
              <a:latin typeface="Times New Roman"/>
              <a:ea typeface="Times New Roman"/>
            </a:endParaRPr>
          </a:p>
          <a:p>
            <a:pPr algn="just">
              <a:spcAft>
                <a:spcPts val="0"/>
              </a:spcAft>
            </a:pPr>
            <a:r>
              <a:rPr lang="en-US" sz="2800" dirty="0" smtClean="0">
                <a:solidFill>
                  <a:srgbClr val="000000"/>
                </a:solidFill>
                <a:effectLst/>
                <a:latin typeface="Times New Roman"/>
                <a:ea typeface="Times New Roman"/>
              </a:rPr>
              <a:t>3. </a:t>
            </a:r>
            <a:r>
              <a:rPr lang="en-US" sz="2800" dirty="0" err="1" smtClean="0">
                <a:solidFill>
                  <a:srgbClr val="000000"/>
                </a:solidFill>
                <a:effectLst/>
                <a:latin typeface="Times New Roman"/>
                <a:ea typeface="Times New Roman"/>
              </a:rPr>
              <a:t>Publicistic</a:t>
            </a:r>
            <a:r>
              <a:rPr lang="en-US" sz="2800" dirty="0" smtClean="0">
                <a:solidFill>
                  <a:srgbClr val="000000"/>
                </a:solidFill>
                <a:effectLst/>
                <a:latin typeface="Times New Roman"/>
                <a:ea typeface="Times New Roman"/>
              </a:rPr>
              <a:t> style (</a:t>
            </a:r>
            <a:r>
              <a:rPr lang="en-US" sz="2800" dirty="0" err="1" smtClean="0">
                <a:solidFill>
                  <a:srgbClr val="000000"/>
                </a:solidFill>
                <a:effectLst/>
                <a:latin typeface="Times New Roman"/>
                <a:ea typeface="Times New Roman"/>
              </a:rPr>
              <a:t>Oratorial</a:t>
            </a:r>
            <a:r>
              <a:rPr lang="en-US" sz="2800" dirty="0" smtClean="0">
                <a:solidFill>
                  <a:srgbClr val="000000"/>
                </a:solidFill>
                <a:effectLst/>
                <a:latin typeface="Times New Roman"/>
                <a:ea typeface="Times New Roman"/>
              </a:rPr>
              <a:t>).</a:t>
            </a:r>
            <a:endParaRPr lang="ru-RU" sz="2800" dirty="0" smtClean="0">
              <a:effectLst/>
              <a:latin typeface="Times New Roman"/>
              <a:ea typeface="Times New Roman"/>
            </a:endParaRPr>
          </a:p>
          <a:p>
            <a:pPr algn="just">
              <a:spcAft>
                <a:spcPts val="0"/>
              </a:spcAft>
            </a:pPr>
            <a:r>
              <a:rPr lang="en-US" sz="2800" dirty="0" smtClean="0">
                <a:solidFill>
                  <a:srgbClr val="000000"/>
                </a:solidFill>
                <a:effectLst/>
                <a:latin typeface="Times New Roman"/>
                <a:ea typeface="Times New Roman"/>
              </a:rPr>
              <a:t>4. Declamatory style (Artistic).</a:t>
            </a:r>
            <a:endParaRPr lang="ru-RU" sz="2800" dirty="0" smtClean="0">
              <a:effectLst/>
              <a:latin typeface="Times New Roman"/>
              <a:ea typeface="Times New Roman"/>
            </a:endParaRPr>
          </a:p>
          <a:p>
            <a:pPr algn="just">
              <a:spcAft>
                <a:spcPts val="0"/>
              </a:spcAft>
            </a:pPr>
            <a:r>
              <a:rPr lang="en-US" sz="2800" dirty="0" smtClean="0">
                <a:solidFill>
                  <a:srgbClr val="000000"/>
                </a:solidFill>
                <a:effectLst/>
                <a:latin typeface="Times New Roman"/>
                <a:ea typeface="Times New Roman"/>
              </a:rPr>
              <a:t>5. Conversational style (Familiar).</a:t>
            </a:r>
            <a:endParaRPr lang="ru-RU" sz="2800" dirty="0">
              <a:effectLst/>
              <a:latin typeface="Times New Roman"/>
              <a:ea typeface="Times New Roman"/>
            </a:endParaRPr>
          </a:p>
        </p:txBody>
      </p:sp>
    </p:spTree>
    <p:extLst>
      <p:ext uri="{BB962C8B-B14F-4D97-AF65-F5344CB8AC3E}">
        <p14:creationId xmlns:p14="http://schemas.microsoft.com/office/powerpoint/2010/main" val="35897223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476672"/>
            <a:ext cx="8856984" cy="6360203"/>
          </a:xfrm>
          <a:prstGeom prst="rect">
            <a:avLst/>
          </a:prstGeom>
        </p:spPr>
        <p:txBody>
          <a:bodyPr wrap="square">
            <a:spAutoFit/>
          </a:bodyPr>
          <a:lstStyle/>
          <a:p>
            <a:pPr indent="450215" algn="ctr">
              <a:lnSpc>
                <a:spcPct val="115000"/>
              </a:lnSpc>
              <a:spcAft>
                <a:spcPts val="0"/>
              </a:spcAft>
            </a:pPr>
            <a:r>
              <a:rPr lang="en-US" sz="2400" b="1" dirty="0" smtClean="0">
                <a:effectLst/>
                <a:latin typeface="Times New Roman"/>
                <a:ea typeface="Calibri"/>
                <a:cs typeface="Times New Roman"/>
              </a:rPr>
              <a:t>5. The </a:t>
            </a:r>
            <a:r>
              <a:rPr lang="en-US" sz="2400" b="1" dirty="0" err="1" smtClean="0">
                <a:effectLst/>
                <a:latin typeface="Times New Roman"/>
                <a:ea typeface="Calibri"/>
                <a:cs typeface="Times New Roman"/>
              </a:rPr>
              <a:t>phonostylistic</a:t>
            </a:r>
            <a:r>
              <a:rPr lang="en-US" sz="2400" b="1" dirty="0" smtClean="0">
                <a:effectLst/>
                <a:latin typeface="Times New Roman"/>
                <a:ea typeface="Calibri"/>
                <a:cs typeface="Times New Roman"/>
              </a:rPr>
              <a:t> analysis of the text.</a:t>
            </a:r>
          </a:p>
          <a:p>
            <a:pPr indent="450215" algn="just">
              <a:lnSpc>
                <a:spcPct val="115000"/>
              </a:lnSpc>
              <a:spcAft>
                <a:spcPts val="0"/>
              </a:spcAft>
            </a:pPr>
            <a:endParaRPr lang="en-US" sz="2400" b="1" dirty="0" smtClean="0">
              <a:effectLst/>
              <a:latin typeface="Times New Roman"/>
              <a:ea typeface="Calibri"/>
              <a:cs typeface="Times New Roman"/>
            </a:endParaRPr>
          </a:p>
          <a:p>
            <a:pPr algn="ctr"/>
            <a:r>
              <a:rPr lang="en-US" sz="2400" b="1" dirty="0" smtClean="0">
                <a:solidFill>
                  <a:srgbClr val="000000"/>
                </a:solidFill>
                <a:effectLst/>
                <a:latin typeface="Times New Roman"/>
                <a:ea typeface="Times New Roman"/>
              </a:rPr>
              <a:t>MAY WEEK IN CAMBRIDGE</a:t>
            </a:r>
            <a:endParaRPr lang="ru-RU" sz="2400" dirty="0" smtClean="0">
              <a:effectLst/>
              <a:latin typeface="Times New Roman"/>
              <a:ea typeface="Times New Roman"/>
            </a:endParaRPr>
          </a:p>
          <a:p>
            <a:pPr algn="ctr"/>
            <a:r>
              <a:rPr lang="en-US" sz="2400" dirty="0" smtClean="0">
                <a:solidFill>
                  <a:srgbClr val="000000"/>
                </a:solidFill>
                <a:effectLst/>
                <a:latin typeface="Times New Roman"/>
                <a:ea typeface="Times New Roman"/>
              </a:rPr>
              <a:t>(Reading)</a:t>
            </a:r>
            <a:endParaRPr lang="ru-RU" sz="2400" dirty="0" smtClean="0">
              <a:effectLst/>
              <a:latin typeface="Times New Roman"/>
              <a:ea typeface="Times New Roman"/>
            </a:endParaRPr>
          </a:p>
          <a:p>
            <a:pPr algn="just"/>
            <a:r>
              <a:rPr lang="en-US" sz="2400" dirty="0" smtClean="0">
                <a:solidFill>
                  <a:srgbClr val="000000"/>
                </a:solidFill>
                <a:effectLst/>
                <a:latin typeface="Times New Roman"/>
                <a:ea typeface="Times New Roman"/>
              </a:rPr>
              <a:t>The </a:t>
            </a:r>
            <a:r>
              <a:rPr lang="en-US" sz="2400" baseline="30000" dirty="0" smtClean="0">
                <a:solidFill>
                  <a:srgbClr val="000000"/>
                </a:solidFill>
                <a:effectLst/>
                <a:latin typeface="Times New Roman"/>
                <a:ea typeface="Times New Roman"/>
              </a:rPr>
              <a:t>→</a:t>
            </a:r>
            <a:r>
              <a:rPr lang="en-US" sz="2400" dirty="0" smtClean="0">
                <a:solidFill>
                  <a:srgbClr val="000000"/>
                </a:solidFill>
                <a:effectLst/>
                <a:latin typeface="Times New Roman"/>
                <a:ea typeface="Times New Roman"/>
              </a:rPr>
              <a:t> most 'interesting and </a:t>
            </a:r>
            <a:r>
              <a:rPr lang="en-US" sz="2400" u="sng" dirty="0" err="1" smtClean="0">
                <a:solidFill>
                  <a:srgbClr val="000000"/>
                </a:solidFill>
                <a:effectLst/>
                <a:latin typeface="Times New Roman"/>
                <a:ea typeface="Times New Roman"/>
              </a:rPr>
              <a:t>bizˋzare</a:t>
            </a:r>
            <a:r>
              <a:rPr lang="en-US" sz="2400" dirty="0" smtClean="0">
                <a:solidFill>
                  <a:srgbClr val="000000"/>
                </a:solidFill>
                <a:effectLst/>
                <a:latin typeface="Times New Roman"/>
                <a:ea typeface="Times New Roman"/>
              </a:rPr>
              <a:t> time of the year to visit ˎCambridge | is during ˎ</a:t>
            </a:r>
            <a:r>
              <a:rPr lang="en-US" sz="2400" u="sng" dirty="0" smtClean="0">
                <a:solidFill>
                  <a:srgbClr val="000000"/>
                </a:solidFill>
                <a:effectLst/>
                <a:latin typeface="Times New Roman"/>
                <a:ea typeface="Times New Roman"/>
              </a:rPr>
              <a:t>May Week</a:t>
            </a:r>
            <a:r>
              <a:rPr lang="en-US" sz="2400" dirty="0" smtClean="0">
                <a:solidFill>
                  <a:srgbClr val="000000"/>
                </a:solidFill>
                <a:effectLst/>
                <a:latin typeface="Times New Roman"/>
                <a:ea typeface="Times New Roman"/>
              </a:rPr>
              <a:t>. || This is </a:t>
            </a:r>
            <a:r>
              <a:rPr lang="en-US" sz="2400" baseline="30000" dirty="0" smtClean="0">
                <a:solidFill>
                  <a:srgbClr val="000000"/>
                </a:solidFill>
                <a:effectLst/>
                <a:latin typeface="Times New Roman"/>
                <a:ea typeface="Times New Roman"/>
              </a:rPr>
              <a:t>→</a:t>
            </a:r>
            <a:r>
              <a:rPr lang="en-US" sz="2400" dirty="0" smtClean="0">
                <a:solidFill>
                  <a:srgbClr val="000000"/>
                </a:solidFill>
                <a:effectLst/>
                <a:latin typeface="Times New Roman"/>
                <a:ea typeface="Times New Roman"/>
              </a:rPr>
              <a:t> neither in </a:t>
            </a:r>
            <a:r>
              <a:rPr lang="en-US" sz="2400" u="sng" dirty="0" smtClean="0">
                <a:solidFill>
                  <a:srgbClr val="000000"/>
                </a:solidFill>
                <a:effectLst/>
                <a:latin typeface="Times New Roman"/>
                <a:ea typeface="Times New Roman"/>
              </a:rPr>
              <a:t>ˌMay</a:t>
            </a:r>
            <a:r>
              <a:rPr lang="en-US" sz="2400" dirty="0" smtClean="0">
                <a:solidFill>
                  <a:srgbClr val="000000"/>
                </a:solidFill>
                <a:effectLst/>
                <a:latin typeface="Times New Roman"/>
                <a:ea typeface="Times New Roman"/>
              </a:rPr>
              <a:t> |, nor it is a ˎweek. || For </a:t>
            </a:r>
            <a:r>
              <a:rPr lang="en-US" sz="2400" baseline="30000" dirty="0" smtClean="0">
                <a:solidFill>
                  <a:srgbClr val="000000"/>
                </a:solidFill>
                <a:effectLst/>
                <a:latin typeface="Times New Roman"/>
                <a:ea typeface="Times New Roman"/>
              </a:rPr>
              <a:t>→</a:t>
            </a:r>
            <a:r>
              <a:rPr lang="en-US" sz="2400" dirty="0" smtClean="0">
                <a:solidFill>
                  <a:srgbClr val="000000"/>
                </a:solidFill>
                <a:effectLst/>
                <a:latin typeface="Times New Roman"/>
                <a:ea typeface="Times New Roman"/>
              </a:rPr>
              <a:t> some ˌreason </a:t>
            </a:r>
            <a:r>
              <a:rPr lang="en-US" sz="2400" dirty="0" smtClean="0">
                <a:solidFill>
                  <a:srgbClr val="000000"/>
                </a:solidFill>
                <a:effectLst/>
                <a:latin typeface="Cambria Math"/>
                <a:ea typeface="Times New Roman"/>
                <a:cs typeface="Cambria Math"/>
              </a:rPr>
              <a:t>⌇</a:t>
            </a:r>
            <a:r>
              <a:rPr lang="en-US" sz="2400" dirty="0" smtClean="0">
                <a:solidFill>
                  <a:srgbClr val="000000"/>
                </a:solidFill>
                <a:effectLst/>
                <a:latin typeface="Times New Roman"/>
                <a:ea typeface="Times New Roman"/>
              </a:rPr>
              <a:t> which nobody now re&gt;</a:t>
            </a:r>
            <a:r>
              <a:rPr lang="en-US" sz="2400" u="sng" dirty="0" smtClean="0">
                <a:solidFill>
                  <a:srgbClr val="000000"/>
                </a:solidFill>
                <a:effectLst/>
                <a:latin typeface="Times New Roman"/>
                <a:ea typeface="Times New Roman"/>
              </a:rPr>
              <a:t>members</a:t>
            </a:r>
            <a:r>
              <a:rPr lang="en-US" sz="2400" dirty="0" smtClean="0">
                <a:solidFill>
                  <a:srgbClr val="000000"/>
                </a:solidFill>
                <a:effectLst/>
                <a:latin typeface="Times New Roman"/>
                <a:ea typeface="Times New Roman"/>
              </a:rPr>
              <a:t> | ˋMay Week is the 'name 'given to the ↑ first '</a:t>
            </a:r>
            <a:r>
              <a:rPr lang="en-US" sz="2400" u="sng" dirty="0" smtClean="0">
                <a:solidFill>
                  <a:srgbClr val="000000"/>
                </a:solidFill>
                <a:effectLst/>
                <a:latin typeface="Times New Roman"/>
                <a:ea typeface="Times New Roman"/>
              </a:rPr>
              <a:t>two </a:t>
            </a:r>
            <a:r>
              <a:rPr lang="en-US" sz="2400" dirty="0" smtClean="0">
                <a:solidFill>
                  <a:srgbClr val="000000"/>
                </a:solidFill>
                <a:effectLst/>
                <a:latin typeface="Times New Roman"/>
                <a:ea typeface="Times New Roman"/>
              </a:rPr>
              <a:t>'</a:t>
            </a:r>
            <a:r>
              <a:rPr lang="en-US" sz="2400" u="sng" dirty="0" smtClean="0">
                <a:solidFill>
                  <a:srgbClr val="000000"/>
                </a:solidFill>
                <a:effectLst/>
                <a:latin typeface="Times New Roman"/>
                <a:ea typeface="Times New Roman"/>
              </a:rPr>
              <a:t>week</a:t>
            </a:r>
            <a:r>
              <a:rPr lang="en-US" sz="2400" dirty="0" smtClean="0">
                <a:solidFill>
                  <a:srgbClr val="000000"/>
                </a:solidFill>
                <a:effectLst/>
                <a:latin typeface="Times New Roman"/>
                <a:ea typeface="Times New Roman"/>
              </a:rPr>
              <a:t>s in </a:t>
            </a:r>
            <a:r>
              <a:rPr lang="en-US" sz="2400" u="sng" dirty="0" smtClean="0">
                <a:solidFill>
                  <a:srgbClr val="000000"/>
                </a:solidFill>
                <a:effectLst/>
                <a:latin typeface="Times New Roman"/>
                <a:ea typeface="Times New Roman"/>
              </a:rPr>
              <a:t>ˎJune</a:t>
            </a:r>
            <a:r>
              <a:rPr lang="en-US" sz="2400" dirty="0" smtClean="0">
                <a:solidFill>
                  <a:srgbClr val="000000"/>
                </a:solidFill>
                <a:effectLst/>
                <a:latin typeface="Times New Roman"/>
                <a:ea typeface="Times New Roman"/>
              </a:rPr>
              <a:t> |, the </a:t>
            </a:r>
            <a:r>
              <a:rPr lang="en-US" sz="2400" baseline="-25000" dirty="0" smtClean="0">
                <a:solidFill>
                  <a:srgbClr val="000000"/>
                </a:solidFill>
                <a:effectLst/>
                <a:latin typeface="Times New Roman"/>
                <a:ea typeface="Times New Roman"/>
              </a:rPr>
              <a:t>→</a:t>
            </a:r>
            <a:r>
              <a:rPr lang="en-US" sz="2400" dirty="0" smtClean="0">
                <a:solidFill>
                  <a:srgbClr val="000000"/>
                </a:solidFill>
                <a:effectLst/>
                <a:latin typeface="Times New Roman"/>
                <a:ea typeface="Times New Roman"/>
              </a:rPr>
              <a:t>very end of the University ˋ</a:t>
            </a:r>
            <a:r>
              <a:rPr lang="en-US" sz="2400" u="sng" dirty="0" smtClean="0">
                <a:solidFill>
                  <a:srgbClr val="000000"/>
                </a:solidFill>
                <a:effectLst/>
                <a:latin typeface="Times New Roman"/>
                <a:ea typeface="Times New Roman"/>
              </a:rPr>
              <a:t>year</a:t>
            </a:r>
            <a:r>
              <a:rPr lang="en-US" sz="2400" dirty="0" smtClean="0">
                <a:solidFill>
                  <a:srgbClr val="000000"/>
                </a:solidFill>
                <a:effectLst/>
                <a:latin typeface="Times New Roman"/>
                <a:ea typeface="Times New Roman"/>
              </a:rPr>
              <a:t>. |||</a:t>
            </a:r>
            <a:r>
              <a:rPr lang="en-US" sz="2400" baseline="30000" dirty="0" smtClean="0">
                <a:solidFill>
                  <a:srgbClr val="000000"/>
                </a:solidFill>
                <a:effectLst/>
                <a:latin typeface="Times New Roman"/>
                <a:ea typeface="Times New Roman"/>
              </a:rPr>
              <a:t>1</a:t>
            </a:r>
            <a:endParaRPr lang="ru-RU" sz="2400" dirty="0" smtClean="0">
              <a:effectLst/>
              <a:latin typeface="Times New Roman"/>
              <a:ea typeface="Times New Roman"/>
            </a:endParaRPr>
          </a:p>
          <a:p>
            <a:pPr algn="just"/>
            <a:r>
              <a:rPr lang="en-US" sz="2400" dirty="0" smtClean="0">
                <a:solidFill>
                  <a:srgbClr val="000000"/>
                </a:solidFill>
                <a:effectLst/>
                <a:latin typeface="Times New Roman"/>
                <a:ea typeface="Times New Roman"/>
              </a:rPr>
              <a:t>The </a:t>
            </a:r>
            <a:r>
              <a:rPr lang="en-US" sz="2400" baseline="30000" dirty="0" smtClean="0">
                <a:solidFill>
                  <a:srgbClr val="000000"/>
                </a:solidFill>
                <a:effectLst/>
                <a:latin typeface="Cambria Math"/>
                <a:ea typeface="Times New Roman"/>
                <a:cs typeface="Cambria Math"/>
              </a:rPr>
              <a:t>↘</a:t>
            </a:r>
            <a:r>
              <a:rPr lang="en-US" sz="2400" dirty="0" smtClean="0">
                <a:solidFill>
                  <a:srgbClr val="000000"/>
                </a:solidFill>
                <a:effectLst/>
                <a:latin typeface="Times New Roman"/>
                <a:ea typeface="Times New Roman"/>
              </a:rPr>
              <a:t>paradox is </a:t>
            </a:r>
            <a:r>
              <a:rPr lang="en-US" sz="2400" baseline="30000" dirty="0" smtClean="0">
                <a:solidFill>
                  <a:srgbClr val="000000"/>
                </a:solidFill>
                <a:effectLst/>
                <a:latin typeface="Cambria Math"/>
                <a:ea typeface="Times New Roman"/>
                <a:cs typeface="Cambria Math"/>
              </a:rPr>
              <a:t>↘</a:t>
            </a:r>
            <a:r>
              <a:rPr lang="en-US" sz="2400" dirty="0" smtClean="0">
                <a:solidFill>
                  <a:srgbClr val="000000"/>
                </a:solidFill>
                <a:effectLst/>
                <a:latin typeface="Times New Roman"/>
                <a:ea typeface="Times New Roman"/>
              </a:rPr>
              <a:t>pleasantly ˋ</a:t>
            </a:r>
            <a:r>
              <a:rPr lang="en-US" sz="2400" u="sng" dirty="0" smtClean="0">
                <a:solidFill>
                  <a:srgbClr val="000000"/>
                </a:solidFill>
                <a:effectLst/>
                <a:latin typeface="Times New Roman"/>
                <a:ea typeface="Times New Roman"/>
              </a:rPr>
              <a:t>quaint</a:t>
            </a:r>
            <a:r>
              <a:rPr lang="en-US" sz="2400" dirty="0" smtClean="0">
                <a:solidFill>
                  <a:srgbClr val="000000"/>
                </a:solidFill>
                <a:effectLst/>
                <a:latin typeface="Times New Roman"/>
                <a:ea typeface="Times New Roman"/>
              </a:rPr>
              <a:t>, | but is </a:t>
            </a:r>
            <a:r>
              <a:rPr lang="en-US" sz="2400" baseline="30000" dirty="0" smtClean="0">
                <a:solidFill>
                  <a:srgbClr val="000000"/>
                </a:solidFill>
                <a:effectLst/>
                <a:latin typeface="Cambria Math"/>
                <a:ea typeface="Times New Roman"/>
                <a:cs typeface="Cambria Math"/>
              </a:rPr>
              <a:t>↘</a:t>
            </a:r>
            <a:r>
              <a:rPr lang="en-US" sz="2400" dirty="0" smtClean="0">
                <a:solidFill>
                  <a:srgbClr val="000000"/>
                </a:solidFill>
                <a:effectLst/>
                <a:latin typeface="Times New Roman"/>
                <a:ea typeface="Times New Roman"/>
              </a:rPr>
              <a:t>also </a:t>
            </a:r>
            <a:r>
              <a:rPr lang="en-US" sz="2400" baseline="30000" dirty="0" smtClean="0">
                <a:solidFill>
                  <a:srgbClr val="000000"/>
                </a:solidFill>
                <a:effectLst/>
                <a:latin typeface="Cambria Math"/>
                <a:ea typeface="Times New Roman"/>
                <a:cs typeface="Cambria Math"/>
              </a:rPr>
              <a:t>↘</a:t>
            </a:r>
            <a:r>
              <a:rPr lang="en-US" sz="2400" dirty="0" smtClean="0">
                <a:solidFill>
                  <a:srgbClr val="000000"/>
                </a:solidFill>
                <a:effectLst/>
                <a:latin typeface="Times New Roman"/>
                <a:ea typeface="Times New Roman"/>
              </a:rPr>
              <a:t>in a way </a:t>
            </a:r>
            <a:r>
              <a:rPr lang="en-US" sz="2400" baseline="30000" dirty="0" smtClean="0">
                <a:solidFill>
                  <a:srgbClr val="000000"/>
                </a:solidFill>
                <a:effectLst/>
                <a:latin typeface="Cambria Math"/>
                <a:ea typeface="Times New Roman"/>
                <a:cs typeface="Cambria Math"/>
              </a:rPr>
              <a:t>↘</a:t>
            </a:r>
            <a:r>
              <a:rPr lang="en-US" sz="2400" u="sng" dirty="0" smtClean="0">
                <a:solidFill>
                  <a:srgbClr val="000000"/>
                </a:solidFill>
                <a:effectLst/>
                <a:latin typeface="Times New Roman"/>
                <a:ea typeface="Times New Roman"/>
              </a:rPr>
              <a:t>apt</a:t>
            </a:r>
            <a:r>
              <a:rPr lang="en-US" sz="2400" dirty="0" smtClean="0">
                <a:solidFill>
                  <a:srgbClr val="000000"/>
                </a:solidFill>
                <a:effectLst/>
                <a:latin typeface="Times New Roman"/>
                <a:ea typeface="Times New Roman"/>
              </a:rPr>
              <a:t>. || </a:t>
            </a:r>
            <a:r>
              <a:rPr lang="en-US" sz="2400" baseline="30000" dirty="0" smtClean="0">
                <a:solidFill>
                  <a:srgbClr val="000000"/>
                </a:solidFill>
                <a:effectLst/>
                <a:latin typeface="Cambria Math"/>
                <a:ea typeface="Times New Roman"/>
                <a:cs typeface="Cambria Math"/>
              </a:rPr>
              <a:t>↘</a:t>
            </a:r>
            <a:r>
              <a:rPr lang="en-US" sz="2400" dirty="0" smtClean="0">
                <a:solidFill>
                  <a:srgbClr val="000000"/>
                </a:solidFill>
                <a:effectLst/>
                <a:latin typeface="Times New Roman"/>
                <a:ea typeface="Times New Roman"/>
              </a:rPr>
              <a:t>May Week denotes 'not so much a particular ˋ</a:t>
            </a:r>
            <a:r>
              <a:rPr lang="en-US" sz="2400" u="sng" dirty="0" smtClean="0">
                <a:solidFill>
                  <a:srgbClr val="000000"/>
                </a:solidFill>
                <a:effectLst/>
                <a:latin typeface="Times New Roman"/>
                <a:ea typeface="Times New Roman"/>
              </a:rPr>
              <a:t>period of ˌtime</a:t>
            </a:r>
            <a:r>
              <a:rPr lang="en-US" sz="2400" dirty="0" smtClean="0">
                <a:solidFill>
                  <a:srgbClr val="000000"/>
                </a:solidFill>
                <a:effectLst/>
                <a:latin typeface="Times New Roman"/>
                <a:ea typeface="Times New Roman"/>
              </a:rPr>
              <a:t> | as the </a:t>
            </a:r>
            <a:r>
              <a:rPr lang="en-US" sz="2400" baseline="30000" dirty="0" smtClean="0">
                <a:solidFill>
                  <a:srgbClr val="000000"/>
                </a:solidFill>
                <a:effectLst/>
                <a:latin typeface="Cambria Math"/>
                <a:ea typeface="Times New Roman"/>
                <a:cs typeface="Cambria Math"/>
              </a:rPr>
              <a:t>↘</a:t>
            </a:r>
            <a:r>
              <a:rPr lang="en-US" sz="2400" dirty="0" smtClean="0">
                <a:solidFill>
                  <a:srgbClr val="000000"/>
                </a:solidFill>
                <a:effectLst/>
                <a:latin typeface="Times New Roman"/>
                <a:ea typeface="Times New Roman"/>
              </a:rPr>
              <a:t>general 'atmosphere of </a:t>
            </a:r>
            <a:r>
              <a:rPr lang="en-US" sz="2400" dirty="0" err="1" smtClean="0">
                <a:solidFill>
                  <a:srgbClr val="000000"/>
                </a:solidFill>
                <a:effectLst/>
                <a:latin typeface="Times New Roman"/>
                <a:ea typeface="Times New Roman"/>
              </a:rPr>
              <a:t>rela'xation</a:t>
            </a:r>
            <a:r>
              <a:rPr lang="en-US" sz="2400" dirty="0" smtClean="0">
                <a:solidFill>
                  <a:srgbClr val="000000"/>
                </a:solidFill>
                <a:effectLst/>
                <a:latin typeface="Times New Roman"/>
                <a:ea typeface="Times New Roman"/>
              </a:rPr>
              <a:t> and </a:t>
            </a:r>
            <a:r>
              <a:rPr lang="en-US" sz="2400" dirty="0" err="1" smtClean="0">
                <a:solidFill>
                  <a:srgbClr val="000000"/>
                </a:solidFill>
                <a:effectLst/>
                <a:latin typeface="Times New Roman"/>
                <a:ea typeface="Times New Roman"/>
              </a:rPr>
              <a:t>unˎwinding</a:t>
            </a:r>
            <a:r>
              <a:rPr lang="en-US" sz="2400" dirty="0" smtClean="0">
                <a:solidFill>
                  <a:srgbClr val="000000"/>
                </a:solidFill>
                <a:effectLst/>
                <a:latin typeface="Times New Roman"/>
                <a:ea typeface="Times New Roman"/>
              </a:rPr>
              <a:t> </a:t>
            </a:r>
            <a:r>
              <a:rPr lang="en-US" sz="2400" dirty="0" smtClean="0">
                <a:solidFill>
                  <a:srgbClr val="000000"/>
                </a:solidFill>
                <a:effectLst/>
                <a:latin typeface="Cambria Math"/>
                <a:ea typeface="Times New Roman"/>
                <a:cs typeface="Cambria Math"/>
              </a:rPr>
              <a:t>⌇</a:t>
            </a:r>
            <a:r>
              <a:rPr lang="en-US" sz="2400" dirty="0" smtClean="0">
                <a:solidFill>
                  <a:srgbClr val="000000"/>
                </a:solidFill>
                <a:effectLst/>
                <a:latin typeface="Times New Roman"/>
                <a:ea typeface="Times New Roman"/>
              </a:rPr>
              <a:t> at the </a:t>
            </a:r>
            <a:r>
              <a:rPr lang="en-US" sz="2400" baseline="-25000" dirty="0" smtClean="0">
                <a:solidFill>
                  <a:srgbClr val="000000"/>
                </a:solidFill>
                <a:effectLst/>
                <a:latin typeface="Times New Roman"/>
                <a:ea typeface="Times New Roman"/>
              </a:rPr>
              <a:t>→</a:t>
            </a:r>
            <a:r>
              <a:rPr lang="en-US" sz="2400" dirty="0" smtClean="0">
                <a:solidFill>
                  <a:srgbClr val="000000"/>
                </a:solidFill>
                <a:effectLst/>
                <a:latin typeface="Times New Roman"/>
                <a:ea typeface="Times New Roman"/>
              </a:rPr>
              <a:t> end of the year's ˎ</a:t>
            </a:r>
            <a:r>
              <a:rPr lang="en-US" sz="2400" u="sng" dirty="0" smtClean="0">
                <a:solidFill>
                  <a:srgbClr val="000000"/>
                </a:solidFill>
                <a:effectLst/>
                <a:latin typeface="Times New Roman"/>
                <a:ea typeface="Times New Roman"/>
              </a:rPr>
              <a:t>work</a:t>
            </a:r>
            <a:r>
              <a:rPr lang="en-US" sz="2400" dirty="0" smtClean="0">
                <a:solidFill>
                  <a:srgbClr val="000000"/>
                </a:solidFill>
                <a:effectLst/>
                <a:latin typeface="Times New Roman"/>
                <a:ea typeface="Times New Roman"/>
              </a:rPr>
              <a:t>. |||</a:t>
            </a:r>
          </a:p>
          <a:p>
            <a:pPr algn="just"/>
            <a:endParaRPr lang="ru-RU" sz="2400" dirty="0" smtClean="0">
              <a:effectLst/>
              <a:latin typeface="Times New Roman"/>
              <a:ea typeface="Times New Roman"/>
            </a:endParaRPr>
          </a:p>
          <a:p>
            <a:pPr>
              <a:spcAft>
                <a:spcPts val="0"/>
              </a:spcAft>
            </a:pPr>
            <a:r>
              <a:rPr lang="en-US" sz="2400" baseline="30000" dirty="0" smtClean="0">
                <a:solidFill>
                  <a:srgbClr val="000000"/>
                </a:solidFill>
                <a:effectLst/>
                <a:latin typeface="Times New Roman"/>
                <a:ea typeface="Times New Roman"/>
              </a:rPr>
              <a:t>1 </a:t>
            </a:r>
            <a:r>
              <a:rPr lang="en-US" sz="2400" dirty="0" smtClean="0">
                <a:solidFill>
                  <a:srgbClr val="000000"/>
                </a:solidFill>
                <a:effectLst/>
                <a:latin typeface="Times New Roman"/>
                <a:ea typeface="Times New Roman"/>
              </a:rPr>
              <a:t>— communicative </a:t>
            </a:r>
            <a:r>
              <a:rPr lang="en-US" sz="2400" dirty="0" err="1" smtClean="0">
                <a:solidFill>
                  <a:srgbClr val="000000"/>
                </a:solidFill>
                <a:effectLst/>
                <a:latin typeface="Times New Roman"/>
                <a:ea typeface="Times New Roman"/>
              </a:rPr>
              <a:t>centre</a:t>
            </a:r>
            <a:r>
              <a:rPr lang="en-US" sz="2400" dirty="0" smtClean="0">
                <a:solidFill>
                  <a:srgbClr val="000000"/>
                </a:solidFill>
                <a:effectLst/>
                <a:latin typeface="Times New Roman"/>
                <a:ea typeface="Times New Roman"/>
              </a:rPr>
              <a:t> of a phrase.</a:t>
            </a:r>
            <a:endParaRPr lang="ru-RU" sz="2400" dirty="0" smtClean="0">
              <a:effectLst/>
              <a:latin typeface="Times New Roman"/>
              <a:ea typeface="Times New Roman"/>
            </a:endParaRPr>
          </a:p>
          <a:p>
            <a:pPr>
              <a:spcAft>
                <a:spcPts val="0"/>
              </a:spcAft>
            </a:pPr>
            <a:r>
              <a:rPr lang="en-US" sz="2400" dirty="0" smtClean="0">
                <a:solidFill>
                  <a:srgbClr val="000000"/>
                </a:solidFill>
                <a:effectLst/>
                <a:latin typeface="Times New Roman"/>
                <a:ea typeface="Times New Roman"/>
              </a:rPr>
              <a:t>—communicative </a:t>
            </a:r>
            <a:r>
              <a:rPr lang="en-US" sz="2400" dirty="0" err="1" smtClean="0">
                <a:solidFill>
                  <a:srgbClr val="000000"/>
                </a:solidFill>
                <a:effectLst/>
                <a:latin typeface="Times New Roman"/>
                <a:ea typeface="Times New Roman"/>
              </a:rPr>
              <a:t>centre</a:t>
            </a:r>
            <a:r>
              <a:rPr lang="en-US" sz="2400" dirty="0" smtClean="0">
                <a:solidFill>
                  <a:srgbClr val="000000"/>
                </a:solidFill>
                <a:effectLst/>
                <a:latin typeface="Times New Roman"/>
                <a:ea typeface="Times New Roman"/>
              </a:rPr>
              <a:t> of a </a:t>
            </a:r>
            <a:r>
              <a:rPr lang="en-US" sz="2400" dirty="0" err="1" smtClean="0">
                <a:solidFill>
                  <a:srgbClr val="000000"/>
                </a:solidFill>
                <a:effectLst/>
                <a:latin typeface="Times New Roman"/>
                <a:ea typeface="Times New Roman"/>
              </a:rPr>
              <a:t>phonopassage</a:t>
            </a:r>
            <a:r>
              <a:rPr lang="en-US" sz="2400" dirty="0" smtClean="0">
                <a:solidFill>
                  <a:srgbClr val="000000"/>
                </a:solidFill>
                <a:effectLst/>
                <a:latin typeface="Times New Roman"/>
                <a:ea typeface="Times New Roman"/>
              </a:rPr>
              <a:t>.</a:t>
            </a:r>
            <a:endParaRPr lang="ru-RU" sz="2400" dirty="0" smtClean="0">
              <a:effectLst/>
              <a:latin typeface="Times New Roman"/>
              <a:ea typeface="Times New Roman"/>
            </a:endParaRPr>
          </a:p>
          <a:p>
            <a:pPr indent="450215" algn="just">
              <a:lnSpc>
                <a:spcPct val="115000"/>
              </a:lnSpc>
              <a:spcAft>
                <a:spcPts val="0"/>
              </a:spcAft>
            </a:pPr>
            <a:endParaRPr lang="ru-RU" sz="1400" dirty="0">
              <a:effectLst/>
              <a:latin typeface="Calibri"/>
              <a:ea typeface="Calibri"/>
              <a:cs typeface="Times New Roman"/>
            </a:endParaRPr>
          </a:p>
        </p:txBody>
      </p:sp>
    </p:spTree>
    <p:extLst>
      <p:ext uri="{BB962C8B-B14F-4D97-AF65-F5344CB8AC3E}">
        <p14:creationId xmlns:p14="http://schemas.microsoft.com/office/powerpoint/2010/main" val="35855570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332656"/>
            <a:ext cx="7992888" cy="6124754"/>
          </a:xfrm>
          <a:prstGeom prst="rect">
            <a:avLst/>
          </a:prstGeom>
        </p:spPr>
        <p:txBody>
          <a:bodyPr wrap="square">
            <a:spAutoFit/>
          </a:bodyPr>
          <a:lstStyle/>
          <a:p>
            <a:pPr indent="450215" algn="just">
              <a:spcAft>
                <a:spcPts val="0"/>
              </a:spcAft>
            </a:pPr>
            <a:r>
              <a:rPr lang="en-US" sz="2800" dirty="0" smtClean="0">
                <a:solidFill>
                  <a:srgbClr val="000000"/>
                </a:solidFill>
                <a:effectLst/>
                <a:latin typeface="Times New Roman"/>
                <a:ea typeface="Times New Roman"/>
              </a:rPr>
              <a:t>Any </a:t>
            </a:r>
            <a:r>
              <a:rPr lang="en-US" sz="2800" dirty="0" err="1" smtClean="0">
                <a:solidFill>
                  <a:srgbClr val="000000"/>
                </a:solidFill>
                <a:effectLst/>
                <a:latin typeface="Times New Roman"/>
                <a:ea typeface="Times New Roman"/>
              </a:rPr>
              <a:t>phonostylistic</a:t>
            </a:r>
            <a:r>
              <a:rPr lang="en-US" sz="2800" dirty="0" smtClean="0">
                <a:solidFill>
                  <a:srgbClr val="000000"/>
                </a:solidFill>
                <a:effectLst/>
                <a:latin typeface="Times New Roman"/>
                <a:ea typeface="Times New Roman"/>
              </a:rPr>
              <a:t> analysis falls into several steps. Obvious­ly the first procedure will be </a:t>
            </a:r>
            <a:r>
              <a:rPr lang="en-US" sz="2800" b="1" dirty="0" smtClean="0">
                <a:solidFill>
                  <a:srgbClr val="000000"/>
                </a:solidFill>
                <a:effectLst/>
                <a:latin typeface="Times New Roman"/>
                <a:ea typeface="Times New Roman"/>
              </a:rPr>
              <a:t>the description of the speech situa­tion </a:t>
            </a:r>
            <a:r>
              <a:rPr lang="en-US" sz="2800" dirty="0" smtClean="0">
                <a:solidFill>
                  <a:srgbClr val="000000"/>
                </a:solidFill>
                <a:effectLst/>
                <a:latin typeface="Times New Roman"/>
                <a:ea typeface="Times New Roman"/>
              </a:rPr>
              <a:t>which comprises the purpose, setting and participants. </a:t>
            </a:r>
          </a:p>
          <a:p>
            <a:pPr indent="450215" algn="just">
              <a:spcAft>
                <a:spcPts val="0"/>
              </a:spcAft>
            </a:pPr>
            <a:r>
              <a:rPr lang="en-US" sz="2800" dirty="0" smtClean="0">
                <a:solidFill>
                  <a:srgbClr val="000000"/>
                </a:solidFill>
                <a:effectLst/>
                <a:latin typeface="Times New Roman"/>
                <a:ea typeface="Times New Roman"/>
              </a:rPr>
              <a:t>In reference to this text we may say that this is a descriptive narra­tive, the main purpose of the reader being just to give informa­tion, it has no secondary aim which creates a definite atmos­phere of impartiality, thus the voice timbre is distinctly resonant, the speaker sounds dispassionate and rather reserved.</a:t>
            </a:r>
            <a:endParaRPr lang="ru-RU" sz="2800" dirty="0" smtClean="0">
              <a:effectLst/>
              <a:latin typeface="Times New Roman"/>
              <a:ea typeface="Times New Roman"/>
            </a:endParaRPr>
          </a:p>
          <a:p>
            <a:pPr indent="450215" algn="just">
              <a:spcAft>
                <a:spcPts val="0"/>
              </a:spcAft>
            </a:pPr>
            <a:r>
              <a:rPr lang="en-US" sz="2800" dirty="0" smtClean="0">
                <a:solidFill>
                  <a:srgbClr val="000000"/>
                </a:solidFill>
                <a:effectLst/>
                <a:latin typeface="Times New Roman"/>
                <a:ea typeface="Times New Roman"/>
              </a:rPr>
              <a:t>The presenter of the text is a student of Oxford University who has a clear advanced RP accent. The reading is directed to a group of students or learners of English.</a:t>
            </a:r>
            <a:endParaRPr lang="ru-RU" sz="2800" dirty="0">
              <a:effectLst/>
              <a:latin typeface="Times New Roman"/>
              <a:ea typeface="Times New Roman"/>
            </a:endParaRPr>
          </a:p>
        </p:txBody>
      </p:sp>
    </p:spTree>
    <p:extLst>
      <p:ext uri="{BB962C8B-B14F-4D97-AF65-F5344CB8AC3E}">
        <p14:creationId xmlns:p14="http://schemas.microsoft.com/office/powerpoint/2010/main" val="2139649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55797"/>
            <a:ext cx="8640960" cy="6851106"/>
          </a:xfrm>
          <a:prstGeom prst="rect">
            <a:avLst/>
          </a:prstGeom>
        </p:spPr>
        <p:txBody>
          <a:bodyPr wrap="square">
            <a:spAutoFit/>
          </a:bodyPr>
          <a:lstStyle/>
          <a:p>
            <a:pPr algn="just">
              <a:lnSpc>
                <a:spcPct val="115000"/>
              </a:lnSpc>
              <a:spcAft>
                <a:spcPts val="0"/>
              </a:spcAft>
            </a:pPr>
            <a:r>
              <a:rPr lang="en-US" sz="2400" b="1" dirty="0" smtClean="0">
                <a:effectLst/>
                <a:latin typeface="Times New Roman"/>
                <a:ea typeface="Calibri"/>
                <a:cs typeface="Times New Roman"/>
              </a:rPr>
              <a:t>1. The Problems of </a:t>
            </a:r>
            <a:r>
              <a:rPr lang="en-US" sz="2400" b="1" dirty="0" err="1" smtClean="0">
                <a:effectLst/>
                <a:latin typeface="Times New Roman"/>
                <a:ea typeface="Calibri"/>
                <a:cs typeface="Times New Roman"/>
              </a:rPr>
              <a:t>Phonostylistics</a:t>
            </a:r>
            <a:r>
              <a:rPr lang="en-US" sz="2400" b="1" dirty="0" smtClean="0">
                <a:effectLst/>
                <a:latin typeface="Times New Roman"/>
                <a:ea typeface="Calibri"/>
                <a:cs typeface="Times New Roman"/>
              </a:rPr>
              <a:t>. </a:t>
            </a:r>
            <a:r>
              <a:rPr lang="en-US" sz="2400" b="1" dirty="0" err="1" smtClean="0">
                <a:effectLst/>
                <a:latin typeface="Times New Roman"/>
                <a:ea typeface="Calibri"/>
                <a:cs typeface="Times New Roman"/>
              </a:rPr>
              <a:t>Phonostylistics</a:t>
            </a:r>
            <a:r>
              <a:rPr lang="en-US" sz="2400" b="1" dirty="0" smtClean="0">
                <a:effectLst/>
                <a:latin typeface="Times New Roman"/>
                <a:ea typeface="Calibri"/>
                <a:cs typeface="Times New Roman"/>
              </a:rPr>
              <a:t> as a branch of phonetics.</a:t>
            </a:r>
            <a:endParaRPr lang="ru-RU" sz="2400" dirty="0" smtClean="0">
              <a:effectLst/>
              <a:latin typeface="Calibri"/>
              <a:ea typeface="Calibri"/>
              <a:cs typeface="Times New Roman"/>
            </a:endParaRPr>
          </a:p>
          <a:p>
            <a:pPr indent="450215" algn="just">
              <a:spcAft>
                <a:spcPts val="0"/>
              </a:spcAft>
            </a:pPr>
            <a:r>
              <a:rPr lang="en-US" sz="2400" dirty="0" smtClean="0">
                <a:solidFill>
                  <a:srgbClr val="000000"/>
                </a:solidFill>
                <a:effectLst/>
                <a:latin typeface="Times New Roman"/>
                <a:ea typeface="Times New Roman"/>
              </a:rPr>
              <a:t>Pronunciation is by no means homogeneous. It</a:t>
            </a:r>
            <a:r>
              <a:rPr lang="en-US" sz="2400" b="1" dirty="0" smtClean="0">
                <a:solidFill>
                  <a:srgbClr val="000000"/>
                </a:solidFill>
                <a:effectLst/>
                <a:latin typeface="Times New Roman"/>
                <a:ea typeface="Times New Roman"/>
              </a:rPr>
              <a:t> </a:t>
            </a:r>
            <a:r>
              <a:rPr lang="en-US" sz="2400" dirty="0" smtClean="0">
                <a:solidFill>
                  <a:srgbClr val="000000"/>
                </a:solidFill>
                <a:effectLst/>
                <a:latin typeface="Times New Roman"/>
                <a:ea typeface="Times New Roman"/>
              </a:rPr>
              <a:t>varies under the influence of numer­ous factors. These factors lie quite outside any possibility of signaling linguistic meaning so it is appropriate to refer to these factors as </a:t>
            </a:r>
            <a:r>
              <a:rPr lang="en-US" sz="2400" b="1" dirty="0" err="1" smtClean="0">
                <a:solidFill>
                  <a:srgbClr val="000000"/>
                </a:solidFill>
                <a:effectLst/>
                <a:latin typeface="Times New Roman"/>
                <a:ea typeface="Times New Roman"/>
              </a:rPr>
              <a:t>extralinguistic</a:t>
            </a:r>
            <a:r>
              <a:rPr lang="en-US" sz="2400" b="1" dirty="0" smtClean="0">
                <a:solidFill>
                  <a:srgbClr val="000000"/>
                </a:solidFill>
                <a:effectLst/>
                <a:latin typeface="Times New Roman"/>
                <a:ea typeface="Times New Roman"/>
              </a:rPr>
              <a:t>. </a:t>
            </a:r>
            <a:endParaRPr lang="ru-RU" sz="2400" dirty="0" smtClean="0">
              <a:effectLst/>
              <a:latin typeface="Times New Roman"/>
              <a:ea typeface="Times New Roman"/>
            </a:endParaRPr>
          </a:p>
          <a:p>
            <a:pPr indent="450215" algn="just">
              <a:spcAft>
                <a:spcPts val="0"/>
              </a:spcAft>
            </a:pPr>
            <a:r>
              <a:rPr lang="en-US" sz="2400" dirty="0" smtClean="0">
                <a:solidFill>
                  <a:srgbClr val="000000"/>
                </a:solidFill>
                <a:effectLst/>
                <a:latin typeface="Times New Roman"/>
                <a:ea typeface="Times New Roman"/>
              </a:rPr>
              <a:t>The information about stylistic variations in learning, understanding and producing language is directly useful for the design, execution and evaluation of teaching phonetics. The branch of phonetics most usually applied for such information is </a:t>
            </a:r>
            <a:r>
              <a:rPr lang="en-US" sz="2400" b="1" dirty="0" err="1" smtClean="0">
                <a:solidFill>
                  <a:srgbClr val="000000"/>
                </a:solidFill>
                <a:effectLst/>
                <a:latin typeface="Times New Roman"/>
                <a:ea typeface="Times New Roman"/>
              </a:rPr>
              <a:t>phonostylistics</a:t>
            </a:r>
            <a:r>
              <a:rPr lang="en-US" sz="2400" dirty="0" smtClean="0">
                <a:solidFill>
                  <a:srgbClr val="000000"/>
                </a:solidFill>
                <a:effectLst/>
                <a:latin typeface="Times New Roman"/>
                <a:ea typeface="Times New Roman"/>
              </a:rPr>
              <a:t>. </a:t>
            </a:r>
            <a:endParaRPr lang="ru-RU" sz="2400" dirty="0" smtClean="0">
              <a:effectLst/>
              <a:latin typeface="Times New Roman"/>
              <a:ea typeface="Times New Roman"/>
            </a:endParaRPr>
          </a:p>
          <a:p>
            <a:pPr indent="450215" algn="just">
              <a:spcAft>
                <a:spcPts val="0"/>
              </a:spcAft>
            </a:pPr>
            <a:r>
              <a:rPr lang="en-US" sz="2400" dirty="0" err="1" smtClean="0">
                <a:solidFill>
                  <a:srgbClr val="000000"/>
                </a:solidFill>
                <a:effectLst/>
                <a:latin typeface="Times New Roman"/>
                <a:ea typeface="Times New Roman"/>
              </a:rPr>
              <a:t>Phonostylis­tics</a:t>
            </a:r>
            <a:r>
              <a:rPr lang="en-US" sz="2400" dirty="0" smtClean="0">
                <a:solidFill>
                  <a:srgbClr val="000000"/>
                </a:solidFill>
                <a:effectLst/>
                <a:latin typeface="Times New Roman"/>
                <a:ea typeface="Times New Roman"/>
              </a:rPr>
              <a:t> is a rapidly developing and controversial field of study though a great deal of research work has been done in it. It would not be accurate to say that </a:t>
            </a:r>
            <a:r>
              <a:rPr lang="en-US" sz="2400" dirty="0" err="1" smtClean="0">
                <a:solidFill>
                  <a:srgbClr val="000000"/>
                </a:solidFill>
                <a:effectLst/>
                <a:latin typeface="Times New Roman"/>
                <a:ea typeface="Times New Roman"/>
              </a:rPr>
              <a:t>phonostylistics</a:t>
            </a:r>
            <a:r>
              <a:rPr lang="en-US" sz="2400" dirty="0" smtClean="0">
                <a:solidFill>
                  <a:srgbClr val="000000"/>
                </a:solidFill>
                <a:effectLst/>
                <a:latin typeface="Times New Roman"/>
                <a:ea typeface="Times New Roman"/>
              </a:rPr>
              <a:t> is a new branch of phonetics. It is rather a new way of looking at phonet­ic phenomena. Linguists were until recently not aware of this way of analysis and awareness came only as a result of detailed analysis of spoken speech.</a:t>
            </a:r>
            <a:endParaRPr lang="ru-RU" sz="2400" dirty="0">
              <a:effectLst/>
              <a:latin typeface="Times New Roman"/>
              <a:ea typeface="Times New Roman"/>
            </a:endParaRPr>
          </a:p>
        </p:txBody>
      </p:sp>
    </p:spTree>
    <p:extLst>
      <p:ext uri="{BB962C8B-B14F-4D97-AF65-F5344CB8AC3E}">
        <p14:creationId xmlns:p14="http://schemas.microsoft.com/office/powerpoint/2010/main" val="24704607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548680"/>
            <a:ext cx="8280920" cy="5262979"/>
          </a:xfrm>
          <a:prstGeom prst="rect">
            <a:avLst/>
          </a:prstGeom>
        </p:spPr>
        <p:txBody>
          <a:bodyPr wrap="square">
            <a:spAutoFit/>
          </a:bodyPr>
          <a:lstStyle/>
          <a:p>
            <a:pPr indent="450215" algn="just">
              <a:spcAft>
                <a:spcPts val="0"/>
              </a:spcAft>
            </a:pPr>
            <a:r>
              <a:rPr lang="en-US" sz="2400" dirty="0" smtClean="0">
                <a:solidFill>
                  <a:srgbClr val="000000"/>
                </a:solidFill>
                <a:effectLst/>
                <a:latin typeface="Times New Roman"/>
                <a:ea typeface="Times New Roman"/>
              </a:rPr>
              <a:t>The next step is to define other </a:t>
            </a:r>
            <a:r>
              <a:rPr lang="en-US" sz="2400" dirty="0" err="1" smtClean="0">
                <a:solidFill>
                  <a:srgbClr val="000000"/>
                </a:solidFill>
                <a:effectLst/>
                <a:latin typeface="Times New Roman"/>
                <a:ea typeface="Times New Roman"/>
              </a:rPr>
              <a:t>extralinguistic</a:t>
            </a:r>
            <a:r>
              <a:rPr lang="en-US" sz="2400" dirty="0" smtClean="0">
                <a:solidFill>
                  <a:srgbClr val="000000"/>
                </a:solidFill>
                <a:effectLst/>
                <a:latin typeface="Times New Roman"/>
                <a:ea typeface="Times New Roman"/>
              </a:rPr>
              <a:t> factors, </a:t>
            </a:r>
            <a:r>
              <a:rPr lang="en-US" sz="2400" b="1" dirty="0" smtClean="0">
                <a:solidFill>
                  <a:srgbClr val="000000"/>
                </a:solidFill>
                <a:effectLst/>
                <a:latin typeface="Times New Roman"/>
                <a:ea typeface="Times New Roman"/>
              </a:rPr>
              <a:t>the de­gree of preparedness </a:t>
            </a:r>
            <a:r>
              <a:rPr lang="en-US" sz="2400" dirty="0" smtClean="0">
                <a:solidFill>
                  <a:srgbClr val="000000"/>
                </a:solidFill>
                <a:effectLst/>
                <a:latin typeface="Times New Roman"/>
                <a:ea typeface="Times New Roman"/>
              </a:rPr>
              <a:t>among them. </a:t>
            </a:r>
          </a:p>
          <a:p>
            <a:pPr indent="450215" algn="just">
              <a:spcAft>
                <a:spcPts val="0"/>
              </a:spcAft>
            </a:pPr>
            <a:r>
              <a:rPr lang="en-US" sz="2400" dirty="0" smtClean="0">
                <a:solidFill>
                  <a:srgbClr val="000000"/>
                </a:solidFill>
                <a:effectLst/>
                <a:latin typeface="Times New Roman"/>
                <a:ea typeface="Times New Roman"/>
              </a:rPr>
              <a:t>The analyzed text may be characterized as half prepared or</a:t>
            </a:r>
            <a:r>
              <a:rPr lang="en-US" sz="2400" b="1" dirty="0" smtClean="0">
                <a:solidFill>
                  <a:srgbClr val="000000"/>
                </a:solidFill>
                <a:effectLst/>
                <a:latin typeface="Times New Roman"/>
                <a:ea typeface="Times New Roman"/>
              </a:rPr>
              <a:t> </a:t>
            </a:r>
            <a:r>
              <a:rPr lang="en-US" sz="2400" dirty="0" err="1" smtClean="0">
                <a:solidFill>
                  <a:srgbClr val="000000"/>
                </a:solidFill>
                <a:effectLst/>
                <a:latin typeface="Times New Roman"/>
                <a:ea typeface="Times New Roman"/>
              </a:rPr>
              <a:t>quazispontaneous</a:t>
            </a:r>
            <a:r>
              <a:rPr lang="en-US" sz="2400" dirty="0" smtClean="0">
                <a:solidFill>
                  <a:srgbClr val="000000"/>
                </a:solidFill>
                <a:effectLst/>
                <a:latin typeface="Times New Roman"/>
                <a:ea typeface="Times New Roman"/>
              </a:rPr>
              <a:t> as it was read through beforehand. </a:t>
            </a:r>
          </a:p>
          <a:p>
            <a:pPr indent="450215" algn="just">
              <a:spcAft>
                <a:spcPts val="0"/>
              </a:spcAft>
            </a:pPr>
            <a:endParaRPr lang="en-US" sz="2400" dirty="0" smtClean="0">
              <a:solidFill>
                <a:srgbClr val="000000"/>
              </a:solidFill>
              <a:effectLst/>
              <a:latin typeface="Times New Roman"/>
              <a:ea typeface="Times New Roman"/>
            </a:endParaRPr>
          </a:p>
          <a:p>
            <a:pPr indent="450215" algn="just">
              <a:spcAft>
                <a:spcPts val="0"/>
              </a:spcAft>
            </a:pPr>
            <a:r>
              <a:rPr lang="en-US" sz="2400" dirty="0" smtClean="0">
                <a:solidFill>
                  <a:srgbClr val="000000"/>
                </a:solidFill>
                <a:effectLst/>
                <a:latin typeface="Times New Roman"/>
                <a:ea typeface="Times New Roman"/>
              </a:rPr>
              <a:t>The characteristics on the pro­sodic level - </a:t>
            </a:r>
            <a:r>
              <a:rPr lang="en-US" sz="2400" b="1" dirty="0" smtClean="0">
                <a:solidFill>
                  <a:srgbClr val="000000"/>
                </a:solidFill>
                <a:effectLst/>
                <a:latin typeface="Times New Roman"/>
                <a:ea typeface="Times New Roman"/>
              </a:rPr>
              <a:t>delimita­tion. </a:t>
            </a:r>
            <a:r>
              <a:rPr lang="en-US" sz="2400" dirty="0" smtClean="0">
                <a:solidFill>
                  <a:srgbClr val="000000"/>
                </a:solidFill>
                <a:effectLst/>
                <a:latin typeface="Times New Roman"/>
                <a:ea typeface="Times New Roman"/>
              </a:rPr>
              <a:t>The text is split into </a:t>
            </a:r>
            <a:r>
              <a:rPr lang="en-US" sz="2400" dirty="0" err="1" smtClean="0">
                <a:solidFill>
                  <a:srgbClr val="000000"/>
                </a:solidFill>
                <a:effectLst/>
                <a:latin typeface="Times New Roman"/>
                <a:ea typeface="Times New Roman"/>
              </a:rPr>
              <a:t>phonopassages</a:t>
            </a:r>
            <a:r>
              <a:rPr lang="en-US" sz="2400" dirty="0" smtClean="0">
                <a:solidFill>
                  <a:srgbClr val="000000"/>
                </a:solidFill>
                <a:effectLst/>
                <a:latin typeface="Times New Roman"/>
                <a:ea typeface="Times New Roman"/>
              </a:rPr>
              <a:t>, then into phrases, then into intonation groups, correspondingly, the length of paus­es is varied according to the text units. Pauses are made at syn­tactical junctures within the phrase and between them. Howev­er, potential </a:t>
            </a:r>
            <a:r>
              <a:rPr lang="en-US" sz="2400" dirty="0" err="1" smtClean="0">
                <a:solidFill>
                  <a:srgbClr val="000000"/>
                </a:solidFill>
                <a:effectLst/>
                <a:latin typeface="Times New Roman"/>
                <a:ea typeface="Times New Roman"/>
              </a:rPr>
              <a:t>syntagms</a:t>
            </a:r>
            <a:r>
              <a:rPr lang="en-US" sz="2400" dirty="0" smtClean="0">
                <a:solidFill>
                  <a:srgbClr val="000000"/>
                </a:solidFill>
                <a:effectLst/>
                <a:latin typeface="Times New Roman"/>
                <a:ea typeface="Times New Roman"/>
              </a:rPr>
              <a:t> are also quite common. The relevant length of pauses makes the reading careful and distinct so that the listeners could understand it without worrying over the meaning of a few difficult words.</a:t>
            </a:r>
            <a:endParaRPr lang="ru-RU" sz="2400" dirty="0">
              <a:effectLst/>
              <a:latin typeface="Times New Roman"/>
              <a:ea typeface="Times New Roman"/>
            </a:endParaRPr>
          </a:p>
        </p:txBody>
      </p:sp>
    </p:spTree>
    <p:extLst>
      <p:ext uri="{BB962C8B-B14F-4D97-AF65-F5344CB8AC3E}">
        <p14:creationId xmlns:p14="http://schemas.microsoft.com/office/powerpoint/2010/main" val="39487883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751344"/>
            <a:ext cx="8280920" cy="5262979"/>
          </a:xfrm>
          <a:prstGeom prst="rect">
            <a:avLst/>
          </a:prstGeom>
        </p:spPr>
        <p:txBody>
          <a:bodyPr wrap="square">
            <a:spAutoFit/>
          </a:bodyPr>
          <a:lstStyle/>
          <a:p>
            <a:pPr indent="450215" algn="just">
              <a:spcAft>
                <a:spcPts val="0"/>
              </a:spcAft>
            </a:pPr>
            <a:r>
              <a:rPr lang="en-US" sz="2400" dirty="0" smtClean="0">
                <a:solidFill>
                  <a:srgbClr val="000000"/>
                </a:solidFill>
                <a:effectLst/>
                <a:latin typeface="Times New Roman"/>
                <a:ea typeface="Times New Roman"/>
              </a:rPr>
              <a:t>Among the </a:t>
            </a:r>
            <a:r>
              <a:rPr lang="en-US" sz="2400" b="1" dirty="0" smtClean="0">
                <a:solidFill>
                  <a:srgbClr val="000000"/>
                </a:solidFill>
                <a:effectLst/>
                <a:latin typeface="Times New Roman"/>
                <a:ea typeface="Times New Roman"/>
              </a:rPr>
              <a:t>prosodic features </a:t>
            </a:r>
            <a:r>
              <a:rPr lang="en-US" sz="2400" dirty="0" smtClean="0">
                <a:solidFill>
                  <a:srgbClr val="000000"/>
                </a:solidFill>
                <a:effectLst/>
                <a:latin typeface="Times New Roman"/>
                <a:ea typeface="Times New Roman"/>
              </a:rPr>
              <a:t>we should mention the follow­ing:</a:t>
            </a:r>
            <a:endParaRPr lang="ru-RU" sz="2400" dirty="0" smtClean="0">
              <a:effectLst/>
              <a:latin typeface="Times New Roman"/>
              <a:ea typeface="Times New Roman"/>
            </a:endParaRPr>
          </a:p>
          <a:p>
            <a:pPr indent="450215" algn="just">
              <a:spcAft>
                <a:spcPts val="0"/>
              </a:spcAft>
            </a:pPr>
            <a:r>
              <a:rPr lang="en-US" sz="2400" i="1" dirty="0" smtClean="0">
                <a:solidFill>
                  <a:srgbClr val="000000"/>
                </a:solidFill>
                <a:effectLst/>
                <a:latin typeface="Times New Roman"/>
                <a:ea typeface="Times New Roman"/>
              </a:rPr>
              <a:t>Loudness</a:t>
            </a:r>
            <a:r>
              <a:rPr lang="en-US" sz="2400" dirty="0" smtClean="0">
                <a:solidFill>
                  <a:srgbClr val="000000"/>
                </a:solidFill>
                <a:effectLst/>
                <a:latin typeface="Times New Roman"/>
                <a:ea typeface="Times New Roman"/>
              </a:rPr>
              <a:t> is relatively stable and normal, but within </a:t>
            </a:r>
            <a:r>
              <a:rPr lang="en-US" sz="2400" dirty="0" err="1" smtClean="0">
                <a:solidFill>
                  <a:srgbClr val="000000"/>
                </a:solidFill>
                <a:effectLst/>
                <a:latin typeface="Times New Roman"/>
                <a:ea typeface="Times New Roman"/>
              </a:rPr>
              <a:t>phonopassage</a:t>
            </a:r>
            <a:r>
              <a:rPr lang="en-US" sz="2400" dirty="0" smtClean="0">
                <a:solidFill>
                  <a:srgbClr val="000000"/>
                </a:solidFill>
                <a:effectLst/>
                <a:latin typeface="Times New Roman"/>
                <a:ea typeface="Times New Roman"/>
              </a:rPr>
              <a:t> </a:t>
            </a:r>
            <a:r>
              <a:rPr lang="en-US" sz="2400" dirty="0" smtClean="0">
                <a:solidFill>
                  <a:srgbClr val="000000"/>
                </a:solidFill>
                <a:effectLst/>
                <a:latin typeface="Times New Roman"/>
                <a:ea typeface="Times New Roman"/>
              </a:rPr>
              <a:t>boundaries there is a gradual decrease of it. Thus it is easy to spot the boundaries by loudness contrasts between the final and initial intonation groups of two adjacent </a:t>
            </a:r>
            <a:r>
              <a:rPr lang="en-US" sz="2400" dirty="0" err="1" smtClean="0">
                <a:solidFill>
                  <a:srgbClr val="000000"/>
                </a:solidFill>
                <a:effectLst/>
                <a:latin typeface="Times New Roman"/>
                <a:ea typeface="Times New Roman"/>
              </a:rPr>
              <a:t>phonopassages</a:t>
            </a:r>
            <a:r>
              <a:rPr lang="en-US" sz="2400" dirty="0" smtClean="0">
                <a:solidFill>
                  <a:srgbClr val="000000"/>
                </a:solidFill>
                <a:effectLst/>
                <a:latin typeface="Times New Roman"/>
                <a:ea typeface="Times New Roman"/>
              </a:rPr>
              <a:t>. The same could be said about </a:t>
            </a:r>
            <a:r>
              <a:rPr lang="en-US" sz="2400" i="1" dirty="0" smtClean="0">
                <a:solidFill>
                  <a:srgbClr val="000000"/>
                </a:solidFill>
                <a:effectLst/>
                <a:latin typeface="Times New Roman"/>
                <a:ea typeface="Times New Roman"/>
              </a:rPr>
              <a:t>levels and ranges</a:t>
            </a:r>
            <a:r>
              <a:rPr lang="en-US" sz="2400" dirty="0" smtClean="0">
                <a:solidFill>
                  <a:srgbClr val="000000"/>
                </a:solidFill>
                <a:effectLst/>
                <a:latin typeface="Times New Roman"/>
                <a:ea typeface="Times New Roman"/>
              </a:rPr>
              <a:t>: there is a distinctly marked decrease of them within the </a:t>
            </a:r>
            <a:r>
              <a:rPr lang="en-US" sz="2400" dirty="0" err="1" smtClean="0">
                <a:solidFill>
                  <a:srgbClr val="000000"/>
                </a:solidFill>
                <a:effectLst/>
                <a:latin typeface="Times New Roman"/>
                <a:ea typeface="Times New Roman"/>
              </a:rPr>
              <a:t>phonopassage</a:t>
            </a:r>
            <a:r>
              <a:rPr lang="en-US" sz="2400" dirty="0" smtClean="0">
                <a:solidFill>
                  <a:srgbClr val="000000"/>
                </a:solidFill>
                <a:effectLst/>
                <a:latin typeface="Times New Roman"/>
                <a:ea typeface="Times New Roman"/>
              </a:rPr>
              <a:t>.</a:t>
            </a:r>
            <a:endParaRPr lang="ru-RU" sz="2400" dirty="0" smtClean="0">
              <a:effectLst/>
              <a:latin typeface="Times New Roman"/>
              <a:ea typeface="Times New Roman"/>
            </a:endParaRPr>
          </a:p>
          <a:p>
            <a:pPr indent="450215" algn="just">
              <a:spcAft>
                <a:spcPts val="0"/>
              </a:spcAft>
            </a:pPr>
            <a:r>
              <a:rPr lang="en-US" sz="2400" i="1" dirty="0" smtClean="0">
                <a:solidFill>
                  <a:srgbClr val="000000"/>
                </a:solidFill>
                <a:effectLst/>
                <a:latin typeface="Times New Roman"/>
                <a:ea typeface="Times New Roman"/>
              </a:rPr>
              <a:t>The rate of utterances </a:t>
            </a:r>
            <a:r>
              <a:rPr lang="en-US" sz="2400" dirty="0" smtClean="0">
                <a:solidFill>
                  <a:srgbClr val="000000"/>
                </a:solidFill>
                <a:effectLst/>
                <a:latin typeface="Times New Roman"/>
                <a:ea typeface="Times New Roman"/>
              </a:rPr>
              <a:t>is normal or rather slow, not noticea­bly varied. Together with the medium length of pauses the gen­eral tempo may be marked as moderate.</a:t>
            </a:r>
            <a:endParaRPr lang="ru-RU" sz="2400" dirty="0" smtClean="0">
              <a:effectLst/>
              <a:latin typeface="Times New Roman"/>
              <a:ea typeface="Times New Roman"/>
            </a:endParaRPr>
          </a:p>
          <a:p>
            <a:pPr indent="450215" algn="just">
              <a:spcAft>
                <a:spcPts val="0"/>
              </a:spcAft>
            </a:pPr>
            <a:r>
              <a:rPr lang="en-US" sz="2400" i="1" dirty="0" smtClean="0">
                <a:solidFill>
                  <a:srgbClr val="000000"/>
                </a:solidFill>
                <a:effectLst/>
                <a:latin typeface="Times New Roman"/>
                <a:ea typeface="Times New Roman"/>
              </a:rPr>
              <a:t>The rhythm </a:t>
            </a:r>
            <a:r>
              <a:rPr lang="en-US" sz="2400" dirty="0" smtClean="0">
                <a:solidFill>
                  <a:srgbClr val="000000"/>
                </a:solidFill>
                <a:effectLst/>
                <a:latin typeface="Times New Roman"/>
                <a:ea typeface="Times New Roman"/>
              </a:rPr>
              <a:t>may be characterized as systematic, properly or­ganized, </a:t>
            </a:r>
            <a:r>
              <a:rPr lang="en-US" sz="2400" dirty="0" err="1" smtClean="0">
                <a:solidFill>
                  <a:srgbClr val="000000"/>
                </a:solidFill>
                <a:effectLst/>
                <a:latin typeface="Times New Roman"/>
                <a:ea typeface="Times New Roman"/>
              </a:rPr>
              <a:t>interpausal</a:t>
            </a:r>
            <a:r>
              <a:rPr lang="en-US" sz="2400" dirty="0" smtClean="0">
                <a:solidFill>
                  <a:srgbClr val="000000"/>
                </a:solidFill>
                <a:effectLst/>
                <a:latin typeface="Times New Roman"/>
                <a:ea typeface="Times New Roman"/>
              </a:rPr>
              <a:t> stretches have a marked tendency towards the rhythmic </a:t>
            </a:r>
            <a:r>
              <a:rPr lang="en-US" sz="2400" dirty="0" err="1" smtClean="0">
                <a:solidFill>
                  <a:srgbClr val="000000"/>
                </a:solidFill>
                <a:effectLst/>
                <a:latin typeface="Times New Roman"/>
                <a:ea typeface="Times New Roman"/>
              </a:rPr>
              <a:t>isochrony</a:t>
            </a:r>
            <a:r>
              <a:rPr lang="en-US" sz="2400" dirty="0" smtClean="0">
                <a:solidFill>
                  <a:srgbClr val="000000"/>
                </a:solidFill>
                <a:effectLst/>
                <a:latin typeface="Times New Roman"/>
                <a:ea typeface="Times New Roman"/>
              </a:rPr>
              <a:t>.</a:t>
            </a:r>
            <a:endParaRPr lang="ru-RU" sz="2400" dirty="0">
              <a:effectLst/>
              <a:latin typeface="Times New Roman"/>
              <a:ea typeface="Times New Roman"/>
            </a:endParaRPr>
          </a:p>
        </p:txBody>
      </p:sp>
    </p:spTree>
    <p:extLst>
      <p:ext uri="{BB962C8B-B14F-4D97-AF65-F5344CB8AC3E}">
        <p14:creationId xmlns:p14="http://schemas.microsoft.com/office/powerpoint/2010/main" val="40275119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566678"/>
            <a:ext cx="8064896" cy="4832092"/>
          </a:xfrm>
          <a:prstGeom prst="rect">
            <a:avLst/>
          </a:prstGeom>
        </p:spPr>
        <p:txBody>
          <a:bodyPr wrap="square">
            <a:spAutoFit/>
          </a:bodyPr>
          <a:lstStyle/>
          <a:p>
            <a:pPr indent="450215" algn="just">
              <a:spcAft>
                <a:spcPts val="0"/>
              </a:spcAft>
            </a:pPr>
            <a:r>
              <a:rPr lang="en-US" sz="2800" dirty="0" smtClean="0">
                <a:solidFill>
                  <a:srgbClr val="000000"/>
                </a:solidFill>
                <a:effectLst/>
                <a:latin typeface="Times New Roman"/>
                <a:ea typeface="Times New Roman"/>
              </a:rPr>
              <a:t>One of the main style differentiating features on the prosodic level is </a:t>
            </a:r>
            <a:r>
              <a:rPr lang="en-US" sz="2800" b="1" dirty="0" smtClean="0">
                <a:solidFill>
                  <a:srgbClr val="000000"/>
                </a:solidFill>
                <a:effectLst/>
                <a:latin typeface="Times New Roman"/>
                <a:ea typeface="Times New Roman"/>
              </a:rPr>
              <a:t>the accentuation of the semantic </a:t>
            </a:r>
            <a:r>
              <a:rPr lang="en-US" sz="2800" b="1" dirty="0" err="1" smtClean="0">
                <a:solidFill>
                  <a:srgbClr val="000000"/>
                </a:solidFill>
                <a:effectLst/>
                <a:latin typeface="Times New Roman"/>
                <a:ea typeface="Times New Roman"/>
              </a:rPr>
              <a:t>centres</a:t>
            </a:r>
            <a:r>
              <a:rPr lang="en-US" sz="2800" b="1" dirty="0" smtClean="0">
                <a:solidFill>
                  <a:srgbClr val="000000"/>
                </a:solidFill>
                <a:effectLst/>
                <a:latin typeface="Times New Roman"/>
                <a:ea typeface="Times New Roman"/>
              </a:rPr>
              <a:t>. </a:t>
            </a:r>
          </a:p>
          <a:p>
            <a:pPr indent="450215" algn="just">
              <a:spcAft>
                <a:spcPts val="0"/>
              </a:spcAft>
            </a:pPr>
            <a:endParaRPr lang="en-US" sz="2800" b="1" dirty="0">
              <a:solidFill>
                <a:srgbClr val="000000"/>
              </a:solidFill>
              <a:latin typeface="Times New Roman"/>
              <a:ea typeface="Times New Roman"/>
            </a:endParaRPr>
          </a:p>
          <a:p>
            <a:pPr indent="450215" algn="just">
              <a:spcAft>
                <a:spcPts val="0"/>
              </a:spcAft>
            </a:pPr>
            <a:endParaRPr lang="en-US" sz="2800" b="1" dirty="0" smtClean="0">
              <a:solidFill>
                <a:srgbClr val="000000"/>
              </a:solidFill>
              <a:effectLst/>
              <a:latin typeface="Times New Roman"/>
              <a:ea typeface="Times New Roman"/>
            </a:endParaRPr>
          </a:p>
          <a:p>
            <a:pPr indent="450215" algn="just">
              <a:spcAft>
                <a:spcPts val="0"/>
              </a:spcAft>
            </a:pPr>
            <a:r>
              <a:rPr lang="en-US" sz="2800" dirty="0" smtClean="0">
                <a:solidFill>
                  <a:srgbClr val="000000"/>
                </a:solidFill>
                <a:effectLst/>
                <a:latin typeface="Times New Roman"/>
                <a:ea typeface="Times New Roman"/>
              </a:rPr>
              <a:t>It is expressed commonly by terminal tones, pre-nuclear patterns, pitch range and pitch level degree of loudness on the accented syllables, and also by the contrast between the accented and non-accented segments of the utterance. </a:t>
            </a:r>
          </a:p>
          <a:p>
            <a:pPr indent="450215" algn="just">
              <a:spcAft>
                <a:spcPts val="0"/>
              </a:spcAft>
            </a:pPr>
            <a:endParaRPr lang="ru-RU" sz="2800" dirty="0">
              <a:effectLst/>
              <a:latin typeface="Times New Roman"/>
              <a:ea typeface="Times New Roman"/>
            </a:endParaRPr>
          </a:p>
        </p:txBody>
      </p:sp>
    </p:spTree>
    <p:extLst>
      <p:ext uri="{BB962C8B-B14F-4D97-AF65-F5344CB8AC3E}">
        <p14:creationId xmlns:p14="http://schemas.microsoft.com/office/powerpoint/2010/main" val="35146449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74345"/>
            <a:ext cx="8280920" cy="5632311"/>
          </a:xfrm>
          <a:prstGeom prst="rect">
            <a:avLst/>
          </a:prstGeom>
        </p:spPr>
        <p:txBody>
          <a:bodyPr wrap="square">
            <a:spAutoFit/>
          </a:bodyPr>
          <a:lstStyle/>
          <a:p>
            <a:pPr indent="450215" algn="just">
              <a:spcAft>
                <a:spcPts val="0"/>
              </a:spcAft>
            </a:pPr>
            <a:r>
              <a:rPr lang="en-US" sz="2400" b="1" dirty="0" smtClean="0">
                <a:solidFill>
                  <a:srgbClr val="000000"/>
                </a:solidFill>
                <a:effectLst/>
                <a:latin typeface="Times New Roman"/>
                <a:ea typeface="Times New Roman"/>
              </a:rPr>
              <a:t>Terminal tones </a:t>
            </a:r>
            <a:r>
              <a:rPr lang="en-US" sz="2400" dirty="0" smtClean="0">
                <a:solidFill>
                  <a:srgbClr val="000000"/>
                </a:solidFill>
                <a:effectLst/>
                <a:latin typeface="Times New Roman"/>
                <a:ea typeface="Times New Roman"/>
              </a:rPr>
              <a:t>are commonly expressed by a low falling tone: occasionally expressive high falls are used, this usage con­veys the meaning directly; in non-final segments mid-level tones and low rising ones are quite frequent:</a:t>
            </a:r>
            <a:endParaRPr lang="ru-RU" sz="2400" dirty="0" smtClean="0">
              <a:effectLst/>
              <a:latin typeface="Times New Roman"/>
              <a:ea typeface="Times New Roman"/>
            </a:endParaRPr>
          </a:p>
          <a:p>
            <a:pPr indent="450215" algn="just">
              <a:spcAft>
                <a:spcPts val="0"/>
              </a:spcAft>
            </a:pPr>
            <a:r>
              <a:rPr lang="en-US" sz="2400" i="1" dirty="0" smtClean="0">
                <a:solidFill>
                  <a:srgbClr val="000000"/>
                </a:solidFill>
                <a:effectLst/>
                <a:latin typeface="Times New Roman"/>
                <a:ea typeface="Times New Roman"/>
              </a:rPr>
              <a:t>The → most 'interesting and </a:t>
            </a:r>
            <a:r>
              <a:rPr lang="en-US" sz="2400" i="1" dirty="0" err="1" smtClean="0">
                <a:solidFill>
                  <a:srgbClr val="000000"/>
                </a:solidFill>
                <a:effectLst/>
                <a:latin typeface="Times New Roman"/>
                <a:ea typeface="Times New Roman"/>
              </a:rPr>
              <a:t>biˋzzare</a:t>
            </a:r>
            <a:r>
              <a:rPr lang="en-US" sz="2400" i="1" dirty="0" smtClean="0">
                <a:solidFill>
                  <a:srgbClr val="000000"/>
                </a:solidFill>
                <a:effectLst/>
                <a:latin typeface="Times New Roman"/>
                <a:ea typeface="Times New Roman"/>
              </a:rPr>
              <a:t> time of the year to visit ˌCambridge | is during ˎMay Week.</a:t>
            </a:r>
            <a:endParaRPr lang="ru-RU" sz="2400" dirty="0" smtClean="0">
              <a:effectLst/>
              <a:latin typeface="Times New Roman"/>
              <a:ea typeface="Times New Roman"/>
            </a:endParaRPr>
          </a:p>
          <a:p>
            <a:pPr indent="450215" algn="just">
              <a:spcAft>
                <a:spcPts val="0"/>
              </a:spcAft>
            </a:pPr>
            <a:r>
              <a:rPr lang="en-US" sz="2400" b="1" dirty="0" smtClean="0">
                <a:solidFill>
                  <a:srgbClr val="000000"/>
                </a:solidFill>
                <a:effectLst/>
                <a:latin typeface="Times New Roman"/>
                <a:ea typeface="Times New Roman"/>
              </a:rPr>
              <a:t>Pre-nuclear patterns </a:t>
            </a:r>
            <a:r>
              <a:rPr lang="en-US" sz="2400" dirty="0" smtClean="0">
                <a:solidFill>
                  <a:srgbClr val="000000"/>
                </a:solidFill>
                <a:effectLst/>
                <a:latin typeface="Times New Roman"/>
                <a:ea typeface="Times New Roman"/>
              </a:rPr>
              <a:t>are not greatly varied; falling and level types of heads prevail. Also several falls within an intonation group are typical for the reader:</a:t>
            </a:r>
            <a:endParaRPr lang="ru-RU" sz="2400" dirty="0" smtClean="0">
              <a:effectLst/>
              <a:latin typeface="Times New Roman"/>
              <a:ea typeface="Times New Roman"/>
            </a:endParaRPr>
          </a:p>
          <a:p>
            <a:pPr indent="450215" algn="just">
              <a:spcAft>
                <a:spcPts val="0"/>
              </a:spcAft>
            </a:pPr>
            <a:r>
              <a:rPr lang="en-US" sz="2400" i="1" dirty="0" smtClean="0">
                <a:solidFill>
                  <a:srgbClr val="000000"/>
                </a:solidFill>
                <a:effectLst/>
                <a:latin typeface="Times New Roman"/>
                <a:ea typeface="Times New Roman"/>
              </a:rPr>
              <a:t>The </a:t>
            </a:r>
            <a:r>
              <a:rPr lang="en-US" sz="2400" i="1" baseline="30000" dirty="0" smtClean="0">
                <a:solidFill>
                  <a:srgbClr val="000000"/>
                </a:solidFill>
                <a:effectLst/>
                <a:latin typeface="Cambria Math"/>
                <a:ea typeface="Times New Roman"/>
                <a:cs typeface="Cambria Math"/>
              </a:rPr>
              <a:t>↘</a:t>
            </a:r>
            <a:r>
              <a:rPr lang="en-US" sz="2400" i="1" dirty="0" smtClean="0">
                <a:solidFill>
                  <a:srgbClr val="000000"/>
                </a:solidFill>
                <a:effectLst/>
                <a:latin typeface="Times New Roman"/>
                <a:ea typeface="Times New Roman"/>
              </a:rPr>
              <a:t> paradox is </a:t>
            </a:r>
            <a:r>
              <a:rPr lang="en-US" sz="2400" i="1" baseline="30000" dirty="0" smtClean="0">
                <a:solidFill>
                  <a:srgbClr val="000000"/>
                </a:solidFill>
                <a:effectLst/>
                <a:latin typeface="Cambria Math"/>
                <a:ea typeface="Times New Roman"/>
                <a:cs typeface="Cambria Math"/>
              </a:rPr>
              <a:t>↘</a:t>
            </a:r>
            <a:r>
              <a:rPr lang="en-US" sz="2400" i="1" dirty="0" smtClean="0">
                <a:solidFill>
                  <a:srgbClr val="000000"/>
                </a:solidFill>
                <a:effectLst/>
                <a:latin typeface="Times New Roman"/>
                <a:ea typeface="Times New Roman"/>
              </a:rPr>
              <a:t> pleasantly ˋquaint | but is </a:t>
            </a:r>
            <a:r>
              <a:rPr lang="en-US" sz="2400" i="1" baseline="30000" dirty="0" smtClean="0">
                <a:solidFill>
                  <a:srgbClr val="000000"/>
                </a:solidFill>
                <a:effectLst/>
                <a:latin typeface="Cambria Math"/>
                <a:ea typeface="Times New Roman"/>
                <a:cs typeface="Cambria Math"/>
              </a:rPr>
              <a:t>↘</a:t>
            </a:r>
            <a:r>
              <a:rPr lang="en-US" sz="2400" i="1" dirty="0" err="1" smtClean="0">
                <a:solidFill>
                  <a:srgbClr val="000000"/>
                </a:solidFill>
                <a:effectLst/>
                <a:latin typeface="Times New Roman"/>
                <a:ea typeface="Times New Roman"/>
              </a:rPr>
              <a:t>also</a:t>
            </a:r>
            <a:r>
              <a:rPr lang="en-US" sz="2400" i="1" baseline="30000" dirty="0" err="1" smtClean="0">
                <a:solidFill>
                  <a:srgbClr val="000000"/>
                </a:solidFill>
                <a:effectLst/>
                <a:latin typeface="Cambria Math"/>
                <a:ea typeface="Times New Roman"/>
                <a:cs typeface="Cambria Math"/>
              </a:rPr>
              <a:t>↘</a:t>
            </a:r>
            <a:r>
              <a:rPr lang="en-US" sz="2400" i="1" dirty="0" err="1" smtClean="0">
                <a:solidFill>
                  <a:srgbClr val="000000"/>
                </a:solidFill>
                <a:effectLst/>
                <a:latin typeface="Times New Roman"/>
                <a:ea typeface="Times New Roman"/>
              </a:rPr>
              <a:t>in</a:t>
            </a:r>
            <a:r>
              <a:rPr lang="en-US" sz="2400" i="1" dirty="0" smtClean="0">
                <a:solidFill>
                  <a:srgbClr val="000000"/>
                </a:solidFill>
                <a:effectLst/>
                <a:latin typeface="Times New Roman"/>
                <a:ea typeface="Times New Roman"/>
              </a:rPr>
              <a:t> a way </a:t>
            </a:r>
            <a:r>
              <a:rPr lang="en-US" sz="2400" i="1" baseline="30000" dirty="0" smtClean="0">
                <a:solidFill>
                  <a:srgbClr val="000000"/>
                </a:solidFill>
                <a:effectLst/>
                <a:latin typeface="Cambria Math"/>
                <a:ea typeface="Times New Roman"/>
                <a:cs typeface="Cambria Math"/>
              </a:rPr>
              <a:t>↘</a:t>
            </a:r>
            <a:r>
              <a:rPr lang="en-US" sz="2400" i="1" dirty="0" smtClean="0">
                <a:solidFill>
                  <a:srgbClr val="000000"/>
                </a:solidFill>
                <a:effectLst/>
                <a:latin typeface="Times New Roman"/>
                <a:ea typeface="Times New Roman"/>
              </a:rPr>
              <a:t>apt.</a:t>
            </a:r>
            <a:endParaRPr lang="ru-RU" sz="2400" dirty="0" smtClean="0">
              <a:effectLst/>
              <a:latin typeface="Times New Roman"/>
              <a:ea typeface="Times New Roman"/>
            </a:endParaRPr>
          </a:p>
          <a:p>
            <a:pPr indent="450215" algn="just">
              <a:spcAft>
                <a:spcPts val="0"/>
              </a:spcAft>
            </a:pPr>
            <a:r>
              <a:rPr lang="en-US" sz="2400" b="1" dirty="0" smtClean="0">
                <a:solidFill>
                  <a:srgbClr val="000000"/>
                </a:solidFill>
                <a:effectLst/>
                <a:latin typeface="Times New Roman"/>
                <a:ea typeface="Times New Roman"/>
              </a:rPr>
              <a:t>The contrast </a:t>
            </a:r>
            <a:r>
              <a:rPr lang="en-US" sz="2400" dirty="0" smtClean="0">
                <a:solidFill>
                  <a:srgbClr val="000000"/>
                </a:solidFill>
                <a:effectLst/>
                <a:latin typeface="Times New Roman"/>
                <a:ea typeface="Times New Roman"/>
              </a:rPr>
              <a:t>between accented and unaccented segments of phrases is not great, which is known to be a marker of any read­ing in general; </a:t>
            </a:r>
            <a:r>
              <a:rPr lang="en-US" sz="2400" b="1" dirty="0" smtClean="0">
                <a:solidFill>
                  <a:srgbClr val="000000"/>
                </a:solidFill>
                <a:effectLst/>
                <a:latin typeface="Times New Roman"/>
                <a:ea typeface="Times New Roman"/>
              </a:rPr>
              <a:t>the stress </a:t>
            </a:r>
            <a:r>
              <a:rPr lang="en-US" sz="2400" dirty="0" smtClean="0">
                <a:solidFill>
                  <a:srgbClr val="000000"/>
                </a:solidFill>
                <a:effectLst/>
                <a:latin typeface="Times New Roman"/>
                <a:ea typeface="Times New Roman"/>
              </a:rPr>
              <a:t>is decentralized, i.e. equally distributed on accented syllables of pre-nuclear patterns.</a:t>
            </a:r>
            <a:endParaRPr lang="ru-RU" sz="2400" dirty="0">
              <a:effectLst/>
              <a:latin typeface="Times New Roman"/>
              <a:ea typeface="Times New Roman"/>
            </a:endParaRPr>
          </a:p>
        </p:txBody>
      </p:sp>
    </p:spTree>
    <p:extLst>
      <p:ext uri="{BB962C8B-B14F-4D97-AF65-F5344CB8AC3E}">
        <p14:creationId xmlns:p14="http://schemas.microsoft.com/office/powerpoint/2010/main" val="928442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008112"/>
          </a:xfrm>
        </p:spPr>
        <p:txBody>
          <a:bodyPr/>
          <a:lstStyle/>
          <a:p>
            <a:pPr>
              <a:lnSpc>
                <a:spcPct val="100000"/>
              </a:lnSpc>
            </a:pPr>
            <a:r>
              <a:rPr lang="en-US" sz="2400" b="1" dirty="0"/>
              <a:t>The Invariant of </a:t>
            </a:r>
            <a:r>
              <a:rPr lang="en-US" sz="2400" b="1" dirty="0" err="1"/>
              <a:t>Phonostylistic</a:t>
            </a:r>
            <a:r>
              <a:rPr lang="en-US" sz="2400" b="1" dirty="0"/>
              <a:t> Characteristics </a:t>
            </a:r>
            <a:br>
              <a:rPr lang="en-US" sz="2400" b="1" dirty="0"/>
            </a:br>
            <a:r>
              <a:rPr lang="en-US" sz="2400" b="1" dirty="0"/>
              <a:t>of Informational Educational Descriptive Texts Reading</a:t>
            </a:r>
            <a:br>
              <a:rPr lang="en-US" sz="2400" b="1" dirty="0"/>
            </a:br>
            <a:endParaRPr lang="ru-RU" sz="2400" b="1" dirty="0"/>
          </a:p>
        </p:txBody>
      </p:sp>
      <p:graphicFrame>
        <p:nvGraphicFramePr>
          <p:cNvPr id="6" name="Объект 5"/>
          <p:cNvGraphicFramePr>
            <a:graphicFrameLocks noGrp="1"/>
          </p:cNvGraphicFramePr>
          <p:nvPr>
            <p:ph idx="1"/>
            <p:extLst>
              <p:ext uri="{D42A27DB-BD31-4B8C-83A1-F6EECF244321}">
                <p14:modId xmlns:p14="http://schemas.microsoft.com/office/powerpoint/2010/main" val="527996826"/>
              </p:ext>
            </p:extLst>
          </p:nvPr>
        </p:nvGraphicFramePr>
        <p:xfrm>
          <a:off x="467544" y="1628800"/>
          <a:ext cx="7920879" cy="4176464"/>
        </p:xfrm>
        <a:graphic>
          <a:graphicData uri="http://schemas.openxmlformats.org/drawingml/2006/table">
            <a:tbl>
              <a:tblPr firstRow="1" firstCol="1" bandRow="1"/>
              <a:tblGrid>
                <a:gridCol w="3635609">
                  <a:extLst>
                    <a:ext uri="{9D8B030D-6E8A-4147-A177-3AD203B41FA5}">
                      <a16:colId xmlns:a16="http://schemas.microsoft.com/office/drawing/2014/main" val="20000"/>
                    </a:ext>
                  </a:extLst>
                </a:gridCol>
                <a:gridCol w="4285270">
                  <a:extLst>
                    <a:ext uri="{9D8B030D-6E8A-4147-A177-3AD203B41FA5}">
                      <a16:colId xmlns:a16="http://schemas.microsoft.com/office/drawing/2014/main" val="20001"/>
                    </a:ext>
                  </a:extLst>
                </a:gridCol>
              </a:tblGrid>
              <a:tr h="1197626">
                <a:tc>
                  <a:txBody>
                    <a:bodyPr/>
                    <a:lstStyle/>
                    <a:p>
                      <a:pPr>
                        <a:lnSpc>
                          <a:spcPct val="115000"/>
                        </a:lnSpc>
                        <a:spcAft>
                          <a:spcPts val="0"/>
                        </a:spcAft>
                      </a:pPr>
                      <a:r>
                        <a:rPr lang="en-US" sz="2400" b="1" dirty="0">
                          <a:solidFill>
                            <a:srgbClr val="000000"/>
                          </a:solidFill>
                          <a:effectLst/>
                          <a:latin typeface="Times New Roman"/>
                          <a:ea typeface="Times New Roman"/>
                          <a:cs typeface="Times New Roman"/>
                        </a:rPr>
                        <a:t>Timbre</a:t>
                      </a:r>
                      <a:endParaRPr lang="ru-RU" sz="2400" b="1" dirty="0">
                        <a:effectLst/>
                        <a:latin typeface="Calibri"/>
                        <a:ea typeface="Calibri"/>
                        <a:cs typeface="Times New Roman"/>
                      </a:endParaRPr>
                    </a:p>
                  </a:txBody>
                  <a:tcPr marL="28575" marR="28575" marT="28575" marB="285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400">
                          <a:solidFill>
                            <a:srgbClr val="000000"/>
                          </a:solidFill>
                          <a:effectLst/>
                          <a:latin typeface="Times New Roman"/>
                          <a:ea typeface="Times New Roman"/>
                          <a:cs typeface="Times New Roman"/>
                        </a:rPr>
                        <a:t>impartial, dispassionate, reserved, reso­nant</a:t>
                      </a:r>
                      <a:endParaRPr lang="ru-RU" sz="2400">
                        <a:effectLst/>
                        <a:latin typeface="Calibri"/>
                        <a:ea typeface="Calibri"/>
                        <a:cs typeface="Times New Roman"/>
                      </a:endParaRPr>
                    </a:p>
                  </a:txBody>
                  <a:tcPr marL="28575" marR="28575" marT="28575" marB="285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978838">
                <a:tc>
                  <a:txBody>
                    <a:bodyPr/>
                    <a:lstStyle/>
                    <a:p>
                      <a:pPr>
                        <a:lnSpc>
                          <a:spcPct val="115000"/>
                        </a:lnSpc>
                        <a:spcAft>
                          <a:spcPts val="0"/>
                        </a:spcAft>
                      </a:pPr>
                      <a:r>
                        <a:rPr lang="en-US" sz="2400" b="1" dirty="0">
                          <a:solidFill>
                            <a:srgbClr val="000000"/>
                          </a:solidFill>
                          <a:effectLst/>
                          <a:latin typeface="Times New Roman"/>
                          <a:ea typeface="Times New Roman"/>
                          <a:cs typeface="Times New Roman"/>
                        </a:rPr>
                        <a:t>Delimitation</a:t>
                      </a:r>
                      <a:endParaRPr lang="ru-RU" sz="2400" b="1" dirty="0">
                        <a:effectLst/>
                        <a:latin typeface="Calibri"/>
                        <a:ea typeface="Calibri"/>
                        <a:cs typeface="Times New Roman"/>
                      </a:endParaRPr>
                    </a:p>
                  </a:txBody>
                  <a:tcPr marL="28575" marR="28575" marT="28575" marB="285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2400" dirty="0" err="1">
                          <a:solidFill>
                            <a:srgbClr val="000000"/>
                          </a:solidFill>
                          <a:effectLst/>
                          <a:latin typeface="Times New Roman"/>
                          <a:ea typeface="Times New Roman"/>
                          <a:cs typeface="Times New Roman"/>
                        </a:rPr>
                        <a:t>phonopassages</a:t>
                      </a:r>
                      <a:r>
                        <a:rPr lang="en-US" sz="2400" dirty="0">
                          <a:solidFill>
                            <a:srgbClr val="000000"/>
                          </a:solidFill>
                          <a:effectLst/>
                          <a:latin typeface="Times New Roman"/>
                          <a:ea typeface="Times New Roman"/>
                          <a:cs typeface="Times New Roman"/>
                        </a:rPr>
                        <a:t> — phrases — </a:t>
                      </a:r>
                      <a:r>
                        <a:rPr lang="en-US" sz="2400" dirty="0" err="1">
                          <a:solidFill>
                            <a:srgbClr val="000000"/>
                          </a:solidFill>
                          <a:effectLst/>
                          <a:latin typeface="Times New Roman"/>
                          <a:ea typeface="Times New Roman"/>
                          <a:cs typeface="Times New Roman"/>
                        </a:rPr>
                        <a:t>intonational</a:t>
                      </a:r>
                      <a:r>
                        <a:rPr lang="en-US" sz="2400" dirty="0">
                          <a:solidFill>
                            <a:srgbClr val="000000"/>
                          </a:solidFill>
                          <a:effectLst/>
                          <a:latin typeface="Times New Roman"/>
                          <a:ea typeface="Times New Roman"/>
                          <a:cs typeface="Times New Roman"/>
                        </a:rPr>
                        <a:t> groups; </a:t>
                      </a:r>
                      <a:endParaRPr lang="en-US" sz="2400" dirty="0" smtClean="0">
                        <a:solidFill>
                          <a:srgbClr val="000000"/>
                        </a:solidFill>
                        <a:effectLst/>
                        <a:latin typeface="Times New Roman"/>
                        <a:ea typeface="Times New Roman"/>
                        <a:cs typeface="Times New Roman"/>
                      </a:endParaRPr>
                    </a:p>
                    <a:p>
                      <a:pPr algn="just">
                        <a:lnSpc>
                          <a:spcPct val="115000"/>
                        </a:lnSpc>
                        <a:spcAft>
                          <a:spcPts val="0"/>
                        </a:spcAft>
                      </a:pPr>
                      <a:r>
                        <a:rPr lang="en-US" sz="2400" dirty="0" smtClean="0">
                          <a:solidFill>
                            <a:srgbClr val="000000"/>
                          </a:solidFill>
                          <a:effectLst/>
                          <a:latin typeface="Times New Roman"/>
                          <a:ea typeface="Times New Roman"/>
                          <a:cs typeface="Times New Roman"/>
                        </a:rPr>
                        <a:t>pauses </a:t>
                      </a:r>
                      <a:r>
                        <a:rPr lang="en-US" sz="2400" dirty="0">
                          <a:solidFill>
                            <a:srgbClr val="000000"/>
                          </a:solidFill>
                          <a:effectLst/>
                          <a:latin typeface="Times New Roman"/>
                          <a:ea typeface="Times New Roman"/>
                          <a:cs typeface="Times New Roman"/>
                        </a:rPr>
                        <a:t>are mostly at syntactical junctures, normally of medium length but for the end of the passage</a:t>
                      </a:r>
                      <a:endParaRPr lang="ru-RU" sz="2400" dirty="0">
                        <a:effectLst/>
                        <a:latin typeface="Calibri"/>
                        <a:ea typeface="Calibri"/>
                        <a:cs typeface="Times New Roman"/>
                      </a:endParaRPr>
                    </a:p>
                  </a:txBody>
                  <a:tcPr marL="28575" marR="28575" marT="28575" marB="285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095208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1562700531"/>
              </p:ext>
            </p:extLst>
          </p:nvPr>
        </p:nvGraphicFramePr>
        <p:xfrm>
          <a:off x="323528" y="620688"/>
          <a:ext cx="8496943" cy="6174486"/>
        </p:xfrm>
        <a:graphic>
          <a:graphicData uri="http://schemas.openxmlformats.org/drawingml/2006/table">
            <a:tbl>
              <a:tblPr firstRow="1" firstCol="1" bandRow="1"/>
              <a:tblGrid>
                <a:gridCol w="1524571">
                  <a:extLst>
                    <a:ext uri="{9D8B030D-6E8A-4147-A177-3AD203B41FA5}">
                      <a16:colId xmlns:a16="http://schemas.microsoft.com/office/drawing/2014/main" val="20000"/>
                    </a:ext>
                  </a:extLst>
                </a:gridCol>
                <a:gridCol w="3486186">
                  <a:extLst>
                    <a:ext uri="{9D8B030D-6E8A-4147-A177-3AD203B41FA5}">
                      <a16:colId xmlns:a16="http://schemas.microsoft.com/office/drawing/2014/main" val="20001"/>
                    </a:ext>
                  </a:extLst>
                </a:gridCol>
                <a:gridCol w="3486186">
                  <a:extLst>
                    <a:ext uri="{9D8B030D-6E8A-4147-A177-3AD203B41FA5}">
                      <a16:colId xmlns:a16="http://schemas.microsoft.com/office/drawing/2014/main" val="20002"/>
                    </a:ext>
                  </a:extLst>
                </a:gridCol>
              </a:tblGrid>
              <a:tr h="1247747">
                <a:tc rowSpan="5">
                  <a:txBody>
                    <a:bodyPr/>
                    <a:lstStyle/>
                    <a:p>
                      <a:pPr>
                        <a:lnSpc>
                          <a:spcPct val="115000"/>
                        </a:lnSpc>
                        <a:spcAft>
                          <a:spcPts val="0"/>
                        </a:spcAft>
                      </a:pPr>
                      <a:r>
                        <a:rPr lang="en-US" sz="2400" b="1" dirty="0">
                          <a:solidFill>
                            <a:srgbClr val="000000"/>
                          </a:solidFill>
                          <a:effectLst/>
                          <a:latin typeface="Times New Roman"/>
                          <a:ea typeface="Times New Roman"/>
                          <a:cs typeface="Times New Roman"/>
                        </a:rPr>
                        <a:t>Style-marking prosodic features</a:t>
                      </a:r>
                      <a:endParaRPr lang="ru-RU" sz="2400" b="1" dirty="0">
                        <a:effectLst/>
                        <a:latin typeface="Calibri"/>
                        <a:ea typeface="Calibri"/>
                        <a:cs typeface="Times New Roman"/>
                      </a:endParaRPr>
                    </a:p>
                  </a:txBody>
                  <a:tcPr marL="28575" marR="28575" marT="28575" marB="285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400" b="1" dirty="0">
                          <a:solidFill>
                            <a:srgbClr val="000000"/>
                          </a:solidFill>
                          <a:effectLst/>
                          <a:latin typeface="Times New Roman"/>
                          <a:ea typeface="Times New Roman"/>
                          <a:cs typeface="Times New Roman"/>
                        </a:rPr>
                        <a:t>Loudness</a:t>
                      </a:r>
                      <a:endParaRPr lang="ru-RU" sz="2400" b="1" dirty="0">
                        <a:effectLst/>
                        <a:latin typeface="Calibri"/>
                        <a:ea typeface="Calibri"/>
                        <a:cs typeface="Times New Roman"/>
                      </a:endParaRPr>
                    </a:p>
                  </a:txBody>
                  <a:tcPr marL="28575" marR="28575" marT="28575" marB="285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400">
                          <a:solidFill>
                            <a:srgbClr val="000000"/>
                          </a:solidFill>
                          <a:effectLst/>
                          <a:latin typeface="Times New Roman"/>
                          <a:ea typeface="Times New Roman"/>
                          <a:cs typeface="Times New Roman"/>
                        </a:rPr>
                        <a:t>normal (piano) throughout the text, varied at the phonopassage boundaries</a:t>
                      </a:r>
                      <a:endParaRPr lang="ru-RU" sz="2400">
                        <a:effectLst/>
                        <a:latin typeface="Calibri"/>
                        <a:ea typeface="Calibri"/>
                        <a:cs typeface="Times New Roman"/>
                      </a:endParaRPr>
                    </a:p>
                  </a:txBody>
                  <a:tcPr marL="28575" marR="28575" marT="28575" marB="285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41661">
                <a:tc vMerge="1">
                  <a:txBody>
                    <a:bodyPr/>
                    <a:lstStyle/>
                    <a:p>
                      <a:endParaRPr lang="ru-RU"/>
                    </a:p>
                  </a:txBody>
                  <a:tcPr/>
                </a:tc>
                <a:tc>
                  <a:txBody>
                    <a:bodyPr/>
                    <a:lstStyle/>
                    <a:p>
                      <a:pPr>
                        <a:lnSpc>
                          <a:spcPct val="115000"/>
                        </a:lnSpc>
                        <a:spcAft>
                          <a:spcPts val="0"/>
                        </a:spcAft>
                      </a:pPr>
                      <a:r>
                        <a:rPr lang="en-US" sz="2400" b="1" dirty="0">
                          <a:solidFill>
                            <a:srgbClr val="000000"/>
                          </a:solidFill>
                          <a:effectLst/>
                          <a:latin typeface="Times New Roman"/>
                          <a:ea typeface="Times New Roman"/>
                          <a:cs typeface="Times New Roman"/>
                        </a:rPr>
                        <a:t>Levels and ranges</a:t>
                      </a:r>
                      <a:endParaRPr lang="ru-RU" sz="2400" b="1" dirty="0">
                        <a:effectLst/>
                        <a:latin typeface="Calibri"/>
                        <a:ea typeface="Calibri"/>
                        <a:cs typeface="Times New Roman"/>
                      </a:endParaRPr>
                    </a:p>
                  </a:txBody>
                  <a:tcPr marL="28575" marR="28575" marT="28575" marB="285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400">
                          <a:solidFill>
                            <a:srgbClr val="000000"/>
                          </a:solidFill>
                          <a:effectLst/>
                          <a:latin typeface="Times New Roman"/>
                          <a:ea typeface="Times New Roman"/>
                          <a:cs typeface="Times New Roman"/>
                        </a:rPr>
                        <a:t>decrease of levels and ranges within the passage</a:t>
                      </a:r>
                      <a:endParaRPr lang="ru-RU" sz="2400">
                        <a:effectLst/>
                        <a:latin typeface="Calibri"/>
                        <a:ea typeface="Calibri"/>
                        <a:cs typeface="Times New Roman"/>
                      </a:endParaRPr>
                    </a:p>
                  </a:txBody>
                  <a:tcPr marL="28575" marR="28575" marT="28575" marB="285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41661">
                <a:tc vMerge="1">
                  <a:txBody>
                    <a:bodyPr/>
                    <a:lstStyle/>
                    <a:p>
                      <a:endParaRPr lang="ru-RU"/>
                    </a:p>
                  </a:txBody>
                  <a:tcPr/>
                </a:tc>
                <a:tc>
                  <a:txBody>
                    <a:bodyPr/>
                    <a:lstStyle/>
                    <a:p>
                      <a:pPr>
                        <a:lnSpc>
                          <a:spcPct val="115000"/>
                        </a:lnSpc>
                        <a:spcAft>
                          <a:spcPts val="0"/>
                        </a:spcAft>
                      </a:pPr>
                      <a:r>
                        <a:rPr lang="en-US" sz="2400" b="1" dirty="0">
                          <a:solidFill>
                            <a:srgbClr val="000000"/>
                          </a:solidFill>
                          <a:effectLst/>
                          <a:latin typeface="Times New Roman"/>
                          <a:ea typeface="Times New Roman"/>
                          <a:cs typeface="Times New Roman"/>
                        </a:rPr>
                        <a:t>Rate</a:t>
                      </a:r>
                      <a:endParaRPr lang="ru-RU" sz="2400" b="1" dirty="0">
                        <a:effectLst/>
                        <a:latin typeface="Calibri"/>
                        <a:ea typeface="Calibri"/>
                        <a:cs typeface="Times New Roman"/>
                      </a:endParaRPr>
                    </a:p>
                  </a:txBody>
                  <a:tcPr marL="28575" marR="28575" marT="28575" marB="285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400" dirty="0">
                          <a:solidFill>
                            <a:srgbClr val="000000"/>
                          </a:solidFill>
                          <a:effectLst/>
                          <a:latin typeface="Times New Roman"/>
                          <a:ea typeface="Times New Roman"/>
                          <a:cs typeface="Times New Roman"/>
                        </a:rPr>
                        <a:t>normal (moderate) or slow, not variable</a:t>
                      </a:r>
                      <a:endParaRPr lang="ru-RU" sz="2400" dirty="0">
                        <a:effectLst/>
                        <a:latin typeface="Calibri"/>
                        <a:ea typeface="Calibri"/>
                        <a:cs typeface="Times New Roman"/>
                      </a:endParaRPr>
                    </a:p>
                  </a:txBody>
                  <a:tcPr marL="28575" marR="28575" marT="28575" marB="285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653833">
                <a:tc vMerge="1">
                  <a:txBody>
                    <a:bodyPr/>
                    <a:lstStyle/>
                    <a:p>
                      <a:endParaRPr lang="ru-RU"/>
                    </a:p>
                  </a:txBody>
                  <a:tcPr/>
                </a:tc>
                <a:tc>
                  <a:txBody>
                    <a:bodyPr/>
                    <a:lstStyle/>
                    <a:p>
                      <a:pPr>
                        <a:lnSpc>
                          <a:spcPct val="115000"/>
                        </a:lnSpc>
                        <a:spcAft>
                          <a:spcPts val="0"/>
                        </a:spcAft>
                      </a:pPr>
                      <a:r>
                        <a:rPr lang="en-US" sz="2400" b="1" dirty="0">
                          <a:solidFill>
                            <a:srgbClr val="000000"/>
                          </a:solidFill>
                          <a:effectLst/>
                          <a:latin typeface="Times New Roman"/>
                          <a:ea typeface="Times New Roman"/>
                          <a:cs typeface="Times New Roman"/>
                        </a:rPr>
                        <a:t>Pauses</a:t>
                      </a:r>
                      <a:endParaRPr lang="ru-RU" sz="2400" b="1" dirty="0">
                        <a:effectLst/>
                        <a:latin typeface="Calibri"/>
                        <a:ea typeface="Calibri"/>
                        <a:cs typeface="Times New Roman"/>
                      </a:endParaRPr>
                    </a:p>
                  </a:txBody>
                  <a:tcPr marL="28575" marR="28575" marT="28575" marB="285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400" dirty="0">
                          <a:solidFill>
                            <a:srgbClr val="000000"/>
                          </a:solidFill>
                          <a:effectLst/>
                          <a:latin typeface="Times New Roman"/>
                          <a:ea typeface="Times New Roman"/>
                          <a:cs typeface="Times New Roman"/>
                        </a:rPr>
                        <a:t>mostly syntactical of normal length, occa­sional emphatic ones for the semantic ac­centuation</a:t>
                      </a:r>
                      <a:endParaRPr lang="ru-RU" sz="2400" dirty="0">
                        <a:effectLst/>
                        <a:latin typeface="Calibri"/>
                        <a:ea typeface="Calibri"/>
                        <a:cs typeface="Times New Roman"/>
                      </a:endParaRPr>
                    </a:p>
                  </a:txBody>
                  <a:tcPr marL="28575" marR="28575" marT="28575" marB="285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247747">
                <a:tc vMerge="1">
                  <a:txBody>
                    <a:bodyPr/>
                    <a:lstStyle/>
                    <a:p>
                      <a:endParaRPr lang="ru-RU"/>
                    </a:p>
                  </a:txBody>
                  <a:tcPr/>
                </a:tc>
                <a:tc>
                  <a:txBody>
                    <a:bodyPr/>
                    <a:lstStyle/>
                    <a:p>
                      <a:pPr>
                        <a:lnSpc>
                          <a:spcPct val="115000"/>
                        </a:lnSpc>
                        <a:spcAft>
                          <a:spcPts val="0"/>
                        </a:spcAft>
                      </a:pPr>
                      <a:r>
                        <a:rPr lang="en-US" sz="2400" b="1" dirty="0">
                          <a:solidFill>
                            <a:srgbClr val="000000"/>
                          </a:solidFill>
                          <a:effectLst/>
                          <a:latin typeface="Times New Roman"/>
                          <a:ea typeface="Times New Roman"/>
                          <a:cs typeface="Times New Roman"/>
                        </a:rPr>
                        <a:t>Rhythm</a:t>
                      </a:r>
                      <a:endParaRPr lang="ru-RU" sz="2400" b="1" dirty="0">
                        <a:effectLst/>
                        <a:latin typeface="Calibri"/>
                        <a:ea typeface="Calibri"/>
                        <a:cs typeface="Times New Roman"/>
                      </a:endParaRPr>
                    </a:p>
                  </a:txBody>
                  <a:tcPr marL="28575" marR="28575" marT="28575" marB="285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400" dirty="0">
                          <a:solidFill>
                            <a:srgbClr val="000000"/>
                          </a:solidFill>
                          <a:effectLst/>
                          <a:latin typeface="Times New Roman"/>
                          <a:ea typeface="Times New Roman"/>
                          <a:cs typeface="Times New Roman"/>
                        </a:rPr>
                        <a:t>systematic, properly organized </a:t>
                      </a:r>
                      <a:r>
                        <a:rPr lang="en-US" sz="2400" dirty="0" err="1">
                          <a:solidFill>
                            <a:srgbClr val="000000"/>
                          </a:solidFill>
                          <a:effectLst/>
                          <a:latin typeface="Times New Roman"/>
                          <a:ea typeface="Times New Roman"/>
                          <a:cs typeface="Times New Roman"/>
                        </a:rPr>
                        <a:t>isochronic</a:t>
                      </a:r>
                      <a:r>
                        <a:rPr lang="en-US" sz="2400" dirty="0">
                          <a:solidFill>
                            <a:srgbClr val="000000"/>
                          </a:solidFill>
                          <a:effectLst/>
                          <a:latin typeface="Times New Roman"/>
                          <a:ea typeface="Times New Roman"/>
                          <a:cs typeface="Times New Roman"/>
                        </a:rPr>
                        <a:t>, decentralized accentuation</a:t>
                      </a:r>
                      <a:endParaRPr lang="ru-RU" sz="2400" dirty="0">
                        <a:effectLst/>
                        <a:latin typeface="Calibri"/>
                        <a:ea typeface="Calibri"/>
                        <a:cs typeface="Times New Roman"/>
                      </a:endParaRPr>
                    </a:p>
                  </a:txBody>
                  <a:tcPr marL="28575" marR="28575" marT="28575" marB="285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8727364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960841172"/>
              </p:ext>
            </p:extLst>
          </p:nvPr>
        </p:nvGraphicFramePr>
        <p:xfrm>
          <a:off x="611560" y="332656"/>
          <a:ext cx="7632848" cy="5904656"/>
        </p:xfrm>
        <a:graphic>
          <a:graphicData uri="http://schemas.openxmlformats.org/drawingml/2006/table">
            <a:tbl>
              <a:tblPr firstRow="1" firstCol="1" bandRow="1"/>
              <a:tblGrid>
                <a:gridCol w="1369530">
                  <a:extLst>
                    <a:ext uri="{9D8B030D-6E8A-4147-A177-3AD203B41FA5}">
                      <a16:colId xmlns:a16="http://schemas.microsoft.com/office/drawing/2014/main" val="20000"/>
                    </a:ext>
                  </a:extLst>
                </a:gridCol>
                <a:gridCol w="3131659">
                  <a:extLst>
                    <a:ext uri="{9D8B030D-6E8A-4147-A177-3AD203B41FA5}">
                      <a16:colId xmlns:a16="http://schemas.microsoft.com/office/drawing/2014/main" val="20001"/>
                    </a:ext>
                  </a:extLst>
                </a:gridCol>
                <a:gridCol w="3131659">
                  <a:extLst>
                    <a:ext uri="{9D8B030D-6E8A-4147-A177-3AD203B41FA5}">
                      <a16:colId xmlns:a16="http://schemas.microsoft.com/office/drawing/2014/main" val="20002"/>
                    </a:ext>
                  </a:extLst>
                </a:gridCol>
              </a:tblGrid>
              <a:tr h="2577024">
                <a:tc rowSpan="3">
                  <a:txBody>
                    <a:bodyPr/>
                    <a:lstStyle/>
                    <a:p>
                      <a:pPr>
                        <a:lnSpc>
                          <a:spcPct val="115000"/>
                        </a:lnSpc>
                        <a:spcAft>
                          <a:spcPts val="0"/>
                        </a:spcAft>
                      </a:pPr>
                      <a:r>
                        <a:rPr lang="en-US" sz="2400" b="1" dirty="0">
                          <a:solidFill>
                            <a:srgbClr val="000000"/>
                          </a:solidFill>
                          <a:effectLst/>
                          <a:latin typeface="Times New Roman"/>
                          <a:ea typeface="Times New Roman"/>
                          <a:cs typeface="Times New Roman"/>
                        </a:rPr>
                        <a:t>Accentua­tion of semantic </a:t>
                      </a:r>
                      <a:r>
                        <a:rPr lang="en-US" sz="2400" b="1" dirty="0" err="1">
                          <a:solidFill>
                            <a:srgbClr val="000000"/>
                          </a:solidFill>
                          <a:effectLst/>
                          <a:latin typeface="Times New Roman"/>
                          <a:ea typeface="Times New Roman"/>
                          <a:cs typeface="Times New Roman"/>
                        </a:rPr>
                        <a:t>centres</a:t>
                      </a:r>
                      <a:endParaRPr lang="ru-RU" sz="2400" b="1" dirty="0">
                        <a:effectLst/>
                        <a:latin typeface="Calibri"/>
                        <a:ea typeface="Calibri"/>
                        <a:cs typeface="Times New Roman"/>
                      </a:endParaRPr>
                    </a:p>
                  </a:txBody>
                  <a:tcPr marL="28575" marR="28575" marT="28575" marB="285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400" b="1" dirty="0">
                          <a:solidFill>
                            <a:srgbClr val="000000"/>
                          </a:solidFill>
                          <a:effectLst/>
                          <a:latin typeface="Times New Roman"/>
                          <a:ea typeface="Times New Roman"/>
                          <a:cs typeface="Times New Roman"/>
                        </a:rPr>
                        <a:t>Terminal tones</a:t>
                      </a:r>
                      <a:endParaRPr lang="ru-RU" sz="2400" b="1" dirty="0">
                        <a:effectLst/>
                        <a:latin typeface="Calibri"/>
                        <a:ea typeface="Calibri"/>
                        <a:cs typeface="Times New Roman"/>
                      </a:endParaRPr>
                    </a:p>
                  </a:txBody>
                  <a:tcPr marL="28575" marR="28575" marT="28575" marB="285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2400" dirty="0">
                          <a:solidFill>
                            <a:srgbClr val="000000"/>
                          </a:solidFill>
                          <a:effectLst/>
                          <a:latin typeface="Times New Roman"/>
                          <a:ea typeface="Times New Roman"/>
                          <a:cs typeface="Times New Roman"/>
                        </a:rPr>
                        <a:t>common use of final </a:t>
                      </a:r>
                      <a:r>
                        <a:rPr lang="en-US" sz="2400" dirty="0" err="1">
                          <a:solidFill>
                            <a:srgbClr val="000000"/>
                          </a:solidFill>
                          <a:effectLst/>
                          <a:latin typeface="Times New Roman"/>
                          <a:ea typeface="Times New Roman"/>
                          <a:cs typeface="Times New Roman"/>
                        </a:rPr>
                        <a:t>categoric</a:t>
                      </a:r>
                      <a:r>
                        <a:rPr lang="en-US" sz="2400" dirty="0">
                          <a:solidFill>
                            <a:srgbClr val="000000"/>
                          </a:solidFill>
                          <a:effectLst/>
                          <a:latin typeface="Times New Roman"/>
                          <a:ea typeface="Times New Roman"/>
                          <a:cs typeface="Times New Roman"/>
                        </a:rPr>
                        <a:t> falls; in non-final segments mid-level and low rising tones are often used</a:t>
                      </a:r>
                      <a:endParaRPr lang="ru-RU" sz="2400" dirty="0">
                        <a:effectLst/>
                        <a:latin typeface="Calibri"/>
                        <a:ea typeface="Calibri"/>
                        <a:cs typeface="Times New Roman"/>
                      </a:endParaRPr>
                    </a:p>
                  </a:txBody>
                  <a:tcPr marL="28575" marR="28575" marT="28575" marB="285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968219">
                <a:tc vMerge="1">
                  <a:txBody>
                    <a:bodyPr/>
                    <a:lstStyle/>
                    <a:p>
                      <a:endParaRPr lang="ru-RU"/>
                    </a:p>
                  </a:txBody>
                  <a:tcPr/>
                </a:tc>
                <a:tc>
                  <a:txBody>
                    <a:bodyPr/>
                    <a:lstStyle/>
                    <a:p>
                      <a:pPr>
                        <a:lnSpc>
                          <a:spcPct val="115000"/>
                        </a:lnSpc>
                        <a:spcAft>
                          <a:spcPts val="0"/>
                        </a:spcAft>
                      </a:pPr>
                      <a:r>
                        <a:rPr lang="en-US" sz="2400" b="1" dirty="0">
                          <a:solidFill>
                            <a:srgbClr val="000000"/>
                          </a:solidFill>
                          <a:effectLst/>
                          <a:latin typeface="Times New Roman"/>
                          <a:ea typeface="Times New Roman"/>
                          <a:cs typeface="Times New Roman"/>
                        </a:rPr>
                        <a:t>Pre-nuclear patterns</a:t>
                      </a:r>
                      <a:endParaRPr lang="ru-RU" sz="2400" b="1" dirty="0">
                        <a:effectLst/>
                        <a:latin typeface="Calibri"/>
                        <a:ea typeface="Calibri"/>
                        <a:cs typeface="Times New Roman"/>
                      </a:endParaRPr>
                    </a:p>
                  </a:txBody>
                  <a:tcPr marL="28575" marR="28575" marT="28575" marB="285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2400" dirty="0">
                          <a:solidFill>
                            <a:srgbClr val="000000"/>
                          </a:solidFill>
                          <a:effectLst/>
                          <a:latin typeface="Times New Roman"/>
                          <a:ea typeface="Times New Roman"/>
                          <a:cs typeface="Times New Roman"/>
                        </a:rPr>
                        <a:t>common use of falling and level heads or several fails within one </a:t>
                      </a:r>
                      <a:r>
                        <a:rPr lang="en-US" sz="2400" dirty="0" err="1">
                          <a:solidFill>
                            <a:srgbClr val="000000"/>
                          </a:solidFill>
                          <a:effectLst/>
                          <a:latin typeface="Times New Roman"/>
                          <a:ea typeface="Times New Roman"/>
                          <a:cs typeface="Times New Roman"/>
                        </a:rPr>
                        <a:t>interpausal</a:t>
                      </a:r>
                      <a:r>
                        <a:rPr lang="en-US" sz="2400" dirty="0">
                          <a:solidFill>
                            <a:srgbClr val="000000"/>
                          </a:solidFill>
                          <a:effectLst/>
                          <a:latin typeface="Times New Roman"/>
                          <a:ea typeface="Times New Roman"/>
                          <a:cs typeface="Times New Roman"/>
                        </a:rPr>
                        <a:t> unit</a:t>
                      </a:r>
                      <a:endParaRPr lang="ru-RU" sz="2400" dirty="0">
                        <a:effectLst/>
                        <a:latin typeface="Calibri"/>
                        <a:ea typeface="Calibri"/>
                        <a:cs typeface="Times New Roman"/>
                      </a:endParaRPr>
                    </a:p>
                  </a:txBody>
                  <a:tcPr marL="28575" marR="28575" marT="28575" marB="285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359413">
                <a:tc vMerge="1">
                  <a:txBody>
                    <a:bodyPr/>
                    <a:lstStyle/>
                    <a:p>
                      <a:endParaRPr lang="ru-RU"/>
                    </a:p>
                  </a:txBody>
                  <a:tcPr/>
                </a:tc>
                <a:tc>
                  <a:txBody>
                    <a:bodyPr/>
                    <a:lstStyle/>
                    <a:p>
                      <a:pPr>
                        <a:lnSpc>
                          <a:spcPct val="115000"/>
                        </a:lnSpc>
                        <a:spcAft>
                          <a:spcPts val="0"/>
                        </a:spcAft>
                      </a:pPr>
                      <a:r>
                        <a:rPr lang="en-US" sz="2400" b="1" dirty="0">
                          <a:solidFill>
                            <a:srgbClr val="000000"/>
                          </a:solidFill>
                          <a:effectLst/>
                          <a:latin typeface="Times New Roman"/>
                          <a:ea typeface="Times New Roman"/>
                          <a:cs typeface="Times New Roman"/>
                        </a:rPr>
                        <a:t>Contrast between accented and unaccented segments</a:t>
                      </a:r>
                      <a:endParaRPr lang="ru-RU" sz="2400" b="1" dirty="0">
                        <a:effectLst/>
                        <a:latin typeface="Calibri"/>
                        <a:ea typeface="Calibri"/>
                        <a:cs typeface="Times New Roman"/>
                      </a:endParaRPr>
                    </a:p>
                  </a:txBody>
                  <a:tcPr marL="28575" marR="28575" marT="28575" marB="285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2400" dirty="0">
                          <a:solidFill>
                            <a:srgbClr val="000000"/>
                          </a:solidFill>
                          <a:effectLst/>
                          <a:latin typeface="Times New Roman"/>
                          <a:ea typeface="Times New Roman"/>
                          <a:cs typeface="Times New Roman"/>
                        </a:rPr>
                        <a:t>not great</a:t>
                      </a:r>
                      <a:endParaRPr lang="ru-RU" sz="2400" dirty="0">
                        <a:effectLst/>
                        <a:latin typeface="Calibri"/>
                        <a:ea typeface="Calibri"/>
                        <a:cs typeface="Times New Roman"/>
                      </a:endParaRPr>
                    </a:p>
                  </a:txBody>
                  <a:tcPr marL="28575" marR="28575" marT="28575" marB="285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35868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548680"/>
            <a:ext cx="7992888" cy="6124754"/>
          </a:xfrm>
          <a:prstGeom prst="rect">
            <a:avLst/>
          </a:prstGeom>
        </p:spPr>
        <p:txBody>
          <a:bodyPr wrap="square">
            <a:spAutoFit/>
          </a:bodyPr>
          <a:lstStyle/>
          <a:p>
            <a:pPr indent="450215" algn="just">
              <a:spcAft>
                <a:spcPts val="0"/>
              </a:spcAft>
            </a:pPr>
            <a:r>
              <a:rPr lang="en-US" sz="2800" i="1" dirty="0" smtClean="0">
                <a:solidFill>
                  <a:srgbClr val="000000"/>
                </a:solidFill>
                <a:effectLst/>
                <a:latin typeface="Times New Roman"/>
                <a:ea typeface="Times New Roman"/>
              </a:rPr>
              <a:t>What gave a mighty impulse to this new way of looking at phonetic phenomena?</a:t>
            </a:r>
            <a:r>
              <a:rPr lang="en-US" sz="2800" dirty="0" smtClean="0">
                <a:solidFill>
                  <a:srgbClr val="000000"/>
                </a:solidFill>
                <a:effectLst/>
                <a:latin typeface="Times New Roman"/>
                <a:ea typeface="Times New Roman"/>
              </a:rPr>
              <a:t> </a:t>
            </a:r>
          </a:p>
          <a:p>
            <a:pPr indent="450215" algn="just">
              <a:spcAft>
                <a:spcPts val="0"/>
              </a:spcAft>
            </a:pPr>
            <a:r>
              <a:rPr lang="en-US" sz="2800" dirty="0" smtClean="0">
                <a:solidFill>
                  <a:srgbClr val="000000"/>
                </a:solidFill>
                <a:effectLst/>
                <a:latin typeface="Times New Roman"/>
                <a:ea typeface="Times New Roman"/>
              </a:rPr>
              <a:t>The point is that during the first half of the 20</a:t>
            </a:r>
            <a:r>
              <a:rPr lang="en-US" sz="2800" baseline="30000" dirty="0" smtClean="0">
                <a:solidFill>
                  <a:srgbClr val="000000"/>
                </a:solidFill>
                <a:effectLst/>
                <a:latin typeface="Times New Roman"/>
                <a:ea typeface="Times New Roman"/>
              </a:rPr>
              <a:t>th</a:t>
            </a:r>
            <a:r>
              <a:rPr lang="en-US" sz="2800" dirty="0" smtClean="0">
                <a:solidFill>
                  <a:srgbClr val="000000"/>
                </a:solidFill>
                <a:effectLst/>
                <a:latin typeface="Times New Roman"/>
                <a:ea typeface="Times New Roman"/>
              </a:rPr>
              <a:t> century linguists have shown interest in written form of the language and so the emphasis in language study was laid on analyzing written speech. It is only during the last decades that the situation has changed. It may be said that it was the invention of the tape-recorder and other technical aids that was the real turning point in phonetics and linguistics in general. </a:t>
            </a:r>
          </a:p>
          <a:p>
            <a:pPr indent="450215" algn="just">
              <a:spcAft>
                <a:spcPts val="0"/>
              </a:spcAft>
            </a:pPr>
            <a:r>
              <a:rPr lang="en-US" sz="2800" dirty="0" smtClean="0">
                <a:solidFill>
                  <a:srgbClr val="000000"/>
                </a:solidFill>
                <a:effectLst/>
                <a:latin typeface="Times New Roman"/>
                <a:ea typeface="Times New Roman"/>
              </a:rPr>
              <a:t>Linguists got a good opportunity of studying the other form of language realization — </a:t>
            </a:r>
            <a:r>
              <a:rPr lang="en-US" sz="2800" i="1" dirty="0" smtClean="0">
                <a:solidFill>
                  <a:srgbClr val="000000"/>
                </a:solidFill>
                <a:effectLst/>
                <a:latin typeface="Times New Roman"/>
                <a:ea typeface="Times New Roman"/>
              </a:rPr>
              <a:t>spoken speech</a:t>
            </a:r>
            <a:r>
              <a:rPr lang="en-US" sz="2800" dirty="0" smtClean="0">
                <a:solidFill>
                  <a:srgbClr val="000000"/>
                </a:solidFill>
                <a:effectLst/>
                <a:latin typeface="Times New Roman"/>
                <a:ea typeface="Times New Roman"/>
              </a:rPr>
              <a:t> — the variety which had been largely or completely ignored. </a:t>
            </a:r>
            <a:endParaRPr lang="ru-RU" sz="2800" dirty="0">
              <a:effectLst/>
              <a:latin typeface="Times New Roman"/>
              <a:ea typeface="Times New Roman"/>
            </a:endParaRPr>
          </a:p>
        </p:txBody>
      </p:sp>
    </p:spTree>
    <p:extLst>
      <p:ext uri="{BB962C8B-B14F-4D97-AF65-F5344CB8AC3E}">
        <p14:creationId xmlns:p14="http://schemas.microsoft.com/office/powerpoint/2010/main" val="20820823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260648"/>
            <a:ext cx="8640960" cy="6001643"/>
          </a:xfrm>
          <a:prstGeom prst="rect">
            <a:avLst/>
          </a:prstGeom>
        </p:spPr>
        <p:txBody>
          <a:bodyPr wrap="square">
            <a:spAutoFit/>
          </a:bodyPr>
          <a:lstStyle/>
          <a:p>
            <a:pPr indent="450215" algn="just">
              <a:spcAft>
                <a:spcPts val="0"/>
              </a:spcAft>
            </a:pPr>
            <a:r>
              <a:rPr lang="en-US" sz="2400" dirty="0" smtClean="0">
                <a:solidFill>
                  <a:srgbClr val="000000"/>
                </a:solidFill>
                <a:effectLst/>
                <a:latin typeface="Times New Roman"/>
                <a:ea typeface="Times New Roman"/>
              </a:rPr>
              <a:t>The principles of this selection and arrangement, the ways of combining the elements form what is called "</a:t>
            </a:r>
            <a:r>
              <a:rPr lang="en-US" sz="2400" b="1" dirty="0" smtClean="0">
                <a:solidFill>
                  <a:srgbClr val="000000"/>
                </a:solidFill>
                <a:effectLst/>
                <a:latin typeface="Times New Roman"/>
                <a:ea typeface="Times New Roman"/>
              </a:rPr>
              <a:t>the style</a:t>
            </a:r>
            <a:r>
              <a:rPr lang="en-US" sz="2400" dirty="0" smtClean="0">
                <a:solidFill>
                  <a:srgbClr val="000000"/>
                </a:solidFill>
                <a:effectLst/>
                <a:latin typeface="Times New Roman"/>
                <a:ea typeface="Times New Roman"/>
              </a:rPr>
              <a:t>". Style in­tegrates language means constructing the utterance, and at the same time it differentiates one utterance from another. </a:t>
            </a:r>
            <a:endParaRPr lang="ru-RU" sz="2400" dirty="0" smtClean="0">
              <a:effectLst/>
              <a:latin typeface="Times New Roman"/>
              <a:ea typeface="Times New Roman"/>
            </a:endParaRPr>
          </a:p>
          <a:p>
            <a:pPr indent="450215" algn="just">
              <a:spcAft>
                <a:spcPts val="0"/>
              </a:spcAft>
            </a:pPr>
            <a:r>
              <a:rPr lang="en-US" sz="2400" dirty="0" smtClean="0">
                <a:solidFill>
                  <a:srgbClr val="000000"/>
                </a:solidFill>
                <a:effectLst/>
                <a:latin typeface="Times New Roman"/>
                <a:ea typeface="Times New Roman"/>
              </a:rPr>
              <a:t>The branch of linguistics that is primarily concerned with the problems of functional styles is called </a:t>
            </a:r>
            <a:r>
              <a:rPr lang="en-US" sz="2400" b="1" dirty="0" smtClean="0">
                <a:solidFill>
                  <a:srgbClr val="000000"/>
                </a:solidFill>
                <a:effectLst/>
                <a:latin typeface="Times New Roman"/>
                <a:ea typeface="Times New Roman"/>
              </a:rPr>
              <a:t>functional stylistics. </a:t>
            </a:r>
            <a:r>
              <a:rPr lang="en-US" sz="2400" dirty="0" smtClean="0">
                <a:solidFill>
                  <a:srgbClr val="000000"/>
                </a:solidFill>
                <a:effectLst/>
                <a:latin typeface="Times New Roman"/>
                <a:ea typeface="Times New Roman"/>
              </a:rPr>
              <a:t>Stylistics is usually regarded as a specific division of linguis­tics, as a sister science, concerned not with the elements of the language as such but with their expressive potential.</a:t>
            </a:r>
            <a:endParaRPr lang="ru-RU" sz="2400" dirty="0" smtClean="0">
              <a:effectLst/>
              <a:latin typeface="Times New Roman"/>
              <a:ea typeface="Times New Roman"/>
            </a:endParaRPr>
          </a:p>
          <a:p>
            <a:pPr indent="450215" algn="just">
              <a:spcAft>
                <a:spcPts val="0"/>
              </a:spcAft>
            </a:pPr>
            <a:r>
              <a:rPr lang="en-US" sz="2400" dirty="0" smtClean="0">
                <a:solidFill>
                  <a:srgbClr val="000000"/>
                </a:solidFill>
                <a:effectLst/>
                <a:latin typeface="Times New Roman"/>
                <a:ea typeface="Times New Roman"/>
              </a:rPr>
              <a:t>It has been suggested that </a:t>
            </a:r>
            <a:r>
              <a:rPr lang="en-US" sz="2400" b="1" dirty="0" smtClean="0">
                <a:solidFill>
                  <a:srgbClr val="000000"/>
                </a:solidFill>
                <a:effectLst/>
                <a:latin typeface="Times New Roman"/>
                <a:ea typeface="Times New Roman"/>
              </a:rPr>
              <a:t>a functional style</a:t>
            </a:r>
            <a:r>
              <a:rPr lang="en-US" sz="2400" dirty="0" smtClean="0">
                <a:solidFill>
                  <a:srgbClr val="000000"/>
                </a:solidFill>
                <a:effectLst/>
                <a:latin typeface="Times New Roman"/>
                <a:ea typeface="Times New Roman"/>
              </a:rPr>
              <a:t> can be defined as a functional set of formal patterns into which language means are arranged in order to transmit information. A considerable number of attempts have been made in recent years to work out a classification of functional styles. But in spite of this fact it is still an open question in linguistics. In other words, there is no universal classification that is admitted by all analysts.</a:t>
            </a:r>
            <a:endParaRPr lang="ru-RU" sz="2400" dirty="0">
              <a:effectLst/>
              <a:latin typeface="Times New Roman"/>
              <a:ea typeface="Times New Roman"/>
            </a:endParaRPr>
          </a:p>
        </p:txBody>
      </p:sp>
    </p:spTree>
    <p:extLst>
      <p:ext uri="{BB962C8B-B14F-4D97-AF65-F5344CB8AC3E}">
        <p14:creationId xmlns:p14="http://schemas.microsoft.com/office/powerpoint/2010/main" val="3170029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2095" y="460051"/>
            <a:ext cx="8424936" cy="6001643"/>
          </a:xfrm>
          <a:prstGeom prst="rect">
            <a:avLst/>
          </a:prstGeom>
        </p:spPr>
        <p:txBody>
          <a:bodyPr wrap="square">
            <a:spAutoFit/>
          </a:bodyPr>
          <a:lstStyle/>
          <a:p>
            <a:pPr algn="just"/>
            <a:r>
              <a:rPr lang="en-US" sz="3200" b="1" dirty="0">
                <a:solidFill>
                  <a:srgbClr val="000000"/>
                </a:solidFill>
                <a:latin typeface="Times New Roman" panose="02020603050405020304" pitchFamily="18" charset="0"/>
                <a:ea typeface="Calibri"/>
                <a:cs typeface="Times New Roman" panose="02020603050405020304" pitchFamily="18" charset="0"/>
              </a:rPr>
              <a:t>L</a:t>
            </a:r>
            <a:r>
              <a:rPr lang="en-US" sz="3200" b="1" dirty="0" smtClean="0">
                <a:solidFill>
                  <a:srgbClr val="000000"/>
                </a:solidFill>
                <a:effectLst/>
                <a:latin typeface="Times New Roman" panose="02020603050405020304" pitchFamily="18" charset="0"/>
                <a:ea typeface="Calibri"/>
                <a:cs typeface="Times New Roman" panose="02020603050405020304" pitchFamily="18" charset="0"/>
              </a:rPr>
              <a:t>anguage as a means of communication</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 is known to have several functions. </a:t>
            </a:r>
            <a:endParaRPr lang="uk-UA" sz="3200" dirty="0" smtClean="0">
              <a:solidFill>
                <a:srgbClr val="000000"/>
              </a:solidFill>
              <a:effectLst/>
              <a:latin typeface="Times New Roman" panose="02020603050405020304" pitchFamily="18" charset="0"/>
              <a:ea typeface="Calibri"/>
              <a:cs typeface="Times New Roman" panose="02020603050405020304" pitchFamily="18" charset="0"/>
            </a:endParaRPr>
          </a:p>
          <a:p>
            <a:pPr algn="just"/>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In the well-known conception sug­gested by academician </a:t>
            </a:r>
            <a:r>
              <a:rPr lang="en-US" sz="3200" dirty="0" err="1" smtClean="0">
                <a:solidFill>
                  <a:srgbClr val="000000"/>
                </a:solidFill>
                <a:effectLst/>
                <a:latin typeface="Times New Roman" panose="02020603050405020304" pitchFamily="18" charset="0"/>
                <a:ea typeface="Calibri"/>
                <a:cs typeface="Times New Roman" panose="02020603050405020304" pitchFamily="18" charset="0"/>
              </a:rPr>
              <a:t>Vinogradov</a:t>
            </a:r>
            <a:r>
              <a:rPr lang="en-US" sz="3200" dirty="0">
                <a:solidFill>
                  <a:srgbClr val="000000"/>
                </a:solidFill>
                <a:latin typeface="Times New Roman" panose="02020603050405020304" pitchFamily="18" charset="0"/>
                <a:ea typeface="Calibri"/>
                <a:cs typeface="Times New Roman" panose="02020603050405020304" pitchFamily="18" charset="0"/>
              </a:rPr>
              <a:t> </a:t>
            </a:r>
            <a:r>
              <a:rPr lang="en-US" sz="3200" dirty="0" smtClean="0">
                <a:solidFill>
                  <a:srgbClr val="000000"/>
                </a:solidFill>
                <a:latin typeface="Times New Roman" panose="02020603050405020304" pitchFamily="18" charset="0"/>
                <a:ea typeface="Calibri"/>
                <a:cs typeface="Times New Roman" panose="02020603050405020304" pitchFamily="18" charset="0"/>
              </a:rPr>
              <a:t>V.V.</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 (</a:t>
            </a:r>
            <a:r>
              <a:rPr lang="uk-UA" sz="3200" dirty="0" smtClean="0">
                <a:solidFill>
                  <a:srgbClr val="000000"/>
                </a:solidFill>
                <a:effectLst/>
                <a:latin typeface="Times New Roman" panose="02020603050405020304" pitchFamily="18" charset="0"/>
                <a:ea typeface="Calibri"/>
                <a:cs typeface="Times New Roman" panose="02020603050405020304" pitchFamily="18" charset="0"/>
              </a:rPr>
              <a:t>Віктор Володимирович Виноградов)</a:t>
            </a:r>
            <a:r>
              <a:rPr lang="en-US" sz="3200" b="1" dirty="0" smtClean="0">
                <a:solidFill>
                  <a:srgbClr val="000000"/>
                </a:solidFill>
                <a:effectLst/>
                <a:latin typeface="Times New Roman" panose="02020603050405020304" pitchFamily="18" charset="0"/>
                <a:ea typeface="Calibri"/>
                <a:cs typeface="Times New Roman" panose="02020603050405020304" pitchFamily="18" charset="0"/>
              </a:rPr>
              <a:t>, three functions </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are distinguished: </a:t>
            </a:r>
          </a:p>
          <a:p>
            <a:pPr marL="457200" indent="-457200" algn="just">
              <a:buFont typeface="Wingdings" panose="05000000000000000000" pitchFamily="2" charset="2"/>
              <a:buChar char="v"/>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the function of communication (colloquial style), </a:t>
            </a:r>
          </a:p>
          <a:p>
            <a:pPr marL="457200" indent="-457200" algn="just">
              <a:buFont typeface="Wingdings" panose="05000000000000000000" pitchFamily="2" charset="2"/>
              <a:buChar char="v"/>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the function of informing (business, official and scientific styles);</a:t>
            </a:r>
          </a:p>
          <a:p>
            <a:pPr marL="457200" indent="-457200" algn="just">
              <a:buFont typeface="Wingdings" panose="05000000000000000000" pitchFamily="2" charset="2"/>
              <a:buChar char="v"/>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the emotive function (</a:t>
            </a:r>
            <a:r>
              <a:rPr lang="en-US" sz="3200" dirty="0" err="1" smtClean="0">
                <a:solidFill>
                  <a:srgbClr val="000000"/>
                </a:solidFill>
                <a:effectLst/>
                <a:latin typeface="Times New Roman" panose="02020603050405020304" pitchFamily="18" charset="0"/>
                <a:ea typeface="Calibri"/>
                <a:cs typeface="Times New Roman" panose="02020603050405020304" pitchFamily="18" charset="0"/>
              </a:rPr>
              <a:t>publicistic</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 style and the belles-lettres style). </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62133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260648"/>
            <a:ext cx="8352928" cy="6555641"/>
          </a:xfrm>
          <a:prstGeom prst="rect">
            <a:avLst/>
          </a:prstGeom>
        </p:spPr>
        <p:txBody>
          <a:bodyPr wrap="square">
            <a:spAutoFit/>
          </a:bodyPr>
          <a:lstStyle/>
          <a:p>
            <a:pPr indent="450215" algn="just">
              <a:spcAft>
                <a:spcPts val="0"/>
              </a:spcAft>
            </a:pPr>
            <a:r>
              <a:rPr lang="en-US" sz="2800" dirty="0" smtClean="0">
                <a:solidFill>
                  <a:srgbClr val="000000"/>
                </a:solidFill>
                <a:effectLst/>
                <a:latin typeface="Times New Roman"/>
                <a:ea typeface="Times New Roman"/>
              </a:rPr>
              <a:t>Certain nonlinguistic features can be correlated with variations in language use, which can be studied on three levels: phonetic, lexical and grammatical. The first level is the area of </a:t>
            </a:r>
            <a:r>
              <a:rPr lang="en-US" sz="2800" b="1" dirty="0" err="1" smtClean="0">
                <a:solidFill>
                  <a:srgbClr val="000000"/>
                </a:solidFill>
                <a:effectLst/>
                <a:latin typeface="Times New Roman"/>
                <a:ea typeface="Times New Roman"/>
              </a:rPr>
              <a:t>phonostylistics</a:t>
            </a:r>
            <a:r>
              <a:rPr lang="en-US" sz="2800" b="1" dirty="0" smtClean="0">
                <a:solidFill>
                  <a:srgbClr val="000000"/>
                </a:solidFill>
                <a:effectLst/>
                <a:latin typeface="Times New Roman"/>
                <a:ea typeface="Times New Roman"/>
              </a:rPr>
              <a:t>.</a:t>
            </a:r>
            <a:endParaRPr lang="ru-RU" sz="2800" dirty="0" smtClean="0">
              <a:effectLst/>
              <a:latin typeface="Times New Roman"/>
              <a:ea typeface="Times New Roman"/>
            </a:endParaRPr>
          </a:p>
          <a:p>
            <a:pPr indent="450215" algn="just"/>
            <a:r>
              <a:rPr lang="en-US" sz="2800" dirty="0" smtClean="0">
                <a:solidFill>
                  <a:srgbClr val="000000"/>
                </a:solidFill>
                <a:latin typeface="Times New Roman"/>
                <a:ea typeface="Times New Roman"/>
              </a:rPr>
              <a:t>Thus, </a:t>
            </a:r>
            <a:r>
              <a:rPr lang="en-US" sz="2800" i="1" dirty="0" err="1" smtClean="0">
                <a:solidFill>
                  <a:srgbClr val="000000"/>
                </a:solidFill>
                <a:latin typeface="Times New Roman"/>
                <a:ea typeface="Times New Roman"/>
              </a:rPr>
              <a:t>p</a:t>
            </a:r>
            <a:r>
              <a:rPr lang="en-US" sz="2800" i="1" dirty="0" err="1" smtClean="0">
                <a:solidFill>
                  <a:srgbClr val="000000"/>
                </a:solidFill>
                <a:effectLst/>
                <a:latin typeface="Times New Roman"/>
                <a:ea typeface="Times New Roman"/>
              </a:rPr>
              <a:t>honostylistics</a:t>
            </a:r>
            <a:r>
              <a:rPr lang="en-US" sz="2800" i="1" dirty="0" smtClean="0">
                <a:solidFill>
                  <a:srgbClr val="000000"/>
                </a:solidFill>
                <a:effectLst/>
                <a:latin typeface="Times New Roman"/>
                <a:ea typeface="Times New Roman"/>
              </a:rPr>
              <a:t> studies </a:t>
            </a:r>
            <a:r>
              <a:rPr lang="en-US" sz="2800" dirty="0" smtClean="0">
                <a:solidFill>
                  <a:srgbClr val="000000"/>
                </a:solidFill>
                <a:effectLst/>
                <a:latin typeface="Times New Roman"/>
                <a:ea typeface="Times New Roman"/>
              </a:rPr>
              <a:t>the way phonetic means are used in this or that particular situation which exercises the conditioning influence of a set of factors which are referred to as </a:t>
            </a:r>
            <a:r>
              <a:rPr lang="en-US" sz="2800" dirty="0" err="1" smtClean="0">
                <a:solidFill>
                  <a:srgbClr val="000000"/>
                </a:solidFill>
                <a:effectLst/>
                <a:latin typeface="Times New Roman"/>
                <a:ea typeface="Times New Roman"/>
              </a:rPr>
              <a:t>extralinguistic</a:t>
            </a:r>
            <a:r>
              <a:rPr lang="en-US" sz="2800" dirty="0" smtClean="0">
                <a:solidFill>
                  <a:srgbClr val="000000"/>
                </a:solidFill>
                <a:effectLst/>
                <a:latin typeface="Times New Roman"/>
                <a:ea typeface="Times New Roman"/>
              </a:rPr>
              <a:t>. </a:t>
            </a:r>
          </a:p>
          <a:p>
            <a:pPr indent="450215" algn="just"/>
            <a:r>
              <a:rPr lang="en-US" sz="2800" i="1" dirty="0" smtClean="0">
                <a:solidFill>
                  <a:srgbClr val="000000"/>
                </a:solidFill>
                <a:effectLst/>
                <a:latin typeface="Times New Roman"/>
                <a:ea typeface="Times New Roman"/>
              </a:rPr>
              <a:t>The aim of </a:t>
            </a:r>
            <a:r>
              <a:rPr lang="en-US" sz="2800" i="1" dirty="0" err="1" smtClean="0">
                <a:solidFill>
                  <a:srgbClr val="000000"/>
                </a:solidFill>
                <a:effectLst/>
                <a:latin typeface="Times New Roman"/>
                <a:ea typeface="Times New Roman"/>
              </a:rPr>
              <a:t>phonostylis­tics</a:t>
            </a:r>
            <a:r>
              <a:rPr lang="en-US" sz="2800" i="1" dirty="0" smtClean="0">
                <a:solidFill>
                  <a:srgbClr val="000000"/>
                </a:solidFill>
                <a:effectLst/>
                <a:latin typeface="Times New Roman"/>
                <a:ea typeface="Times New Roman"/>
              </a:rPr>
              <a:t> </a:t>
            </a:r>
            <a:r>
              <a:rPr lang="en-US" sz="2800" dirty="0" smtClean="0">
                <a:solidFill>
                  <a:srgbClr val="000000"/>
                </a:solidFill>
                <a:effectLst/>
                <a:latin typeface="Times New Roman"/>
                <a:ea typeface="Times New Roman"/>
              </a:rPr>
              <a:t>is to analyze all possible kinds of spoken utterances with the main purpose of identifying the phonetic features, both segmen­tal and </a:t>
            </a:r>
            <a:r>
              <a:rPr lang="en-US" sz="2800" dirty="0" err="1" smtClean="0">
                <a:solidFill>
                  <a:srgbClr val="000000"/>
                </a:solidFill>
                <a:effectLst/>
                <a:latin typeface="Times New Roman"/>
                <a:ea typeface="Times New Roman"/>
              </a:rPr>
              <a:t>suprasegmental</a:t>
            </a:r>
            <a:r>
              <a:rPr lang="en-US" sz="2800" dirty="0" smtClean="0">
                <a:solidFill>
                  <a:srgbClr val="000000"/>
                </a:solidFill>
                <a:effectLst/>
                <a:latin typeface="Times New Roman"/>
                <a:ea typeface="Times New Roman"/>
              </a:rPr>
              <a:t>, which are restricted to certain kinds of contexts, to explain why such features have been used and to classify them into categories based upon a view of their function.</a:t>
            </a:r>
            <a:endParaRPr lang="ru-RU" sz="2800" dirty="0">
              <a:effectLst/>
              <a:latin typeface="Times New Roman"/>
              <a:ea typeface="Times New Roman"/>
            </a:endParaRPr>
          </a:p>
        </p:txBody>
      </p:sp>
    </p:spTree>
    <p:extLst>
      <p:ext uri="{BB962C8B-B14F-4D97-AF65-F5344CB8AC3E}">
        <p14:creationId xmlns:p14="http://schemas.microsoft.com/office/powerpoint/2010/main" val="39719891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294296"/>
            <a:ext cx="8136904" cy="6057043"/>
          </a:xfrm>
          <a:prstGeom prst="rect">
            <a:avLst/>
          </a:prstGeom>
        </p:spPr>
        <p:txBody>
          <a:bodyPr wrap="square">
            <a:spAutoFit/>
          </a:bodyPr>
          <a:lstStyle/>
          <a:p>
            <a:pPr indent="450215" algn="ctr">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2. </a:t>
            </a:r>
            <a:r>
              <a:rPr lang="en-US" sz="2400" b="1" dirty="0" err="1" smtClean="0">
                <a:effectLst/>
                <a:latin typeface="Times New Roman" panose="02020603050405020304" pitchFamily="18" charset="0"/>
                <a:ea typeface="Calibri"/>
                <a:cs typeface="Times New Roman" panose="02020603050405020304" pitchFamily="18" charset="0"/>
              </a:rPr>
              <a:t>Extralinguistic</a:t>
            </a:r>
            <a:r>
              <a:rPr lang="en-US" sz="2400" b="1" dirty="0" smtClean="0">
                <a:effectLst/>
                <a:latin typeface="Times New Roman" panose="02020603050405020304" pitchFamily="18" charset="0"/>
                <a:ea typeface="Calibri"/>
                <a:cs typeface="Times New Roman" panose="02020603050405020304" pitchFamily="18" charset="0"/>
              </a:rPr>
              <a:t> situation and its components. </a:t>
            </a:r>
            <a:endParaRPr lang="ru-RU" sz="2400" dirty="0" smtClean="0">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 </a:t>
            </a:r>
            <a:endParaRPr lang="ru-RU" sz="2400" dirty="0" smtClean="0">
              <a:effectLst/>
              <a:latin typeface="Times New Roman" panose="02020603050405020304" pitchFamily="18" charset="0"/>
              <a:ea typeface="Times New Roman"/>
              <a:cs typeface="Times New Roman" panose="02020603050405020304" pitchFamily="18" charset="0"/>
            </a:endParaRPr>
          </a:p>
          <a:p>
            <a:pPr indent="450215" algn="just">
              <a:spcAft>
                <a:spcPts val="0"/>
              </a:spcAft>
            </a:pPr>
            <a:r>
              <a:rPr lang="en-US" sz="2400" b="1" dirty="0" err="1" smtClean="0">
                <a:solidFill>
                  <a:srgbClr val="000000"/>
                </a:solidFill>
                <a:effectLst/>
                <a:latin typeface="Times New Roman" panose="02020603050405020304" pitchFamily="18" charset="0"/>
                <a:ea typeface="Times New Roman"/>
                <a:cs typeface="Times New Roman" panose="02020603050405020304" pitchFamily="18" charset="0"/>
              </a:rPr>
              <a:t>Extralinguistic</a:t>
            </a:r>
            <a:r>
              <a:rPr lang="en-US" sz="2400" b="1" dirty="0" smtClean="0">
                <a:solidFill>
                  <a:srgbClr val="000000"/>
                </a:solidFill>
                <a:effectLst/>
                <a:latin typeface="Times New Roman" panose="02020603050405020304" pitchFamily="18" charset="0"/>
                <a:ea typeface="Times New Roman"/>
                <a:cs typeface="Times New Roman" panose="02020603050405020304" pitchFamily="18" charset="0"/>
              </a:rPr>
              <a:t> situation </a:t>
            </a:r>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can be defined by three components:</a:t>
            </a:r>
          </a:p>
          <a:p>
            <a:pPr indent="450215" algn="just">
              <a:spcAft>
                <a:spcPts val="0"/>
              </a:spcAft>
            </a:pPr>
            <a:endParaRPr lang="en-US" sz="2400" dirty="0" smtClean="0">
              <a:solidFill>
                <a:srgbClr val="000000"/>
              </a:solidFill>
              <a:effectLst/>
              <a:latin typeface="Times New Roman" panose="02020603050405020304" pitchFamily="18" charset="0"/>
              <a:ea typeface="Times New Roman"/>
              <a:cs typeface="Times New Roman" panose="02020603050405020304" pitchFamily="18" charset="0"/>
            </a:endParaRPr>
          </a:p>
          <a:p>
            <a:pPr marL="342900" indent="-342900" algn="just">
              <a:spcAft>
                <a:spcPts val="0"/>
              </a:spcAft>
              <a:buFont typeface="Wingdings" panose="05000000000000000000" pitchFamily="2" charset="2"/>
              <a:buChar char="v"/>
            </a:pPr>
            <a:r>
              <a:rPr lang="en-US" sz="2400" b="1" dirty="0" smtClean="0">
                <a:solidFill>
                  <a:srgbClr val="000000"/>
                </a:solidFill>
                <a:effectLst/>
                <a:latin typeface="Times New Roman" panose="02020603050405020304" pitchFamily="18" charset="0"/>
                <a:ea typeface="Times New Roman"/>
                <a:cs typeface="Times New Roman" panose="02020603050405020304" pitchFamily="18" charset="0"/>
              </a:rPr>
              <a:t>purpose, </a:t>
            </a:r>
          </a:p>
          <a:p>
            <a:pPr marL="342900" indent="-342900" algn="just">
              <a:spcAft>
                <a:spcPts val="0"/>
              </a:spcAft>
              <a:buFont typeface="Wingdings" panose="05000000000000000000" pitchFamily="2" charset="2"/>
              <a:buChar char="v"/>
            </a:pPr>
            <a:r>
              <a:rPr lang="en-US" sz="2400" b="1" dirty="0" smtClean="0">
                <a:solidFill>
                  <a:srgbClr val="000000"/>
                </a:solidFill>
                <a:effectLst/>
                <a:latin typeface="Times New Roman" panose="02020603050405020304" pitchFamily="18" charset="0"/>
                <a:ea typeface="Times New Roman"/>
                <a:cs typeface="Times New Roman" panose="02020603050405020304" pitchFamily="18" charset="0"/>
              </a:rPr>
              <a:t>participants, </a:t>
            </a:r>
          </a:p>
          <a:p>
            <a:pPr marL="342900" indent="-342900" algn="just">
              <a:spcAft>
                <a:spcPts val="0"/>
              </a:spcAft>
              <a:buFont typeface="Wingdings" panose="05000000000000000000" pitchFamily="2" charset="2"/>
              <a:buChar char="v"/>
            </a:pPr>
            <a:r>
              <a:rPr lang="en-US" sz="2400" b="1" dirty="0" smtClean="0">
                <a:solidFill>
                  <a:srgbClr val="000000"/>
                </a:solidFill>
                <a:effectLst/>
                <a:latin typeface="Times New Roman" panose="02020603050405020304" pitchFamily="18" charset="0"/>
                <a:ea typeface="Times New Roman"/>
                <a:cs typeface="Times New Roman" panose="02020603050405020304" pitchFamily="18" charset="0"/>
              </a:rPr>
              <a:t>setting. </a:t>
            </a:r>
          </a:p>
          <a:p>
            <a:pPr algn="just">
              <a:spcAft>
                <a:spcPts val="0"/>
              </a:spcAft>
            </a:pPr>
            <a:endParaRPr lang="en-US" sz="2400" b="1" dirty="0" smtClean="0">
              <a:solidFill>
                <a:srgbClr val="000000"/>
              </a:solidFill>
              <a:effectLst/>
              <a:latin typeface="Times New Roman" panose="02020603050405020304" pitchFamily="18" charset="0"/>
              <a:ea typeface="Times New Roman"/>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These components distinguish situation as the context within which interaction (communica­tion) occurs. </a:t>
            </a:r>
          </a:p>
          <a:p>
            <a:pPr indent="450215" algn="just">
              <a:spcAft>
                <a:spcPts val="0"/>
              </a:spcAft>
            </a:pPr>
            <a:endParaRPr lang="en-US" sz="2400" dirty="0" smtClean="0">
              <a:solidFill>
                <a:srgbClr val="000000"/>
              </a:solidFill>
              <a:effectLst/>
              <a:latin typeface="Times New Roman" panose="02020603050405020304" pitchFamily="18" charset="0"/>
              <a:ea typeface="Times New Roman"/>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Thus a speech situation can be defined by the co-occurrence of two or more interlocutors related to each other in a particular way, having a particular aim of communicating, com­municating about a particular topic in a particular setting.</a:t>
            </a:r>
            <a:endParaRPr lang="ru-RU" sz="2400" dirty="0">
              <a:effectLst/>
              <a:latin typeface="Times New Roman" panose="02020603050405020304" pitchFamily="18" charset="0"/>
              <a:ea typeface="Times New Roman"/>
              <a:cs typeface="Times New Roman" panose="02020603050405020304" pitchFamily="18" charset="0"/>
            </a:endParaRPr>
          </a:p>
        </p:txBody>
      </p:sp>
    </p:spTree>
    <p:extLst>
      <p:ext uri="{BB962C8B-B14F-4D97-AF65-F5344CB8AC3E}">
        <p14:creationId xmlns:p14="http://schemas.microsoft.com/office/powerpoint/2010/main" val="34056511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566678"/>
            <a:ext cx="8784976" cy="6001643"/>
          </a:xfrm>
          <a:prstGeom prst="rect">
            <a:avLst/>
          </a:prstGeom>
        </p:spPr>
        <p:txBody>
          <a:bodyPr wrap="square">
            <a:spAutoFit/>
          </a:bodyPr>
          <a:lstStyle/>
          <a:p>
            <a:pPr indent="450215" algn="just">
              <a:spcAft>
                <a:spcPts val="0"/>
              </a:spcAft>
            </a:pPr>
            <a:r>
              <a:rPr lang="en-US" sz="2400" b="1" dirty="0" smtClean="0">
                <a:solidFill>
                  <a:srgbClr val="000000"/>
                </a:solidFill>
                <a:latin typeface="Times New Roman"/>
                <a:ea typeface="Times New Roman"/>
              </a:rPr>
              <a:t>1) P</a:t>
            </a:r>
            <a:r>
              <a:rPr lang="en-US" sz="2400" b="1" dirty="0" smtClean="0">
                <a:solidFill>
                  <a:srgbClr val="000000"/>
                </a:solidFill>
                <a:effectLst/>
                <a:latin typeface="Times New Roman"/>
                <a:ea typeface="Times New Roman"/>
              </a:rPr>
              <a:t>urpose </a:t>
            </a:r>
            <a:r>
              <a:rPr lang="en-US" sz="2400" dirty="0" smtClean="0">
                <a:solidFill>
                  <a:srgbClr val="000000"/>
                </a:solidFill>
                <a:effectLst/>
                <a:latin typeface="Times New Roman"/>
                <a:ea typeface="Times New Roman"/>
              </a:rPr>
              <a:t>directs the activities of the participants throughout a situation to com­plete a task. </a:t>
            </a:r>
          </a:p>
          <a:p>
            <a:pPr indent="450215" algn="just">
              <a:spcAft>
                <a:spcPts val="0"/>
              </a:spcAft>
            </a:pPr>
            <a:r>
              <a:rPr lang="en-US" sz="2400" dirty="0" smtClean="0">
                <a:solidFill>
                  <a:srgbClr val="000000"/>
                </a:solidFill>
                <a:effectLst/>
                <a:latin typeface="Times New Roman"/>
                <a:ea typeface="Times New Roman"/>
              </a:rPr>
              <a:t>Such purposes can be viewed in terms of </a:t>
            </a:r>
            <a:r>
              <a:rPr lang="en-US" sz="2400" b="1" dirty="0" smtClean="0">
                <a:solidFill>
                  <a:srgbClr val="000000"/>
                </a:solidFill>
                <a:effectLst/>
                <a:latin typeface="Times New Roman"/>
                <a:ea typeface="Times New Roman"/>
              </a:rPr>
              <a:t>general activity types </a:t>
            </a:r>
            <a:r>
              <a:rPr lang="en-US" sz="2400" dirty="0" smtClean="0">
                <a:solidFill>
                  <a:srgbClr val="000000"/>
                </a:solidFill>
                <a:effectLst/>
                <a:latin typeface="Times New Roman"/>
                <a:ea typeface="Times New Roman"/>
              </a:rPr>
              <a:t>(</a:t>
            </a:r>
            <a:r>
              <a:rPr lang="en-US" sz="2400" dirty="0" smtClean="0">
                <a:solidFill>
                  <a:srgbClr val="000000"/>
                </a:solidFill>
                <a:effectLst/>
                <a:latin typeface="Times New Roman"/>
                <a:ea typeface="Calibri"/>
              </a:rPr>
              <a:t>working, teaching, learning, conducting a meeting, chatting, playing a game, etc.) </a:t>
            </a:r>
            <a:r>
              <a:rPr lang="en-US" sz="2400" dirty="0" smtClean="0">
                <a:solidFill>
                  <a:srgbClr val="000000"/>
                </a:solidFill>
                <a:effectLst/>
                <a:latin typeface="Times New Roman"/>
                <a:ea typeface="Times New Roman"/>
              </a:rPr>
              <a:t>and in terms of the </a:t>
            </a:r>
            <a:r>
              <a:rPr lang="en-US" sz="2400" b="1" dirty="0" smtClean="0">
                <a:solidFill>
                  <a:srgbClr val="000000"/>
                </a:solidFill>
                <a:effectLst/>
                <a:latin typeface="Times New Roman"/>
                <a:ea typeface="Times New Roman"/>
              </a:rPr>
              <a:t>activity type plus specific sub­ject matter.</a:t>
            </a:r>
          </a:p>
          <a:p>
            <a:pPr indent="450215" algn="just">
              <a:spcAft>
                <a:spcPts val="0"/>
              </a:spcAft>
            </a:pPr>
            <a:r>
              <a:rPr lang="en-US" sz="2400" b="1" dirty="0" smtClean="0">
                <a:solidFill>
                  <a:srgbClr val="000000"/>
                </a:solidFill>
                <a:effectLst/>
                <a:latin typeface="Times New Roman"/>
                <a:ea typeface="Calibri"/>
              </a:rPr>
              <a:t>2) Participants. </a:t>
            </a:r>
            <a:r>
              <a:rPr lang="en-US" sz="2400" dirty="0" smtClean="0">
                <a:solidFill>
                  <a:srgbClr val="000000"/>
                </a:solidFill>
                <a:effectLst/>
                <a:latin typeface="Times New Roman"/>
                <a:ea typeface="Calibri"/>
              </a:rPr>
              <a:t>Speech is a marker of various characteristics of the individual speakers as well as of relationships between participants. Characteristics of individuals may be divided into those which appear to charac­terize the individual as an individual and those which character­ize the individual as a member of a significant social grouping. </a:t>
            </a:r>
          </a:p>
          <a:p>
            <a:pPr indent="450215" algn="just">
              <a:spcAft>
                <a:spcPts val="0"/>
              </a:spcAft>
            </a:pPr>
            <a:r>
              <a:rPr lang="en-US" sz="2400" b="1" dirty="0" smtClean="0">
                <a:solidFill>
                  <a:srgbClr val="000000"/>
                </a:solidFill>
                <a:latin typeface="Times New Roman"/>
                <a:ea typeface="Calibri"/>
              </a:rPr>
              <a:t>3)</a:t>
            </a:r>
            <a:r>
              <a:rPr lang="en-US" sz="2400" dirty="0" smtClean="0">
                <a:solidFill>
                  <a:srgbClr val="000000"/>
                </a:solidFill>
                <a:latin typeface="Times New Roman"/>
                <a:ea typeface="Calibri"/>
              </a:rPr>
              <a:t> </a:t>
            </a:r>
            <a:r>
              <a:rPr lang="en-US" sz="2400" b="1" dirty="0" smtClean="0">
                <a:latin typeface="Times New Roman" panose="02020603050405020304" pitchFamily="18" charset="0"/>
                <a:cs typeface="Times New Roman" panose="02020603050405020304" pitchFamily="18" charset="0"/>
              </a:rPr>
              <a:t>Setting </a:t>
            </a:r>
            <a:r>
              <a:rPr lang="en-US" sz="2400" b="1" dirty="0">
                <a:latin typeface="Times New Roman" panose="02020603050405020304" pitchFamily="18" charset="0"/>
                <a:cs typeface="Times New Roman" panose="02020603050405020304" pitchFamily="18" charset="0"/>
              </a:rPr>
              <a:t>or </a:t>
            </a:r>
            <a:r>
              <a:rPr lang="en-US" sz="2400" b="1" dirty="0" smtClean="0">
                <a:latin typeface="Times New Roman" panose="02020603050405020304" pitchFamily="18" charset="0"/>
                <a:cs typeface="Times New Roman" panose="02020603050405020304" pitchFamily="18" charset="0"/>
              </a:rPr>
              <a:t>scene </a:t>
            </a:r>
            <a:r>
              <a:rPr lang="en-US" sz="2400" dirty="0">
                <a:latin typeface="Times New Roman" panose="02020603050405020304" pitchFamily="18" charset="0"/>
                <a:cs typeface="Times New Roman" panose="02020603050405020304" pitchFamily="18" charset="0"/>
              </a:rPr>
              <a:t>is defined by </a:t>
            </a:r>
            <a:r>
              <a:rPr lang="en-US" sz="2400" dirty="0" smtClean="0">
                <a:latin typeface="Times New Roman" panose="02020603050405020304" pitchFamily="18" charset="0"/>
                <a:cs typeface="Times New Roman" panose="02020603050405020304" pitchFamily="18" charset="0"/>
              </a:rPr>
              <a:t>a </a:t>
            </a:r>
            <a:r>
              <a:rPr lang="en-US" sz="2400" dirty="0">
                <a:latin typeface="Times New Roman" panose="02020603050405020304" pitchFamily="18" charset="0"/>
                <a:cs typeface="Times New Roman" panose="02020603050405020304" pitchFamily="18" charset="0"/>
              </a:rPr>
              <a:t>physical orientation of </a:t>
            </a:r>
            <a:r>
              <a:rPr lang="en-US" sz="2400" dirty="0" smtClean="0">
                <a:latin typeface="Times New Roman" panose="02020603050405020304" pitchFamily="18" charset="0"/>
                <a:cs typeface="Times New Roman" panose="02020603050405020304" pitchFamily="18" charset="0"/>
              </a:rPr>
              <a:t>participants (the </a:t>
            </a:r>
            <a:r>
              <a:rPr lang="en-US" sz="2400" dirty="0">
                <a:latin typeface="Times New Roman" panose="02020603050405020304" pitchFamily="18" charset="0"/>
                <a:cs typeface="Times New Roman" panose="02020603050405020304" pitchFamily="18" charset="0"/>
              </a:rPr>
              <a:t>activity they are engaged </a:t>
            </a:r>
            <a:r>
              <a:rPr lang="en-US" sz="2400" dirty="0" smtClean="0">
                <a:latin typeface="Times New Roman" panose="02020603050405020304" pitchFamily="18" charset="0"/>
                <a:cs typeface="Times New Roman" panose="02020603050405020304" pitchFamily="18" charset="0"/>
              </a:rPr>
              <a:t>in) and the arrangement along dimensions: public — private, impersonal — personal, polite — casual, high-cultured — low-cultured, and many other value scales. </a:t>
            </a:r>
            <a:endParaRPr lang="ru-RU" sz="2400" dirty="0">
              <a:effectLst/>
              <a:latin typeface="Times New Roman" panose="02020603050405020304" pitchFamily="18" charset="0"/>
              <a:ea typeface="Times New Roman"/>
              <a:cs typeface="Times New Roman" panose="02020603050405020304" pitchFamily="18" charset="0"/>
            </a:endParaRPr>
          </a:p>
        </p:txBody>
      </p:sp>
    </p:spTree>
    <p:extLst>
      <p:ext uri="{BB962C8B-B14F-4D97-AF65-F5344CB8AC3E}">
        <p14:creationId xmlns:p14="http://schemas.microsoft.com/office/powerpoint/2010/main" val="33444074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0" indent="450215">
              <a:lnSpc>
                <a:spcPct val="115000"/>
              </a:lnSpc>
              <a:spcBef>
                <a:spcPts val="0"/>
              </a:spcBef>
            </a:pPr>
            <a:r>
              <a:rPr lang="en-US" sz="2800" b="1" dirty="0">
                <a:solidFill>
                  <a:prstClr val="black"/>
                </a:solidFill>
                <a:effectLst/>
                <a:latin typeface="Times New Roman"/>
                <a:ea typeface="Calibri"/>
                <a:cs typeface="Times New Roman"/>
              </a:rPr>
              <a:t>3. Style-forming and </a:t>
            </a:r>
            <a:r>
              <a:rPr lang="en-US" sz="2800" b="1" dirty="0">
                <a:solidFill>
                  <a:srgbClr val="000000"/>
                </a:solidFill>
                <a:effectLst/>
                <a:latin typeface="Times New Roman"/>
                <a:ea typeface="Calibri"/>
                <a:cs typeface="Times New Roman"/>
              </a:rPr>
              <a:t>style-modifying </a:t>
            </a:r>
            <a:r>
              <a:rPr lang="en-US" sz="2800" b="1" dirty="0">
                <a:solidFill>
                  <a:prstClr val="black"/>
                </a:solidFill>
                <a:effectLst/>
                <a:latin typeface="Times New Roman"/>
                <a:ea typeface="Calibri"/>
                <a:cs typeface="Times New Roman"/>
              </a:rPr>
              <a:t>factors.</a:t>
            </a:r>
            <a:br>
              <a:rPr lang="en-US" sz="2800" b="1" dirty="0">
                <a:solidFill>
                  <a:prstClr val="black"/>
                </a:solidFill>
                <a:effectLst/>
                <a:latin typeface="Times New Roman"/>
                <a:ea typeface="Calibri"/>
                <a:cs typeface="Times New Roman"/>
              </a:rPr>
            </a:br>
            <a:endParaRPr lang="ru-RU" sz="2800" dirty="0"/>
          </a:p>
        </p:txBody>
      </p:sp>
      <p:sp>
        <p:nvSpPr>
          <p:cNvPr id="3" name="Текст 2"/>
          <p:cNvSpPr>
            <a:spLocks noGrp="1"/>
          </p:cNvSpPr>
          <p:nvPr>
            <p:ph type="body" idx="1"/>
          </p:nvPr>
        </p:nvSpPr>
        <p:spPr/>
        <p:txBody>
          <a:bodyPr/>
          <a:lstStyle/>
          <a:p>
            <a:r>
              <a:rPr lang="en-US" b="1" dirty="0">
                <a:solidFill>
                  <a:srgbClr val="000000"/>
                </a:solidFill>
                <a:latin typeface="Times New Roman"/>
                <a:ea typeface="Calibri"/>
              </a:rPr>
              <a:t>P</a:t>
            </a:r>
            <a:r>
              <a:rPr lang="en-US" b="1" dirty="0" smtClean="0">
                <a:solidFill>
                  <a:srgbClr val="000000"/>
                </a:solidFill>
                <a:latin typeface="Times New Roman"/>
                <a:ea typeface="Calibri"/>
              </a:rPr>
              <a:t>honetic </a:t>
            </a:r>
            <a:r>
              <a:rPr lang="en-US" b="1" dirty="0">
                <a:solidFill>
                  <a:srgbClr val="000000"/>
                </a:solidFill>
                <a:latin typeface="Times New Roman"/>
                <a:ea typeface="Calibri"/>
              </a:rPr>
              <a:t>style-forming </a:t>
            </a:r>
            <a:r>
              <a:rPr lang="en-US" b="1" dirty="0" smtClean="0">
                <a:solidFill>
                  <a:srgbClr val="000000"/>
                </a:solidFill>
                <a:latin typeface="Times New Roman"/>
                <a:ea typeface="Calibri"/>
              </a:rPr>
              <a:t>factor</a:t>
            </a:r>
            <a:endParaRPr lang="ru-RU" b="1" dirty="0"/>
          </a:p>
        </p:txBody>
      </p:sp>
      <p:sp>
        <p:nvSpPr>
          <p:cNvPr id="4" name="Текст 3"/>
          <p:cNvSpPr>
            <a:spLocks noGrp="1"/>
          </p:cNvSpPr>
          <p:nvPr>
            <p:ph type="body" sz="quarter" idx="3"/>
          </p:nvPr>
        </p:nvSpPr>
        <p:spPr/>
        <p:txBody>
          <a:bodyPr/>
          <a:lstStyle/>
          <a:p>
            <a:r>
              <a:rPr lang="en-US" b="1" dirty="0" smtClean="0">
                <a:solidFill>
                  <a:srgbClr val="000000"/>
                </a:solidFill>
                <a:latin typeface="Times New Roman"/>
                <a:ea typeface="Calibri"/>
              </a:rPr>
              <a:t>Style-modifying</a:t>
            </a:r>
            <a:r>
              <a:rPr lang="en-US" b="1" dirty="0">
                <a:solidFill>
                  <a:srgbClr val="000000"/>
                </a:solidFill>
                <a:latin typeface="Times New Roman"/>
                <a:ea typeface="Calibri"/>
              </a:rPr>
              <a:t> factors</a:t>
            </a:r>
            <a:endParaRPr lang="ru-RU" b="1" dirty="0"/>
          </a:p>
        </p:txBody>
      </p:sp>
      <p:sp>
        <p:nvSpPr>
          <p:cNvPr id="5" name="Объект 4"/>
          <p:cNvSpPr>
            <a:spLocks noGrp="1"/>
          </p:cNvSpPr>
          <p:nvPr>
            <p:ph sz="quarter" idx="13"/>
          </p:nvPr>
        </p:nvSpPr>
        <p:spPr/>
        <p:txBody>
          <a:bodyPr/>
          <a:lstStyle/>
          <a:p>
            <a:endParaRPr lang="en-US" dirty="0" smtClean="0">
              <a:solidFill>
                <a:srgbClr val="000000"/>
              </a:solidFill>
              <a:latin typeface="Times New Roman"/>
              <a:ea typeface="Calibri"/>
            </a:endParaRPr>
          </a:p>
          <a:p>
            <a:endParaRPr lang="en-US" dirty="0">
              <a:solidFill>
                <a:srgbClr val="000000"/>
              </a:solidFill>
              <a:latin typeface="Times New Roman"/>
              <a:ea typeface="Calibri"/>
            </a:endParaRPr>
          </a:p>
          <a:p>
            <a:r>
              <a:rPr lang="en-US" dirty="0" smtClean="0">
                <a:solidFill>
                  <a:srgbClr val="000000"/>
                </a:solidFill>
                <a:latin typeface="Times New Roman"/>
                <a:ea typeface="Calibri"/>
              </a:rPr>
              <a:t>the </a:t>
            </a:r>
            <a:r>
              <a:rPr lang="en-US" dirty="0">
                <a:solidFill>
                  <a:srgbClr val="000000"/>
                </a:solidFill>
                <a:latin typeface="Times New Roman"/>
                <a:ea typeface="Calibri"/>
              </a:rPr>
              <a:t>purpose, or the aim of the utterance</a:t>
            </a:r>
            <a:endParaRPr lang="ru-RU" dirty="0"/>
          </a:p>
        </p:txBody>
      </p:sp>
      <p:sp>
        <p:nvSpPr>
          <p:cNvPr id="6" name="Объект 5"/>
          <p:cNvSpPr>
            <a:spLocks noGrp="1"/>
          </p:cNvSpPr>
          <p:nvPr>
            <p:ph sz="quarter" idx="14"/>
          </p:nvPr>
        </p:nvSpPr>
        <p:spPr/>
        <p:txBody>
          <a:bodyPr/>
          <a:lstStyle/>
          <a:p>
            <a:pPr algn="just">
              <a:spcAft>
                <a:spcPts val="0"/>
              </a:spcAft>
            </a:pPr>
            <a:endParaRPr lang="en-US" dirty="0" smtClean="0">
              <a:solidFill>
                <a:srgbClr val="000000"/>
              </a:solidFill>
              <a:latin typeface="Times New Roman"/>
              <a:ea typeface="Times New Roman"/>
            </a:endParaRPr>
          </a:p>
          <a:p>
            <a:pPr marL="0" indent="0" algn="just">
              <a:spcAft>
                <a:spcPts val="0"/>
              </a:spcAft>
              <a:buNone/>
            </a:pPr>
            <a:endParaRPr lang="en-US" dirty="0">
              <a:solidFill>
                <a:srgbClr val="000000"/>
              </a:solidFill>
              <a:latin typeface="Times New Roman"/>
              <a:ea typeface="Times New Roman"/>
            </a:endParaRPr>
          </a:p>
          <a:p>
            <a:pPr algn="just">
              <a:spcAft>
                <a:spcPts val="0"/>
              </a:spcAft>
            </a:pPr>
            <a:r>
              <a:rPr lang="en-US" dirty="0" smtClean="0">
                <a:solidFill>
                  <a:srgbClr val="000000"/>
                </a:solidFill>
                <a:latin typeface="Times New Roman"/>
                <a:ea typeface="Times New Roman"/>
              </a:rPr>
              <a:t>the </a:t>
            </a:r>
            <a:r>
              <a:rPr lang="en-US" dirty="0">
                <a:solidFill>
                  <a:srgbClr val="000000"/>
                </a:solidFill>
                <a:latin typeface="Times New Roman"/>
                <a:ea typeface="Times New Roman"/>
              </a:rPr>
              <a:t>speaker's attitude;</a:t>
            </a:r>
            <a:endParaRPr lang="ru-RU" sz="2000" dirty="0">
              <a:latin typeface="Times New Roman"/>
              <a:ea typeface="Times New Roman"/>
            </a:endParaRPr>
          </a:p>
          <a:p>
            <a:pPr algn="just">
              <a:spcAft>
                <a:spcPts val="0"/>
              </a:spcAft>
            </a:pPr>
            <a:r>
              <a:rPr lang="en-US" dirty="0" smtClean="0">
                <a:solidFill>
                  <a:srgbClr val="000000"/>
                </a:solidFill>
                <a:latin typeface="Times New Roman"/>
                <a:ea typeface="Times New Roman"/>
              </a:rPr>
              <a:t>the </a:t>
            </a:r>
            <a:r>
              <a:rPr lang="en-US" dirty="0">
                <a:solidFill>
                  <a:srgbClr val="000000"/>
                </a:solidFill>
                <a:latin typeface="Times New Roman"/>
                <a:ea typeface="Times New Roman"/>
              </a:rPr>
              <a:t>form of communication;</a:t>
            </a:r>
            <a:endParaRPr lang="ru-RU" sz="2000" dirty="0">
              <a:latin typeface="Times New Roman"/>
              <a:ea typeface="Times New Roman"/>
            </a:endParaRPr>
          </a:p>
          <a:p>
            <a:pPr algn="just">
              <a:spcAft>
                <a:spcPts val="0"/>
              </a:spcAft>
            </a:pPr>
            <a:r>
              <a:rPr lang="en-US" dirty="0" smtClean="0">
                <a:solidFill>
                  <a:srgbClr val="000000"/>
                </a:solidFill>
                <a:latin typeface="Times New Roman"/>
                <a:ea typeface="Times New Roman"/>
              </a:rPr>
              <a:t>the </a:t>
            </a:r>
            <a:r>
              <a:rPr lang="en-US" dirty="0">
                <a:solidFill>
                  <a:srgbClr val="000000"/>
                </a:solidFill>
                <a:latin typeface="Times New Roman"/>
                <a:ea typeface="Times New Roman"/>
              </a:rPr>
              <a:t>degree of formality;</a:t>
            </a:r>
            <a:endParaRPr lang="ru-RU" sz="2000" dirty="0">
              <a:latin typeface="Times New Roman"/>
              <a:ea typeface="Times New Roman"/>
            </a:endParaRPr>
          </a:p>
          <a:p>
            <a:pPr algn="just">
              <a:spcAft>
                <a:spcPts val="0"/>
              </a:spcAft>
            </a:pPr>
            <a:r>
              <a:rPr lang="en-US" dirty="0" smtClean="0">
                <a:solidFill>
                  <a:srgbClr val="000000"/>
                </a:solidFill>
                <a:latin typeface="Times New Roman"/>
                <a:ea typeface="Times New Roman"/>
              </a:rPr>
              <a:t>the </a:t>
            </a:r>
            <a:r>
              <a:rPr lang="en-US" dirty="0">
                <a:solidFill>
                  <a:srgbClr val="000000"/>
                </a:solidFill>
                <a:latin typeface="Times New Roman"/>
                <a:ea typeface="Times New Roman"/>
              </a:rPr>
              <a:t>degree of spontaneity (or the degree of preparedness or the reference of the oral text to a written one).</a:t>
            </a:r>
            <a:endParaRPr lang="ru-RU" sz="2000" dirty="0">
              <a:latin typeface="Times New Roman"/>
              <a:ea typeface="Times New Roman"/>
            </a:endParaRPr>
          </a:p>
          <a:p>
            <a:endParaRPr lang="ru-RU" dirty="0"/>
          </a:p>
        </p:txBody>
      </p:sp>
    </p:spTree>
    <p:extLst>
      <p:ext uri="{BB962C8B-B14F-4D97-AF65-F5344CB8AC3E}">
        <p14:creationId xmlns:p14="http://schemas.microsoft.com/office/powerpoint/2010/main" val="428214653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88</TotalTime>
  <Words>1180</Words>
  <Application>Microsoft Office PowerPoint</Application>
  <PresentationFormat>Экран (4:3)</PresentationFormat>
  <Paragraphs>166</Paragraphs>
  <Slides>26</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26</vt:i4>
      </vt:variant>
    </vt:vector>
  </HeadingPairs>
  <TitlesOfParts>
    <vt:vector size="35" baseType="lpstr">
      <vt:lpstr>Arial</vt:lpstr>
      <vt:lpstr>Calibri</vt:lpstr>
      <vt:lpstr>Cambria Math</vt:lpstr>
      <vt:lpstr>Century Gothic</vt:lpstr>
      <vt:lpstr>Courier New</vt:lpstr>
      <vt:lpstr>Palatino Linotype</vt:lpstr>
      <vt:lpstr>Times New Roman</vt:lpstr>
      <vt:lpstr>Wingdings</vt:lpstr>
      <vt:lpstr>Исполнительная</vt:lpstr>
      <vt:lpstr>Phonostylistics.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3. Style-forming and style-modifying factors.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The Invariant of Phonostylistic Characteristics  of Informational Educational Descriptive Texts Reading </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Phonostylistics. </dc:title>
  <dc:creator>user</dc:creator>
  <cp:lastModifiedBy>user</cp:lastModifiedBy>
  <cp:revision>48</cp:revision>
  <dcterms:created xsi:type="dcterms:W3CDTF">2019-04-11T15:07:10Z</dcterms:created>
  <dcterms:modified xsi:type="dcterms:W3CDTF">2019-05-02T09:29:49Z</dcterms:modified>
</cp:coreProperties>
</file>