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5" r:id="rId26"/>
    <p:sldId id="280" r:id="rId27"/>
    <p:sldId id="281" r:id="rId28"/>
    <p:sldId id="282" r:id="rId29"/>
    <p:sldId id="283" r:id="rId30"/>
    <p:sldId id="284"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8547F40-071B-4841-95D6-CCAAA6B79B19}" type="datetimeFigureOut">
              <a:rPr lang="ru-RU" smtClean="0"/>
              <a:t>19.01.2019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4019561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547F40-071B-4841-95D6-CCAAA6B79B19}" type="datetimeFigureOut">
              <a:rPr lang="ru-RU" smtClean="0"/>
              <a:t>19.01.2019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2788579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547F40-071B-4841-95D6-CCAAA6B79B19}" type="datetimeFigureOut">
              <a:rPr lang="ru-RU" smtClean="0"/>
              <a:t>19.01.2019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4150297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547F40-071B-4841-95D6-CCAAA6B79B19}" type="datetimeFigureOut">
              <a:rPr lang="ru-RU" smtClean="0"/>
              <a:t>19.01.2019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1879918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8547F40-071B-4841-95D6-CCAAA6B79B19}" type="datetimeFigureOut">
              <a:rPr lang="ru-RU" smtClean="0"/>
              <a:t>19.01.2019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1286153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8547F40-071B-4841-95D6-CCAAA6B79B19}" type="datetimeFigureOut">
              <a:rPr lang="ru-RU" smtClean="0"/>
              <a:t>19.01.2019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3581710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8547F40-071B-4841-95D6-CCAAA6B79B19}" type="datetimeFigureOut">
              <a:rPr lang="ru-RU" smtClean="0"/>
              <a:t>19.01.2019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2117673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8547F40-071B-4841-95D6-CCAAA6B79B19}" type="datetimeFigureOut">
              <a:rPr lang="ru-RU" smtClean="0"/>
              <a:t>19.01.2019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2899131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8547F40-071B-4841-95D6-CCAAA6B79B19}" type="datetimeFigureOut">
              <a:rPr lang="ru-RU" smtClean="0"/>
              <a:t>19.01.2019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524496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8547F40-071B-4841-95D6-CCAAA6B79B19}" type="datetimeFigureOut">
              <a:rPr lang="ru-RU" smtClean="0"/>
              <a:t>19.01.2019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371831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8547F40-071B-4841-95D6-CCAAA6B79B19}" type="datetimeFigureOut">
              <a:rPr lang="ru-RU" smtClean="0"/>
              <a:t>19.01.2019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FC854D-3C4F-4D55-B577-9A28D1D565BF}" type="slidenum">
              <a:rPr lang="ru-RU" smtClean="0"/>
              <a:t>‹#›</a:t>
            </a:fld>
            <a:endParaRPr lang="ru-RU"/>
          </a:p>
        </p:txBody>
      </p:sp>
    </p:spTree>
    <p:extLst>
      <p:ext uri="{BB962C8B-B14F-4D97-AF65-F5344CB8AC3E}">
        <p14:creationId xmlns:p14="http://schemas.microsoft.com/office/powerpoint/2010/main" val="4276941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547F40-071B-4841-95D6-CCAAA6B79B19}" type="datetimeFigureOut">
              <a:rPr lang="ru-RU" smtClean="0"/>
              <a:t>19.01.2019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C854D-3C4F-4D55-B577-9A28D1D565BF}" type="slidenum">
              <a:rPr lang="ru-RU" smtClean="0"/>
              <a:t>‹#›</a:t>
            </a:fld>
            <a:endParaRPr lang="ru-RU"/>
          </a:p>
        </p:txBody>
      </p:sp>
    </p:spTree>
    <p:extLst>
      <p:ext uri="{BB962C8B-B14F-4D97-AF65-F5344CB8AC3E}">
        <p14:creationId xmlns:p14="http://schemas.microsoft.com/office/powerpoint/2010/main" val="2055227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836712"/>
            <a:ext cx="7772400" cy="1470025"/>
          </a:xfrm>
        </p:spPr>
        <p:txBody>
          <a:bodyPr/>
          <a:lstStyle/>
          <a:p>
            <a:r>
              <a:rPr lang="en-US" dirty="0" smtClean="0"/>
              <a:t>Lecture 1.  The Development of National Mythology in the USA.</a:t>
            </a:r>
            <a:endParaRPr lang="ru-RU" dirty="0"/>
          </a:p>
        </p:txBody>
      </p:sp>
      <p:sp>
        <p:nvSpPr>
          <p:cNvPr id="3" name="Подзаголовок 2"/>
          <p:cNvSpPr>
            <a:spLocks noGrp="1"/>
          </p:cNvSpPr>
          <p:nvPr>
            <p:ph type="subTitle" idx="1"/>
          </p:nvPr>
        </p:nvSpPr>
        <p:spPr>
          <a:xfrm>
            <a:off x="755576" y="2708920"/>
            <a:ext cx="7992888" cy="3600400"/>
          </a:xfrm>
        </p:spPr>
        <p:txBody>
          <a:bodyPr>
            <a:noAutofit/>
          </a:bodyPr>
          <a:lstStyle/>
          <a:p>
            <a:pPr algn="just"/>
            <a:r>
              <a:rPr lang="en-US" sz="1800" b="1" dirty="0" smtClean="0">
                <a:solidFill>
                  <a:schemeClr val="tx1"/>
                </a:solidFill>
                <a:latin typeface="Times New Roman" panose="02020603050405020304" pitchFamily="18" charset="0"/>
                <a:cs typeface="Times New Roman" panose="02020603050405020304" pitchFamily="18" charset="0"/>
              </a:rPr>
              <a:t>Plan.</a:t>
            </a:r>
          </a:p>
          <a:p>
            <a:pPr algn="just"/>
            <a:r>
              <a:rPr lang="en-US" sz="1800" b="1" dirty="0" smtClean="0">
                <a:solidFill>
                  <a:schemeClr val="tx1"/>
                </a:solidFill>
                <a:latin typeface="Times New Roman" panose="02020603050405020304" pitchFamily="18" charset="0"/>
                <a:cs typeface="Times New Roman" panose="02020603050405020304" pitchFamily="18" charset="0"/>
              </a:rPr>
              <a:t>1. National mythology. Mythologemes. </a:t>
            </a:r>
          </a:p>
          <a:p>
            <a:pPr algn="just"/>
            <a:r>
              <a:rPr lang="en-US" sz="1800" b="1" dirty="0" smtClean="0">
                <a:solidFill>
                  <a:schemeClr val="tx1"/>
                </a:solidFill>
                <a:latin typeface="Times New Roman" panose="02020603050405020304" pitchFamily="18" charset="0"/>
                <a:cs typeface="Times New Roman" panose="02020603050405020304" pitchFamily="18" charset="0"/>
              </a:rPr>
              <a:t>2. Puritan Myth as the Background for American National Mentality. </a:t>
            </a:r>
          </a:p>
          <a:p>
            <a:pPr algn="just"/>
            <a:r>
              <a:rPr lang="en-US" sz="1800" b="1" dirty="0" smtClean="0">
                <a:solidFill>
                  <a:schemeClr val="tx1"/>
                </a:solidFill>
                <a:latin typeface="Times New Roman" panose="02020603050405020304" pitchFamily="18" charset="0"/>
                <a:cs typeface="Times New Roman" panose="02020603050405020304" pitchFamily="18" charset="0"/>
              </a:rPr>
              <a:t>3. Mythologizing Native American as a Part of American National Mythology. </a:t>
            </a:r>
          </a:p>
          <a:p>
            <a:pPr algn="just"/>
            <a:r>
              <a:rPr lang="en-US" sz="1800" b="1" dirty="0" smtClean="0">
                <a:solidFill>
                  <a:schemeClr val="tx1"/>
                </a:solidFill>
                <a:latin typeface="Times New Roman" panose="02020603050405020304" pitchFamily="18" charset="0"/>
                <a:cs typeface="Times New Roman" panose="02020603050405020304" pitchFamily="18" charset="0"/>
              </a:rPr>
              <a:t>4. African Americans as an Important Source of National Mythology. </a:t>
            </a:r>
          </a:p>
          <a:p>
            <a:pPr algn="just"/>
            <a:r>
              <a:rPr lang="en-US" sz="1800" b="1" dirty="0" smtClean="0">
                <a:solidFill>
                  <a:schemeClr val="tx1"/>
                </a:solidFill>
                <a:latin typeface="Times New Roman" panose="02020603050405020304" pitchFamily="18" charset="0"/>
                <a:cs typeface="Times New Roman" panose="02020603050405020304" pitchFamily="18" charset="0"/>
              </a:rPr>
              <a:t>5. Mythology of American Individualism and Its Transformation in Mass Consciousness.</a:t>
            </a:r>
          </a:p>
          <a:p>
            <a:pPr algn="just"/>
            <a:r>
              <a:rPr lang="en-US" sz="1800" b="1" dirty="0" smtClean="0">
                <a:solidFill>
                  <a:schemeClr val="tx1"/>
                </a:solidFill>
                <a:latin typeface="Times New Roman" panose="02020603050405020304" pitchFamily="18" charset="0"/>
                <a:cs typeface="Times New Roman" panose="02020603050405020304" pitchFamily="18" charset="0"/>
              </a:rPr>
              <a:t>6. US Regional Mythology. “Wild West” and Southern Myth.</a:t>
            </a:r>
          </a:p>
          <a:p>
            <a:pPr algn="just"/>
            <a:r>
              <a:rPr lang="en-US" sz="1800" b="1" dirty="0" smtClean="0">
                <a:solidFill>
                  <a:schemeClr val="tx1"/>
                </a:solidFill>
                <a:latin typeface="Times New Roman" panose="02020603050405020304" pitchFamily="18" charset="0"/>
                <a:cs typeface="Times New Roman" panose="02020603050405020304" pitchFamily="18" charset="0"/>
              </a:rPr>
              <a:t>7. US popular culture as a source of neo-mythology.</a:t>
            </a:r>
          </a:p>
          <a:p>
            <a:pPr algn="just"/>
            <a:endParaRPr lang="ru-RU" sz="1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91218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nSpc>
                <a:spcPct val="115000"/>
              </a:lnSpc>
              <a:spcBef>
                <a:spcPts val="1000"/>
              </a:spcBef>
              <a:spcAft>
                <a:spcPts val="0"/>
              </a:spcAft>
            </a:pPr>
            <a:r>
              <a:rPr lang="en-US" sz="2800" b="1" dirty="0" smtClean="0">
                <a:solidFill>
                  <a:srgbClr val="4F81BD"/>
                </a:solidFill>
                <a:effectLst/>
                <a:latin typeface="Times New Roman" panose="02020603050405020304" pitchFamily="18" charset="0"/>
                <a:ea typeface="Times New Roman"/>
                <a:cs typeface="Times New Roman" panose="02020603050405020304" pitchFamily="18" charset="0"/>
              </a:rPr>
              <a:t>Mythologizing Native American as a Part of American National Mythology</a:t>
            </a:r>
            <a:r>
              <a:rPr lang="ru-RU" sz="2800" b="1" dirty="0" smtClean="0">
                <a:solidFill>
                  <a:srgbClr val="4F81BD"/>
                </a:solidFill>
                <a:effectLst/>
                <a:latin typeface="Times New Roman" panose="02020603050405020304" pitchFamily="18" charset="0"/>
                <a:ea typeface="Times New Roman"/>
                <a:cs typeface="Times New Roman" panose="02020603050405020304" pitchFamily="18" charset="0"/>
              </a:rPr>
              <a:t/>
            </a:r>
            <a:br>
              <a:rPr lang="ru-RU" sz="2800" b="1" dirty="0" smtClean="0">
                <a:solidFill>
                  <a:srgbClr val="4F81BD"/>
                </a:solidFill>
                <a:effectLst/>
                <a:latin typeface="Times New Roman" panose="02020603050405020304" pitchFamily="18" charset="0"/>
                <a:ea typeface="Times New Roman"/>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70000" lnSpcReduction="20000"/>
          </a:bodyPr>
          <a:lstStyle/>
          <a:p>
            <a:pPr marL="0" indent="0" algn="just">
              <a:buNone/>
            </a:pPr>
            <a:r>
              <a:rPr lang="en-US" sz="3400" b="1" dirty="0">
                <a:latin typeface="Times New Roman" panose="02020603050405020304" pitchFamily="18" charset="0"/>
                <a:cs typeface="Times New Roman" panose="02020603050405020304" pitchFamily="18" charset="0"/>
              </a:rPr>
              <a:t>Main Idea:</a:t>
            </a:r>
            <a:r>
              <a:rPr lang="en-US" sz="3400" dirty="0">
                <a:latin typeface="Times New Roman" panose="02020603050405020304" pitchFamily="18" charset="0"/>
                <a:cs typeface="Times New Roman" panose="02020603050405020304" pitchFamily="18" charset="0"/>
              </a:rPr>
              <a:t> extermination </a:t>
            </a:r>
            <a:r>
              <a:rPr lang="en-US" sz="3400" dirty="0" smtClean="0">
                <a:latin typeface="Times New Roman" panose="02020603050405020304" pitchFamily="18" charset="0"/>
                <a:cs typeface="Times New Roman" panose="02020603050405020304" pitchFamily="18" charset="0"/>
              </a:rPr>
              <a:t>and </a:t>
            </a:r>
            <a:r>
              <a:rPr lang="en-US" sz="3400" dirty="0">
                <a:latin typeface="Times New Roman" panose="02020603050405020304" pitchFamily="18" charset="0"/>
                <a:cs typeface="Times New Roman" panose="02020603050405020304" pitchFamily="18" charset="0"/>
              </a:rPr>
              <a:t>exploitation of America’s aboriginal population was coupled with intensive mythologizing of Amerindians </a:t>
            </a:r>
            <a:endParaRPr lang="ru-RU" sz="3400" dirty="0">
              <a:latin typeface="Times New Roman" panose="02020603050405020304" pitchFamily="18" charset="0"/>
              <a:cs typeface="Times New Roman" panose="02020603050405020304" pitchFamily="18" charset="0"/>
            </a:endParaRPr>
          </a:p>
          <a:p>
            <a:pPr marL="0" indent="0" algn="just">
              <a:buNone/>
            </a:pPr>
            <a:r>
              <a:rPr lang="en-US" sz="3400" b="1" dirty="0">
                <a:latin typeface="Times New Roman" panose="02020603050405020304" pitchFamily="18" charset="0"/>
                <a:cs typeface="Times New Roman" panose="02020603050405020304" pitchFamily="18" charset="0"/>
              </a:rPr>
              <a:t>Main Issues: </a:t>
            </a:r>
            <a:endParaRPr lang="ru-RU" sz="3400" dirty="0">
              <a:latin typeface="Times New Roman" panose="02020603050405020304" pitchFamily="18" charset="0"/>
              <a:cs typeface="Times New Roman" panose="02020603050405020304" pitchFamily="18" charset="0"/>
            </a:endParaRPr>
          </a:p>
          <a:p>
            <a:pPr lvl="0" algn="just"/>
            <a:r>
              <a:rPr lang="en-US" sz="3400" dirty="0">
                <a:latin typeface="Times New Roman" panose="02020603050405020304" pitchFamily="18" charset="0"/>
                <a:cs typeface="Times New Roman" panose="02020603050405020304" pitchFamily="18" charset="0"/>
              </a:rPr>
              <a:t>Native American as embodiment of “natural man”</a:t>
            </a:r>
            <a:endParaRPr lang="ru-RU" sz="3400" dirty="0">
              <a:latin typeface="Times New Roman" panose="02020603050405020304" pitchFamily="18" charset="0"/>
              <a:cs typeface="Times New Roman" panose="02020603050405020304" pitchFamily="18" charset="0"/>
            </a:endParaRPr>
          </a:p>
          <a:p>
            <a:pPr lvl="0" algn="just"/>
            <a:r>
              <a:rPr lang="en-US" sz="3400" dirty="0">
                <a:latin typeface="Times New Roman" panose="02020603050405020304" pitchFamily="18" charset="0"/>
                <a:cs typeface="Times New Roman" panose="02020603050405020304" pitchFamily="18" charset="0"/>
              </a:rPr>
              <a:t>actual encounters with Indian Other in the New World and their re-interpretations in mind and culture</a:t>
            </a:r>
            <a:endParaRPr lang="ru-RU" sz="3400" dirty="0">
              <a:latin typeface="Times New Roman" panose="02020603050405020304" pitchFamily="18" charset="0"/>
              <a:cs typeface="Times New Roman" panose="02020603050405020304" pitchFamily="18" charset="0"/>
            </a:endParaRPr>
          </a:p>
          <a:p>
            <a:pPr lvl="0" algn="just"/>
            <a:r>
              <a:rPr lang="en-US" sz="3400" dirty="0">
                <a:latin typeface="Times New Roman" panose="02020603050405020304" pitchFamily="18" charset="0"/>
                <a:cs typeface="Times New Roman" panose="02020603050405020304" pitchFamily="18" charset="0"/>
              </a:rPr>
              <a:t>forming and perpetuating </a:t>
            </a:r>
            <a:r>
              <a:rPr lang="en-US" sz="3400" dirty="0" smtClean="0">
                <a:latin typeface="Times New Roman" panose="02020603050405020304" pitchFamily="18" charset="0"/>
                <a:cs typeface="Times New Roman" panose="02020603050405020304" pitchFamily="18" charset="0"/>
              </a:rPr>
              <a:t>stereotypical </a:t>
            </a:r>
            <a:r>
              <a:rPr lang="en-US" sz="3400" dirty="0">
                <a:latin typeface="Times New Roman" panose="02020603050405020304" pitchFamily="18" charset="0"/>
                <a:cs typeface="Times New Roman" panose="02020603050405020304" pitchFamily="18" charset="0"/>
              </a:rPr>
              <a:t>figures of “noble” and “ferocious </a:t>
            </a:r>
            <a:r>
              <a:rPr lang="en-US" sz="3400" dirty="0" smtClean="0">
                <a:latin typeface="Times New Roman" panose="02020603050405020304" pitchFamily="18" charset="0"/>
                <a:cs typeface="Times New Roman" panose="02020603050405020304" pitchFamily="18" charset="0"/>
              </a:rPr>
              <a:t>/</a:t>
            </a:r>
            <a:r>
              <a:rPr lang="en-US" sz="3400" dirty="0">
                <a:latin typeface="Times New Roman" panose="02020603050405020304" pitchFamily="18" charset="0"/>
                <a:cs typeface="Times New Roman" panose="02020603050405020304" pitchFamily="18" charset="0"/>
              </a:rPr>
              <a:t>cruel” savage  </a:t>
            </a:r>
            <a:endParaRPr lang="ru-RU" sz="3400" dirty="0">
              <a:latin typeface="Times New Roman" panose="02020603050405020304" pitchFamily="18" charset="0"/>
              <a:cs typeface="Times New Roman" panose="02020603050405020304" pitchFamily="18" charset="0"/>
            </a:endParaRPr>
          </a:p>
          <a:p>
            <a:pPr lvl="0" algn="just"/>
            <a:r>
              <a:rPr lang="en-US" sz="3400" dirty="0">
                <a:latin typeface="Times New Roman" panose="02020603050405020304" pitchFamily="18" charset="0"/>
                <a:cs typeface="Times New Roman" panose="02020603050405020304" pitchFamily="18" charset="0"/>
              </a:rPr>
              <a:t>Native American as a metaphor of freedom</a:t>
            </a:r>
            <a:endParaRPr lang="ru-RU" sz="3400" dirty="0">
              <a:latin typeface="Times New Roman" panose="02020603050405020304" pitchFamily="18" charset="0"/>
              <a:cs typeface="Times New Roman" panose="02020603050405020304" pitchFamily="18" charset="0"/>
            </a:endParaRPr>
          </a:p>
          <a:p>
            <a:pPr lvl="0" algn="just"/>
            <a:r>
              <a:rPr lang="en-US" sz="3400" dirty="0">
                <a:latin typeface="Times New Roman" panose="02020603050405020304" pitchFamily="18" charset="0"/>
                <a:cs typeface="Times New Roman" panose="02020603050405020304" pitchFamily="18" charset="0"/>
              </a:rPr>
              <a:t>Native American as a metaphor of America’s past</a:t>
            </a:r>
            <a:endParaRPr lang="ru-RU" sz="3400" dirty="0">
              <a:latin typeface="Times New Roman" panose="02020603050405020304" pitchFamily="18" charset="0"/>
              <a:cs typeface="Times New Roman" panose="02020603050405020304" pitchFamily="18" charset="0"/>
            </a:endParaRPr>
          </a:p>
          <a:p>
            <a:pPr lvl="0" algn="just"/>
            <a:r>
              <a:rPr lang="en-US" sz="3400" dirty="0">
                <a:latin typeface="Times New Roman" panose="02020603050405020304" pitchFamily="18" charset="0"/>
                <a:cs typeface="Times New Roman" panose="02020603050405020304" pitchFamily="18" charset="0"/>
              </a:rPr>
              <a:t>mythologizing Indian spirituality, their specific links with nature </a:t>
            </a:r>
            <a:endParaRPr lang="ru-RU" sz="3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091884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Key Concepts</a:t>
            </a:r>
            <a:endParaRPr lang="ru-RU" dirty="0"/>
          </a:p>
        </p:txBody>
      </p:sp>
      <p:sp>
        <p:nvSpPr>
          <p:cNvPr id="3" name="Объект 2"/>
          <p:cNvSpPr>
            <a:spLocks noGrp="1"/>
          </p:cNvSpPr>
          <p:nvPr>
            <p:ph idx="1"/>
          </p:nvPr>
        </p:nvSpPr>
        <p:spPr>
          <a:xfrm>
            <a:off x="457200" y="1600200"/>
            <a:ext cx="8229600" cy="4997152"/>
          </a:xfrm>
        </p:spPr>
        <p:txBody>
          <a:bodyPr>
            <a:noAutofit/>
          </a:bodyPr>
          <a:lstStyle/>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(Red)Indian, Amerindian, Native American </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encounter of civilizations </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Pocahontas myth </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League of Five Nations</a:t>
            </a:r>
            <a:r>
              <a:rPr lang="ru-RU" sz="1800" dirty="0" smtClean="0">
                <a:effectLst/>
                <a:latin typeface="Times New Roman" panose="02020603050405020304" pitchFamily="18" charset="0"/>
                <a:ea typeface="Calibri"/>
                <a:cs typeface="Times New Roman" panose="02020603050405020304" pitchFamily="18" charset="0"/>
              </a:rPr>
              <a:t> (1745 – </a:t>
            </a:r>
            <a:r>
              <a:rPr lang="en-US" sz="1800" dirty="0" smtClean="0">
                <a:effectLst/>
                <a:latin typeface="Times New Roman" panose="02020603050405020304" pitchFamily="18" charset="0"/>
                <a:ea typeface="Calibri"/>
                <a:cs typeface="Times New Roman" panose="02020603050405020304" pitchFamily="18" charset="0"/>
              </a:rPr>
              <a:t>Iroquois</a:t>
            </a:r>
            <a:r>
              <a:rPr lang="ru-RU" sz="1800" dirty="0" smtClean="0">
                <a:effectLst/>
                <a:latin typeface="Times New Roman" panose="02020603050405020304" pitchFamily="18" charset="0"/>
                <a:ea typeface="Calibri"/>
                <a:cs typeface="Times New Roman" panose="02020603050405020304" pitchFamily="18" charset="0"/>
              </a:rPr>
              <a:t>; </a:t>
            </a:r>
            <a:r>
              <a:rPr lang="en-US" sz="1800" dirty="0" smtClean="0">
                <a:effectLst/>
                <a:latin typeface="Times New Roman" panose="02020603050405020304" pitchFamily="18" charset="0"/>
                <a:ea typeface="Calibri"/>
                <a:cs typeface="Times New Roman" panose="02020603050405020304" pitchFamily="18" charset="0"/>
              </a:rPr>
              <a:t>Mohawk</a:t>
            </a:r>
            <a:r>
              <a:rPr lang="ru-RU" sz="1800" dirty="0" smtClean="0">
                <a:effectLst/>
                <a:latin typeface="Times New Roman" panose="02020603050405020304" pitchFamily="18" charset="0"/>
                <a:ea typeface="Calibri"/>
                <a:cs typeface="Times New Roman" panose="02020603050405020304" pitchFamily="18" charset="0"/>
              </a:rPr>
              <a:t>; </a:t>
            </a:r>
            <a:r>
              <a:rPr lang="en-US" sz="1800" dirty="0" smtClean="0">
                <a:effectLst/>
                <a:latin typeface="Times New Roman" panose="02020603050405020304" pitchFamily="18" charset="0"/>
                <a:ea typeface="Calibri"/>
                <a:cs typeface="Times New Roman" panose="02020603050405020304" pitchFamily="18" charset="0"/>
              </a:rPr>
              <a:t>Oneida</a:t>
            </a:r>
            <a:r>
              <a:rPr lang="ru-RU" sz="1800" dirty="0" smtClean="0">
                <a:effectLst/>
                <a:latin typeface="Times New Roman" panose="02020603050405020304" pitchFamily="18" charset="0"/>
                <a:ea typeface="Calibri"/>
                <a:cs typeface="Times New Roman" panose="02020603050405020304" pitchFamily="18" charset="0"/>
              </a:rPr>
              <a:t>; </a:t>
            </a:r>
            <a:r>
              <a:rPr lang="en-US" sz="1800" dirty="0" smtClean="0">
                <a:effectLst/>
                <a:latin typeface="Times New Roman" panose="02020603050405020304" pitchFamily="18" charset="0"/>
                <a:ea typeface="Calibri"/>
                <a:cs typeface="Times New Roman" panose="02020603050405020304" pitchFamily="18" charset="0"/>
              </a:rPr>
              <a:t>Onondaga</a:t>
            </a:r>
            <a:r>
              <a:rPr lang="ru-RU" sz="1800" dirty="0" smtClean="0">
                <a:effectLst/>
                <a:latin typeface="Times New Roman" panose="02020603050405020304" pitchFamily="18" charset="0"/>
                <a:ea typeface="Calibri"/>
                <a:cs typeface="Times New Roman" panose="02020603050405020304" pitchFamily="18" charset="0"/>
              </a:rPr>
              <a:t>; </a:t>
            </a:r>
            <a:r>
              <a:rPr lang="en-US" sz="1800" dirty="0" smtClean="0">
                <a:effectLst/>
                <a:latin typeface="Times New Roman" panose="02020603050405020304" pitchFamily="18" charset="0"/>
                <a:ea typeface="Calibri"/>
                <a:cs typeface="Times New Roman" panose="02020603050405020304" pitchFamily="18" charset="0"/>
              </a:rPr>
              <a:t>Cayuga</a:t>
            </a:r>
            <a:r>
              <a:rPr lang="ru-RU" sz="1800" dirty="0" smtClean="0">
                <a:effectLst/>
                <a:latin typeface="Times New Roman" panose="02020603050405020304" pitchFamily="18" charset="0"/>
                <a:ea typeface="Calibri"/>
                <a:cs typeface="Times New Roman" panose="02020603050405020304" pitchFamily="18" charset="0"/>
              </a:rPr>
              <a:t>; </a:t>
            </a:r>
            <a:r>
              <a:rPr lang="en-US" sz="1800" dirty="0" smtClean="0">
                <a:effectLst/>
                <a:latin typeface="Times New Roman" panose="02020603050405020304" pitchFamily="18" charset="0"/>
                <a:ea typeface="Calibri"/>
                <a:cs typeface="Times New Roman" panose="02020603050405020304" pitchFamily="18" charset="0"/>
              </a:rPr>
              <a:t>Seneca)</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vanishing race </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genocide</a:t>
            </a:r>
            <a:r>
              <a:rPr lang="uk-UA" sz="1800" dirty="0" smtClean="0">
                <a:effectLst/>
                <a:latin typeface="Times New Roman" panose="02020603050405020304" pitchFamily="18" charset="0"/>
                <a:ea typeface="Calibri"/>
                <a:cs typeface="Times New Roman" panose="02020603050405020304" pitchFamily="18" charset="0"/>
              </a:rPr>
              <a:t> </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reservation </a:t>
            </a:r>
            <a:r>
              <a:rPr lang="uk-UA" sz="1800" dirty="0" smtClean="0">
                <a:effectLst/>
                <a:latin typeface="Times New Roman" panose="02020603050405020304" pitchFamily="18" charset="0"/>
                <a:ea typeface="Calibri"/>
                <a:cs typeface="Times New Roman" panose="02020603050405020304" pitchFamily="18" charset="0"/>
              </a:rPr>
              <a:t> </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cruel savage </a:t>
            </a:r>
            <a:r>
              <a:rPr lang="uk-UA" sz="1800" dirty="0" smtClean="0">
                <a:effectLst/>
                <a:latin typeface="Times New Roman" panose="02020603050405020304" pitchFamily="18" charset="0"/>
                <a:ea typeface="Calibri"/>
                <a:cs typeface="Times New Roman" panose="02020603050405020304" pitchFamily="18" charset="0"/>
              </a:rPr>
              <a:t> </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noble savage </a:t>
            </a:r>
            <a:r>
              <a:rPr lang="uk-UA" sz="1800" dirty="0" smtClean="0">
                <a:effectLst/>
                <a:latin typeface="Times New Roman" panose="02020603050405020304" pitchFamily="18" charset="0"/>
                <a:ea typeface="Calibri"/>
                <a:cs typeface="Times New Roman" panose="02020603050405020304" pitchFamily="18" charset="0"/>
              </a:rPr>
              <a:t> </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US" sz="1800" dirty="0" smtClean="0">
                <a:effectLst/>
                <a:latin typeface="Times New Roman" panose="02020603050405020304" pitchFamily="18" charset="0"/>
                <a:ea typeface="Calibri"/>
                <a:cs typeface="Times New Roman" panose="02020603050405020304" pitchFamily="18" charset="0"/>
              </a:rPr>
              <a:t>spirituality </a:t>
            </a:r>
            <a:r>
              <a:rPr lang="uk-UA" sz="1800" dirty="0" smtClean="0">
                <a:effectLst/>
                <a:latin typeface="Times New Roman" panose="02020603050405020304" pitchFamily="18" charset="0"/>
                <a:ea typeface="Calibri"/>
                <a:cs typeface="Times New Roman" panose="02020603050405020304" pitchFamily="18" charset="0"/>
              </a:rPr>
              <a:t> </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en-GB" sz="1800" dirty="0" smtClean="0">
                <a:effectLst/>
                <a:latin typeface="Times New Roman" panose="02020603050405020304" pitchFamily="18" charset="0"/>
                <a:ea typeface="Calibri"/>
                <a:cs typeface="Times New Roman" panose="02020603050405020304" pitchFamily="18" charset="0"/>
              </a:rPr>
              <a:t>“</a:t>
            </a:r>
            <a:r>
              <a:rPr lang="en-US" sz="1800" dirty="0" smtClean="0">
                <a:effectLst/>
                <a:latin typeface="Times New Roman" panose="02020603050405020304" pitchFamily="18" charset="0"/>
                <a:ea typeface="Calibri"/>
                <a:cs typeface="Times New Roman" panose="02020603050405020304" pitchFamily="18" charset="0"/>
              </a:rPr>
              <a:t>captivity narratives</a:t>
            </a:r>
            <a:r>
              <a:rPr lang="en-GB" sz="1800" dirty="0" smtClean="0">
                <a:effectLst/>
                <a:latin typeface="Times New Roman" panose="02020603050405020304" pitchFamily="18" charset="0"/>
                <a:ea typeface="Calibri"/>
                <a:cs typeface="Times New Roman" panose="02020603050405020304" pitchFamily="18" charset="0"/>
              </a:rPr>
              <a:t>”</a:t>
            </a:r>
            <a:endParaRPr lang="ru-RU" sz="1800" dirty="0">
              <a:latin typeface="Times New Roman" panose="02020603050405020304" pitchFamily="18" charset="0"/>
              <a:ea typeface="Calibri"/>
              <a:cs typeface="Times New Roman" panose="02020603050405020304" pitchFamily="18" charset="0"/>
            </a:endParaRPr>
          </a:p>
          <a:p>
            <a:pPr lvl="1" algn="just">
              <a:lnSpc>
                <a:spcPct val="115000"/>
              </a:lnSpc>
              <a:buFont typeface="Wingdings"/>
              <a:buChar char=""/>
              <a:tabLst>
                <a:tab pos="914400" algn="l"/>
              </a:tabLst>
            </a:pPr>
            <a:r>
              <a:rPr lang="uk-UA" sz="1800" dirty="0" smtClean="0">
                <a:effectLst/>
                <a:latin typeface="Times New Roman" panose="02020603050405020304" pitchFamily="18" charset="0"/>
                <a:ea typeface="Calibri"/>
                <a:cs typeface="Times New Roman" panose="02020603050405020304" pitchFamily="18" charset="0"/>
              </a:rPr>
              <a:t>“</a:t>
            </a:r>
            <a:r>
              <a:rPr lang="en-US" sz="1800" dirty="0" smtClean="0">
                <a:effectLst/>
                <a:latin typeface="Times New Roman" panose="02020603050405020304" pitchFamily="18" charset="0"/>
                <a:ea typeface="Calibri"/>
                <a:cs typeface="Times New Roman" panose="02020603050405020304" pitchFamily="18" charset="0"/>
              </a:rPr>
              <a:t>trail of tears</a:t>
            </a:r>
            <a:r>
              <a:rPr lang="uk-UA" sz="1800" dirty="0" smtClean="0">
                <a:effectLst/>
                <a:latin typeface="Times New Roman" panose="02020603050405020304" pitchFamily="18" charset="0"/>
                <a:ea typeface="Calibri"/>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86592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spcBef>
                <a:spcPts val="1000"/>
              </a:spcBef>
              <a:spcAft>
                <a:spcPts val="0"/>
              </a:spcAft>
            </a:pPr>
            <a:r>
              <a:rPr lang="en-US" b="1" dirty="0" smtClean="0">
                <a:solidFill>
                  <a:srgbClr val="4F81BD"/>
                </a:solidFill>
                <a:effectLst/>
                <a:latin typeface="Cambria"/>
                <a:ea typeface="Times New Roman"/>
                <a:cs typeface="Times New Roman"/>
              </a:rPr>
              <a:t/>
            </a:r>
            <a:br>
              <a:rPr lang="en-US" b="1" dirty="0" smtClean="0">
                <a:solidFill>
                  <a:srgbClr val="4F81BD"/>
                </a:solidFill>
                <a:effectLst/>
                <a:latin typeface="Cambria"/>
                <a:ea typeface="Times New Roman"/>
                <a:cs typeface="Times New Roman"/>
              </a:rPr>
            </a:br>
            <a:r>
              <a:rPr lang="en-US" b="1" dirty="0" smtClean="0">
                <a:solidFill>
                  <a:srgbClr val="4F81BD"/>
                </a:solidFill>
                <a:effectLst/>
                <a:latin typeface="Cambria"/>
                <a:ea typeface="Times New Roman"/>
                <a:cs typeface="Times New Roman"/>
              </a:rPr>
              <a:t>Indian cultural characteristics – </a:t>
            </a:r>
            <a:br>
              <a:rPr lang="en-US" b="1" dirty="0" smtClean="0">
                <a:solidFill>
                  <a:srgbClr val="4F81BD"/>
                </a:solidFill>
                <a:effectLst/>
                <a:latin typeface="Cambria"/>
                <a:ea typeface="Times New Roman"/>
                <a:cs typeface="Times New Roman"/>
              </a:rPr>
            </a:br>
            <a:r>
              <a:rPr lang="en-US" b="1" dirty="0" smtClean="0">
                <a:solidFill>
                  <a:srgbClr val="4F81BD"/>
                </a:solidFill>
                <a:effectLst/>
                <a:latin typeface="Cambria"/>
                <a:ea typeface="Times New Roman"/>
                <a:cs typeface="Times New Roman"/>
              </a:rPr>
              <a:t>a view from within:</a:t>
            </a:r>
            <a:r>
              <a:rPr lang="ru-RU" b="1" dirty="0" smtClean="0">
                <a:solidFill>
                  <a:srgbClr val="4F81BD"/>
                </a:solidFill>
                <a:effectLst/>
                <a:latin typeface="Cambria"/>
                <a:ea typeface="Times New Roman"/>
                <a:cs typeface="Times New Roman"/>
              </a:rPr>
              <a:t/>
            </a:r>
            <a:br>
              <a:rPr lang="ru-RU" b="1" dirty="0" smtClean="0">
                <a:solidFill>
                  <a:srgbClr val="4F81BD"/>
                </a:solidFill>
                <a:effectLst/>
                <a:latin typeface="Cambria"/>
                <a:ea typeface="Times New Roman"/>
                <a:cs typeface="Times New Roman"/>
              </a:rPr>
            </a:br>
            <a:endParaRPr lang="ru-RU" dirty="0"/>
          </a:p>
        </p:txBody>
      </p:sp>
      <p:sp>
        <p:nvSpPr>
          <p:cNvPr id="3" name="Объект 2"/>
          <p:cNvSpPr>
            <a:spLocks noGrp="1"/>
          </p:cNvSpPr>
          <p:nvPr>
            <p:ph idx="1"/>
          </p:nvPr>
        </p:nvSpPr>
        <p:spPr/>
        <p:txBody>
          <a:bodyPr>
            <a:normAutofit fontScale="70000" lnSpcReduction="20000"/>
          </a:bodyPr>
          <a:lstStyle/>
          <a:p>
            <a:pPr marL="457200" algn="just">
              <a:lnSpc>
                <a:spcPct val="115000"/>
              </a:lnSpc>
              <a:spcAft>
                <a:spcPts val="0"/>
              </a:spcAft>
            </a:pPr>
            <a:r>
              <a:rPr lang="en-US" dirty="0" smtClean="0">
                <a:effectLst/>
                <a:latin typeface="Times New Roman"/>
                <a:ea typeface="Calibri"/>
                <a:cs typeface="Times New Roman"/>
              </a:rPr>
              <a:t>non-verbal communication through body language, sign language, facial expressions, use of personal space, and silence;</a:t>
            </a:r>
            <a:endParaRPr lang="ru-RU" sz="2400" dirty="0">
              <a:ea typeface="Calibri"/>
              <a:cs typeface="Times New Roman"/>
            </a:endParaRPr>
          </a:p>
          <a:p>
            <a:pPr marL="457200" algn="just">
              <a:lnSpc>
                <a:spcPct val="115000"/>
              </a:lnSpc>
              <a:spcAft>
                <a:spcPts val="0"/>
              </a:spcAft>
            </a:pPr>
            <a:r>
              <a:rPr lang="en-US" dirty="0" smtClean="0">
                <a:effectLst/>
                <a:latin typeface="Times New Roman"/>
                <a:ea typeface="Calibri"/>
                <a:cs typeface="Times New Roman"/>
              </a:rPr>
              <a:t>time is now and ever flowing, there is no need to hurry;</a:t>
            </a:r>
            <a:endParaRPr lang="ru-RU" sz="2400" dirty="0">
              <a:ea typeface="Calibri"/>
              <a:cs typeface="Times New Roman"/>
            </a:endParaRPr>
          </a:p>
          <a:p>
            <a:pPr marL="457200" algn="just">
              <a:lnSpc>
                <a:spcPct val="115000"/>
              </a:lnSpc>
              <a:spcAft>
                <a:spcPts val="0"/>
              </a:spcAft>
            </a:pPr>
            <a:r>
              <a:rPr lang="en-US" dirty="0" smtClean="0">
                <a:effectLst/>
                <a:latin typeface="Times New Roman"/>
                <a:ea typeface="Calibri"/>
                <a:cs typeface="Times New Roman"/>
              </a:rPr>
              <a:t>respect for elders and other adults (teachers), is not to look away into their eyes, rather, glance away;</a:t>
            </a:r>
            <a:endParaRPr lang="ru-RU" sz="2400" dirty="0">
              <a:ea typeface="Calibri"/>
              <a:cs typeface="Times New Roman"/>
            </a:endParaRPr>
          </a:p>
          <a:p>
            <a:pPr marL="457200" algn="just">
              <a:lnSpc>
                <a:spcPct val="115000"/>
              </a:lnSpc>
              <a:spcAft>
                <a:spcPts val="0"/>
              </a:spcAft>
            </a:pPr>
            <a:r>
              <a:rPr lang="en-US" dirty="0" smtClean="0">
                <a:effectLst/>
                <a:latin typeface="Times New Roman"/>
                <a:ea typeface="Calibri"/>
                <a:cs typeface="Times New Roman"/>
              </a:rPr>
              <a:t>a unique relationship with nature as part of the circle of life, the creator, mother earth, self and family (as a people);  the Indian way is to respect nature, given to them to use-not abuse, by the great spirit;</a:t>
            </a:r>
            <a:endParaRPr lang="ru-RU" sz="2400" dirty="0">
              <a:ea typeface="Calibri"/>
              <a:cs typeface="Times New Roman"/>
            </a:endParaRPr>
          </a:p>
          <a:p>
            <a:pPr marL="457200" algn="just">
              <a:lnSpc>
                <a:spcPct val="115000"/>
              </a:lnSpc>
              <a:spcAft>
                <a:spcPts val="0"/>
              </a:spcAft>
            </a:pPr>
            <a:r>
              <a:rPr lang="en-US" dirty="0" smtClean="0">
                <a:effectLst/>
                <a:latin typeface="Times New Roman"/>
                <a:ea typeface="Calibri"/>
                <a:cs typeface="Times New Roman"/>
              </a:rPr>
              <a:t>lack of belief in ownership, so things such as the mother earth, nature and its natural resources, possessions, or individual skills are to be shared among each other, not owned or fenced in, or kept from those in need, because all was given by the creator.</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400056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TEXTS:</a:t>
            </a:r>
            <a:endParaRPr lang="ru-RU" dirty="0"/>
          </a:p>
        </p:txBody>
      </p:sp>
      <p:sp>
        <p:nvSpPr>
          <p:cNvPr id="3" name="Объект 2"/>
          <p:cNvSpPr>
            <a:spLocks noGrp="1"/>
          </p:cNvSpPr>
          <p:nvPr>
            <p:ph idx="1"/>
          </p:nvPr>
        </p:nvSpPr>
        <p:spPr>
          <a:xfrm>
            <a:off x="457200" y="1600200"/>
            <a:ext cx="8229600" cy="4853136"/>
          </a:xfrm>
        </p:spPr>
        <p:txBody>
          <a:bodyPr>
            <a:normAutofit fontScale="55000" lnSpcReduction="20000"/>
          </a:bodyPr>
          <a:lstStyle/>
          <a:p>
            <a:pPr marL="0" indent="0" algn="just">
              <a:lnSpc>
                <a:spcPct val="120000"/>
              </a:lnSpc>
              <a:buNone/>
            </a:pPr>
            <a:r>
              <a:rPr lang="en-US" sz="3400" dirty="0" smtClean="0">
                <a:latin typeface="Times New Roman" panose="02020603050405020304" pitchFamily="18" charset="0"/>
                <a:cs typeface="Times New Roman" panose="02020603050405020304" pitchFamily="18" charset="0"/>
              </a:rPr>
              <a:t>1. Mythologizing the Indian: Indian as a Natural Man/Barbarian/Noble Savage (Captain John Smith “The General History of Virginia” (1624)</a:t>
            </a:r>
          </a:p>
          <a:p>
            <a:pPr marL="0" indent="0" algn="just">
              <a:lnSpc>
                <a:spcPct val="120000"/>
              </a:lnSpc>
              <a:buNone/>
            </a:pPr>
            <a:r>
              <a:rPr lang="en-US" sz="3400" dirty="0" smtClean="0">
                <a:latin typeface="Times New Roman" panose="02020603050405020304" pitchFamily="18" charset="0"/>
                <a:cs typeface="Times New Roman" panose="02020603050405020304" pitchFamily="18" charset="0"/>
              </a:rPr>
              <a:t>2. Vision of Indians in the “Captivity Narratives” (Mary Rowlandson “A Narrative of the Captivity and Restoration of Mrs. Mary Rowlandson” (1678)</a:t>
            </a:r>
          </a:p>
          <a:p>
            <a:pPr marL="0" indent="0" algn="just">
              <a:lnSpc>
                <a:spcPct val="120000"/>
              </a:lnSpc>
              <a:buNone/>
            </a:pPr>
            <a:r>
              <a:rPr lang="en-US" sz="3400" dirty="0" smtClean="0">
                <a:latin typeface="Times New Roman" panose="02020603050405020304" pitchFamily="18" charset="0"/>
                <a:cs typeface="Times New Roman" panose="02020603050405020304" pitchFamily="18" charset="0"/>
              </a:rPr>
              <a:t>3. Romanticizing/idealizing the Indian as a natural man in (pre) Romantic culture (Philip Freneau “The Indian Burying Ground” (1788); Henry Wadsworth Longfellow “The Song of Hiawatha” (1855)</a:t>
            </a:r>
          </a:p>
          <a:p>
            <a:pPr marL="0" indent="0" algn="just">
              <a:lnSpc>
                <a:spcPct val="120000"/>
              </a:lnSpc>
              <a:buNone/>
            </a:pPr>
            <a:r>
              <a:rPr lang="en-US" sz="3400" dirty="0" smtClean="0">
                <a:latin typeface="Times New Roman" panose="02020603050405020304" pitchFamily="18" charset="0"/>
                <a:cs typeface="Times New Roman" panose="02020603050405020304" pitchFamily="18" charset="0"/>
              </a:rPr>
              <a:t>4. Demonization of the Indian in American Mass Consciousness in the Mid- and Late 19th c. (Mark Twain “The Adventures of Tom Sawyer” (1876) </a:t>
            </a:r>
          </a:p>
          <a:p>
            <a:pPr marL="0" indent="0" algn="just">
              <a:lnSpc>
                <a:spcPct val="120000"/>
              </a:lnSpc>
              <a:buNone/>
            </a:pPr>
            <a:r>
              <a:rPr lang="en-US" sz="3400" dirty="0" smtClean="0">
                <a:latin typeface="Times New Roman" panose="02020603050405020304" pitchFamily="18" charset="0"/>
                <a:cs typeface="Times New Roman" panose="02020603050405020304" pitchFamily="18" charset="0"/>
              </a:rPr>
              <a:t>5. Present-day Indians’ protest against their </a:t>
            </a:r>
            <a:r>
              <a:rPr lang="en-US" sz="3400" dirty="0" err="1" smtClean="0">
                <a:latin typeface="Times New Roman" panose="02020603050405020304" pitchFamily="18" charset="0"/>
                <a:cs typeface="Times New Roman" panose="02020603050405020304" pitchFamily="18" charset="0"/>
              </a:rPr>
              <a:t>mythologization</a:t>
            </a:r>
            <a:r>
              <a:rPr lang="en-US" sz="3400" dirty="0" smtClean="0">
                <a:latin typeface="Times New Roman" panose="02020603050405020304" pitchFamily="18" charset="0"/>
                <a:cs typeface="Times New Roman" panose="02020603050405020304" pitchFamily="18" charset="0"/>
              </a:rPr>
              <a:t> (Diane Burns “Sure You Can Ask Me a Personal Question” (1989)</a:t>
            </a:r>
          </a:p>
          <a:p>
            <a:pPr marL="0" indent="0" algn="just">
              <a:lnSpc>
                <a:spcPct val="120000"/>
              </a:lnSpc>
              <a:buNone/>
            </a:pPr>
            <a:r>
              <a:rPr lang="en-US" sz="3400" dirty="0" smtClean="0">
                <a:latin typeface="Times New Roman" panose="02020603050405020304" pitchFamily="18" charset="0"/>
                <a:cs typeface="Times New Roman" panose="02020603050405020304" pitchFamily="18" charset="0"/>
              </a:rPr>
              <a:t>6. Protest against Exploiting Indian Stereotypes by Mass Culture (Chauncey Yellow Robe (Sioux) “The Indian and the Wild West Show” (1913)</a:t>
            </a:r>
          </a:p>
          <a:p>
            <a:pPr marL="0" indent="0" algn="just">
              <a:lnSpc>
                <a:spcPct val="120000"/>
              </a:lnSpc>
              <a:buNone/>
            </a:pPr>
            <a:r>
              <a:rPr lang="en-US" sz="3400" dirty="0" smtClean="0">
                <a:latin typeface="Times New Roman" panose="02020603050405020304" pitchFamily="18" charset="0"/>
                <a:cs typeface="Times New Roman" panose="02020603050405020304" pitchFamily="18" charset="0"/>
              </a:rPr>
              <a:t>7. </a:t>
            </a:r>
            <a:r>
              <a:rPr lang="en-US" sz="3400" dirty="0" err="1" smtClean="0">
                <a:latin typeface="Times New Roman" panose="02020603050405020304" pitchFamily="18" charset="0"/>
                <a:cs typeface="Times New Roman" panose="02020603050405020304" pitchFamily="18" charset="0"/>
              </a:rPr>
              <a:t>Mythologization</a:t>
            </a:r>
            <a:r>
              <a:rPr lang="en-US" sz="3400" dirty="0" smtClean="0">
                <a:latin typeface="Times New Roman" panose="02020603050405020304" pitchFamily="18" charset="0"/>
                <a:cs typeface="Times New Roman" panose="02020603050405020304" pitchFamily="18" charset="0"/>
              </a:rPr>
              <a:t> of their Own Image and Significance for White Civilization  by Indians Themselves.</a:t>
            </a:r>
          </a:p>
          <a:p>
            <a:endParaRPr lang="ru-RU" dirty="0"/>
          </a:p>
        </p:txBody>
      </p:sp>
    </p:spTree>
    <p:extLst>
      <p:ext uri="{BB962C8B-B14F-4D97-AF65-F5344CB8AC3E}">
        <p14:creationId xmlns:p14="http://schemas.microsoft.com/office/powerpoint/2010/main" val="20652564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spcBef>
                <a:spcPts val="2400"/>
              </a:spcBef>
              <a:spcAft>
                <a:spcPts val="0"/>
              </a:spcAft>
            </a:pPr>
            <a:r>
              <a:rPr lang="en-US" sz="3600" b="1" kern="0" dirty="0" smtClean="0">
                <a:solidFill>
                  <a:srgbClr val="365F91"/>
                </a:solidFill>
                <a:effectLst/>
                <a:latin typeface="Cambria"/>
                <a:ea typeface="Times New Roman"/>
                <a:cs typeface="Times New Roman"/>
              </a:rPr>
              <a:t/>
            </a:r>
            <a:br>
              <a:rPr lang="en-US" sz="3600" b="1" kern="0" dirty="0" smtClean="0">
                <a:solidFill>
                  <a:srgbClr val="365F91"/>
                </a:solidFill>
                <a:effectLst/>
                <a:latin typeface="Cambria"/>
                <a:ea typeface="Times New Roman"/>
                <a:cs typeface="Times New Roman"/>
              </a:rPr>
            </a:br>
            <a:r>
              <a:rPr lang="en-US" sz="3600" b="1" kern="0" dirty="0" smtClean="0">
                <a:solidFill>
                  <a:srgbClr val="365F91"/>
                </a:solidFill>
                <a:effectLst/>
                <a:latin typeface="Cambria"/>
                <a:ea typeface="Times New Roman"/>
                <a:cs typeface="Times New Roman"/>
              </a:rPr>
              <a:t>African Americans as an Important Source of National Mythology </a:t>
            </a:r>
            <a:r>
              <a:rPr lang="ru-RU" b="1" kern="0" dirty="0" smtClean="0">
                <a:solidFill>
                  <a:srgbClr val="365F91"/>
                </a:solidFill>
                <a:effectLst/>
                <a:latin typeface="Cambria"/>
                <a:ea typeface="Times New Roman"/>
                <a:cs typeface="Times New Roman"/>
              </a:rPr>
              <a:t/>
            </a:r>
            <a:br>
              <a:rPr lang="ru-RU" b="1" kern="0" dirty="0" smtClean="0">
                <a:solidFill>
                  <a:srgbClr val="365F91"/>
                </a:solidFill>
                <a:effectLst/>
                <a:latin typeface="Cambria"/>
                <a:ea typeface="Times New Roman"/>
                <a:cs typeface="Times New Roman"/>
              </a:rPr>
            </a:br>
            <a:endParaRPr lang="ru-RU" dirty="0"/>
          </a:p>
        </p:txBody>
      </p:sp>
      <p:sp>
        <p:nvSpPr>
          <p:cNvPr id="3" name="Объект 2"/>
          <p:cNvSpPr>
            <a:spLocks noGrp="1"/>
          </p:cNvSpPr>
          <p:nvPr>
            <p:ph idx="1"/>
          </p:nvPr>
        </p:nvSpPr>
        <p:spPr>
          <a:xfrm>
            <a:off x="457200" y="1600200"/>
            <a:ext cx="8229600" cy="4997152"/>
          </a:xfrm>
        </p:spPr>
        <p:txBody>
          <a:bodyPr>
            <a:normAutofit fontScale="55000" lnSpcReduction="20000"/>
          </a:bodyPr>
          <a:lstStyle/>
          <a:p>
            <a:pPr marL="0" indent="0" algn="just">
              <a:buNone/>
            </a:pPr>
            <a:r>
              <a:rPr lang="en-US" sz="3600" b="1" i="1" dirty="0" smtClean="0">
                <a:latin typeface="Times New Roman" panose="02020603050405020304" pitchFamily="18" charset="0"/>
                <a:cs typeface="Times New Roman" panose="02020603050405020304" pitchFamily="18" charset="0"/>
              </a:rPr>
              <a:t>Main Idea: </a:t>
            </a:r>
            <a:r>
              <a:rPr lang="en-US" sz="3600" dirty="0" smtClean="0">
                <a:latin typeface="Times New Roman" panose="02020603050405020304" pitchFamily="18" charset="0"/>
                <a:cs typeface="Times New Roman" panose="02020603050405020304" pitchFamily="18" charset="0"/>
              </a:rPr>
              <a:t>Black Americans made a tangible contribution to US cultural paradigms being first the object, and later also a subject of mythologizing.</a:t>
            </a:r>
          </a:p>
          <a:p>
            <a:pPr marL="0" indent="0" algn="just">
              <a:buNone/>
            </a:pPr>
            <a:r>
              <a:rPr lang="en-US" sz="3600" b="1" i="1" dirty="0" smtClean="0">
                <a:latin typeface="Times New Roman" panose="02020603050405020304" pitchFamily="18" charset="0"/>
                <a:cs typeface="Times New Roman" panose="02020603050405020304" pitchFamily="18" charset="0"/>
              </a:rPr>
              <a:t>Main Issues: </a:t>
            </a:r>
          </a:p>
          <a:p>
            <a:pPr marL="0" indent="0" algn="just">
              <a:buNone/>
            </a:pPr>
            <a:r>
              <a:rPr lang="en-US" sz="3600" dirty="0" smtClean="0">
                <a:latin typeface="Times New Roman" panose="02020603050405020304" pitchFamily="18" charset="0"/>
                <a:cs typeface="Times New Roman" panose="02020603050405020304" pitchFamily="18" charset="0"/>
              </a:rPr>
              <a:t>- justifications/denouncements of slavery in American public opinion; </a:t>
            </a:r>
          </a:p>
          <a:p>
            <a:pPr marL="0" indent="0" algn="just">
              <a:buNone/>
            </a:pPr>
            <a:r>
              <a:rPr lang="en-US" sz="3600" dirty="0" smtClean="0">
                <a:latin typeface="Times New Roman" panose="02020603050405020304" pitchFamily="18" charset="0"/>
                <a:cs typeface="Times New Roman" panose="02020603050405020304" pitchFamily="18" charset="0"/>
              </a:rPr>
              <a:t>- causes of the Civil War in the USA (1851-1865); </a:t>
            </a:r>
          </a:p>
          <a:p>
            <a:pPr marL="0" indent="0" algn="just">
              <a:buNone/>
            </a:pPr>
            <a:r>
              <a:rPr lang="en-US" sz="3600" dirty="0" smtClean="0">
                <a:latin typeface="Times New Roman" panose="02020603050405020304" pitchFamily="18" charset="0"/>
                <a:cs typeface="Times New Roman" panose="02020603050405020304" pitchFamily="18" charset="0"/>
              </a:rPr>
              <a:t>- re-conceptualizing Biblical imagery in African American culture;</a:t>
            </a:r>
          </a:p>
          <a:p>
            <a:pPr marL="0" indent="0" algn="just">
              <a:buNone/>
            </a:pPr>
            <a:r>
              <a:rPr lang="en-US" sz="3600" dirty="0" smtClean="0">
                <a:latin typeface="Times New Roman" panose="02020603050405020304" pitchFamily="18" charset="0"/>
                <a:cs typeface="Times New Roman" panose="02020603050405020304" pitchFamily="18" charset="0"/>
              </a:rPr>
              <a:t>- shaping racial stereotypes (inferior to whites; happy-go-lucky</a:t>
            </a:r>
            <a:r>
              <a:rPr lang="ru-RU"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barbarian</a:t>
            </a:r>
            <a:r>
              <a:rPr lang="ru-RU"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oversexed and their deconstruction in contemporary (African) American culture;</a:t>
            </a:r>
          </a:p>
          <a:p>
            <a:pPr marL="0" indent="0" algn="just">
              <a:buNone/>
            </a:pPr>
            <a:r>
              <a:rPr lang="en-US" sz="3600" dirty="0" smtClean="0">
                <a:latin typeface="Times New Roman" panose="02020603050405020304" pitchFamily="18" charset="0"/>
                <a:cs typeface="Times New Roman" panose="02020603050405020304" pitchFamily="18" charset="0"/>
              </a:rPr>
              <a:t>- mythologizing Middle Passage ( Middle Passage, the forced voyage of enslaved Africans across the Atlantic Ocean to the New World, 1788);</a:t>
            </a:r>
          </a:p>
          <a:p>
            <a:pPr marL="0" indent="0" algn="just">
              <a:buNone/>
            </a:pPr>
            <a:r>
              <a:rPr lang="en-US" sz="3600" dirty="0" smtClean="0">
                <a:latin typeface="Times New Roman" panose="02020603050405020304" pitchFamily="18" charset="0"/>
                <a:cs typeface="Times New Roman" panose="02020603050405020304" pitchFamily="18" charset="0"/>
              </a:rPr>
              <a:t>- negative/positive mythologizing of Africa;</a:t>
            </a:r>
          </a:p>
          <a:p>
            <a:pPr marL="0" indent="0" algn="just">
              <a:buNone/>
            </a:pPr>
            <a:r>
              <a:rPr lang="en-US" sz="3600" dirty="0" smtClean="0">
                <a:latin typeface="Times New Roman" panose="02020603050405020304" pitchFamily="18" charset="0"/>
                <a:cs typeface="Times New Roman" panose="02020603050405020304" pitchFamily="18" charset="0"/>
              </a:rPr>
              <a:t>- “slave narrative” as the original matrix for African American writings;</a:t>
            </a:r>
          </a:p>
          <a:p>
            <a:pPr marL="0" indent="0" algn="just">
              <a:buNone/>
            </a:pPr>
            <a:r>
              <a:rPr lang="en-US" sz="3600" dirty="0" smtClean="0">
                <a:latin typeface="Times New Roman" panose="02020603050405020304" pitchFamily="18" charset="0"/>
                <a:cs typeface="Times New Roman" panose="02020603050405020304" pitchFamily="18" charset="0"/>
              </a:rPr>
              <a:t>- connection between literacy and freedom in Black consciousness;</a:t>
            </a:r>
          </a:p>
          <a:p>
            <a:pPr marL="0" indent="0" algn="just">
              <a:buNone/>
            </a:pPr>
            <a:r>
              <a:rPr lang="en-US" sz="3600" dirty="0" smtClean="0">
                <a:latin typeface="Times New Roman" panose="02020603050405020304" pitchFamily="18" charset="0"/>
                <a:cs typeface="Times New Roman" panose="02020603050405020304" pitchFamily="18" charset="0"/>
              </a:rPr>
              <a:t>- mythologizing their own history, culture, and spirituality by Blacks, demonizing the whites by radical African American movements.</a:t>
            </a:r>
          </a:p>
          <a:p>
            <a:endParaRPr lang="ru-RU" dirty="0"/>
          </a:p>
        </p:txBody>
      </p:sp>
    </p:spTree>
    <p:extLst>
      <p:ext uri="{BB962C8B-B14F-4D97-AF65-F5344CB8AC3E}">
        <p14:creationId xmlns:p14="http://schemas.microsoft.com/office/powerpoint/2010/main" val="7944170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Key Concepts: </a:t>
            </a:r>
            <a:endParaRPr lang="ru-RU" dirty="0"/>
          </a:p>
        </p:txBody>
      </p:sp>
      <p:sp>
        <p:nvSpPr>
          <p:cNvPr id="3" name="Объект 2"/>
          <p:cNvSpPr>
            <a:spLocks noGrp="1"/>
          </p:cNvSpPr>
          <p:nvPr>
            <p:ph idx="1"/>
          </p:nvPr>
        </p:nvSpPr>
        <p:spPr>
          <a:xfrm>
            <a:off x="457200" y="1340768"/>
            <a:ext cx="8229600" cy="5184576"/>
          </a:xfrm>
        </p:spPr>
        <p:txBody>
          <a:bodyPr>
            <a:noAutofit/>
          </a:bodyPr>
          <a:lstStyle/>
          <a:p>
            <a:pPr lvl="0">
              <a:lnSpc>
                <a:spcPct val="115000"/>
              </a:lnSpc>
              <a:buFont typeface="Wingdings"/>
              <a:buChar char=""/>
              <a:tabLst>
                <a:tab pos="457200" algn="l"/>
              </a:tabLst>
            </a:pPr>
            <a:r>
              <a:rPr lang="en-US" sz="2000" dirty="0" smtClean="0">
                <a:effectLst/>
                <a:latin typeface="Times New Roman" panose="02020603050405020304" pitchFamily="18" charset="0"/>
                <a:ea typeface="Calibri"/>
                <a:cs typeface="Times New Roman" panose="02020603050405020304" pitchFamily="18" charset="0"/>
              </a:rPr>
              <a:t>Ham’s Curse</a:t>
            </a:r>
            <a:endParaRPr lang="ru-RU" sz="2000" dirty="0" smtClean="0">
              <a:latin typeface="Times New Roman" panose="02020603050405020304" pitchFamily="18" charset="0"/>
              <a:ea typeface="Calibri"/>
              <a:cs typeface="Times New Roman" panose="02020603050405020304" pitchFamily="18" charset="0"/>
            </a:endParaRPr>
          </a:p>
          <a:p>
            <a:pPr lvl="0">
              <a:lnSpc>
                <a:spcPct val="115000"/>
              </a:lnSpc>
              <a:buFont typeface="Wingdings"/>
              <a:buChar char=""/>
              <a:tabLst>
                <a:tab pos="457200" algn="l"/>
              </a:tabLst>
            </a:pPr>
            <a:r>
              <a:rPr lang="en-US" sz="2000" dirty="0" smtClean="0">
                <a:effectLst/>
                <a:latin typeface="Times New Roman" panose="02020603050405020304" pitchFamily="18" charset="0"/>
                <a:ea typeface="Calibri"/>
                <a:cs typeface="Times New Roman" panose="02020603050405020304" pitchFamily="18" charset="0"/>
              </a:rPr>
              <a:t>Middle Passage</a:t>
            </a:r>
            <a:r>
              <a:rPr lang="ru-RU" sz="2000" dirty="0" smtClean="0">
                <a:effectLst/>
                <a:latin typeface="Times New Roman" panose="02020603050405020304" pitchFamily="18" charset="0"/>
                <a:ea typeface="Calibri"/>
                <a:cs typeface="Times New Roman" panose="02020603050405020304" pitchFamily="18" charset="0"/>
              </a:rPr>
              <a:t> </a:t>
            </a:r>
            <a:endParaRPr lang="ru-RU" sz="2000" dirty="0" smtClean="0">
              <a:latin typeface="Times New Roman" panose="02020603050405020304" pitchFamily="18" charset="0"/>
              <a:ea typeface="Calibri"/>
              <a:cs typeface="Times New Roman" panose="02020603050405020304" pitchFamily="18" charset="0"/>
            </a:endParaRPr>
          </a:p>
          <a:p>
            <a:pPr lvl="0">
              <a:lnSpc>
                <a:spcPct val="115000"/>
              </a:lnSpc>
              <a:buFont typeface="Wingdings"/>
              <a:buChar char=""/>
              <a:tabLst>
                <a:tab pos="457200" algn="l"/>
              </a:tabLst>
            </a:pPr>
            <a:r>
              <a:rPr lang="en-US" sz="2000" dirty="0" smtClean="0">
                <a:effectLst/>
                <a:latin typeface="Times New Roman" panose="02020603050405020304" pitchFamily="18" charset="0"/>
                <a:ea typeface="Calibri"/>
                <a:cs typeface="Times New Roman" panose="02020603050405020304" pitchFamily="18" charset="0"/>
              </a:rPr>
              <a:t>Slave ship </a:t>
            </a:r>
            <a:endParaRPr lang="ru-RU" sz="2000" dirty="0" smtClean="0">
              <a:latin typeface="Times New Roman" panose="02020603050405020304" pitchFamily="18" charset="0"/>
              <a:ea typeface="Calibri"/>
              <a:cs typeface="Times New Roman" panose="02020603050405020304" pitchFamily="18" charset="0"/>
            </a:endParaRPr>
          </a:p>
          <a:p>
            <a:pPr lvl="0">
              <a:lnSpc>
                <a:spcPct val="115000"/>
              </a:lnSpc>
              <a:buFont typeface="Wingdings"/>
              <a:buChar char=""/>
              <a:tabLst>
                <a:tab pos="457200" algn="l"/>
              </a:tabLst>
            </a:pPr>
            <a:r>
              <a:rPr lang="en-US" sz="2000" dirty="0" smtClean="0">
                <a:effectLst/>
                <a:latin typeface="Times New Roman" panose="02020603050405020304" pitchFamily="18" charset="0"/>
                <a:ea typeface="Calibri"/>
                <a:cs typeface="Times New Roman" panose="02020603050405020304" pitchFamily="18" charset="0"/>
              </a:rPr>
              <a:t>Slave narratives</a:t>
            </a:r>
            <a:r>
              <a:rPr lang="uk-UA" sz="2000" dirty="0" smtClean="0">
                <a:effectLst/>
                <a:latin typeface="Times New Roman" panose="02020603050405020304" pitchFamily="18" charset="0"/>
                <a:ea typeface="Calibri"/>
                <a:cs typeface="Times New Roman" panose="02020603050405020304" pitchFamily="18" charset="0"/>
              </a:rPr>
              <a:t> </a:t>
            </a:r>
            <a:endParaRPr lang="ru-RU" sz="2000" dirty="0" smtClean="0">
              <a:latin typeface="Times New Roman" panose="02020603050405020304" pitchFamily="18" charset="0"/>
              <a:ea typeface="Calibri"/>
              <a:cs typeface="Times New Roman" panose="02020603050405020304" pitchFamily="18" charset="0"/>
            </a:endParaRPr>
          </a:p>
          <a:p>
            <a:pPr lvl="0">
              <a:lnSpc>
                <a:spcPct val="115000"/>
              </a:lnSpc>
              <a:buFont typeface="Wingdings"/>
              <a:buChar char=""/>
              <a:tabLst>
                <a:tab pos="457200" algn="l"/>
              </a:tabLst>
            </a:pPr>
            <a:r>
              <a:rPr lang="en-US" sz="2000" dirty="0" smtClean="0">
                <a:effectLst/>
                <a:latin typeface="Times New Roman" panose="02020603050405020304" pitchFamily="18" charset="0"/>
                <a:ea typeface="Calibri"/>
                <a:cs typeface="Times New Roman" panose="02020603050405020304" pitchFamily="18" charset="0"/>
              </a:rPr>
              <a:t>Black brethren </a:t>
            </a:r>
            <a:endParaRPr lang="ru-RU" sz="2000" dirty="0">
              <a:latin typeface="Times New Roman" panose="02020603050405020304" pitchFamily="18" charset="0"/>
              <a:ea typeface="Calibri"/>
              <a:cs typeface="Times New Roman" panose="02020603050405020304" pitchFamily="18" charset="0"/>
            </a:endParaRPr>
          </a:p>
          <a:p>
            <a:pPr lvl="0">
              <a:lnSpc>
                <a:spcPct val="115000"/>
              </a:lnSpc>
              <a:buFont typeface="Wingdings"/>
              <a:buChar char=""/>
              <a:tabLst>
                <a:tab pos="457200" algn="l"/>
              </a:tabLst>
            </a:pPr>
            <a:r>
              <a:rPr lang="en-US" sz="2000" dirty="0" smtClean="0">
                <a:effectLst/>
                <a:latin typeface="Times New Roman" panose="02020603050405020304" pitchFamily="18" charset="0"/>
                <a:ea typeface="Calibri"/>
                <a:cs typeface="Times New Roman" panose="02020603050405020304" pitchFamily="18" charset="0"/>
              </a:rPr>
              <a:t>Spirituals</a:t>
            </a:r>
            <a:r>
              <a:rPr lang="uk-UA" sz="2000"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a:p>
            <a:pPr>
              <a:buFont typeface="Wingdings" panose="05000000000000000000" pitchFamily="2" charset="2"/>
              <a:buChar char="v"/>
            </a:pPr>
            <a:r>
              <a:rPr lang="en-US" sz="2000" dirty="0" smtClean="0">
                <a:effectLst/>
                <a:latin typeface="Times New Roman" panose="02020603050405020304" pitchFamily="18" charset="0"/>
                <a:ea typeface="Calibri"/>
                <a:cs typeface="Times New Roman" panose="02020603050405020304" pitchFamily="18" charset="0"/>
              </a:rPr>
              <a:t>Underground railroad</a:t>
            </a:r>
          </a:p>
          <a:p>
            <a:pPr lvl="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Black</a:t>
            </a:r>
            <a:r>
              <a:rPr lang="uk-UA"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face minstrelsy</a:t>
            </a:r>
            <a:r>
              <a:rPr lang="uk-UA"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Harlem </a:t>
            </a:r>
            <a:r>
              <a:rPr lang="en-US" sz="2000" dirty="0">
                <a:latin typeface="Times New Roman" panose="02020603050405020304" pitchFamily="18" charset="0"/>
                <a:cs typeface="Times New Roman" panose="02020603050405020304" pitchFamily="18" charset="0"/>
              </a:rPr>
              <a:t>Renaissance </a:t>
            </a:r>
            <a:endParaRPr lang="ru-RU" sz="20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“New Negro” </a:t>
            </a:r>
            <a:endParaRPr lang="ru-RU" sz="20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Black is Beautiful </a:t>
            </a:r>
            <a:endParaRPr lang="ru-RU" sz="20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ru-RU"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Uncle Tom</a:t>
            </a:r>
            <a:r>
              <a:rPr lang="ru-RU"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ism</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uk-UA"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Tragic mulatto</a:t>
            </a:r>
            <a:r>
              <a:rPr lang="uk-UA" sz="2000" dirty="0">
                <a:latin typeface="Times New Roman" panose="02020603050405020304" pitchFamily="18" charset="0"/>
                <a:cs typeface="Times New Roman" panose="02020603050405020304" pitchFamily="18" charset="0"/>
              </a:rPr>
              <a:t>” </a:t>
            </a:r>
            <a:r>
              <a:rPr lang="en-US" sz="2000"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09926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t>TEXTS:</a:t>
            </a:r>
            <a:r>
              <a:rPr lang="ru-RU" dirty="0"/>
              <a:t/>
            </a:r>
            <a:br>
              <a:rPr lang="ru-RU" dirty="0"/>
            </a:br>
            <a:endParaRPr lang="ru-RU" dirty="0"/>
          </a:p>
        </p:txBody>
      </p:sp>
      <p:sp>
        <p:nvSpPr>
          <p:cNvPr id="3" name="Объект 2"/>
          <p:cNvSpPr>
            <a:spLocks noGrp="1"/>
          </p:cNvSpPr>
          <p:nvPr>
            <p:ph idx="1"/>
          </p:nvPr>
        </p:nvSpPr>
        <p:spPr>
          <a:xfrm>
            <a:off x="457200" y="980728"/>
            <a:ext cx="8229600" cy="5400600"/>
          </a:xfrm>
        </p:spPr>
        <p:txBody>
          <a:bodyPr>
            <a:normAutofit fontScale="32500" lnSpcReduction="20000"/>
          </a:bodyPr>
          <a:lstStyle/>
          <a:p>
            <a:pPr lvl="0" algn="just">
              <a:lnSpc>
                <a:spcPct val="115000"/>
              </a:lnSpc>
              <a:buFont typeface="+mj-lt"/>
              <a:buAutoNum type="arabicParenR"/>
            </a:pPr>
            <a:r>
              <a:rPr lang="en-US" sz="4300" dirty="0" smtClean="0">
                <a:effectLst/>
                <a:latin typeface="Times New Roman" panose="02020603050405020304" pitchFamily="18" charset="0"/>
                <a:ea typeface="Calibri"/>
                <a:cs typeface="Times New Roman" panose="02020603050405020304" pitchFamily="18" charset="0"/>
              </a:rPr>
              <a:t>Mythologizing the History of Atlantic Crossing by Africans Captured into Slavery (</a:t>
            </a:r>
            <a:r>
              <a:rPr lang="en-US" sz="4300" dirty="0" err="1" smtClean="0">
                <a:effectLst/>
                <a:latin typeface="Times New Roman" panose="02020603050405020304" pitchFamily="18" charset="0"/>
                <a:ea typeface="Calibri"/>
                <a:cs typeface="Times New Roman" panose="02020603050405020304" pitchFamily="18" charset="0"/>
              </a:rPr>
              <a:t>Olaudah</a:t>
            </a:r>
            <a:r>
              <a:rPr lang="en-US" sz="4300" dirty="0" smtClean="0">
                <a:effectLst/>
                <a:latin typeface="Times New Roman" panose="02020603050405020304" pitchFamily="18" charset="0"/>
                <a:ea typeface="Calibri"/>
                <a:cs typeface="Times New Roman" panose="02020603050405020304" pitchFamily="18" charset="0"/>
              </a:rPr>
              <a:t> Equiano “The Life of </a:t>
            </a:r>
            <a:r>
              <a:rPr lang="en-US" sz="4300" dirty="0" err="1" smtClean="0">
                <a:effectLst/>
                <a:latin typeface="Times New Roman" panose="02020603050405020304" pitchFamily="18" charset="0"/>
                <a:ea typeface="Calibri"/>
                <a:cs typeface="Times New Roman" panose="02020603050405020304" pitchFamily="18" charset="0"/>
              </a:rPr>
              <a:t>Olaudah</a:t>
            </a:r>
            <a:r>
              <a:rPr lang="en-US" sz="4300" dirty="0" smtClean="0">
                <a:effectLst/>
                <a:latin typeface="Times New Roman" panose="02020603050405020304" pitchFamily="18" charset="0"/>
                <a:ea typeface="Calibri"/>
                <a:cs typeface="Times New Roman" panose="02020603050405020304" pitchFamily="18" charset="0"/>
              </a:rPr>
              <a:t> Equiano” (1789) vs. Contemporary poet’s version: Robert Hayden (1913-1982) “Middle Passage (1962) </a:t>
            </a:r>
            <a:endParaRPr lang="ru-RU" sz="4300" dirty="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arenR"/>
            </a:pPr>
            <a:r>
              <a:rPr lang="en-US" sz="4300" dirty="0" smtClean="0">
                <a:effectLst/>
                <a:latin typeface="Times New Roman" panose="02020603050405020304" pitchFamily="18" charset="0"/>
                <a:ea typeface="Calibri"/>
                <a:cs typeface="Times New Roman" panose="02020603050405020304" pitchFamily="18" charset="0"/>
              </a:rPr>
              <a:t>Stereotyping Black Americans: African American as a comic character/entertainer for whites</a:t>
            </a:r>
            <a:endParaRPr lang="ru-RU" sz="4300" dirty="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arenR"/>
            </a:pPr>
            <a:r>
              <a:rPr lang="en-US" sz="4300" dirty="0" err="1" smtClean="0">
                <a:effectLst/>
                <a:latin typeface="Times New Roman" panose="02020603050405020304" pitchFamily="18" charset="0"/>
                <a:ea typeface="Calibri"/>
                <a:cs typeface="Times New Roman" panose="02020603050405020304" pitchFamily="18" charset="0"/>
              </a:rPr>
              <a:t>Bestialization</a:t>
            </a:r>
            <a:r>
              <a:rPr lang="en-US" sz="4300" dirty="0" smtClean="0">
                <a:effectLst/>
                <a:latin typeface="Times New Roman" panose="02020603050405020304" pitchFamily="18" charset="0"/>
                <a:ea typeface="Calibri"/>
                <a:cs typeface="Times New Roman" panose="02020603050405020304" pitchFamily="18" charset="0"/>
              </a:rPr>
              <a:t> of Black People (Black as a Brutal Creature Devoid of Human Features) [in this vein Black characters were depicted in the famous film “The Birth of a Nation” by David Griffiths that became a classic of American cinema (based on Thomas Dixon’s racist novel “The Clansman”)]</a:t>
            </a:r>
            <a:endParaRPr lang="ru-RU" sz="4300" dirty="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arenR"/>
            </a:pPr>
            <a:r>
              <a:rPr lang="en-US" sz="4300" dirty="0" smtClean="0">
                <a:effectLst/>
                <a:latin typeface="Times New Roman" panose="02020603050405020304" pitchFamily="18" charset="0"/>
                <a:ea typeface="Calibri"/>
                <a:cs typeface="Times New Roman" panose="02020603050405020304" pitchFamily="18" charset="0"/>
              </a:rPr>
              <a:t>Black man as a child (superstitions, fear of supernatural forces) [Mark Twain “The Adventures of Huckleberry Finn” (1884)]</a:t>
            </a:r>
            <a:endParaRPr lang="ru-RU" sz="4300" dirty="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arenR"/>
            </a:pPr>
            <a:r>
              <a:rPr lang="en-US" sz="4300" dirty="0" smtClean="0">
                <a:effectLst/>
                <a:latin typeface="Times New Roman" panose="02020603050405020304" pitchFamily="18" charset="0"/>
                <a:ea typeface="Calibri"/>
                <a:cs typeface="Times New Roman" panose="02020603050405020304" pitchFamily="18" charset="0"/>
              </a:rPr>
              <a:t>Racial Stereotypes and Derogatory</a:t>
            </a:r>
            <a:r>
              <a:rPr lang="en-US" sz="4300" dirty="0" smtClean="0">
                <a:solidFill>
                  <a:srgbClr val="1A1A1A"/>
                </a:solidFill>
                <a:effectLst/>
                <a:latin typeface="Times New Roman" panose="02020603050405020304" pitchFamily="18" charset="0"/>
                <a:ea typeface="Calibri"/>
                <a:cs typeface="Times New Roman" panose="02020603050405020304" pitchFamily="18" charset="0"/>
              </a:rPr>
              <a:t>  </a:t>
            </a:r>
            <a:r>
              <a:rPr lang="en-US" sz="4300" dirty="0" smtClean="0">
                <a:effectLst/>
                <a:latin typeface="Times New Roman" panose="02020603050405020304" pitchFamily="18" charset="0"/>
                <a:ea typeface="Calibri"/>
                <a:cs typeface="Times New Roman" panose="02020603050405020304" pitchFamily="18" charset="0"/>
              </a:rPr>
              <a:t>Names as Perceived by Their Objects [</a:t>
            </a:r>
            <a:r>
              <a:rPr lang="en-US" sz="4300" dirty="0" err="1" smtClean="0">
                <a:effectLst/>
                <a:latin typeface="Times New Roman" panose="02020603050405020304" pitchFamily="18" charset="0"/>
                <a:ea typeface="Calibri"/>
                <a:cs typeface="Times New Roman" panose="02020603050405020304" pitchFamily="18" charset="0"/>
              </a:rPr>
              <a:t>Countee</a:t>
            </a:r>
            <a:r>
              <a:rPr lang="en-US" sz="4300" dirty="0" smtClean="0">
                <a:effectLst/>
                <a:latin typeface="Times New Roman" panose="02020603050405020304" pitchFamily="18" charset="0"/>
                <a:ea typeface="Calibri"/>
                <a:cs typeface="Times New Roman" panose="02020603050405020304" pitchFamily="18" charset="0"/>
              </a:rPr>
              <a:t> Cullen</a:t>
            </a:r>
            <a:r>
              <a:rPr lang="en-US" sz="4300" dirty="0" smtClean="0">
                <a:solidFill>
                  <a:srgbClr val="222222"/>
                </a:solidFill>
                <a:effectLst/>
                <a:latin typeface="Times New Roman" panose="02020603050405020304" pitchFamily="18" charset="0"/>
                <a:ea typeface="Calibri"/>
                <a:cs typeface="Times New Roman" panose="02020603050405020304" pitchFamily="18" charset="0"/>
              </a:rPr>
              <a:t> </a:t>
            </a:r>
            <a:r>
              <a:rPr lang="en-US" sz="4300" dirty="0" smtClean="0">
                <a:effectLst/>
                <a:latin typeface="Times New Roman" panose="02020603050405020304" pitchFamily="18" charset="0"/>
                <a:ea typeface="Calibri"/>
                <a:cs typeface="Times New Roman" panose="02020603050405020304" pitchFamily="18" charset="0"/>
              </a:rPr>
              <a:t>“Incident”]</a:t>
            </a:r>
            <a:endParaRPr lang="ru-RU" sz="4300" dirty="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arenR"/>
            </a:pPr>
            <a:r>
              <a:rPr lang="en-US" sz="4300" dirty="0" smtClean="0">
                <a:effectLst/>
                <a:latin typeface="Times New Roman" panose="02020603050405020304" pitchFamily="18" charset="0"/>
                <a:ea typeface="Calibri"/>
                <a:cs typeface="Times New Roman" panose="02020603050405020304" pitchFamily="18" charset="0"/>
              </a:rPr>
              <a:t>Biblical (Judeo-Christian</a:t>
            </a:r>
            <a:r>
              <a:rPr lang="en-US" sz="4300" dirty="0" smtClean="0">
                <a:solidFill>
                  <a:srgbClr val="1A1A1A"/>
                </a:solidFill>
                <a:effectLst/>
                <a:latin typeface="Times New Roman" panose="02020603050405020304" pitchFamily="18" charset="0"/>
                <a:ea typeface="Calibri"/>
                <a:cs typeface="Times New Roman" panose="02020603050405020304" pitchFamily="18" charset="0"/>
              </a:rPr>
              <a:t>  </a:t>
            </a:r>
            <a:r>
              <a:rPr lang="en-US" sz="4300" dirty="0" smtClean="0">
                <a:effectLst/>
                <a:latin typeface="Times New Roman" panose="02020603050405020304" pitchFamily="18" charset="0"/>
                <a:ea typeface="Calibri"/>
                <a:cs typeface="Times New Roman" panose="02020603050405020304" pitchFamily="18" charset="0"/>
              </a:rPr>
              <a:t>Tradition as Material for Mythologizing African American Condition in the US: Black slave’s identification with Christ [St. John de </a:t>
            </a:r>
            <a:r>
              <a:rPr lang="en-US" sz="4300" dirty="0" err="1" smtClean="0">
                <a:effectLst/>
                <a:latin typeface="Times New Roman" panose="02020603050405020304" pitchFamily="18" charset="0"/>
                <a:ea typeface="Calibri"/>
                <a:cs typeface="Times New Roman" panose="02020603050405020304" pitchFamily="18" charset="0"/>
              </a:rPr>
              <a:t>Crèvecoeur</a:t>
            </a:r>
            <a:r>
              <a:rPr lang="en-US" sz="4300" dirty="0" smtClean="0">
                <a:effectLst/>
                <a:latin typeface="Times New Roman" panose="02020603050405020304" pitchFamily="18" charset="0"/>
                <a:ea typeface="Calibri"/>
                <a:cs typeface="Times New Roman" panose="02020603050405020304" pitchFamily="18" charset="0"/>
              </a:rPr>
              <a:t> “Letters from an American Farmer” (1782)] [Harriet Beecher-Stowe (1811-1896) “Uncle Tom’s Cabin” (1852)] [Langston Hughes (1902-1967) “Christ in Alabama” – in this poem, according to old African American folklore tradition, Black Americans’ sufferings are identified with those experienced by crucified Christ] </a:t>
            </a:r>
            <a:endParaRPr lang="ru-RU" sz="4300" dirty="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arenR"/>
            </a:pPr>
            <a:r>
              <a:rPr lang="en-US" sz="4300" dirty="0" smtClean="0">
                <a:effectLst/>
                <a:latin typeface="Times New Roman" panose="02020603050405020304" pitchFamily="18" charset="0"/>
                <a:ea typeface="Calibri"/>
                <a:cs typeface="Times New Roman" panose="02020603050405020304" pitchFamily="18" charset="0"/>
              </a:rPr>
              <a:t>Negative and Positive </a:t>
            </a:r>
            <a:r>
              <a:rPr lang="en-US" sz="4300" dirty="0" err="1" smtClean="0">
                <a:effectLst/>
                <a:latin typeface="Times New Roman" panose="02020603050405020304" pitchFamily="18" charset="0"/>
                <a:ea typeface="Calibri"/>
                <a:cs typeface="Times New Roman" panose="02020603050405020304" pitchFamily="18" charset="0"/>
              </a:rPr>
              <a:t>Mythologization</a:t>
            </a:r>
            <a:r>
              <a:rPr lang="en-US" sz="4300" dirty="0" smtClean="0">
                <a:effectLst/>
                <a:latin typeface="Times New Roman" panose="02020603050405020304" pitchFamily="18" charset="0"/>
                <a:ea typeface="Calibri"/>
                <a:cs typeface="Times New Roman" panose="02020603050405020304" pitchFamily="18" charset="0"/>
              </a:rPr>
              <a:t> of Africa (Phillis Wheatley “On Being Brought from Africa to America” (late 18th c.) [the first Black woman to have her poems published]; Langston Hughes (1902-1967) “The Negro Speaks of Rivers” (1921)</a:t>
            </a:r>
            <a:endParaRPr lang="ru-RU" sz="4300" dirty="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arenR"/>
            </a:pPr>
            <a:r>
              <a:rPr lang="en-US" sz="4300" dirty="0" smtClean="0">
                <a:effectLst/>
                <a:latin typeface="Times New Roman" panose="02020603050405020304" pitchFamily="18" charset="0"/>
                <a:ea typeface="Calibri"/>
                <a:cs typeface="Times New Roman" panose="02020603050405020304" pitchFamily="18" charset="0"/>
              </a:rPr>
              <a:t>Transition from stereotyped Black images to New Negro during the Harlem Renaissance (1910-1920) [Alain Locke</a:t>
            </a:r>
            <a:r>
              <a:rPr lang="en-US" sz="4300" dirty="0" smtClean="0">
                <a:solidFill>
                  <a:srgbClr val="222222"/>
                </a:solidFill>
                <a:effectLst/>
                <a:latin typeface="Times New Roman" panose="02020603050405020304" pitchFamily="18" charset="0"/>
                <a:ea typeface="Calibri"/>
                <a:cs typeface="Times New Roman" panose="02020603050405020304" pitchFamily="18" charset="0"/>
              </a:rPr>
              <a:t> </a:t>
            </a:r>
            <a:r>
              <a:rPr lang="en-US" sz="4300" dirty="0" smtClean="0">
                <a:effectLst/>
                <a:latin typeface="Times New Roman" panose="02020603050405020304" pitchFamily="18" charset="0"/>
                <a:ea typeface="Calibri"/>
                <a:cs typeface="Times New Roman" panose="02020603050405020304" pitchFamily="18" charset="0"/>
              </a:rPr>
              <a:t>“The New Negro”: </a:t>
            </a:r>
            <a:r>
              <a:rPr lang="en-US" sz="4300" i="1" dirty="0" smtClean="0">
                <a:effectLst/>
                <a:latin typeface="Times New Roman" panose="02020603050405020304" pitchFamily="18" charset="0"/>
                <a:ea typeface="Calibri"/>
                <a:cs typeface="Times New Roman" panose="02020603050405020304" pitchFamily="18" charset="0"/>
              </a:rPr>
              <a:t>“The day of “aunties”, “uncles” and “mammies” is gone. Uncle Tom and Sambo have passed on...”</a:t>
            </a:r>
            <a:endParaRPr lang="ru-RU" sz="4300" dirty="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arenR"/>
            </a:pPr>
            <a:r>
              <a:rPr lang="en-US" sz="4300" dirty="0" smtClean="0">
                <a:effectLst/>
                <a:latin typeface="Times New Roman" panose="02020603050405020304" pitchFamily="18" charset="0"/>
                <a:ea typeface="Calibri"/>
                <a:cs typeface="Times New Roman" panose="02020603050405020304" pitchFamily="18" charset="0"/>
              </a:rPr>
              <a:t>Creating Mythology of Their Own by Radical Black Movement Wing (1960-1970). Demonizing Whites [</a:t>
            </a:r>
            <a:r>
              <a:rPr lang="en-US" sz="4300" dirty="0" err="1" smtClean="0">
                <a:effectLst/>
                <a:latin typeface="Times New Roman" panose="02020603050405020304" pitchFamily="18" charset="0"/>
                <a:ea typeface="Calibri"/>
                <a:cs typeface="Times New Roman" panose="02020603050405020304" pitchFamily="18" charset="0"/>
              </a:rPr>
              <a:t>LeRoi</a:t>
            </a:r>
            <a:r>
              <a:rPr lang="en-US" sz="4300" dirty="0" smtClean="0">
                <a:effectLst/>
                <a:latin typeface="Times New Roman" panose="02020603050405020304" pitchFamily="18" charset="0"/>
                <a:ea typeface="Calibri"/>
                <a:cs typeface="Times New Roman" panose="02020603050405020304" pitchFamily="18" charset="0"/>
              </a:rPr>
              <a:t> Jones (</a:t>
            </a:r>
            <a:r>
              <a:rPr lang="en-US" sz="4300" dirty="0" err="1" smtClean="0">
                <a:effectLst/>
                <a:latin typeface="Times New Roman" panose="02020603050405020304" pitchFamily="18" charset="0"/>
                <a:ea typeface="Calibri"/>
                <a:cs typeface="Times New Roman" panose="02020603050405020304" pitchFamily="18" charset="0"/>
              </a:rPr>
              <a:t>Amiri</a:t>
            </a:r>
            <a:r>
              <a:rPr lang="en-US" sz="4300" dirty="0" smtClean="0">
                <a:effectLst/>
                <a:latin typeface="Times New Roman" panose="02020603050405020304" pitchFamily="18" charset="0"/>
                <a:ea typeface="Calibri"/>
                <a:cs typeface="Times New Roman" panose="02020603050405020304" pitchFamily="18" charset="0"/>
              </a:rPr>
              <a:t> Baraka) (b.1934) – renowned poet and dramatist, in 1970s – Black Arts movement activist]</a:t>
            </a:r>
            <a:endParaRPr lang="ru-RU" sz="4300" dirty="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27403273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nSpc>
                <a:spcPct val="115000"/>
              </a:lnSpc>
              <a:spcBef>
                <a:spcPts val="2400"/>
              </a:spcBef>
              <a:spcAft>
                <a:spcPts val="0"/>
              </a:spcAft>
            </a:pPr>
            <a:r>
              <a:rPr lang="en-US" sz="2800" b="1" kern="0" dirty="0" smtClean="0">
                <a:solidFill>
                  <a:srgbClr val="365F91"/>
                </a:solidFill>
                <a:effectLst/>
                <a:latin typeface="Times New Roman" panose="02020603050405020304" pitchFamily="18" charset="0"/>
                <a:ea typeface="Times New Roman"/>
                <a:cs typeface="Times New Roman" panose="02020603050405020304" pitchFamily="18" charset="0"/>
              </a:rPr>
              <a:t/>
            </a:r>
            <a:br>
              <a:rPr lang="en-US" sz="2800" b="1" kern="0" dirty="0" smtClean="0">
                <a:solidFill>
                  <a:srgbClr val="365F91"/>
                </a:solidFill>
                <a:effectLst/>
                <a:latin typeface="Times New Roman" panose="02020603050405020304" pitchFamily="18" charset="0"/>
                <a:ea typeface="Times New Roman"/>
                <a:cs typeface="Times New Roman" panose="02020603050405020304" pitchFamily="18" charset="0"/>
              </a:rPr>
            </a:br>
            <a:r>
              <a:rPr lang="en-US" sz="2800" b="1" kern="0" dirty="0" smtClean="0">
                <a:solidFill>
                  <a:srgbClr val="365F91"/>
                </a:solidFill>
                <a:effectLst/>
                <a:latin typeface="Times New Roman" panose="02020603050405020304" pitchFamily="18" charset="0"/>
                <a:ea typeface="Times New Roman"/>
                <a:cs typeface="Times New Roman" panose="02020603050405020304" pitchFamily="18" charset="0"/>
              </a:rPr>
              <a:t>Mythology of American Individualism and Its Transformation in Mass Consciousness</a:t>
            </a:r>
            <a:r>
              <a:rPr lang="ru-RU" sz="2800" b="1" kern="0" dirty="0" smtClean="0">
                <a:solidFill>
                  <a:srgbClr val="365F91"/>
                </a:solidFill>
                <a:effectLst/>
                <a:latin typeface="Times New Roman" panose="02020603050405020304" pitchFamily="18" charset="0"/>
                <a:ea typeface="Times New Roman"/>
                <a:cs typeface="Times New Roman" panose="02020603050405020304" pitchFamily="18" charset="0"/>
              </a:rPr>
              <a:t/>
            </a:r>
            <a:br>
              <a:rPr lang="ru-RU" sz="2800" b="1" kern="0" dirty="0" smtClean="0">
                <a:solidFill>
                  <a:srgbClr val="365F91"/>
                </a:solidFill>
                <a:effectLst/>
                <a:latin typeface="Times New Roman" panose="02020603050405020304" pitchFamily="18" charset="0"/>
                <a:ea typeface="Times New Roman"/>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77500" lnSpcReduction="20000"/>
          </a:bodyPr>
          <a:lstStyle/>
          <a:p>
            <a:pPr algn="just"/>
            <a:r>
              <a:rPr lang="en-US" b="1" dirty="0">
                <a:latin typeface="Times New Roman" panose="02020603050405020304" pitchFamily="18" charset="0"/>
                <a:cs typeface="Times New Roman" panose="02020603050405020304" pitchFamily="18" charset="0"/>
              </a:rPr>
              <a:t>Main Idea</a:t>
            </a:r>
            <a:r>
              <a:rPr lang="en-US" dirty="0">
                <a:latin typeface="Times New Roman" panose="02020603050405020304" pitchFamily="18" charset="0"/>
                <a:cs typeface="Times New Roman" panose="02020603050405020304" pitchFamily="18" charset="0"/>
              </a:rPr>
              <a:t>: the concept of individualism as “self-reliance” is eventually transformed into the goal of individual social upward mobility and material success</a:t>
            </a:r>
            <a:r>
              <a:rPr lang="uk-UA"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algn="just"/>
            <a:r>
              <a:rPr lang="en-US" b="1" dirty="0">
                <a:latin typeface="Times New Roman" panose="02020603050405020304" pitchFamily="18" charset="0"/>
                <a:cs typeface="Times New Roman" panose="02020603050405020304" pitchFamily="18" charset="0"/>
              </a:rPr>
              <a:t>Main Issues</a:t>
            </a:r>
            <a:r>
              <a:rPr lang="uk-UA" b="1"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development of the concept of individualism in American Transcendentalists’ writings</a:t>
            </a:r>
            <a:r>
              <a:rPr lang="uk-UA"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shaping of self-made man ideal</a:t>
            </a:r>
            <a:r>
              <a:rPr lang="uk-UA"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impact of Darwinism and Nietzsche ideas on the molding of new model of American (Social Darwinism</a:t>
            </a:r>
            <a:r>
              <a:rPr lang="uk-UA"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Spencerianism</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personal enrichment as America’s “secular Gospel”</a:t>
            </a:r>
            <a:r>
              <a:rPr lang="uk-UA"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algn="just"/>
            <a:r>
              <a:rPr lang="uk-UA"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America’s </a:t>
            </a:r>
            <a:r>
              <a:rPr lang="en-US" dirty="0">
                <a:latin typeface="Times New Roman" panose="02020603050405020304" pitchFamily="18" charset="0"/>
                <a:cs typeface="Times New Roman" panose="02020603050405020304" pitchFamily="18" charset="0"/>
              </a:rPr>
              <a:t>business is business </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2145928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Key Concerts: </a:t>
            </a:r>
            <a:endParaRPr lang="ru-RU" dirty="0"/>
          </a:p>
        </p:txBody>
      </p:sp>
      <p:sp>
        <p:nvSpPr>
          <p:cNvPr id="3" name="Объект 2"/>
          <p:cNvSpPr>
            <a:spLocks noGrp="1"/>
          </p:cNvSpPr>
          <p:nvPr>
            <p:ph idx="1"/>
          </p:nvPr>
        </p:nvSpPr>
        <p:spPr/>
        <p:txBody>
          <a:bodyPr>
            <a:normAutofit fontScale="92500" lnSpcReduction="20000"/>
          </a:bodyPr>
          <a:lstStyle/>
          <a:p>
            <a:pPr lvl="0" algn="just">
              <a:lnSpc>
                <a:spcPct val="115000"/>
              </a:lnSpc>
              <a:buFont typeface="Wingdings"/>
              <a:buChar char=""/>
              <a:tabLst>
                <a:tab pos="457200" algn="l"/>
              </a:tabLst>
            </a:pPr>
            <a:r>
              <a:rPr lang="en-US" dirty="0" smtClean="0">
                <a:effectLst/>
                <a:latin typeface="Times New Roman"/>
                <a:ea typeface="Calibri"/>
                <a:cs typeface="Times New Roman"/>
              </a:rPr>
              <a:t>individualism </a:t>
            </a:r>
          </a:p>
          <a:p>
            <a:pPr lvl="0" algn="just">
              <a:lnSpc>
                <a:spcPct val="115000"/>
              </a:lnSpc>
              <a:buFont typeface="Wingdings"/>
              <a:buChar char=""/>
              <a:tabLst>
                <a:tab pos="457200" algn="l"/>
              </a:tabLst>
            </a:pPr>
            <a:r>
              <a:rPr lang="en-US" dirty="0" smtClean="0">
                <a:effectLst/>
                <a:latin typeface="Times New Roman"/>
                <a:ea typeface="Calibri"/>
                <a:cs typeface="Times New Roman"/>
              </a:rPr>
              <a:t>transcendentalism</a:t>
            </a:r>
            <a:r>
              <a:rPr lang="ru-RU" dirty="0" smtClean="0">
                <a:effectLst/>
                <a:latin typeface="Times New Roman"/>
                <a:ea typeface="Calibri"/>
                <a:cs typeface="Times New Roman"/>
              </a:rPr>
              <a:t>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self</a:t>
            </a:r>
            <a:r>
              <a:rPr lang="ru-RU" dirty="0" smtClean="0">
                <a:effectLst/>
                <a:latin typeface="Times New Roman"/>
                <a:ea typeface="Calibri"/>
                <a:cs typeface="Times New Roman"/>
              </a:rPr>
              <a:t>-</a:t>
            </a:r>
            <a:r>
              <a:rPr lang="en-US" dirty="0" smtClean="0">
                <a:effectLst/>
                <a:latin typeface="Times New Roman"/>
                <a:ea typeface="Calibri"/>
                <a:cs typeface="Times New Roman"/>
              </a:rPr>
              <a:t>reliance</a:t>
            </a:r>
            <a:r>
              <a:rPr lang="ru-RU" dirty="0" smtClean="0">
                <a:effectLst/>
                <a:latin typeface="Times New Roman"/>
                <a:ea typeface="Calibri"/>
                <a:cs typeface="Times New Roman"/>
              </a:rPr>
              <a:t>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self</a:t>
            </a:r>
            <a:r>
              <a:rPr lang="ru-RU" dirty="0" smtClean="0">
                <a:effectLst/>
                <a:latin typeface="Times New Roman"/>
                <a:ea typeface="Calibri"/>
                <a:cs typeface="Times New Roman"/>
              </a:rPr>
              <a:t>-</a:t>
            </a:r>
            <a:r>
              <a:rPr lang="en-US" dirty="0" smtClean="0">
                <a:effectLst/>
                <a:latin typeface="Times New Roman"/>
                <a:ea typeface="Calibri"/>
                <a:cs typeface="Times New Roman"/>
              </a:rPr>
              <a:t>made man</a:t>
            </a:r>
            <a:r>
              <a:rPr lang="ru-RU"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“the survival of the fittest”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business  (“America’s business is business”) </a:t>
            </a:r>
            <a:endParaRPr lang="ru-RU" sz="2400" dirty="0">
              <a:ea typeface="Calibri"/>
              <a:cs typeface="Times New Roman"/>
            </a:endParaRPr>
          </a:p>
          <a:p>
            <a:pPr lvl="0" algn="just">
              <a:lnSpc>
                <a:spcPct val="115000"/>
              </a:lnSpc>
              <a:buFont typeface="Wingdings"/>
              <a:buChar char=""/>
              <a:tabLst>
                <a:tab pos="457200" algn="l"/>
              </a:tabLst>
            </a:pPr>
            <a:r>
              <a:rPr lang="uk-UA" dirty="0" smtClean="0">
                <a:effectLst/>
                <a:latin typeface="Times New Roman"/>
                <a:ea typeface="Calibri"/>
                <a:cs typeface="Times New Roman"/>
              </a:rPr>
              <a:t>“</a:t>
            </a:r>
            <a:r>
              <a:rPr lang="en-US" dirty="0" smtClean="0">
                <a:effectLst/>
                <a:latin typeface="Times New Roman"/>
                <a:ea typeface="Calibri"/>
                <a:cs typeface="Times New Roman"/>
              </a:rPr>
              <a:t>from rags to riches”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American Dream</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22515800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T E X T S:</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196752"/>
            <a:ext cx="8229600" cy="5544616"/>
          </a:xfrm>
        </p:spPr>
        <p:txBody>
          <a:bodyPr>
            <a:noAutofit/>
          </a:bodyPr>
          <a:lstStyle/>
          <a:p>
            <a:pPr lvl="0" algn="just"/>
            <a:r>
              <a:rPr lang="en-US" sz="1800" dirty="0">
                <a:latin typeface="Times New Roman" panose="02020603050405020304" pitchFamily="18" charset="0"/>
                <a:cs typeface="Times New Roman" panose="02020603050405020304" pitchFamily="18" charset="0"/>
              </a:rPr>
              <a:t>Transcendentalist Concept of</a:t>
            </a:r>
            <a:r>
              <a:rPr lang="uk-UA" sz="1800"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Self</a:t>
            </a:r>
            <a:r>
              <a:rPr lang="uk-UA" sz="1800" dirty="0">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Reliance</a:t>
            </a:r>
            <a:r>
              <a:rPr lang="uk-UA" sz="1800"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as the Foundation of National Mentality.  Its Links with the Puritan Doctrine (Ralph Waldo Emerson (1803-1882) “Self-Reliance” (1841</a:t>
            </a:r>
            <a:r>
              <a:rPr lang="en-US"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a:p>
            <a:pPr lvl="0" algn="just"/>
            <a:r>
              <a:rPr lang="en-US" sz="1800" dirty="0">
                <a:latin typeface="Times New Roman" panose="02020603050405020304" pitchFamily="18" charset="0"/>
                <a:cs typeface="Times New Roman" panose="02020603050405020304" pitchFamily="18" charset="0"/>
              </a:rPr>
              <a:t>Material Side of Yankee’s “Common Sense”, Pragmatism as a National Trait (Benjamin Franklin “Poor Richard’s Almanac” (1758)</a:t>
            </a:r>
            <a:endParaRPr lang="ru-RU" sz="1800" dirty="0">
              <a:latin typeface="Times New Roman" panose="02020603050405020304" pitchFamily="18" charset="0"/>
              <a:cs typeface="Times New Roman" panose="02020603050405020304" pitchFamily="18" charset="0"/>
            </a:endParaRPr>
          </a:p>
          <a:p>
            <a:pPr lvl="0" algn="just"/>
            <a:r>
              <a:rPr lang="en-US" sz="1800" dirty="0">
                <a:latin typeface="Times New Roman" panose="02020603050405020304" pitchFamily="18" charset="0"/>
                <a:cs typeface="Times New Roman" panose="02020603050405020304" pitchFamily="18" charset="0"/>
              </a:rPr>
              <a:t>Synthesizing Puritan, Transcendentalist, and Darwinian Ideas in American Public Beliefs in the Last Third of the 19th c.: The concept of “the survival of the fittest” at the individual psycho-biological level [later modifications of the “strong man”/ macho line will reverberate </a:t>
            </a:r>
            <a:r>
              <a:rPr lang="en-US" sz="1800" dirty="0" smtClean="0">
                <a:latin typeface="Times New Roman" panose="02020603050405020304" pitchFamily="18" charset="0"/>
                <a:cs typeface="Times New Roman" panose="02020603050405020304" pitchFamily="18" charset="0"/>
              </a:rPr>
              <a:t> in </a:t>
            </a:r>
            <a:r>
              <a:rPr lang="en-US" sz="1800" dirty="0">
                <a:latin typeface="Times New Roman" panose="02020603050405020304" pitchFamily="18" charset="0"/>
                <a:cs typeface="Times New Roman" panose="02020603050405020304" pitchFamily="18" charset="0"/>
              </a:rPr>
              <a:t>Ernest Hemingway’s characters and in Hollywood action films]; Jack London (1876-1916) “Love of Life” (1905) </a:t>
            </a:r>
            <a:endParaRPr lang="ru-RU" sz="1800" dirty="0">
              <a:latin typeface="Times New Roman" panose="02020603050405020304" pitchFamily="18" charset="0"/>
              <a:cs typeface="Times New Roman" panose="02020603050405020304" pitchFamily="18" charset="0"/>
            </a:endParaRPr>
          </a:p>
          <a:p>
            <a:pPr lvl="0" algn="just"/>
            <a:r>
              <a:rPr lang="en-US" sz="1800" dirty="0">
                <a:latin typeface="Times New Roman" panose="02020603050405020304" pitchFamily="18" charset="0"/>
                <a:cs typeface="Times New Roman" panose="02020603050405020304" pitchFamily="18" charset="0"/>
              </a:rPr>
              <a:t>The Transfer of the Concept of “the Survival of the Fittest” to the Socio-Economic Context (Theodore Dreiser (1871-1945) “The Financier” </a:t>
            </a:r>
            <a:r>
              <a:rPr lang="en-US" sz="1800" dirty="0" smtClean="0">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1912) [“Strong Man”/ “Money Master”/ “Industry Commander” as a New Social Ideal] </a:t>
            </a:r>
            <a:endParaRPr lang="ru-RU" sz="1800" dirty="0">
              <a:latin typeface="Times New Roman" panose="02020603050405020304" pitchFamily="18" charset="0"/>
              <a:cs typeface="Times New Roman" panose="02020603050405020304" pitchFamily="18" charset="0"/>
            </a:endParaRPr>
          </a:p>
          <a:p>
            <a:pPr lvl="0" algn="just"/>
            <a:r>
              <a:rPr lang="en-US" sz="1800" dirty="0">
                <a:latin typeface="Times New Roman" panose="02020603050405020304" pitchFamily="18" charset="0"/>
                <a:cs typeface="Times New Roman" panose="02020603050405020304" pitchFamily="18" charset="0"/>
              </a:rPr>
              <a:t>The Art of Making Money as  National Religion (</a:t>
            </a:r>
            <a:r>
              <a:rPr lang="en-US" sz="1800" dirty="0" err="1">
                <a:latin typeface="Times New Roman" panose="02020603050405020304" pitchFamily="18" charset="0"/>
                <a:cs typeface="Times New Roman" panose="02020603050405020304" pitchFamily="18" charset="0"/>
              </a:rPr>
              <a:t>P.T.Barnum</a:t>
            </a:r>
            <a:r>
              <a:rPr lang="en-US" sz="1800" dirty="0">
                <a:latin typeface="Times New Roman" panose="02020603050405020304" pitchFamily="18" charset="0"/>
                <a:cs typeface="Times New Roman" panose="02020603050405020304" pitchFamily="18" charset="0"/>
              </a:rPr>
              <a:t> “Struggles and Triumphs: Seven Commandments for Success in American Business” (1874) </a:t>
            </a:r>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Art of Money Managing for the Good of Society as an Alternative to Liberal Ideas (Andrew Carnegie “Wealth” (1889</a:t>
            </a:r>
            <a:r>
              <a:rPr lang="en-US" sz="18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Henry Ford “My Life and Work” (1923)</a:t>
            </a:r>
            <a:endParaRPr lang="ru-RU" sz="1800" dirty="0">
              <a:latin typeface="Times New Roman" panose="02020603050405020304" pitchFamily="18" charset="0"/>
              <a:cs typeface="Times New Roman" panose="02020603050405020304" pitchFamily="18" charset="0"/>
            </a:endParaRPr>
          </a:p>
          <a:p>
            <a:pPr lvl="0" algn="just"/>
            <a:r>
              <a:rPr lang="en-US" sz="1800" dirty="0">
                <a:latin typeface="Times New Roman" panose="02020603050405020304" pitchFamily="18" charset="0"/>
                <a:cs typeface="Times New Roman" panose="02020603050405020304" pitchFamily="18" charset="0"/>
              </a:rPr>
              <a:t>“American Dream” as a Dream of Enrichment (Theodore Dreiser “An American Tragedy” (1925)</a:t>
            </a:r>
            <a:endParaRPr lang="ru-RU" sz="1800" dirty="0">
              <a:latin typeface="Times New Roman" panose="02020603050405020304" pitchFamily="18" charset="0"/>
              <a:cs typeface="Times New Roman" panose="02020603050405020304" pitchFamily="18" charset="0"/>
            </a:endParaRPr>
          </a:p>
          <a:p>
            <a:endParaRPr lang="ru-RU" sz="1800" dirty="0"/>
          </a:p>
        </p:txBody>
      </p:sp>
    </p:spTree>
    <p:extLst>
      <p:ext uri="{BB962C8B-B14F-4D97-AF65-F5344CB8AC3E}">
        <p14:creationId xmlns:p14="http://schemas.microsoft.com/office/powerpoint/2010/main" val="2389407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What is national mythology?</a:t>
            </a:r>
            <a:endParaRPr lang="ru-RU" dirty="0"/>
          </a:p>
        </p:txBody>
      </p:sp>
      <p:sp>
        <p:nvSpPr>
          <p:cNvPr id="3" name="Объект 2"/>
          <p:cNvSpPr>
            <a:spLocks noGrp="1"/>
          </p:cNvSpPr>
          <p:nvPr>
            <p:ph idx="1"/>
          </p:nvPr>
        </p:nvSpPr>
        <p:spPr/>
        <p:txBody>
          <a:bodyPr>
            <a:normAutofit fontScale="92500"/>
          </a:bodyPr>
          <a:lstStyle/>
          <a:p>
            <a:pPr marL="0" indent="0" algn="just">
              <a:buNone/>
            </a:pPr>
            <a:r>
              <a:rPr lang="en-US" dirty="0" smtClean="0"/>
              <a:t>Myth is understood as a story performing three functions:</a:t>
            </a:r>
          </a:p>
          <a:p>
            <a:pPr marL="0" indent="0" algn="just">
              <a:buNone/>
            </a:pPr>
            <a:r>
              <a:rPr lang="en-US" dirty="0" smtClean="0"/>
              <a:t>•	telling about the historical origins of a given established order</a:t>
            </a:r>
          </a:p>
          <a:p>
            <a:pPr marL="0" indent="0" algn="just">
              <a:buNone/>
            </a:pPr>
            <a:r>
              <a:rPr lang="en-US" dirty="0" smtClean="0"/>
              <a:t>•	instrumental in setting a model or a norm of social behavior and substantiating law and ethos</a:t>
            </a:r>
          </a:p>
          <a:p>
            <a:pPr marL="0" indent="0" algn="just">
              <a:buNone/>
            </a:pPr>
            <a:r>
              <a:rPr lang="en-US" dirty="0" smtClean="0"/>
              <a:t>•	manifesting itself in rituals and serving to accomplish immediate rallying of individuals in collective actions.</a:t>
            </a:r>
          </a:p>
          <a:p>
            <a:endParaRPr lang="ru-RU" dirty="0"/>
          </a:p>
        </p:txBody>
      </p:sp>
    </p:spTree>
    <p:extLst>
      <p:ext uri="{BB962C8B-B14F-4D97-AF65-F5344CB8AC3E}">
        <p14:creationId xmlns:p14="http://schemas.microsoft.com/office/powerpoint/2010/main" val="11336692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spcBef>
                <a:spcPts val="2400"/>
              </a:spcBef>
              <a:spcAft>
                <a:spcPts val="0"/>
              </a:spcAft>
            </a:pPr>
            <a:r>
              <a:rPr lang="en-US" b="1" kern="0" dirty="0" smtClean="0">
                <a:solidFill>
                  <a:srgbClr val="365F91"/>
                </a:solidFill>
                <a:effectLst/>
                <a:latin typeface="Cambria"/>
                <a:ea typeface="Times New Roman"/>
                <a:cs typeface="Times New Roman"/>
              </a:rPr>
              <a:t/>
            </a:r>
            <a:br>
              <a:rPr lang="en-US" b="1" kern="0" dirty="0" smtClean="0">
                <a:solidFill>
                  <a:srgbClr val="365F91"/>
                </a:solidFill>
                <a:effectLst/>
                <a:latin typeface="Cambria"/>
                <a:ea typeface="Times New Roman"/>
                <a:cs typeface="Times New Roman"/>
              </a:rPr>
            </a:br>
            <a:r>
              <a:rPr lang="en-US" sz="4000" b="1" kern="0" dirty="0" smtClean="0">
                <a:solidFill>
                  <a:srgbClr val="365F91"/>
                </a:solidFill>
                <a:effectLst/>
                <a:latin typeface="Times New Roman" panose="02020603050405020304" pitchFamily="18" charset="0"/>
                <a:ea typeface="Times New Roman"/>
                <a:cs typeface="Times New Roman" panose="02020603050405020304" pitchFamily="18" charset="0"/>
              </a:rPr>
              <a:t>US Regional Mythology</a:t>
            </a:r>
            <a:r>
              <a:rPr lang="uk-UA" sz="4000" b="1" kern="0" dirty="0" smtClean="0">
                <a:solidFill>
                  <a:srgbClr val="365F91"/>
                </a:solidFill>
                <a:effectLst/>
                <a:latin typeface="Times New Roman" panose="02020603050405020304" pitchFamily="18" charset="0"/>
                <a:ea typeface="Times New Roman"/>
                <a:cs typeface="Times New Roman" panose="02020603050405020304" pitchFamily="18" charset="0"/>
              </a:rPr>
              <a:t>. </a:t>
            </a:r>
            <a:r>
              <a:rPr lang="en-US" sz="4000" b="1" kern="0" dirty="0" smtClean="0">
                <a:solidFill>
                  <a:srgbClr val="365F91"/>
                </a:solidFill>
                <a:effectLst/>
                <a:latin typeface="Times New Roman" panose="02020603050405020304" pitchFamily="18" charset="0"/>
                <a:ea typeface="Times New Roman"/>
                <a:cs typeface="Times New Roman" panose="02020603050405020304" pitchFamily="18" charset="0"/>
              </a:rPr>
              <a:t/>
            </a:r>
            <a:br>
              <a:rPr lang="en-US" sz="4000" b="1" kern="0" dirty="0" smtClean="0">
                <a:solidFill>
                  <a:srgbClr val="365F91"/>
                </a:solidFill>
                <a:effectLst/>
                <a:latin typeface="Times New Roman" panose="02020603050405020304" pitchFamily="18" charset="0"/>
                <a:ea typeface="Times New Roman"/>
                <a:cs typeface="Times New Roman" panose="02020603050405020304" pitchFamily="18" charset="0"/>
              </a:rPr>
            </a:br>
            <a:r>
              <a:rPr lang="uk-UA" sz="4000" b="1" kern="0" dirty="0" smtClean="0">
                <a:solidFill>
                  <a:srgbClr val="365F91"/>
                </a:solidFill>
                <a:effectLst/>
                <a:latin typeface="Times New Roman" panose="02020603050405020304" pitchFamily="18" charset="0"/>
                <a:ea typeface="Times New Roman"/>
                <a:cs typeface="Times New Roman" panose="02020603050405020304" pitchFamily="18" charset="0"/>
              </a:rPr>
              <a:t>“</a:t>
            </a:r>
            <a:r>
              <a:rPr lang="en-US" sz="4000" b="1" kern="0" dirty="0" smtClean="0">
                <a:solidFill>
                  <a:srgbClr val="365F91"/>
                </a:solidFill>
                <a:effectLst/>
                <a:latin typeface="Times New Roman" panose="02020603050405020304" pitchFamily="18" charset="0"/>
                <a:ea typeface="Times New Roman"/>
                <a:cs typeface="Times New Roman" panose="02020603050405020304" pitchFamily="18" charset="0"/>
              </a:rPr>
              <a:t>Wild West</a:t>
            </a:r>
            <a:r>
              <a:rPr lang="uk-UA" sz="4000" b="1" kern="0" dirty="0" smtClean="0">
                <a:solidFill>
                  <a:srgbClr val="365F91"/>
                </a:solidFill>
                <a:effectLst/>
                <a:latin typeface="Times New Roman" panose="02020603050405020304" pitchFamily="18" charset="0"/>
                <a:ea typeface="Times New Roman"/>
                <a:cs typeface="Times New Roman" panose="02020603050405020304" pitchFamily="18" charset="0"/>
              </a:rPr>
              <a:t>” </a:t>
            </a:r>
            <a:r>
              <a:rPr lang="en-US" sz="4000" b="1" kern="0" dirty="0" smtClean="0">
                <a:solidFill>
                  <a:srgbClr val="365F91"/>
                </a:solidFill>
                <a:effectLst/>
                <a:latin typeface="Times New Roman" panose="02020603050405020304" pitchFamily="18" charset="0"/>
                <a:ea typeface="Times New Roman"/>
                <a:cs typeface="Times New Roman" panose="02020603050405020304" pitchFamily="18" charset="0"/>
              </a:rPr>
              <a:t>and Southern Myth</a:t>
            </a:r>
            <a:r>
              <a:rPr lang="ru-RU" sz="4000" b="1" kern="0" dirty="0" smtClean="0">
                <a:solidFill>
                  <a:srgbClr val="365F91"/>
                </a:solidFill>
                <a:effectLst/>
                <a:latin typeface="Times New Roman" panose="02020603050405020304" pitchFamily="18" charset="0"/>
                <a:ea typeface="Times New Roman"/>
                <a:cs typeface="Times New Roman" panose="02020603050405020304" pitchFamily="18" charset="0"/>
              </a:rPr>
              <a:t/>
            </a:r>
            <a:br>
              <a:rPr lang="ru-RU" sz="4000" b="1" kern="0" dirty="0" smtClean="0">
                <a:solidFill>
                  <a:srgbClr val="365F91"/>
                </a:solidFill>
                <a:effectLst/>
                <a:latin typeface="Times New Roman" panose="02020603050405020304" pitchFamily="18" charset="0"/>
                <a:ea typeface="Times New Roman"/>
                <a:cs typeface="Times New Roman" panose="02020603050405020304" pitchFamily="18" charset="0"/>
              </a:rPr>
            </a:b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600200"/>
            <a:ext cx="8229600" cy="4853136"/>
          </a:xfrm>
        </p:spPr>
        <p:txBody>
          <a:bodyPr>
            <a:normAutofit fontScale="55000" lnSpcReduction="20000"/>
          </a:bodyPr>
          <a:lstStyle/>
          <a:p>
            <a:pPr marL="0" indent="0" algn="just">
              <a:lnSpc>
                <a:spcPct val="115000"/>
              </a:lnSpc>
              <a:spcAft>
                <a:spcPts val="0"/>
              </a:spcAft>
              <a:buNone/>
            </a:pPr>
            <a:r>
              <a:rPr lang="en-US" b="1" dirty="0" smtClean="0">
                <a:effectLst/>
                <a:latin typeface="Times New Roman"/>
                <a:ea typeface="Calibri"/>
                <a:cs typeface="Times New Roman"/>
              </a:rPr>
              <a:t>Main Idea</a:t>
            </a:r>
            <a:r>
              <a:rPr lang="uk-UA" b="1" dirty="0" smtClean="0">
                <a:effectLst/>
                <a:latin typeface="Times New Roman"/>
                <a:ea typeface="Calibri"/>
                <a:cs typeface="Times New Roman"/>
              </a:rPr>
              <a:t>:</a:t>
            </a:r>
            <a:r>
              <a:rPr lang="uk-UA" dirty="0" smtClean="0">
                <a:effectLst/>
                <a:latin typeface="Times New Roman"/>
                <a:ea typeface="Calibri"/>
                <a:cs typeface="Times New Roman"/>
              </a:rPr>
              <a:t> </a:t>
            </a:r>
            <a:r>
              <a:rPr lang="en-US" dirty="0" smtClean="0">
                <a:effectLst/>
                <a:latin typeface="Times New Roman"/>
                <a:ea typeface="Calibri"/>
                <a:cs typeface="Times New Roman"/>
              </a:rPr>
              <a:t>Specific conditions of the establishment and further development of Western and Southern US regions have given rise to potent mythology</a:t>
            </a:r>
          </a:p>
          <a:p>
            <a:pPr marL="0" indent="0" algn="just">
              <a:lnSpc>
                <a:spcPct val="115000"/>
              </a:lnSpc>
              <a:spcAft>
                <a:spcPts val="0"/>
              </a:spcAft>
              <a:buNone/>
            </a:pPr>
            <a:endParaRPr lang="ru-RU" sz="2400" dirty="0">
              <a:ea typeface="Calibri"/>
              <a:cs typeface="Times New Roman"/>
            </a:endParaRPr>
          </a:p>
          <a:p>
            <a:pPr marL="0" indent="0" algn="just">
              <a:lnSpc>
                <a:spcPct val="115000"/>
              </a:lnSpc>
              <a:spcAft>
                <a:spcPts val="0"/>
              </a:spcAft>
              <a:buNone/>
            </a:pPr>
            <a:r>
              <a:rPr lang="en-US" b="1" dirty="0" smtClean="0">
                <a:effectLst/>
                <a:latin typeface="Times New Roman"/>
                <a:ea typeface="Calibri"/>
                <a:cs typeface="Times New Roman"/>
              </a:rPr>
              <a:t>Main Issues</a:t>
            </a:r>
            <a:r>
              <a:rPr lang="uk-UA" b="1" dirty="0" smtClean="0">
                <a:effectLst/>
                <a:latin typeface="Times New Roman"/>
                <a:ea typeface="Calibri"/>
                <a:cs typeface="Times New Roman"/>
              </a:rPr>
              <a:t>:</a:t>
            </a:r>
            <a:endParaRPr lang="ru-RU" sz="2400" dirty="0">
              <a:ea typeface="Calibri"/>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The notion of </a:t>
            </a:r>
            <a:r>
              <a:rPr lang="uk-UA" dirty="0" smtClean="0">
                <a:effectLst/>
                <a:latin typeface="Times New Roman"/>
                <a:ea typeface="Times New Roman"/>
                <a:cs typeface="Times New Roman"/>
              </a:rPr>
              <a:t>“</a:t>
            </a:r>
            <a:r>
              <a:rPr lang="en-US" dirty="0" smtClean="0">
                <a:effectLst/>
                <a:latin typeface="Times New Roman"/>
                <a:ea typeface="Times New Roman"/>
                <a:cs typeface="Times New Roman"/>
              </a:rPr>
              <a:t>frontier</a:t>
            </a:r>
            <a:r>
              <a:rPr lang="uk-UA" dirty="0" smtClean="0">
                <a:effectLst/>
                <a:latin typeface="Times New Roman"/>
                <a:ea typeface="Times New Roman"/>
                <a:cs typeface="Times New Roman"/>
              </a:rPr>
              <a:t>” </a:t>
            </a:r>
            <a:r>
              <a:rPr lang="en-US" dirty="0" smtClean="0">
                <a:effectLst/>
                <a:latin typeface="Times New Roman"/>
                <a:ea typeface="Times New Roman"/>
                <a:cs typeface="Times New Roman"/>
              </a:rPr>
              <a:t>and the role it played in shaping American mentality</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American Westward movement aimed at domesticating</a:t>
            </a:r>
            <a:r>
              <a:rPr lang="uk-UA" dirty="0" smtClean="0">
                <a:effectLst/>
                <a:latin typeface="Times New Roman"/>
                <a:ea typeface="Times New Roman"/>
                <a:cs typeface="Times New Roman"/>
              </a:rPr>
              <a:t> “</a:t>
            </a:r>
            <a:r>
              <a:rPr lang="en-US" dirty="0" smtClean="0">
                <a:effectLst/>
                <a:latin typeface="Times New Roman"/>
                <a:ea typeface="Times New Roman"/>
                <a:cs typeface="Times New Roman"/>
              </a:rPr>
              <a:t>wild</a:t>
            </a:r>
            <a:r>
              <a:rPr lang="uk-UA" dirty="0" smtClean="0">
                <a:effectLst/>
                <a:latin typeface="Times New Roman"/>
                <a:ea typeface="Times New Roman"/>
                <a:cs typeface="Times New Roman"/>
              </a:rPr>
              <a:t>” </a:t>
            </a:r>
            <a:r>
              <a:rPr lang="en-US" dirty="0" smtClean="0">
                <a:effectLst/>
                <a:latin typeface="Times New Roman"/>
                <a:ea typeface="Times New Roman"/>
                <a:cs typeface="Times New Roman"/>
              </a:rPr>
              <a:t>territories for about a century</a:t>
            </a:r>
            <a:r>
              <a:rPr lang="uk-UA" dirty="0" smtClean="0">
                <a:effectLst/>
                <a:latin typeface="Times New Roman"/>
                <a:ea typeface="Times New Roman"/>
                <a:cs typeface="Times New Roman"/>
              </a:rPr>
              <a:t> (</a:t>
            </a:r>
            <a:r>
              <a:rPr lang="en-US" dirty="0" smtClean="0">
                <a:effectLst/>
                <a:latin typeface="Times New Roman"/>
                <a:ea typeface="Times New Roman"/>
                <a:cs typeface="Times New Roman"/>
              </a:rPr>
              <a:t>between the American Revolution and the Civil War</a:t>
            </a:r>
            <a:r>
              <a:rPr lang="uk-UA" dirty="0" smtClean="0">
                <a:effectLst/>
                <a:latin typeface="Times New Roman"/>
                <a:ea typeface="Times New Roman"/>
                <a:cs typeface="Times New Roman"/>
              </a:rPr>
              <a:t>) </a:t>
            </a:r>
            <a:r>
              <a:rPr lang="en-US" dirty="0" smtClean="0">
                <a:effectLst/>
                <a:latin typeface="Times New Roman"/>
                <a:ea typeface="Times New Roman"/>
                <a:cs typeface="Times New Roman"/>
              </a:rPr>
              <a:t>grew into a symbol of America’s ongoing movement to new horizons</a:t>
            </a:r>
            <a:r>
              <a:rPr lang="uk-UA" dirty="0" smtClean="0">
                <a:effectLst/>
                <a:latin typeface="Times New Roman"/>
                <a:ea typeface="Times New Roman"/>
                <a:cs typeface="Times New Roman"/>
              </a:rPr>
              <a:t> (</a:t>
            </a:r>
            <a:r>
              <a:rPr lang="en-US" dirty="0" smtClean="0">
                <a:effectLst/>
                <a:latin typeface="Times New Roman"/>
                <a:ea typeface="Times New Roman"/>
                <a:cs typeface="Times New Roman"/>
              </a:rPr>
              <a:t>manifest destiny - </a:t>
            </a:r>
            <a:r>
              <a:rPr lang="uk-UA" dirty="0" smtClean="0">
                <a:effectLst/>
                <a:latin typeface="Times New Roman"/>
                <a:ea typeface="Times New Roman"/>
                <a:cs typeface="Times New Roman"/>
              </a:rPr>
              <a:t>“явлена доля”)</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Expanding the concept of frontier beyond US boundaries </a:t>
            </a:r>
            <a:r>
              <a:rPr lang="uk-UA" dirty="0" smtClean="0">
                <a:effectLst/>
                <a:latin typeface="Times New Roman"/>
                <a:ea typeface="Times New Roman"/>
                <a:cs typeface="Times New Roman"/>
              </a:rPr>
              <a:t>(</a:t>
            </a:r>
            <a:r>
              <a:rPr lang="en-US" dirty="0" smtClean="0">
                <a:effectLst/>
                <a:latin typeface="Times New Roman"/>
                <a:ea typeface="Times New Roman"/>
                <a:cs typeface="Times New Roman"/>
              </a:rPr>
              <a:t>Imperialist expansion</a:t>
            </a:r>
            <a:r>
              <a:rPr lang="uk-UA" dirty="0" smtClean="0">
                <a:effectLst/>
                <a:latin typeface="Times New Roman"/>
                <a:ea typeface="Times New Roman"/>
                <a:cs typeface="Times New Roman"/>
              </a:rPr>
              <a:t>) </a:t>
            </a:r>
            <a:r>
              <a:rPr lang="en-US" dirty="0" smtClean="0">
                <a:effectLst/>
                <a:latin typeface="Times New Roman"/>
                <a:ea typeface="Times New Roman"/>
                <a:cs typeface="Times New Roman"/>
              </a:rPr>
              <a:t>and to space conquests</a:t>
            </a:r>
            <a:endParaRPr lang="ru-RU" sz="2400" dirty="0">
              <a:ea typeface="Times New Roman"/>
              <a:cs typeface="Times New Roman"/>
            </a:endParaRPr>
          </a:p>
          <a:p>
            <a:pPr lvl="0" algn="just">
              <a:lnSpc>
                <a:spcPct val="115000"/>
              </a:lnSpc>
              <a:buFont typeface="Times New Roman"/>
              <a:buChar char="-"/>
              <a:tabLst>
                <a:tab pos="457200" algn="l"/>
              </a:tabLst>
            </a:pPr>
            <a:r>
              <a:rPr lang="uk-UA" dirty="0" smtClean="0">
                <a:effectLst/>
                <a:latin typeface="Times New Roman"/>
                <a:ea typeface="Times New Roman"/>
                <a:cs typeface="Times New Roman"/>
              </a:rPr>
              <a:t> </a:t>
            </a:r>
            <a:r>
              <a:rPr lang="en-US" dirty="0" smtClean="0">
                <a:effectLst/>
                <a:latin typeface="Times New Roman"/>
                <a:ea typeface="Times New Roman"/>
                <a:cs typeface="Times New Roman"/>
              </a:rPr>
              <a:t>Discrepancies between frontier</a:t>
            </a:r>
            <a:r>
              <a:rPr lang="uk-UA" dirty="0" smtClean="0">
                <a:effectLst/>
                <a:latin typeface="Times New Roman"/>
                <a:ea typeface="Times New Roman"/>
                <a:cs typeface="Times New Roman"/>
              </a:rPr>
              <a:t>’</a:t>
            </a:r>
            <a:r>
              <a:rPr lang="en-US" dirty="0" smtClean="0">
                <a:effectLst/>
                <a:latin typeface="Times New Roman"/>
                <a:ea typeface="Times New Roman"/>
                <a:cs typeface="Times New Roman"/>
              </a:rPr>
              <a:t>s actual life and its romanticizing in national consciousness and culture</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The emergence of the </a:t>
            </a:r>
            <a:r>
              <a:rPr lang="uk-UA" dirty="0" smtClean="0">
                <a:effectLst/>
                <a:latin typeface="Times New Roman"/>
                <a:ea typeface="Times New Roman"/>
                <a:cs typeface="Times New Roman"/>
              </a:rPr>
              <a:t>“</a:t>
            </a:r>
            <a:r>
              <a:rPr lang="en-US" dirty="0" smtClean="0">
                <a:effectLst/>
                <a:latin typeface="Times New Roman"/>
                <a:ea typeface="Times New Roman"/>
                <a:cs typeface="Times New Roman"/>
              </a:rPr>
              <a:t>plantation myth</a:t>
            </a:r>
            <a:r>
              <a:rPr lang="uk-UA" dirty="0" smtClean="0">
                <a:effectLst/>
                <a:latin typeface="Times New Roman"/>
                <a:ea typeface="Times New Roman"/>
                <a:cs typeface="Times New Roman"/>
              </a:rPr>
              <a:t>” </a:t>
            </a:r>
            <a:r>
              <a:rPr lang="en-US" dirty="0" smtClean="0">
                <a:effectLst/>
                <a:latin typeface="Times New Roman"/>
                <a:ea typeface="Times New Roman"/>
                <a:cs typeface="Times New Roman"/>
              </a:rPr>
              <a:t>aimed at idealizing the life in the South and justifying slavery</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Deconstruction of the Southern myth in the 20</a:t>
            </a:r>
            <a:r>
              <a:rPr lang="en-US" baseline="30000" dirty="0" smtClean="0">
                <a:effectLst/>
                <a:latin typeface="Times New Roman"/>
                <a:ea typeface="Times New Roman"/>
                <a:cs typeface="Times New Roman"/>
              </a:rPr>
              <a:t>th</a:t>
            </a:r>
            <a:r>
              <a:rPr lang="en-US" dirty="0" smtClean="0">
                <a:effectLst/>
                <a:latin typeface="Times New Roman"/>
                <a:ea typeface="Times New Roman"/>
                <a:cs typeface="Times New Roman"/>
              </a:rPr>
              <a:t> c. literature and arts</a:t>
            </a:r>
            <a:r>
              <a:rPr lang="uk-UA" dirty="0" smtClean="0">
                <a:effectLst/>
                <a:latin typeface="Times New Roman"/>
                <a:ea typeface="Times New Roman"/>
                <a:cs typeface="Times New Roman"/>
              </a:rPr>
              <a:t>.</a:t>
            </a:r>
            <a:endParaRPr lang="ru-RU" sz="2400" dirty="0">
              <a:ea typeface="Times New Roman"/>
              <a:cs typeface="Times New Roman"/>
            </a:endParaRPr>
          </a:p>
          <a:p>
            <a:endParaRPr lang="ru-RU" dirty="0"/>
          </a:p>
        </p:txBody>
      </p:sp>
    </p:spTree>
    <p:extLst>
      <p:ext uri="{BB962C8B-B14F-4D97-AF65-F5344CB8AC3E}">
        <p14:creationId xmlns:p14="http://schemas.microsoft.com/office/powerpoint/2010/main" val="32365989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Key Concepts:</a:t>
            </a:r>
            <a:endParaRPr lang="ru-RU" dirty="0"/>
          </a:p>
        </p:txBody>
      </p:sp>
      <p:sp>
        <p:nvSpPr>
          <p:cNvPr id="3" name="Объект 2"/>
          <p:cNvSpPr>
            <a:spLocks noGrp="1"/>
          </p:cNvSpPr>
          <p:nvPr>
            <p:ph idx="1"/>
          </p:nvPr>
        </p:nvSpPr>
        <p:spPr/>
        <p:txBody>
          <a:bodyPr>
            <a:normAutofit fontScale="77500" lnSpcReduction="20000"/>
          </a:bodyPr>
          <a:lstStyle/>
          <a:p>
            <a:pPr lvl="1" algn="just">
              <a:lnSpc>
                <a:spcPct val="115000"/>
              </a:lnSpc>
              <a:buFont typeface="Wingdings"/>
              <a:buChar char=""/>
              <a:tabLst>
                <a:tab pos="914400" algn="l"/>
              </a:tabLst>
            </a:pPr>
            <a:r>
              <a:rPr lang="en-US" dirty="0" smtClean="0">
                <a:effectLst/>
                <a:latin typeface="Times New Roman"/>
                <a:ea typeface="Calibri"/>
                <a:cs typeface="Times New Roman"/>
              </a:rPr>
              <a:t>frontier</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Wild West</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westward movement</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pioneers </a:t>
            </a:r>
          </a:p>
          <a:p>
            <a:pPr lvl="1" algn="just">
              <a:lnSpc>
                <a:spcPct val="115000"/>
              </a:lnSpc>
              <a:buFont typeface="Wingdings"/>
              <a:buChar char=""/>
              <a:tabLst>
                <a:tab pos="914400" algn="l"/>
              </a:tabLst>
            </a:pPr>
            <a:r>
              <a:rPr lang="en-US" dirty="0" smtClean="0">
                <a:effectLst/>
                <a:latin typeface="Times New Roman"/>
                <a:ea typeface="Calibri"/>
                <a:cs typeface="Times New Roman"/>
              </a:rPr>
              <a:t>men without women</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Cowboys and Indians </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force as law</a:t>
            </a:r>
            <a:r>
              <a:rPr lang="ru-RU" dirty="0" smtClean="0">
                <a:effectLst/>
                <a:latin typeface="Times New Roman"/>
                <a:ea typeface="Calibri"/>
                <a:cs typeface="Times New Roman"/>
              </a:rPr>
              <a:t> </a:t>
            </a:r>
            <a:endParaRPr lang="en-US" dirty="0" smtClean="0">
              <a:effectLst/>
              <a:latin typeface="Times New Roman"/>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plantation myth</a:t>
            </a:r>
            <a:r>
              <a:rPr lang="uk-UA" dirty="0" smtClean="0">
                <a:effectLst/>
                <a:latin typeface="Times New Roman"/>
                <a:ea typeface="Calibri"/>
                <a:cs typeface="Times New Roman"/>
              </a:rPr>
              <a:t>, </a:t>
            </a:r>
            <a:r>
              <a:rPr lang="en-US" dirty="0" smtClean="0">
                <a:effectLst/>
                <a:latin typeface="Times New Roman"/>
                <a:ea typeface="Calibri"/>
                <a:cs typeface="Times New Roman"/>
              </a:rPr>
              <a:t>Southern myth</a:t>
            </a:r>
            <a:r>
              <a:rPr lang="uk-UA" dirty="0" smtClean="0">
                <a:effectLst/>
                <a:latin typeface="Times New Roman"/>
                <a:ea typeface="Calibri"/>
                <a:cs typeface="Times New Roman"/>
              </a:rPr>
              <a:t>, </a:t>
            </a:r>
            <a:r>
              <a:rPr lang="en-US" dirty="0" smtClean="0">
                <a:effectLst/>
                <a:latin typeface="Times New Roman"/>
                <a:ea typeface="Calibri"/>
                <a:cs typeface="Times New Roman"/>
              </a:rPr>
              <a:t>magnolia myth</a:t>
            </a:r>
            <a:r>
              <a:rPr lang="uk-UA" dirty="0" smtClean="0">
                <a:effectLst/>
                <a:latin typeface="Times New Roman"/>
                <a:ea typeface="Calibri"/>
                <a:cs typeface="Times New Roman"/>
              </a:rPr>
              <a:t> </a:t>
            </a:r>
            <a:endParaRPr lang="en-US" dirty="0" smtClean="0">
              <a:effectLst/>
              <a:latin typeface="Times New Roman"/>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Southern chivalry</a:t>
            </a:r>
            <a:r>
              <a:rPr lang="uk-UA" dirty="0" smtClean="0">
                <a:effectLst/>
                <a:latin typeface="Times New Roman"/>
                <a:ea typeface="Calibri"/>
                <a:cs typeface="Times New Roman"/>
              </a:rPr>
              <a:t> </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Southern lady</a:t>
            </a:r>
            <a:r>
              <a:rPr lang="uk-UA" dirty="0" smtClean="0">
                <a:effectLst/>
                <a:latin typeface="Times New Roman"/>
                <a:ea typeface="Calibri"/>
                <a:cs typeface="Times New Roman"/>
              </a:rPr>
              <a:t>/</a:t>
            </a:r>
            <a:r>
              <a:rPr lang="en-US" dirty="0" smtClean="0">
                <a:effectLst/>
                <a:latin typeface="Times New Roman"/>
                <a:ea typeface="Calibri"/>
                <a:cs typeface="Times New Roman"/>
              </a:rPr>
              <a:t>belle</a:t>
            </a:r>
            <a:r>
              <a:rPr lang="uk-UA" dirty="0" smtClean="0">
                <a:effectLst/>
                <a:latin typeface="Times New Roman"/>
                <a:ea typeface="Calibri"/>
                <a:cs typeface="Times New Roman"/>
              </a:rPr>
              <a:t> </a:t>
            </a:r>
            <a:endParaRPr lang="en-US" dirty="0" smtClean="0">
              <a:effectLst/>
              <a:latin typeface="Times New Roman"/>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rPr>
              <a:t>idyll</a:t>
            </a:r>
            <a:r>
              <a:rPr lang="uk-UA" dirty="0" smtClean="0">
                <a:effectLst/>
                <a:latin typeface="Times New Roman"/>
                <a:ea typeface="Calibri"/>
              </a:rPr>
              <a:t> </a:t>
            </a:r>
            <a:endParaRPr lang="ru-RU" dirty="0"/>
          </a:p>
        </p:txBody>
      </p:sp>
    </p:spTree>
    <p:extLst>
      <p:ext uri="{BB962C8B-B14F-4D97-AF65-F5344CB8AC3E}">
        <p14:creationId xmlns:p14="http://schemas.microsoft.com/office/powerpoint/2010/main" val="1916968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T E X T S:</a:t>
            </a:r>
            <a:endParaRPr lang="ru-RU" b="1" dirty="0"/>
          </a:p>
        </p:txBody>
      </p:sp>
      <p:sp>
        <p:nvSpPr>
          <p:cNvPr id="3" name="Объект 2"/>
          <p:cNvSpPr>
            <a:spLocks noGrp="1"/>
          </p:cNvSpPr>
          <p:nvPr>
            <p:ph idx="1"/>
          </p:nvPr>
        </p:nvSpPr>
        <p:spPr>
          <a:xfrm>
            <a:off x="457200" y="1268760"/>
            <a:ext cx="8229600" cy="5328592"/>
          </a:xfrm>
        </p:spPr>
        <p:txBody>
          <a:bodyPr>
            <a:noAutofit/>
          </a:bodyPr>
          <a:lstStyle/>
          <a:p>
            <a:pPr marL="0" indent="0" algn="just">
              <a:buNone/>
            </a:pPr>
            <a:r>
              <a:rPr lang="en-US" sz="1600" dirty="0" smtClean="0">
                <a:latin typeface="Times New Roman" panose="02020603050405020304" pitchFamily="18" charset="0"/>
                <a:cs typeface="Times New Roman" panose="02020603050405020304" pitchFamily="18" charset="0"/>
              </a:rPr>
              <a:t>1) Conquering Wild West: Historical Perspective (Thomas Inge “Geographic Expansion and National Character” (1989)</a:t>
            </a:r>
            <a:endParaRPr lang="ru-RU" sz="1600" dirty="0" smtClean="0">
              <a:latin typeface="Times New Roman" panose="02020603050405020304" pitchFamily="18" charset="0"/>
              <a:cs typeface="Times New Roman" panose="02020603050405020304" pitchFamily="18" charset="0"/>
            </a:endParaRPr>
          </a:p>
          <a:p>
            <a:pPr marL="0" indent="0" algn="just">
              <a:buNone/>
            </a:pPr>
            <a:r>
              <a:rPr lang="ru-RU" sz="1600" dirty="0" smtClean="0">
                <a:latin typeface="Times New Roman" panose="02020603050405020304" pitchFamily="18" charset="0"/>
                <a:cs typeface="Times New Roman" panose="02020603050405020304" pitchFamily="18" charset="0"/>
              </a:rPr>
              <a:t>2)</a:t>
            </a:r>
            <a:r>
              <a:rPr lang="en-US" sz="1600" dirty="0" smtClean="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a:t>
            </a:r>
            <a:r>
              <a:rPr lang="en-US" sz="1600" dirty="0" smtClean="0">
                <a:latin typeface="Times New Roman" panose="02020603050405020304" pitchFamily="18" charset="0"/>
                <a:cs typeface="Times New Roman" panose="02020603050405020304" pitchFamily="18" charset="0"/>
              </a:rPr>
              <a:t>Westward movement” as Substantiation of America’s Historic Mission (Josiah Strong “Our Country: Its Possible Future and Its Present Crisis” (1885)</a:t>
            </a:r>
          </a:p>
          <a:p>
            <a:pPr marL="0" indent="0" algn="just">
              <a:buNone/>
            </a:pPr>
            <a:r>
              <a:rPr lang="en-US" sz="1600" dirty="0" smtClean="0">
                <a:latin typeface="Times New Roman" panose="02020603050405020304" pitchFamily="18" charset="0"/>
                <a:cs typeface="Times New Roman" panose="02020603050405020304" pitchFamily="18" charset="0"/>
              </a:rPr>
              <a:t>3) Frontiersman’s Transformation into a Cultural Hero in Late 18th c. [Written in the first person, the biography of the legendary pioneer Daniel Boone reads like a fascinating story of adventure and, at the same time, as an allegory of civilization’s Westward advance. Frontiersman becomes one of the central figures in American literature] (John </a:t>
            </a:r>
            <a:r>
              <a:rPr lang="en-US" sz="1600" dirty="0" err="1" smtClean="0">
                <a:latin typeface="Times New Roman" panose="02020603050405020304" pitchFamily="18" charset="0"/>
                <a:cs typeface="Times New Roman" panose="02020603050405020304" pitchFamily="18" charset="0"/>
              </a:rPr>
              <a:t>Filson</a:t>
            </a:r>
            <a:r>
              <a:rPr lang="en-US" sz="1600" dirty="0" smtClean="0">
                <a:latin typeface="Times New Roman" panose="02020603050405020304" pitchFamily="18" charset="0"/>
                <a:cs typeface="Times New Roman" panose="02020603050405020304" pitchFamily="18" charset="0"/>
              </a:rPr>
              <a:t> “The Discovery, Settlement and Present State of Kentucky” (1784)</a:t>
            </a:r>
          </a:p>
          <a:p>
            <a:pPr marL="0" indent="0" algn="just">
              <a:buNone/>
            </a:pPr>
            <a:r>
              <a:rPr lang="en-US" sz="1600" dirty="0" smtClean="0">
                <a:latin typeface="Times New Roman" panose="02020603050405020304" pitchFamily="18" charset="0"/>
                <a:cs typeface="Times New Roman" panose="02020603050405020304" pitchFamily="18" charset="0"/>
              </a:rPr>
              <a:t>4) Frontier’s Impact on the Shaping of American Nation and Character (Frederick Jackson Turner “The Significance of the Frontier in American History” (1893)</a:t>
            </a:r>
          </a:p>
          <a:p>
            <a:pPr marL="0" indent="0" algn="just">
              <a:buNone/>
            </a:pPr>
            <a:r>
              <a:rPr lang="en-US" sz="1600" dirty="0" smtClean="0">
                <a:latin typeface="Times New Roman" panose="02020603050405020304" pitchFamily="18" charset="0"/>
                <a:cs typeface="Times New Roman" panose="02020603050405020304" pitchFamily="18" charset="0"/>
              </a:rPr>
              <a:t>5) Frontier in Fiction (Francis Bret Harte (1836-1902) “The Luck of Roaring Camp” (1868)</a:t>
            </a:r>
          </a:p>
          <a:p>
            <a:pPr marL="0" indent="0" algn="just">
              <a:buNone/>
            </a:pPr>
            <a:r>
              <a:rPr lang="en-US" sz="1600" dirty="0" smtClean="0">
                <a:latin typeface="Times New Roman" panose="02020603050405020304" pitchFamily="18" charset="0"/>
                <a:cs typeface="Times New Roman" panose="02020603050405020304" pitchFamily="18" charset="0"/>
              </a:rPr>
              <a:t>6) “Southern Myth” Takes Shape in Southern Pre-War Literature [Plantation tradition is a genre of literature based in the southern states of the United States, for ex.: John Pendleton Kennedy “The Swallow Barn” (1832)]</a:t>
            </a:r>
          </a:p>
          <a:p>
            <a:pPr marL="0" indent="0" algn="just">
              <a:buNone/>
            </a:pPr>
            <a:r>
              <a:rPr lang="en-US" sz="1600" dirty="0" smtClean="0">
                <a:latin typeface="Times New Roman" panose="02020603050405020304" pitchFamily="18" charset="0"/>
                <a:cs typeface="Times New Roman" panose="02020603050405020304" pitchFamily="18" charset="0"/>
              </a:rPr>
              <a:t>7) Confirmation and Strengthening of the “Southern Myth” after the Civil War (Edward A. Pollard “The Lost Cause: A New Southern History of the War of the Confederates” (1866)</a:t>
            </a:r>
          </a:p>
          <a:p>
            <a:pPr marL="0" indent="0" algn="just">
              <a:buNone/>
            </a:pPr>
            <a:r>
              <a:rPr lang="en-US" sz="1600" dirty="0" smtClean="0">
                <a:latin typeface="Times New Roman" panose="02020603050405020304" pitchFamily="18" charset="0"/>
                <a:cs typeface="Times New Roman" panose="02020603050405020304" pitchFamily="18" charset="0"/>
              </a:rPr>
              <a:t>8) Re-conceptualizing the “Southern Myth” in American Minds, Culture and Literature in the 2nd half of the 20th c. [Geraldine Brooks “March” </a:t>
            </a:r>
            <a:r>
              <a:rPr lang="ru-RU" sz="1600" dirty="0" smtClean="0">
                <a:latin typeface="Times New Roman" panose="02020603050405020304" pitchFamily="18" charset="0"/>
                <a:cs typeface="Times New Roman" panose="02020603050405020304" pitchFamily="18" charset="0"/>
              </a:rPr>
              <a:t>(2005)</a:t>
            </a:r>
            <a:r>
              <a:rPr lang="en-US" sz="1600" dirty="0" smtClean="0">
                <a:latin typeface="Times New Roman" panose="02020603050405020304" pitchFamily="18" charset="0"/>
                <a:cs typeface="Times New Roman" panose="02020603050405020304" pitchFamily="18" charset="0"/>
              </a:rPr>
              <a:t>]</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68839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spcBef>
                <a:spcPts val="2400"/>
              </a:spcBef>
              <a:spcAft>
                <a:spcPts val="0"/>
              </a:spcAft>
            </a:pPr>
            <a:r>
              <a:rPr lang="en-US" sz="3100" b="1" kern="0" dirty="0" smtClean="0">
                <a:solidFill>
                  <a:srgbClr val="365F91"/>
                </a:solidFill>
                <a:effectLst/>
                <a:latin typeface="Times New Roman"/>
                <a:ea typeface="Times New Roman"/>
                <a:cs typeface="Times New Roman"/>
              </a:rPr>
              <a:t/>
            </a:r>
            <a:br>
              <a:rPr lang="en-US" sz="3100" b="1" kern="0" dirty="0" smtClean="0">
                <a:solidFill>
                  <a:srgbClr val="365F91"/>
                </a:solidFill>
                <a:effectLst/>
                <a:latin typeface="Times New Roman"/>
                <a:ea typeface="Times New Roman"/>
                <a:cs typeface="Times New Roman"/>
              </a:rPr>
            </a:br>
            <a:r>
              <a:rPr lang="en-US" sz="3100" b="1" kern="0" dirty="0" smtClean="0">
                <a:solidFill>
                  <a:srgbClr val="365F91"/>
                </a:solidFill>
                <a:effectLst/>
                <a:latin typeface="Times New Roman"/>
                <a:ea typeface="Times New Roman"/>
                <a:cs typeface="Times New Roman"/>
              </a:rPr>
              <a:t>Decline of US fundamental cultural mythologeme (melting-pot) due to multicultural turn </a:t>
            </a:r>
            <a:br>
              <a:rPr lang="en-US" sz="3100" b="1" kern="0" dirty="0" smtClean="0">
                <a:solidFill>
                  <a:srgbClr val="365F91"/>
                </a:solidFill>
                <a:effectLst/>
                <a:latin typeface="Times New Roman"/>
                <a:ea typeface="Times New Roman"/>
                <a:cs typeface="Times New Roman"/>
              </a:rPr>
            </a:br>
            <a:r>
              <a:rPr lang="en-US" sz="3100" b="1" kern="0" dirty="0" smtClean="0">
                <a:solidFill>
                  <a:srgbClr val="365F91"/>
                </a:solidFill>
                <a:effectLst/>
                <a:latin typeface="Times New Roman"/>
                <a:ea typeface="Times New Roman"/>
                <a:cs typeface="Times New Roman"/>
              </a:rPr>
              <a:t>in the national self-identification</a:t>
            </a:r>
            <a:r>
              <a:rPr lang="ru-RU" b="1" kern="0" dirty="0" smtClean="0">
                <a:solidFill>
                  <a:srgbClr val="365F91"/>
                </a:solidFill>
                <a:effectLst/>
                <a:latin typeface="Cambria"/>
                <a:ea typeface="Times New Roman"/>
                <a:cs typeface="Times New Roman"/>
              </a:rPr>
              <a:t/>
            </a:r>
            <a:br>
              <a:rPr lang="ru-RU" b="1" kern="0" dirty="0" smtClean="0">
                <a:solidFill>
                  <a:srgbClr val="365F91"/>
                </a:solidFill>
                <a:effectLst/>
                <a:latin typeface="Cambria"/>
                <a:ea typeface="Times New Roman"/>
                <a:cs typeface="Times New Roman"/>
              </a:rPr>
            </a:br>
            <a:endParaRPr lang="ru-RU" dirty="0"/>
          </a:p>
        </p:txBody>
      </p:sp>
      <p:sp>
        <p:nvSpPr>
          <p:cNvPr id="3" name="Объект 2"/>
          <p:cNvSpPr>
            <a:spLocks noGrp="1"/>
          </p:cNvSpPr>
          <p:nvPr>
            <p:ph idx="1"/>
          </p:nvPr>
        </p:nvSpPr>
        <p:spPr/>
        <p:txBody>
          <a:bodyPr>
            <a:normAutofit fontScale="62500" lnSpcReduction="20000"/>
          </a:bodyPr>
          <a:lstStyle/>
          <a:p>
            <a:pPr marL="114300" indent="0" algn="just">
              <a:lnSpc>
                <a:spcPct val="115000"/>
              </a:lnSpc>
              <a:spcAft>
                <a:spcPts val="0"/>
              </a:spcAft>
              <a:buNone/>
            </a:pPr>
            <a:r>
              <a:rPr lang="en-US" b="1" dirty="0" smtClean="0">
                <a:effectLst/>
                <a:latin typeface="Times New Roman"/>
                <a:ea typeface="Calibri"/>
                <a:cs typeface="Times New Roman"/>
              </a:rPr>
              <a:t>Main Idea</a:t>
            </a:r>
            <a:r>
              <a:rPr lang="uk-UA" b="1" dirty="0" smtClean="0">
                <a:effectLst/>
                <a:latin typeface="Times New Roman"/>
                <a:ea typeface="Calibri"/>
                <a:cs typeface="Times New Roman"/>
              </a:rPr>
              <a:t>:</a:t>
            </a:r>
            <a:r>
              <a:rPr lang="uk-UA" dirty="0" smtClean="0">
                <a:effectLst/>
                <a:latin typeface="Times New Roman"/>
                <a:ea typeface="Calibri"/>
                <a:cs typeface="Times New Roman"/>
              </a:rPr>
              <a:t> </a:t>
            </a:r>
            <a:r>
              <a:rPr lang="en-US" dirty="0" smtClean="0">
                <a:effectLst/>
                <a:latin typeface="Times New Roman"/>
                <a:ea typeface="Calibri"/>
                <a:cs typeface="Times New Roman"/>
              </a:rPr>
              <a:t>in the last third of the</a:t>
            </a:r>
            <a:r>
              <a:rPr lang="uk-UA" dirty="0" smtClean="0">
                <a:effectLst/>
                <a:latin typeface="Times New Roman"/>
                <a:ea typeface="Calibri"/>
                <a:cs typeface="Times New Roman"/>
              </a:rPr>
              <a:t> 20</a:t>
            </a:r>
            <a:r>
              <a:rPr lang="en-US" baseline="30000" dirty="0" err="1" smtClean="0">
                <a:effectLst/>
                <a:latin typeface="Times New Roman"/>
                <a:ea typeface="Calibri"/>
                <a:cs typeface="Times New Roman"/>
              </a:rPr>
              <a:t>th</a:t>
            </a:r>
            <a:r>
              <a:rPr lang="en-US" dirty="0" smtClean="0">
                <a:effectLst/>
                <a:latin typeface="Times New Roman"/>
                <a:ea typeface="Calibri"/>
                <a:cs typeface="Times New Roman"/>
              </a:rPr>
              <a:t> c</a:t>
            </a:r>
            <a:r>
              <a:rPr lang="uk-UA" dirty="0" smtClean="0">
                <a:effectLst/>
                <a:latin typeface="Times New Roman"/>
                <a:ea typeface="Calibri"/>
                <a:cs typeface="Times New Roman"/>
              </a:rPr>
              <a:t>. </a:t>
            </a:r>
            <a:r>
              <a:rPr lang="en-US" dirty="0" smtClean="0">
                <a:effectLst/>
                <a:latin typeface="Times New Roman"/>
                <a:ea typeface="Calibri"/>
                <a:cs typeface="Times New Roman"/>
              </a:rPr>
              <a:t>the concept of assimilating heterogeneous elements in US population gave way to the idea of equality of cultures of diverse (racial and ethnic) groups inhabiting the USA and preservation of their cultural originality </a:t>
            </a:r>
            <a:endParaRPr lang="ru-RU" sz="2400" dirty="0">
              <a:ea typeface="Calibri"/>
              <a:cs typeface="Times New Roman"/>
            </a:endParaRPr>
          </a:p>
          <a:p>
            <a:pPr marL="114300" indent="0" algn="just">
              <a:lnSpc>
                <a:spcPct val="115000"/>
              </a:lnSpc>
              <a:spcAft>
                <a:spcPts val="0"/>
              </a:spcAft>
              <a:buNone/>
            </a:pPr>
            <a:r>
              <a:rPr lang="en-US" b="1" dirty="0" smtClean="0">
                <a:effectLst/>
                <a:latin typeface="Times New Roman"/>
                <a:ea typeface="Calibri"/>
                <a:cs typeface="Times New Roman"/>
              </a:rPr>
              <a:t>Main Issues</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Changes in US demographic situation</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Results of Civil rights movement for American public thought and social practices</a:t>
            </a:r>
            <a:r>
              <a:rPr lang="uk-UA" dirty="0" smtClean="0">
                <a:effectLst/>
                <a:latin typeface="Times New Roman"/>
                <a:ea typeface="Times New Roman"/>
                <a:cs typeface="Times New Roman"/>
              </a:rPr>
              <a:t>, </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Impact of postmodernist idea of plurality on shaping multicultural mentality</a:t>
            </a:r>
            <a:r>
              <a:rPr lang="uk-UA" dirty="0" smtClean="0">
                <a:effectLst/>
                <a:latin typeface="Times New Roman"/>
                <a:ea typeface="Times New Roman"/>
                <a:cs typeface="Times New Roman"/>
              </a:rPr>
              <a:t>, </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Criticism of multiculturalism from conservative and liberal perspectives</a:t>
            </a:r>
            <a:r>
              <a:rPr lang="uk-UA" dirty="0" smtClean="0">
                <a:effectLst/>
                <a:latin typeface="Times New Roman"/>
                <a:ea typeface="Times New Roman"/>
                <a:cs typeface="Times New Roman"/>
              </a:rPr>
              <a:t>.</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Substitution of new (diverse) mythologies for old ones.</a:t>
            </a:r>
            <a:endParaRPr lang="ru-RU" sz="2400" dirty="0">
              <a:ea typeface="Times New Roman"/>
              <a:cs typeface="Times New Roman"/>
            </a:endParaRPr>
          </a:p>
          <a:p>
            <a:endParaRPr lang="ru-RU" dirty="0"/>
          </a:p>
        </p:txBody>
      </p:sp>
    </p:spTree>
    <p:extLst>
      <p:ext uri="{BB962C8B-B14F-4D97-AF65-F5344CB8AC3E}">
        <p14:creationId xmlns:p14="http://schemas.microsoft.com/office/powerpoint/2010/main" val="18063151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457200">
              <a:lnSpc>
                <a:spcPct val="115000"/>
              </a:lnSpc>
              <a:spcAft>
                <a:spcPts val="0"/>
              </a:spcAft>
            </a:pPr>
            <a:r>
              <a:rPr lang="en-US" b="1" dirty="0" smtClean="0">
                <a:effectLst/>
                <a:latin typeface="Times New Roman"/>
                <a:ea typeface="Calibri"/>
                <a:cs typeface="Times New Roman"/>
              </a:rPr>
              <a:t>Key Concepts</a:t>
            </a:r>
            <a:r>
              <a:rPr lang="uk-UA" b="1" dirty="0" smtClean="0">
                <a:effectLst/>
                <a:latin typeface="Times New Roman"/>
                <a:ea typeface="Calibri"/>
                <a:cs typeface="Times New Roman"/>
              </a:rPr>
              <a:t>:</a:t>
            </a:r>
            <a:r>
              <a:rPr lang="uk-UA" dirty="0" smtClean="0">
                <a:effectLst/>
                <a:latin typeface="Times New Roman"/>
                <a:ea typeface="Calibri"/>
                <a:cs typeface="Times New Roman"/>
              </a:rPr>
              <a:t> </a:t>
            </a:r>
            <a:r>
              <a:rPr lang="ru-RU" sz="3600" dirty="0">
                <a:ea typeface="Calibri"/>
                <a:cs typeface="Times New Roman"/>
              </a:rPr>
              <a:t/>
            </a:r>
            <a:br>
              <a:rPr lang="ru-RU" sz="3600" dirty="0">
                <a:ea typeface="Calibri"/>
                <a:cs typeface="Times New Roman"/>
              </a:rPr>
            </a:br>
            <a:endParaRPr lang="ru-RU" dirty="0"/>
          </a:p>
        </p:txBody>
      </p:sp>
      <p:sp>
        <p:nvSpPr>
          <p:cNvPr id="3" name="Объект 2"/>
          <p:cNvSpPr>
            <a:spLocks noGrp="1"/>
          </p:cNvSpPr>
          <p:nvPr>
            <p:ph idx="1"/>
          </p:nvPr>
        </p:nvSpPr>
        <p:spPr/>
        <p:txBody>
          <a:bodyPr>
            <a:normAutofit fontScale="55000" lnSpcReduction="20000"/>
          </a:bodyPr>
          <a:lstStyle/>
          <a:p>
            <a:pPr lvl="0" algn="just">
              <a:lnSpc>
                <a:spcPct val="115000"/>
              </a:lnSpc>
              <a:buFont typeface="Wingdings"/>
              <a:buChar char=""/>
              <a:tabLst>
                <a:tab pos="228600" algn="l"/>
              </a:tabLst>
            </a:pPr>
            <a:r>
              <a:rPr lang="en-US" dirty="0" smtClean="0">
                <a:effectLst/>
                <a:latin typeface="Times New Roman"/>
                <a:ea typeface="Calibri"/>
                <a:cs typeface="Times New Roman"/>
              </a:rPr>
              <a:t>assimilation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Statue of Liberty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multiculturalism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plurality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diversity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minorities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E pluribus Unum</a:t>
            </a:r>
            <a:r>
              <a:rPr lang="ru-RU"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melting pot </a:t>
            </a:r>
            <a:endParaRPr lang="ru-RU" sz="2400" dirty="0">
              <a:ea typeface="Calibri"/>
              <a:cs typeface="Times New Roman"/>
            </a:endParaRPr>
          </a:p>
          <a:p>
            <a:pPr lvl="0" algn="just">
              <a:lnSpc>
                <a:spcPct val="115000"/>
              </a:lnSpc>
              <a:buFont typeface="Wingdings"/>
              <a:buChar char=""/>
              <a:tabLst>
                <a:tab pos="228600" algn="l"/>
              </a:tabLst>
            </a:pPr>
            <a:r>
              <a:rPr lang="ru-RU" dirty="0" smtClean="0">
                <a:effectLst/>
                <a:latin typeface="Times New Roman"/>
                <a:ea typeface="Calibri"/>
                <a:cs typeface="Times New Roman"/>
              </a:rPr>
              <a:t>“</a:t>
            </a:r>
            <a:r>
              <a:rPr lang="en-US" dirty="0" smtClean="0">
                <a:effectLst/>
                <a:latin typeface="Times New Roman"/>
                <a:ea typeface="Calibri"/>
                <a:cs typeface="Times New Roman"/>
              </a:rPr>
              <a:t>salad bowl</a:t>
            </a:r>
            <a:r>
              <a:rPr lang="ru-RU" dirty="0" smtClean="0">
                <a:effectLst/>
                <a:latin typeface="Times New Roman"/>
                <a:ea typeface="Calibri"/>
                <a:cs typeface="Times New Roman"/>
              </a:rPr>
              <a:t>”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228600" algn="l"/>
              </a:tabLst>
            </a:pPr>
            <a:r>
              <a:rPr lang="ru-RU" dirty="0" smtClean="0">
                <a:effectLst/>
                <a:latin typeface="Times New Roman"/>
                <a:ea typeface="Calibri"/>
                <a:cs typeface="Times New Roman"/>
              </a:rPr>
              <a:t>“</a:t>
            </a:r>
            <a:r>
              <a:rPr lang="en-US" dirty="0" smtClean="0">
                <a:effectLst/>
                <a:latin typeface="Times New Roman"/>
                <a:ea typeface="Calibri"/>
                <a:cs typeface="Times New Roman"/>
              </a:rPr>
              <a:t>patchwork quilt</a:t>
            </a:r>
            <a:r>
              <a:rPr lang="ru-RU"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“vegetable soup”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self-identity </a:t>
            </a:r>
            <a:endParaRPr lang="ru-RU" sz="2400" dirty="0">
              <a:ea typeface="Calibri"/>
              <a:cs typeface="Times New Roman"/>
            </a:endParaRPr>
          </a:p>
          <a:p>
            <a:pPr lvl="0" algn="just">
              <a:lnSpc>
                <a:spcPct val="115000"/>
              </a:lnSpc>
              <a:buFont typeface="Wingdings"/>
              <a:buChar char=""/>
              <a:tabLst>
                <a:tab pos="228600" algn="l"/>
              </a:tabLst>
            </a:pPr>
            <a:r>
              <a:rPr lang="en-US" dirty="0" smtClean="0">
                <a:effectLst/>
                <a:latin typeface="Times New Roman"/>
                <a:ea typeface="Calibri"/>
                <a:cs typeface="Times New Roman"/>
              </a:rPr>
              <a:t>Gum San (Chinese 19</a:t>
            </a:r>
            <a:r>
              <a:rPr lang="en-US" baseline="30000" dirty="0" smtClean="0">
                <a:effectLst/>
                <a:latin typeface="Times New Roman"/>
                <a:ea typeface="Calibri"/>
                <a:cs typeface="Times New Roman"/>
              </a:rPr>
              <a:t>th</a:t>
            </a:r>
            <a:r>
              <a:rPr lang="en-US" dirty="0" smtClean="0">
                <a:effectLst/>
                <a:latin typeface="Times New Roman"/>
                <a:ea typeface="Calibri"/>
                <a:cs typeface="Times New Roman"/>
              </a:rPr>
              <a:t> c. name for US)</a:t>
            </a:r>
            <a:endParaRPr lang="ru-RU" sz="2400" dirty="0">
              <a:ea typeface="Calibri"/>
              <a:cs typeface="Times New Roman"/>
            </a:endParaRPr>
          </a:p>
          <a:p>
            <a:pPr>
              <a:buFont typeface="Wingdings" panose="05000000000000000000" pitchFamily="2" charset="2"/>
              <a:buChar char="v"/>
            </a:pPr>
            <a:r>
              <a:rPr lang="en-US" dirty="0" err="1" smtClean="0">
                <a:effectLst/>
                <a:latin typeface="Times New Roman"/>
                <a:ea typeface="Calibri"/>
              </a:rPr>
              <a:t>Astlan</a:t>
            </a:r>
            <a:r>
              <a:rPr lang="en-US" dirty="0" smtClean="0">
                <a:effectLst/>
                <a:latin typeface="Times New Roman"/>
                <a:ea typeface="Calibri"/>
              </a:rPr>
              <a:t>; La </a:t>
            </a:r>
            <a:r>
              <a:rPr lang="en-US" dirty="0" err="1" smtClean="0">
                <a:effectLst/>
                <a:latin typeface="Times New Roman"/>
                <a:ea typeface="Calibri"/>
              </a:rPr>
              <a:t>Llorona</a:t>
            </a:r>
            <a:r>
              <a:rPr lang="en-US" dirty="0" smtClean="0">
                <a:effectLst/>
                <a:latin typeface="Times New Roman"/>
                <a:ea typeface="Calibri"/>
              </a:rPr>
              <a:t>; La </a:t>
            </a:r>
            <a:r>
              <a:rPr lang="en-US" dirty="0" err="1" smtClean="0">
                <a:effectLst/>
                <a:latin typeface="Times New Roman"/>
                <a:ea typeface="Calibri"/>
              </a:rPr>
              <a:t>Malinche</a:t>
            </a:r>
            <a:r>
              <a:rPr lang="en-US" dirty="0" smtClean="0">
                <a:effectLst/>
                <a:latin typeface="Times New Roman"/>
                <a:ea typeface="Calibri"/>
              </a:rPr>
              <a:t> </a:t>
            </a:r>
            <a:endParaRPr lang="ru-RU" dirty="0"/>
          </a:p>
        </p:txBody>
      </p:sp>
    </p:spTree>
    <p:extLst>
      <p:ext uri="{BB962C8B-B14F-4D97-AF65-F5344CB8AC3E}">
        <p14:creationId xmlns:p14="http://schemas.microsoft.com/office/powerpoint/2010/main" val="14805438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a:latin typeface="Times New Roman" panose="02020603050405020304" pitchFamily="18" charset="0"/>
                <a:cs typeface="Times New Roman" panose="02020603050405020304" pitchFamily="18" charset="0"/>
              </a:rPr>
              <a:t>T E X T S:</a:t>
            </a:r>
            <a:endParaRPr lang="ru-RU" sz="2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85000" lnSpcReduction="20000"/>
          </a:bodyPr>
          <a:lstStyle/>
          <a:p>
            <a:pPr lvl="0" algn="just">
              <a:lnSpc>
                <a:spcPct val="115000"/>
              </a:lnSpc>
              <a:buFont typeface="+mj-lt"/>
              <a:buAutoNum type="arabicParenR"/>
            </a:pPr>
            <a:r>
              <a:rPr lang="en-US" dirty="0">
                <a:latin typeface="Times New Roman"/>
                <a:ea typeface="Calibri"/>
                <a:cs typeface="Times New Roman"/>
              </a:rPr>
              <a:t>Statue of Liberty: Historical Reality and Mythology (Emma Lazarus “The New </a:t>
            </a:r>
            <a:r>
              <a:rPr lang="en-US" dirty="0" smtClean="0">
                <a:latin typeface="Times New Roman"/>
                <a:ea typeface="Calibri"/>
                <a:cs typeface="Times New Roman"/>
              </a:rPr>
              <a:t>Colossus: </a:t>
            </a:r>
            <a:r>
              <a:rPr lang="en-US" dirty="0">
                <a:latin typeface="Times New Roman"/>
                <a:ea typeface="Calibri"/>
                <a:cs typeface="Times New Roman"/>
              </a:rPr>
              <a:t>Poem on the Statue of Liberty </a:t>
            </a:r>
            <a:r>
              <a:rPr lang="en-US" dirty="0" smtClean="0">
                <a:latin typeface="Times New Roman"/>
                <a:ea typeface="Calibri"/>
                <a:cs typeface="Times New Roman"/>
              </a:rPr>
              <a:t>pedestal” </a:t>
            </a:r>
            <a:r>
              <a:rPr lang="en-US" dirty="0">
                <a:latin typeface="Times New Roman"/>
                <a:ea typeface="Calibri"/>
                <a:cs typeface="Times New Roman"/>
              </a:rPr>
              <a:t>(1883</a:t>
            </a:r>
            <a:r>
              <a:rPr lang="en-US" dirty="0" smtClean="0">
                <a:latin typeface="Times New Roman"/>
                <a:ea typeface="Calibri"/>
                <a:cs typeface="Times New Roman"/>
              </a:rPr>
              <a:t>)</a:t>
            </a:r>
            <a:endParaRPr lang="en-US" sz="2400" dirty="0" smtClean="0">
              <a:ea typeface="Calibri"/>
              <a:cs typeface="Times New Roman"/>
            </a:endParaRPr>
          </a:p>
          <a:p>
            <a:pPr lvl="0" algn="just">
              <a:lnSpc>
                <a:spcPct val="115000"/>
              </a:lnSpc>
              <a:buFont typeface="+mj-lt"/>
              <a:buAutoNum type="arabicParenR"/>
            </a:pPr>
            <a:r>
              <a:rPr lang="en-US" dirty="0" smtClean="0">
                <a:latin typeface="Times New Roman"/>
                <a:ea typeface="Calibri"/>
                <a:cs typeface="Times New Roman"/>
              </a:rPr>
              <a:t>Deborah </a:t>
            </a:r>
            <a:r>
              <a:rPr lang="en-US" dirty="0">
                <a:latin typeface="Times New Roman"/>
                <a:ea typeface="Calibri"/>
                <a:cs typeface="Times New Roman"/>
              </a:rPr>
              <a:t>Miranda </a:t>
            </a:r>
            <a:r>
              <a:rPr lang="en-US" sz="2400" dirty="0" smtClean="0">
                <a:ea typeface="Calibri"/>
                <a:cs typeface="Times New Roman"/>
              </a:rPr>
              <a:t>“</a:t>
            </a:r>
            <a:r>
              <a:rPr lang="en-US" dirty="0">
                <a:latin typeface="Times New Roman"/>
                <a:ea typeface="Calibri"/>
                <a:cs typeface="Times New Roman"/>
              </a:rPr>
              <a:t>The Zen of La </a:t>
            </a:r>
            <a:r>
              <a:rPr lang="en-US" dirty="0" err="1">
                <a:latin typeface="Times New Roman"/>
                <a:ea typeface="Calibri"/>
                <a:cs typeface="Times New Roman"/>
              </a:rPr>
              <a:t>Llorona</a:t>
            </a:r>
            <a:r>
              <a:rPr lang="en-US" dirty="0">
                <a:latin typeface="Times New Roman"/>
                <a:ea typeface="Calibri"/>
                <a:cs typeface="Times New Roman"/>
              </a:rPr>
              <a:t>” (2005)</a:t>
            </a:r>
            <a:endParaRPr lang="ru-RU" sz="2400" dirty="0">
              <a:ea typeface="Calibri"/>
              <a:cs typeface="Times New Roman"/>
            </a:endParaRPr>
          </a:p>
          <a:p>
            <a:pPr lvl="0" algn="just">
              <a:lnSpc>
                <a:spcPct val="115000"/>
              </a:lnSpc>
              <a:buFont typeface="+mj-lt"/>
              <a:buAutoNum type="arabicParenR"/>
            </a:pPr>
            <a:r>
              <a:rPr lang="en-US" dirty="0">
                <a:latin typeface="Times New Roman"/>
                <a:ea typeface="Calibri"/>
                <a:cs typeface="Times New Roman"/>
              </a:rPr>
              <a:t>“La </a:t>
            </a:r>
            <a:r>
              <a:rPr lang="en-US" dirty="0" err="1">
                <a:latin typeface="Times New Roman"/>
                <a:ea typeface="Calibri"/>
                <a:cs typeface="Times New Roman"/>
              </a:rPr>
              <a:t>Malinche</a:t>
            </a:r>
            <a:r>
              <a:rPr lang="en-US" dirty="0">
                <a:latin typeface="Times New Roman"/>
                <a:ea typeface="Calibri"/>
                <a:cs typeface="Times New Roman"/>
              </a:rPr>
              <a:t> in Mexican Literature From History to Myth” </a:t>
            </a:r>
            <a:r>
              <a:rPr lang="en-US" dirty="0" smtClean="0">
                <a:latin typeface="Times New Roman"/>
                <a:ea typeface="Calibri"/>
                <a:cs typeface="Times New Roman"/>
              </a:rPr>
              <a:t>by </a:t>
            </a:r>
            <a:r>
              <a:rPr lang="en-US" dirty="0">
                <a:latin typeface="Times New Roman"/>
                <a:ea typeface="Calibri"/>
                <a:cs typeface="Times New Roman"/>
              </a:rPr>
              <a:t>Sandra </a:t>
            </a:r>
            <a:r>
              <a:rPr lang="en-US" dirty="0" err="1">
                <a:latin typeface="Times New Roman"/>
                <a:ea typeface="Calibri"/>
                <a:cs typeface="Times New Roman"/>
              </a:rPr>
              <a:t>Messinger</a:t>
            </a:r>
            <a:r>
              <a:rPr lang="en-US" dirty="0">
                <a:latin typeface="Times New Roman"/>
                <a:ea typeface="Calibri"/>
                <a:cs typeface="Times New Roman"/>
              </a:rPr>
              <a:t> </a:t>
            </a:r>
            <a:r>
              <a:rPr lang="en-US" dirty="0" err="1">
                <a:latin typeface="Times New Roman"/>
                <a:ea typeface="Calibri"/>
                <a:cs typeface="Times New Roman"/>
              </a:rPr>
              <a:t>Cypess</a:t>
            </a:r>
            <a:r>
              <a:rPr lang="en-US" dirty="0">
                <a:latin typeface="Times New Roman"/>
                <a:ea typeface="Calibri"/>
                <a:cs typeface="Times New Roman"/>
              </a:rPr>
              <a:t> (1991)</a:t>
            </a:r>
            <a:endParaRPr lang="ru-RU" sz="2400" dirty="0">
              <a:ea typeface="Calibri"/>
              <a:cs typeface="Times New Roman"/>
            </a:endParaRPr>
          </a:p>
          <a:p>
            <a:pPr lvl="0" algn="just">
              <a:lnSpc>
                <a:spcPct val="115000"/>
              </a:lnSpc>
              <a:buFont typeface="+mj-lt"/>
              <a:buAutoNum type="arabicParenR"/>
            </a:pPr>
            <a:r>
              <a:rPr lang="en-US" dirty="0">
                <a:latin typeface="Times New Roman"/>
                <a:ea typeface="Calibri"/>
                <a:cs typeface="Times New Roman"/>
              </a:rPr>
              <a:t>“</a:t>
            </a:r>
            <a:r>
              <a:rPr lang="en-US" dirty="0" err="1">
                <a:latin typeface="Times New Roman"/>
                <a:ea typeface="Calibri"/>
                <a:cs typeface="Times New Roman"/>
              </a:rPr>
              <a:t>Aztlán</a:t>
            </a:r>
            <a:r>
              <a:rPr lang="en-US" dirty="0">
                <a:latin typeface="Times New Roman"/>
                <a:ea typeface="Calibri"/>
                <a:cs typeface="Times New Roman"/>
              </a:rPr>
              <a:t> Liberated” by David Bowles </a:t>
            </a:r>
            <a:r>
              <a:rPr lang="en-US" dirty="0" smtClean="0">
                <a:latin typeface="Times New Roman"/>
                <a:ea typeface="Calibri"/>
                <a:cs typeface="Times New Roman"/>
              </a:rPr>
              <a:t>(</a:t>
            </a:r>
            <a:r>
              <a:rPr lang="en-US" dirty="0">
                <a:latin typeface="Times New Roman"/>
                <a:ea typeface="Calibri"/>
                <a:cs typeface="Times New Roman"/>
              </a:rPr>
              <a:t>2018)</a:t>
            </a:r>
            <a:endParaRPr lang="ru-RU" sz="2400" dirty="0">
              <a:ea typeface="Calibri"/>
              <a:cs typeface="Times New Roman"/>
            </a:endParaRPr>
          </a:p>
          <a:p>
            <a:pPr lvl="0" algn="just">
              <a:lnSpc>
                <a:spcPct val="115000"/>
              </a:lnSpc>
              <a:buFont typeface="+mj-lt"/>
              <a:buAutoNum type="arabicParenR"/>
            </a:pPr>
            <a:r>
              <a:rPr lang="en-US" dirty="0">
                <a:latin typeface="Times New Roman"/>
                <a:ea typeface="Calibri"/>
                <a:cs typeface="Times New Roman"/>
              </a:rPr>
              <a:t>Historical Evolution of the “Melting Pot” Concept, for ex.: “The rise and fall of the American “melting pot” by Julia Higgins (2015)</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818339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spcAft>
                <a:spcPts val="0"/>
              </a:spcAft>
            </a:pPr>
            <a:r>
              <a:rPr lang="en-US" dirty="0" smtClean="0">
                <a:solidFill>
                  <a:schemeClr val="tx2"/>
                </a:solidFill>
                <a:effectLst/>
                <a:latin typeface="Times New Roman"/>
                <a:ea typeface="Calibri"/>
                <a:cs typeface="Times New Roman"/>
              </a:rPr>
              <a:t>Present Day Discussions </a:t>
            </a:r>
            <a:br>
              <a:rPr lang="en-US" dirty="0" smtClean="0">
                <a:solidFill>
                  <a:schemeClr val="tx2"/>
                </a:solidFill>
                <a:effectLst/>
                <a:latin typeface="Times New Roman"/>
                <a:ea typeface="Calibri"/>
                <a:cs typeface="Times New Roman"/>
              </a:rPr>
            </a:br>
            <a:r>
              <a:rPr lang="en-US" dirty="0" smtClean="0">
                <a:solidFill>
                  <a:schemeClr val="tx2"/>
                </a:solidFill>
                <a:effectLst/>
                <a:latin typeface="Times New Roman"/>
                <a:ea typeface="Calibri"/>
                <a:cs typeface="Times New Roman"/>
              </a:rPr>
              <a:t>around Multiculturalism</a:t>
            </a:r>
            <a:endParaRPr lang="ru-RU" sz="3600" dirty="0">
              <a:solidFill>
                <a:schemeClr val="tx2"/>
              </a:solidFill>
              <a:ea typeface="Calibri"/>
              <a:cs typeface="Times New Roman"/>
            </a:endParaRPr>
          </a:p>
        </p:txBody>
      </p:sp>
      <p:sp>
        <p:nvSpPr>
          <p:cNvPr id="3" name="Объект 2"/>
          <p:cNvSpPr>
            <a:spLocks noGrp="1"/>
          </p:cNvSpPr>
          <p:nvPr>
            <p:ph idx="1"/>
          </p:nvPr>
        </p:nvSpPr>
        <p:spPr>
          <a:xfrm>
            <a:off x="0" y="1412776"/>
            <a:ext cx="9144000" cy="5184576"/>
          </a:xfrm>
        </p:spPr>
        <p:txBody>
          <a:bodyPr>
            <a:normAutofit fontScale="40000" lnSpcReduction="20000"/>
          </a:bodyPr>
          <a:lstStyle/>
          <a:p>
            <a:pPr marL="0" lvl="0" indent="0" algn="ctr">
              <a:lnSpc>
                <a:spcPct val="115000"/>
              </a:lnSpc>
              <a:buNone/>
            </a:pPr>
            <a:endParaRPr lang="en-US" sz="6400" b="1" i="1" dirty="0" smtClean="0">
              <a:effectLst/>
              <a:latin typeface="Times New Roman" panose="02020603050405020304" pitchFamily="18" charset="0"/>
              <a:ea typeface="Calibri"/>
              <a:cs typeface="Times New Roman" panose="02020603050405020304" pitchFamily="18" charset="0"/>
            </a:endParaRPr>
          </a:p>
          <a:p>
            <a:pPr marL="0" lvl="0" indent="0" algn="ctr">
              <a:lnSpc>
                <a:spcPct val="115000"/>
              </a:lnSpc>
              <a:buNone/>
            </a:pPr>
            <a:r>
              <a:rPr lang="en-US" sz="6400" b="1" i="1" dirty="0" smtClean="0">
                <a:effectLst/>
                <a:latin typeface="Times New Roman" panose="02020603050405020304" pitchFamily="18" charset="0"/>
                <a:ea typeface="Calibri"/>
                <a:cs typeface="Times New Roman" panose="02020603050405020304" pitchFamily="18" charset="0"/>
              </a:rPr>
              <a:t>Debated </a:t>
            </a:r>
            <a:r>
              <a:rPr lang="en-US" sz="6400" b="1" i="1" dirty="0" smtClean="0">
                <a:effectLst/>
                <a:latin typeface="Times New Roman" panose="02020603050405020304" pitchFamily="18" charset="0"/>
                <a:ea typeface="Calibri"/>
                <a:cs typeface="Times New Roman" panose="02020603050405020304" pitchFamily="18" charset="0"/>
              </a:rPr>
              <a:t>Issues:</a:t>
            </a:r>
            <a:endParaRPr lang="ru-RU" sz="6400" b="1" i="1" dirty="0">
              <a:latin typeface="Times New Roman" panose="02020603050405020304" pitchFamily="18" charset="0"/>
              <a:ea typeface="Calibri"/>
              <a:cs typeface="Times New Roman" panose="02020603050405020304" pitchFamily="18" charset="0"/>
            </a:endParaRPr>
          </a:p>
          <a:p>
            <a:pPr lvl="0" algn="just">
              <a:lnSpc>
                <a:spcPct val="115000"/>
              </a:lnSpc>
              <a:buFont typeface="Symbol"/>
              <a:buChar char=""/>
            </a:pPr>
            <a:r>
              <a:rPr lang="en-US" sz="6400" dirty="0" smtClean="0">
                <a:effectLst/>
                <a:latin typeface="Times New Roman" panose="02020603050405020304" pitchFamily="18" charset="0"/>
                <a:ea typeface="Calibri"/>
                <a:cs typeface="Times New Roman" panose="02020603050405020304" pitchFamily="18" charset="0"/>
              </a:rPr>
              <a:t>Contradiction between the “virtual</a:t>
            </a:r>
            <a:r>
              <a:rPr lang="en-US" sz="6400" dirty="0">
                <a:latin typeface="Times New Roman" panose="02020603050405020304" pitchFamily="18" charset="0"/>
                <a:ea typeface="Calibri"/>
                <a:cs typeface="Times New Roman" panose="02020603050405020304" pitchFamily="18" charset="0"/>
              </a:rPr>
              <a:t>” and “actual” </a:t>
            </a:r>
            <a:r>
              <a:rPr lang="en-US" sz="6400" dirty="0" smtClean="0">
                <a:effectLst/>
                <a:latin typeface="Times New Roman" panose="02020603050405020304" pitchFamily="18" charset="0"/>
                <a:ea typeface="Calibri"/>
                <a:cs typeface="Times New Roman" panose="02020603050405020304" pitchFamily="18" charset="0"/>
              </a:rPr>
              <a:t>nature </a:t>
            </a:r>
            <a:r>
              <a:rPr lang="en-US" sz="6400" dirty="0" smtClean="0">
                <a:effectLst/>
                <a:latin typeface="Times New Roman" panose="02020603050405020304" pitchFamily="18" charset="0"/>
                <a:ea typeface="Calibri"/>
                <a:cs typeface="Times New Roman" panose="02020603050405020304" pitchFamily="18" charset="0"/>
              </a:rPr>
              <a:t>of </a:t>
            </a:r>
            <a:r>
              <a:rPr lang="en-US" sz="6400" dirty="0" smtClean="0">
                <a:effectLst/>
                <a:latin typeface="Times New Roman" panose="02020603050405020304" pitchFamily="18" charset="0"/>
                <a:ea typeface="Calibri"/>
                <a:cs typeface="Times New Roman" panose="02020603050405020304" pitchFamily="18" charset="0"/>
              </a:rPr>
              <a:t>race</a:t>
            </a:r>
            <a:endParaRPr lang="ru-RU" sz="6400" dirty="0">
              <a:latin typeface="Times New Roman" panose="02020603050405020304" pitchFamily="18" charset="0"/>
              <a:ea typeface="Calibri"/>
              <a:cs typeface="Times New Roman" panose="02020603050405020304" pitchFamily="18" charset="0"/>
            </a:endParaRPr>
          </a:p>
          <a:p>
            <a:pPr lvl="0" algn="just">
              <a:lnSpc>
                <a:spcPct val="115000"/>
              </a:lnSpc>
              <a:buFont typeface="Symbol"/>
              <a:buChar char=""/>
            </a:pPr>
            <a:r>
              <a:rPr lang="en-US" sz="6400" dirty="0" smtClean="0">
                <a:effectLst/>
                <a:latin typeface="Times New Roman" panose="02020603050405020304" pitchFamily="18" charset="0"/>
                <a:ea typeface="Calibri"/>
                <a:cs typeface="Times New Roman" panose="02020603050405020304" pitchFamily="18" charset="0"/>
              </a:rPr>
              <a:t>The meanings of “culture” in “multicultural</a:t>
            </a:r>
            <a:r>
              <a:rPr lang="en-US" sz="6400" dirty="0" smtClean="0">
                <a:effectLst/>
                <a:latin typeface="Times New Roman" panose="02020603050405020304" pitchFamily="18" charset="0"/>
                <a:ea typeface="Calibri"/>
                <a:cs typeface="Times New Roman" panose="02020603050405020304" pitchFamily="18" charset="0"/>
              </a:rPr>
              <a:t>” </a:t>
            </a:r>
          </a:p>
          <a:p>
            <a:pPr lvl="0" algn="just">
              <a:lnSpc>
                <a:spcPct val="115000"/>
              </a:lnSpc>
              <a:buFont typeface="Symbol"/>
              <a:buChar char=""/>
            </a:pPr>
            <a:r>
              <a:rPr lang="en-US" sz="6400" dirty="0" smtClean="0">
                <a:effectLst/>
                <a:latin typeface="Times New Roman" panose="02020603050405020304" pitchFamily="18" charset="0"/>
                <a:ea typeface="Calibri"/>
                <a:cs typeface="Times New Roman" panose="02020603050405020304" pitchFamily="18" charset="0"/>
              </a:rPr>
              <a:t>Correlation </a:t>
            </a:r>
            <a:r>
              <a:rPr lang="en-US" sz="6400" dirty="0" smtClean="0">
                <a:effectLst/>
                <a:latin typeface="Times New Roman" panose="02020603050405020304" pitchFamily="18" charset="0"/>
                <a:ea typeface="Calibri"/>
                <a:cs typeface="Times New Roman" panose="02020603050405020304" pitchFamily="18" charset="0"/>
              </a:rPr>
              <a:t>between ethnic identity and other aspects of </a:t>
            </a:r>
            <a:r>
              <a:rPr lang="en-US" sz="6400" dirty="0" smtClean="0">
                <a:effectLst/>
                <a:latin typeface="Times New Roman" panose="02020603050405020304" pitchFamily="18" charset="0"/>
                <a:ea typeface="Calibri"/>
                <a:cs typeface="Times New Roman" panose="02020603050405020304" pitchFamily="18" charset="0"/>
              </a:rPr>
              <a:t>identity</a:t>
            </a:r>
          </a:p>
          <a:p>
            <a:pPr lvl="0" algn="just">
              <a:lnSpc>
                <a:spcPct val="115000"/>
              </a:lnSpc>
              <a:buFont typeface="Symbol"/>
              <a:buChar char=""/>
            </a:pPr>
            <a:r>
              <a:rPr lang="en-US" sz="6400" dirty="0" smtClean="0">
                <a:effectLst/>
                <a:latin typeface="Times New Roman" panose="02020603050405020304" pitchFamily="18" charset="0"/>
                <a:ea typeface="Calibri"/>
                <a:cs typeface="Times New Roman" panose="02020603050405020304" pitchFamily="18" charset="0"/>
              </a:rPr>
              <a:t>Compatibility </a:t>
            </a:r>
            <a:r>
              <a:rPr lang="en-US" sz="6400" dirty="0" smtClean="0">
                <a:effectLst/>
                <a:latin typeface="Times New Roman" panose="02020603050405020304" pitchFamily="18" charset="0"/>
                <a:ea typeface="Calibri"/>
                <a:cs typeface="Times New Roman" panose="02020603050405020304" pitchFamily="18" charset="0"/>
              </a:rPr>
              <a:t>of multiculturalism </a:t>
            </a:r>
            <a:r>
              <a:rPr lang="en-US" sz="6400" dirty="0" smtClean="0">
                <a:effectLst/>
                <a:latin typeface="Times New Roman" panose="02020603050405020304" pitchFamily="18" charset="0"/>
                <a:ea typeface="Calibri"/>
                <a:cs typeface="Times New Roman" panose="02020603050405020304" pitchFamily="18" charset="0"/>
              </a:rPr>
              <a:t>with </a:t>
            </a:r>
            <a:r>
              <a:rPr lang="en-US" sz="6400" dirty="0" smtClean="0">
                <a:effectLst/>
                <a:latin typeface="Times New Roman" panose="02020603050405020304" pitchFamily="18" charset="0"/>
                <a:ea typeface="Calibri"/>
                <a:cs typeface="Times New Roman" panose="02020603050405020304" pitchFamily="18" charset="0"/>
              </a:rPr>
              <a:t>liberal democracy as a system protecting basic rights of individuals</a:t>
            </a:r>
            <a:endParaRPr lang="ru-RU" sz="6400" dirty="0">
              <a:latin typeface="Times New Roman" panose="02020603050405020304" pitchFamily="18" charset="0"/>
              <a:ea typeface="Calibri"/>
              <a:cs typeface="Times New Roman" panose="02020603050405020304" pitchFamily="18" charset="0"/>
            </a:endParaRPr>
          </a:p>
          <a:p>
            <a:pPr lvl="0" algn="just">
              <a:lnSpc>
                <a:spcPct val="115000"/>
              </a:lnSpc>
              <a:buFont typeface="Symbol"/>
              <a:buChar char=""/>
            </a:pPr>
            <a:r>
              <a:rPr lang="en-US" sz="6400" dirty="0" smtClean="0">
                <a:effectLst/>
                <a:latin typeface="Times New Roman" panose="02020603050405020304" pitchFamily="18" charset="0"/>
                <a:ea typeface="Calibri"/>
                <a:cs typeface="Times New Roman" panose="02020603050405020304" pitchFamily="18" charset="0"/>
              </a:rPr>
              <a:t>Opposite views of multicultural </a:t>
            </a:r>
            <a:r>
              <a:rPr lang="en-US" sz="6400" dirty="0" smtClean="0">
                <a:effectLst/>
                <a:latin typeface="Times New Roman" panose="02020603050405020304" pitchFamily="18" charset="0"/>
                <a:ea typeface="Calibri"/>
                <a:cs typeface="Times New Roman" panose="02020603050405020304" pitchFamily="18" charset="0"/>
              </a:rPr>
              <a:t>education </a:t>
            </a:r>
          </a:p>
          <a:p>
            <a:pPr lvl="0" algn="just">
              <a:lnSpc>
                <a:spcPct val="115000"/>
              </a:lnSpc>
              <a:buFont typeface="Symbol"/>
              <a:buChar char=""/>
            </a:pPr>
            <a:r>
              <a:rPr lang="en-US" sz="6400" dirty="0" smtClean="0">
                <a:effectLst/>
                <a:latin typeface="Times New Roman" panose="02020603050405020304" pitchFamily="18" charset="0"/>
                <a:ea typeface="Calibri"/>
                <a:cs typeface="Times New Roman" panose="02020603050405020304" pitchFamily="18" charset="0"/>
              </a:rPr>
              <a:t>Pros </a:t>
            </a:r>
            <a:r>
              <a:rPr lang="en-US" sz="6400" dirty="0" smtClean="0">
                <a:effectLst/>
                <a:latin typeface="Times New Roman" panose="02020603050405020304" pitchFamily="18" charset="0"/>
                <a:ea typeface="Calibri"/>
                <a:cs typeface="Times New Roman" panose="02020603050405020304" pitchFamily="18" charset="0"/>
              </a:rPr>
              <a:t>and contras with regard to affirmative </a:t>
            </a:r>
            <a:r>
              <a:rPr lang="en-US" sz="6400" dirty="0" smtClean="0">
                <a:effectLst/>
                <a:latin typeface="Times New Roman" panose="02020603050405020304" pitchFamily="18" charset="0"/>
                <a:ea typeface="Calibri"/>
                <a:cs typeface="Times New Roman" panose="02020603050405020304" pitchFamily="18" charset="0"/>
              </a:rPr>
              <a:t>action </a:t>
            </a:r>
          </a:p>
          <a:p>
            <a:pPr lvl="0" algn="just">
              <a:lnSpc>
                <a:spcPct val="115000"/>
              </a:lnSpc>
              <a:buFont typeface="Symbol"/>
              <a:buChar char=""/>
            </a:pPr>
            <a:r>
              <a:rPr lang="en-US" sz="6400" dirty="0" smtClean="0">
                <a:effectLst/>
                <a:latin typeface="Times New Roman" panose="02020603050405020304" pitchFamily="18" charset="0"/>
                <a:ea typeface="Calibri"/>
                <a:cs typeface="Times New Roman" panose="02020603050405020304" pitchFamily="18" charset="0"/>
              </a:rPr>
              <a:t>Appeal </a:t>
            </a:r>
            <a:r>
              <a:rPr lang="en-US" sz="6400" dirty="0" smtClean="0">
                <a:effectLst/>
                <a:latin typeface="Times New Roman" panose="02020603050405020304" pitchFamily="18" charset="0"/>
                <a:ea typeface="Calibri"/>
                <a:cs typeface="Times New Roman" panose="02020603050405020304" pitchFamily="18" charset="0"/>
              </a:rPr>
              <a:t>to look at “widening gap between rich and poor” (</a:t>
            </a:r>
            <a:r>
              <a:rPr lang="en-US" sz="6400" dirty="0" err="1" smtClean="0">
                <a:effectLst/>
                <a:latin typeface="Times New Roman" panose="02020603050405020304" pitchFamily="18" charset="0"/>
                <a:ea typeface="Calibri"/>
                <a:cs typeface="Times New Roman" panose="02020603050405020304" pitchFamily="18" charset="0"/>
              </a:rPr>
              <a:t>R.Rorty</a:t>
            </a:r>
            <a:r>
              <a:rPr lang="en-US" sz="6400" dirty="0" smtClean="0">
                <a:effectLst/>
                <a:latin typeface="Times New Roman" panose="02020603050405020304" pitchFamily="18" charset="0"/>
                <a:ea typeface="Calibri"/>
                <a:cs typeface="Times New Roman" panose="02020603050405020304" pitchFamily="18" charset="0"/>
              </a:rPr>
              <a:t>, </a:t>
            </a:r>
            <a:r>
              <a:rPr lang="en-US" sz="6400" dirty="0" err="1" smtClean="0">
                <a:effectLst/>
                <a:latin typeface="Times New Roman" panose="02020603050405020304" pitchFamily="18" charset="0"/>
                <a:ea typeface="Calibri"/>
                <a:cs typeface="Times New Roman" panose="02020603050405020304" pitchFamily="18" charset="0"/>
              </a:rPr>
              <a:t>D.Hollinger</a:t>
            </a:r>
            <a:r>
              <a:rPr lang="en-US" sz="6400" dirty="0" smtClean="0">
                <a:effectLst/>
                <a:latin typeface="Times New Roman" panose="02020603050405020304" pitchFamily="18" charset="0"/>
                <a:ea typeface="Calibri"/>
                <a:cs typeface="Times New Roman" panose="02020603050405020304" pitchFamily="18" charset="0"/>
              </a:rPr>
              <a:t>, etc</a:t>
            </a:r>
            <a:r>
              <a:rPr lang="en-US" sz="6400" dirty="0" smtClean="0">
                <a:effectLst/>
                <a:latin typeface="Times New Roman" panose="02020603050405020304" pitchFamily="18" charset="0"/>
                <a:ea typeface="Calibri"/>
                <a:cs typeface="Times New Roman" panose="02020603050405020304" pitchFamily="18" charset="0"/>
              </a:rPr>
              <a:t>.)</a:t>
            </a:r>
            <a:endParaRPr lang="ru-RU" dirty="0"/>
          </a:p>
        </p:txBody>
      </p:sp>
    </p:spTree>
    <p:extLst>
      <p:ext uri="{BB962C8B-B14F-4D97-AF65-F5344CB8AC3E}">
        <p14:creationId xmlns:p14="http://schemas.microsoft.com/office/powerpoint/2010/main" val="419916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spcBef>
                <a:spcPts val="2400"/>
              </a:spcBef>
              <a:spcAft>
                <a:spcPts val="0"/>
              </a:spcAft>
            </a:pPr>
            <a:r>
              <a:rPr lang="en-US" b="1" kern="0" dirty="0" smtClean="0">
                <a:solidFill>
                  <a:srgbClr val="365F91"/>
                </a:solidFill>
                <a:effectLst/>
                <a:latin typeface="Cambria"/>
                <a:ea typeface="Times New Roman"/>
                <a:cs typeface="Times New Roman"/>
              </a:rPr>
              <a:t/>
            </a:r>
            <a:br>
              <a:rPr lang="en-US" b="1" kern="0" dirty="0" smtClean="0">
                <a:solidFill>
                  <a:srgbClr val="365F91"/>
                </a:solidFill>
                <a:effectLst/>
                <a:latin typeface="Cambria"/>
                <a:ea typeface="Times New Roman"/>
                <a:cs typeface="Times New Roman"/>
              </a:rPr>
            </a:br>
            <a:r>
              <a:rPr lang="en-US" b="1" kern="0" dirty="0" smtClean="0">
                <a:solidFill>
                  <a:srgbClr val="365F91"/>
                </a:solidFill>
                <a:effectLst/>
                <a:latin typeface="Cambria"/>
                <a:ea typeface="Times New Roman"/>
                <a:cs typeface="Times New Roman"/>
              </a:rPr>
              <a:t>US popular culture as a source of neo-mythology</a:t>
            </a:r>
            <a:r>
              <a:rPr lang="ru-RU" b="1" kern="0" dirty="0" smtClean="0">
                <a:solidFill>
                  <a:srgbClr val="365F91"/>
                </a:solidFill>
                <a:effectLst/>
                <a:latin typeface="Cambria"/>
                <a:ea typeface="Times New Roman"/>
                <a:cs typeface="Times New Roman"/>
              </a:rPr>
              <a:t/>
            </a:r>
            <a:br>
              <a:rPr lang="ru-RU" b="1" kern="0" dirty="0" smtClean="0">
                <a:solidFill>
                  <a:srgbClr val="365F91"/>
                </a:solidFill>
                <a:effectLst/>
                <a:latin typeface="Cambria"/>
                <a:ea typeface="Times New Roman"/>
                <a:cs typeface="Times New Roman"/>
              </a:rPr>
            </a:br>
            <a:endParaRPr lang="ru-RU" dirty="0"/>
          </a:p>
        </p:txBody>
      </p:sp>
      <p:sp>
        <p:nvSpPr>
          <p:cNvPr id="3" name="Объект 2"/>
          <p:cNvSpPr>
            <a:spLocks noGrp="1"/>
          </p:cNvSpPr>
          <p:nvPr>
            <p:ph idx="1"/>
          </p:nvPr>
        </p:nvSpPr>
        <p:spPr/>
        <p:txBody>
          <a:bodyPr>
            <a:normAutofit fontScale="77500" lnSpcReduction="20000"/>
          </a:bodyPr>
          <a:lstStyle/>
          <a:p>
            <a:pPr marL="0" indent="0" algn="just">
              <a:lnSpc>
                <a:spcPct val="115000"/>
              </a:lnSpc>
              <a:spcAft>
                <a:spcPts val="0"/>
              </a:spcAft>
              <a:buNone/>
            </a:pPr>
            <a:r>
              <a:rPr lang="en-US" b="1" dirty="0" smtClean="0">
                <a:effectLst/>
                <a:latin typeface="Times New Roman"/>
                <a:ea typeface="Calibri"/>
                <a:cs typeface="Times New Roman"/>
              </a:rPr>
              <a:t>Main Idea</a:t>
            </a:r>
            <a:r>
              <a:rPr lang="uk-UA" dirty="0" smtClean="0">
                <a:effectLst/>
                <a:latin typeface="Times New Roman"/>
                <a:ea typeface="Calibri"/>
                <a:cs typeface="Times New Roman"/>
              </a:rPr>
              <a:t>: </a:t>
            </a:r>
            <a:r>
              <a:rPr lang="en-US" dirty="0" smtClean="0">
                <a:effectLst/>
                <a:latin typeface="Times New Roman"/>
                <a:ea typeface="Calibri"/>
                <a:cs typeface="Times New Roman"/>
              </a:rPr>
              <a:t>affecting the recipients</a:t>
            </a:r>
            <a:r>
              <a:rPr lang="uk-UA" dirty="0" smtClean="0">
                <a:effectLst/>
                <a:latin typeface="Times New Roman"/>
                <a:ea typeface="Calibri"/>
                <a:cs typeface="Times New Roman"/>
              </a:rPr>
              <a:t>’ </a:t>
            </a:r>
            <a:r>
              <a:rPr lang="en-US" dirty="0" smtClean="0">
                <a:effectLst/>
                <a:latin typeface="Times New Roman"/>
                <a:ea typeface="Calibri"/>
                <a:cs typeface="Times New Roman"/>
              </a:rPr>
              <a:t>conscious and unconscious</a:t>
            </a:r>
            <a:r>
              <a:rPr lang="uk-UA" dirty="0" smtClean="0">
                <a:effectLst/>
                <a:latin typeface="Times New Roman"/>
                <a:ea typeface="Calibri"/>
                <a:cs typeface="Times New Roman"/>
              </a:rPr>
              <a:t>, </a:t>
            </a:r>
            <a:r>
              <a:rPr lang="en-US" dirty="0" smtClean="0">
                <a:effectLst/>
                <a:latin typeface="Times New Roman"/>
                <a:ea typeface="Calibri"/>
                <a:cs typeface="Times New Roman"/>
              </a:rPr>
              <a:t>verbal and visual popular cultural products foster the perpetuating of certain mythological system of ideas</a:t>
            </a:r>
            <a:r>
              <a:rPr lang="uk-UA" dirty="0" smtClean="0">
                <a:effectLst/>
                <a:latin typeface="Times New Roman"/>
                <a:ea typeface="Calibri"/>
                <a:cs typeface="Times New Roman"/>
              </a:rPr>
              <a:t>.</a:t>
            </a:r>
            <a:endParaRPr lang="ru-RU" sz="2400" dirty="0">
              <a:ea typeface="Calibri"/>
              <a:cs typeface="Times New Roman"/>
            </a:endParaRPr>
          </a:p>
          <a:p>
            <a:pPr marL="0" indent="0" algn="just">
              <a:lnSpc>
                <a:spcPct val="115000"/>
              </a:lnSpc>
              <a:spcAft>
                <a:spcPts val="0"/>
              </a:spcAft>
              <a:buNone/>
            </a:pPr>
            <a:r>
              <a:rPr lang="en-US" b="1" dirty="0" smtClean="0">
                <a:effectLst/>
                <a:latin typeface="Times New Roman"/>
                <a:ea typeface="Calibri"/>
                <a:cs typeface="Times New Roman"/>
              </a:rPr>
              <a:t>Main Issues</a:t>
            </a:r>
            <a:r>
              <a:rPr lang="uk-UA" dirty="0" smtClean="0">
                <a:effectLst/>
                <a:latin typeface="Times New Roman"/>
                <a:ea typeface="Calibri"/>
                <a:cs typeface="Times New Roman"/>
              </a:rPr>
              <a:t>:</a:t>
            </a:r>
            <a:endParaRPr lang="ru-RU" sz="2400" dirty="0">
              <a:ea typeface="Calibri"/>
              <a:cs typeface="Times New Roman"/>
            </a:endParaRPr>
          </a:p>
          <a:p>
            <a:pPr marL="0" indent="0" algn="just">
              <a:lnSpc>
                <a:spcPct val="115000"/>
              </a:lnSpc>
              <a:spcAft>
                <a:spcPts val="0"/>
              </a:spcAft>
              <a:buNone/>
              <a:tabLst>
                <a:tab pos="457200" algn="l"/>
              </a:tabLst>
            </a:pPr>
            <a:r>
              <a:rPr lang="en-US" dirty="0" smtClean="0">
                <a:effectLst/>
                <a:latin typeface="Times New Roman"/>
                <a:ea typeface="Calibri"/>
                <a:cs typeface="Times New Roman"/>
              </a:rPr>
              <a:t>- What is popular/mass culture?</a:t>
            </a:r>
            <a:endParaRPr lang="ru-RU" sz="2400" dirty="0">
              <a:ea typeface="Calibri"/>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Origins and evolution of popular culture in the US</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Hollywood as a “factory of myths” </a:t>
            </a:r>
            <a:endParaRPr lang="ru-RU" sz="2400" dirty="0">
              <a:ea typeface="Times New Roman"/>
              <a:cs typeface="Times New Roman"/>
            </a:endParaRP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Popular literature as formulaic (</a:t>
            </a:r>
            <a:r>
              <a:rPr lang="en-US" dirty="0" err="1" smtClean="0">
                <a:effectLst/>
                <a:latin typeface="Times New Roman"/>
                <a:ea typeface="Times New Roman"/>
                <a:cs typeface="Times New Roman"/>
              </a:rPr>
              <a:t>D.Cavelty</a:t>
            </a:r>
            <a:r>
              <a:rPr lang="en-US" dirty="0" smtClean="0">
                <a:effectLst/>
                <a:latin typeface="Times New Roman"/>
                <a:ea typeface="Times New Roman"/>
                <a:cs typeface="Times New Roman"/>
              </a:rPr>
              <a:t>) </a:t>
            </a:r>
          </a:p>
          <a:p>
            <a:pPr lvl="0" algn="just">
              <a:lnSpc>
                <a:spcPct val="115000"/>
              </a:lnSpc>
              <a:buFont typeface="Times New Roman"/>
              <a:buChar char="-"/>
              <a:tabLst>
                <a:tab pos="457200" algn="l"/>
              </a:tabLst>
            </a:pPr>
            <a:r>
              <a:rPr lang="en-US" dirty="0" smtClean="0">
                <a:effectLst/>
                <a:latin typeface="Times New Roman"/>
                <a:ea typeface="Times New Roman"/>
                <a:cs typeface="Times New Roman"/>
              </a:rPr>
              <a:t>Elements of the collective unconscious embodied in popular culture</a:t>
            </a:r>
            <a:r>
              <a:rPr lang="uk-UA" dirty="0" smtClean="0">
                <a:effectLst/>
                <a:latin typeface="Times New Roman"/>
                <a:ea typeface="Times New Roman"/>
                <a:cs typeface="Times New Roman"/>
              </a:rPr>
              <a:t>.</a:t>
            </a:r>
            <a:endParaRPr lang="ru-RU" sz="2400" dirty="0">
              <a:ea typeface="Times New Roman"/>
              <a:cs typeface="Times New Roman"/>
            </a:endParaRPr>
          </a:p>
          <a:p>
            <a:endParaRPr lang="ru-RU" dirty="0"/>
          </a:p>
        </p:txBody>
      </p:sp>
    </p:spTree>
    <p:extLst>
      <p:ext uri="{BB962C8B-B14F-4D97-AF65-F5344CB8AC3E}">
        <p14:creationId xmlns:p14="http://schemas.microsoft.com/office/powerpoint/2010/main" val="7159256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Key Concepts: </a:t>
            </a:r>
            <a:endParaRPr lang="ru-RU" dirty="0"/>
          </a:p>
        </p:txBody>
      </p:sp>
      <p:sp>
        <p:nvSpPr>
          <p:cNvPr id="3" name="Объект 2"/>
          <p:cNvSpPr>
            <a:spLocks noGrp="1"/>
          </p:cNvSpPr>
          <p:nvPr>
            <p:ph idx="1"/>
          </p:nvPr>
        </p:nvSpPr>
        <p:spPr/>
        <p:txBody>
          <a:bodyPr>
            <a:normAutofit fontScale="77500" lnSpcReduction="20000"/>
          </a:bodyPr>
          <a:lstStyle/>
          <a:p>
            <a:pPr lvl="0" algn="just">
              <a:lnSpc>
                <a:spcPct val="115000"/>
              </a:lnSpc>
              <a:buFont typeface="Wingdings"/>
              <a:buChar char=""/>
              <a:tabLst>
                <a:tab pos="457200" algn="l"/>
              </a:tabLst>
            </a:pPr>
            <a:r>
              <a:rPr lang="en-US" dirty="0" smtClean="0">
                <a:effectLst/>
                <a:latin typeface="Times New Roman"/>
                <a:ea typeface="Calibri"/>
                <a:cs typeface="Times New Roman"/>
              </a:rPr>
              <a:t>popular/mass culture</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visual effect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simulacrum</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bestseller</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Western</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thriller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action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comic strips </a:t>
            </a:r>
            <a:endParaRPr lang="ru-RU" sz="2400" dirty="0">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cs typeface="Times New Roman"/>
              </a:rPr>
              <a:t>Superman </a:t>
            </a:r>
            <a:r>
              <a:rPr lang="uk-UA" dirty="0" smtClean="0">
                <a:effectLst/>
                <a:latin typeface="Times New Roman"/>
                <a:ea typeface="Calibri"/>
                <a:cs typeface="Times New Roman"/>
              </a:rPr>
              <a:t> </a:t>
            </a:r>
            <a:endParaRPr lang="en-US" dirty="0" smtClean="0">
              <a:effectLst/>
              <a:latin typeface="Times New Roman"/>
              <a:ea typeface="Calibri"/>
              <a:cs typeface="Times New Roman"/>
            </a:endParaRPr>
          </a:p>
          <a:p>
            <a:pPr lvl="0" algn="just">
              <a:lnSpc>
                <a:spcPct val="115000"/>
              </a:lnSpc>
              <a:buFont typeface="Wingdings"/>
              <a:buChar char=""/>
              <a:tabLst>
                <a:tab pos="457200" algn="l"/>
              </a:tabLst>
            </a:pPr>
            <a:r>
              <a:rPr lang="en-US" dirty="0" smtClean="0">
                <a:effectLst/>
                <a:latin typeface="Times New Roman"/>
                <a:ea typeface="Calibri"/>
              </a:rPr>
              <a:t>archetypes</a:t>
            </a:r>
            <a:endParaRPr lang="ru-RU" dirty="0"/>
          </a:p>
        </p:txBody>
      </p:sp>
    </p:spTree>
    <p:extLst>
      <p:ext uri="{BB962C8B-B14F-4D97-AF65-F5344CB8AC3E}">
        <p14:creationId xmlns:p14="http://schemas.microsoft.com/office/powerpoint/2010/main" val="8843974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457200">
              <a:lnSpc>
                <a:spcPct val="115000"/>
              </a:lnSpc>
              <a:spcAft>
                <a:spcPts val="0"/>
              </a:spcAft>
            </a:pPr>
            <a:r>
              <a:rPr lang="en-US" b="1" dirty="0" smtClean="0">
                <a:effectLst/>
                <a:latin typeface="Times New Roman"/>
                <a:ea typeface="Calibri"/>
                <a:cs typeface="Times New Roman"/>
              </a:rPr>
              <a:t>MAIN TOPICS:</a:t>
            </a:r>
            <a:r>
              <a:rPr lang="ru-RU" sz="3600" dirty="0">
                <a:ea typeface="Calibri"/>
                <a:cs typeface="Times New Roman"/>
              </a:rPr>
              <a:t/>
            </a:r>
            <a:br>
              <a:rPr lang="ru-RU" sz="3600" dirty="0">
                <a:ea typeface="Calibri"/>
                <a:cs typeface="Times New Roman"/>
              </a:rPr>
            </a:br>
            <a:endParaRPr lang="ru-RU" dirty="0"/>
          </a:p>
        </p:txBody>
      </p:sp>
      <p:sp>
        <p:nvSpPr>
          <p:cNvPr id="3" name="Объект 2"/>
          <p:cNvSpPr>
            <a:spLocks noGrp="1"/>
          </p:cNvSpPr>
          <p:nvPr>
            <p:ph idx="1"/>
          </p:nvPr>
        </p:nvSpPr>
        <p:spPr>
          <a:xfrm>
            <a:off x="457200" y="1600200"/>
            <a:ext cx="8229600" cy="4997152"/>
          </a:xfrm>
        </p:spPr>
        <p:txBody>
          <a:bodyPr>
            <a:noAutofit/>
          </a:bodyPr>
          <a:lstStyle/>
          <a:p>
            <a:pPr lvl="0" algn="just">
              <a:lnSpc>
                <a:spcPct val="115000"/>
              </a:lnSpc>
              <a:buFont typeface="Symbol"/>
              <a:buChar char=""/>
            </a:pPr>
            <a:r>
              <a:rPr lang="en-US" sz="2400" dirty="0" smtClean="0">
                <a:effectLst/>
                <a:latin typeface="Times New Roman" panose="02020603050405020304" pitchFamily="18" charset="0"/>
                <a:ea typeface="Calibri"/>
                <a:cs typeface="Times New Roman" panose="02020603050405020304" pitchFamily="18" charset="0"/>
              </a:rPr>
              <a:t>Popular Culture as a Source of New Mythology in Urbanized Society;</a:t>
            </a:r>
            <a:endParaRPr lang="ru-RU" sz="2400" dirty="0">
              <a:latin typeface="Times New Roman" panose="02020603050405020304" pitchFamily="18" charset="0"/>
              <a:ea typeface="Calibri"/>
              <a:cs typeface="Times New Roman" panose="02020603050405020304" pitchFamily="18" charset="0"/>
            </a:endParaRPr>
          </a:p>
          <a:p>
            <a:pPr lvl="0" algn="just">
              <a:lnSpc>
                <a:spcPct val="115000"/>
              </a:lnSpc>
              <a:buFont typeface="Symbol"/>
              <a:buChar char=""/>
            </a:pPr>
            <a:r>
              <a:rPr lang="en-US" sz="2400" dirty="0" smtClean="0">
                <a:effectLst/>
                <a:latin typeface="Times New Roman" panose="02020603050405020304" pitchFamily="18" charset="0"/>
                <a:ea typeface="Calibri"/>
                <a:cs typeface="Times New Roman" panose="02020603050405020304" pitchFamily="18" charset="0"/>
              </a:rPr>
              <a:t>Western as a Major Genre in Popular Culture; Its Formulaic Nature;</a:t>
            </a:r>
            <a:endParaRPr lang="ru-RU" sz="2400" dirty="0">
              <a:latin typeface="Times New Roman" panose="02020603050405020304" pitchFamily="18" charset="0"/>
              <a:ea typeface="Calibri"/>
              <a:cs typeface="Times New Roman" panose="02020603050405020304" pitchFamily="18" charset="0"/>
            </a:endParaRPr>
          </a:p>
          <a:p>
            <a:pPr lvl="0" algn="just">
              <a:lnSpc>
                <a:spcPct val="115000"/>
              </a:lnSpc>
              <a:buFont typeface="Symbol"/>
              <a:buChar char=""/>
            </a:pPr>
            <a:r>
              <a:rPr lang="en-US" sz="2400" dirty="0" smtClean="0">
                <a:effectLst/>
                <a:latin typeface="Times New Roman" panose="02020603050405020304" pitchFamily="18" charset="0"/>
                <a:ea typeface="Calibri"/>
                <a:cs typeface="Times New Roman" panose="02020603050405020304" pitchFamily="18" charset="0"/>
              </a:rPr>
              <a:t>Comic Strips as a Major Genre in Popular Culture. The Birth of Superman;</a:t>
            </a:r>
            <a:endParaRPr lang="ru-RU" sz="2400" dirty="0">
              <a:latin typeface="Times New Roman" panose="02020603050405020304" pitchFamily="18" charset="0"/>
              <a:ea typeface="Calibri"/>
              <a:cs typeface="Times New Roman" panose="02020603050405020304" pitchFamily="18" charset="0"/>
            </a:endParaRPr>
          </a:p>
          <a:p>
            <a:pPr lvl="0" algn="just">
              <a:lnSpc>
                <a:spcPct val="115000"/>
              </a:lnSpc>
              <a:buFont typeface="Symbol"/>
              <a:buChar char=""/>
            </a:pPr>
            <a:r>
              <a:rPr lang="en-US" sz="2400" dirty="0" smtClean="0">
                <a:effectLst/>
                <a:latin typeface="Times New Roman" panose="02020603050405020304" pitchFamily="18" charset="0"/>
                <a:ea typeface="Calibri"/>
                <a:cs typeface="Times New Roman" panose="02020603050405020304" pitchFamily="18" charset="0"/>
              </a:rPr>
              <a:t>Scholarly Approaches to Superman Character: Psychoanalysis [Arthur Berger “The Comic-Stripped American” (1973)];</a:t>
            </a:r>
            <a:endParaRPr lang="ru-RU" sz="2400" dirty="0">
              <a:latin typeface="Times New Roman" panose="02020603050405020304" pitchFamily="18" charset="0"/>
              <a:ea typeface="Calibri"/>
              <a:cs typeface="Times New Roman" panose="02020603050405020304" pitchFamily="18" charset="0"/>
            </a:endParaRPr>
          </a:p>
          <a:p>
            <a:pPr algn="just"/>
            <a:r>
              <a:rPr lang="en-US" sz="2400" dirty="0" smtClean="0">
                <a:effectLst/>
                <a:latin typeface="Times New Roman" panose="02020603050405020304" pitchFamily="18" charset="0"/>
                <a:ea typeface="Calibri"/>
                <a:cs typeface="Times New Roman" panose="02020603050405020304" pitchFamily="18" charset="0"/>
              </a:rPr>
              <a:t>Superman Image as Recycled by Contemporary Literature: Michael Chabon’s novel “The Amazing Adventures of </a:t>
            </a:r>
            <a:r>
              <a:rPr lang="en-US" sz="2400" dirty="0" err="1" smtClean="0">
                <a:effectLst/>
                <a:latin typeface="Times New Roman" panose="02020603050405020304" pitchFamily="18" charset="0"/>
                <a:ea typeface="Calibri"/>
                <a:cs typeface="Times New Roman" panose="02020603050405020304" pitchFamily="18" charset="0"/>
              </a:rPr>
              <a:t>Kavalier</a:t>
            </a:r>
            <a:r>
              <a:rPr lang="en-US" sz="2400" dirty="0" smtClean="0">
                <a:effectLst/>
                <a:latin typeface="Times New Roman" panose="02020603050405020304" pitchFamily="18" charset="0"/>
                <a:ea typeface="Calibri"/>
                <a:cs typeface="Times New Roman" panose="02020603050405020304" pitchFamily="18" charset="0"/>
              </a:rPr>
              <a:t> and Clay” (Pulitzer Prize for Fiction, 2001)</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2493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Why do nations need underlying myths?</a:t>
            </a:r>
            <a:endParaRPr lang="ru-RU" dirty="0"/>
          </a:p>
        </p:txBody>
      </p:sp>
      <p:sp>
        <p:nvSpPr>
          <p:cNvPr id="3" name="Объект 2"/>
          <p:cNvSpPr>
            <a:spLocks noGrp="1"/>
          </p:cNvSpPr>
          <p:nvPr>
            <p:ph idx="1"/>
          </p:nvPr>
        </p:nvSpPr>
        <p:spPr/>
        <p:txBody>
          <a:bodyPr>
            <a:normAutofit lnSpcReduction="10000"/>
          </a:bodyPr>
          <a:lstStyle/>
          <a:p>
            <a:r>
              <a:rPr lang="en-US" dirty="0"/>
              <a:t>I</a:t>
            </a:r>
            <a:r>
              <a:rPr lang="en-US" dirty="0" smtClean="0"/>
              <a:t>n order to feel their unity, to mark their difference from other nations, to ground their national self-identification in common past, to share certain stories, concepts, and heroes.</a:t>
            </a:r>
          </a:p>
          <a:p>
            <a:r>
              <a:rPr lang="en-US" dirty="0" smtClean="0"/>
              <a:t>National mythology is instrumental in solving the problem of self-identification that figures prominently in present-day postmodern society, is central in late 20th – early 21st cc. literature. </a:t>
            </a:r>
            <a:endParaRPr lang="ru-RU" dirty="0"/>
          </a:p>
        </p:txBody>
      </p:sp>
    </p:spTree>
    <p:extLst>
      <p:ext uri="{BB962C8B-B14F-4D97-AF65-F5344CB8AC3E}">
        <p14:creationId xmlns:p14="http://schemas.microsoft.com/office/powerpoint/2010/main" val="9690340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spcBef>
                <a:spcPts val="2400"/>
              </a:spcBef>
              <a:spcAft>
                <a:spcPts val="0"/>
              </a:spcAft>
            </a:pPr>
            <a:r>
              <a:rPr lang="en-US" b="1" kern="0" dirty="0" smtClean="0">
                <a:solidFill>
                  <a:srgbClr val="365F91"/>
                </a:solidFill>
                <a:effectLst/>
                <a:latin typeface="Cambria"/>
                <a:ea typeface="Times New Roman"/>
                <a:cs typeface="Times New Roman"/>
              </a:rPr>
              <a:t>Students’ Projects</a:t>
            </a:r>
            <a:br>
              <a:rPr lang="en-US" b="1" kern="0" dirty="0" smtClean="0">
                <a:solidFill>
                  <a:srgbClr val="365F91"/>
                </a:solidFill>
                <a:effectLst/>
                <a:latin typeface="Cambria"/>
                <a:ea typeface="Times New Roman"/>
                <a:cs typeface="Times New Roman"/>
              </a:rPr>
            </a:br>
            <a:r>
              <a:rPr lang="en-US" sz="2700" dirty="0" smtClean="0">
                <a:effectLst/>
                <a:latin typeface="Times New Roman"/>
                <a:ea typeface="Calibri"/>
              </a:rPr>
              <a:t>in the form of </a:t>
            </a:r>
            <a:r>
              <a:rPr lang="en-US" sz="2700" b="1" i="1" dirty="0" smtClean="0">
                <a:effectLst/>
                <a:latin typeface="Times New Roman"/>
                <a:ea typeface="Calibri"/>
              </a:rPr>
              <a:t>Power Point presentations</a:t>
            </a:r>
            <a:endParaRPr lang="en-US" sz="2700" dirty="0"/>
          </a:p>
        </p:txBody>
      </p:sp>
      <p:sp>
        <p:nvSpPr>
          <p:cNvPr id="3" name="Объект 2"/>
          <p:cNvSpPr>
            <a:spLocks noGrp="1"/>
          </p:cNvSpPr>
          <p:nvPr>
            <p:ph idx="1"/>
          </p:nvPr>
        </p:nvSpPr>
        <p:spPr/>
        <p:txBody>
          <a:bodyPr>
            <a:normAutofit fontScale="47500" lnSpcReduction="20000"/>
          </a:bodyPr>
          <a:lstStyle/>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American flag as a </a:t>
            </a:r>
            <a:r>
              <a:rPr lang="en-US" smtClean="0">
                <a:effectLst/>
                <a:latin typeface="Times New Roman" panose="02020603050405020304" pitchFamily="18" charset="0"/>
                <a:ea typeface="Calibri"/>
                <a:cs typeface="Times New Roman" panose="02020603050405020304" pitchFamily="18" charset="0"/>
              </a:rPr>
              <a:t>cultural mythologeme.</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American national anthem (history, functioning).</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American national emblem: decoded symbolic semantics.</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Puritan mythology in American literature (e.g. Nathaniel Hawthorne’s </a:t>
            </a:r>
            <a:r>
              <a:rPr lang="en-US" i="1" dirty="0" smtClean="0">
                <a:effectLst/>
                <a:latin typeface="Times New Roman" panose="02020603050405020304" pitchFamily="18" charset="0"/>
                <a:ea typeface="Calibri"/>
                <a:cs typeface="Times New Roman" panose="02020603050405020304" pitchFamily="18" charset="0"/>
              </a:rPr>
              <a:t>The Scarlet Letter</a:t>
            </a:r>
            <a:r>
              <a:rPr lang="en-US" dirty="0" smtClean="0">
                <a:effectLst/>
                <a:latin typeface="Times New Roman" panose="02020603050405020304" pitchFamily="18" charset="0"/>
                <a:ea typeface="Calibri"/>
                <a:cs typeface="Times New Roman" panose="02020603050405020304" pitchFamily="18" charset="0"/>
              </a:rPr>
              <a:t>, etc.).</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American founding fathers as mythological characters (Thomas Jefferson, Benjamin Franklin, others).</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Native American characters in US fiction, art and film (to analyze one or several examples).</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African American characters in US fiction, art and film (to analyze one or several examples).</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“Self-made man” as a character in US fiction, art and film (to analyze one or several examples).</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 Frontier mythology in American folklore and present culture.</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(De)mythologizing cowboys in American cinema.</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 The “Southern myth” in Margaret Mitchell’s </a:t>
            </a:r>
            <a:r>
              <a:rPr lang="en-US" i="1" dirty="0" smtClean="0">
                <a:effectLst/>
                <a:latin typeface="Times New Roman" panose="02020603050405020304" pitchFamily="18" charset="0"/>
                <a:ea typeface="Calibri"/>
                <a:cs typeface="Times New Roman" panose="02020603050405020304" pitchFamily="18" charset="0"/>
              </a:rPr>
              <a:t>Gone with the Wind</a:t>
            </a:r>
            <a:r>
              <a:rPr lang="en-US" dirty="0" smtClean="0">
                <a:effectLst/>
                <a:latin typeface="Times New Roman" panose="02020603050405020304" pitchFamily="18" charset="0"/>
                <a:ea typeface="Calibri"/>
                <a:cs typeface="Times New Roman" panose="02020603050405020304" pitchFamily="18" charset="0"/>
              </a:rPr>
              <a:t>: the book and its screen version.</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 The “Southern myth” in </a:t>
            </a:r>
            <a:r>
              <a:rPr lang="en-US" dirty="0" err="1" smtClean="0">
                <a:effectLst/>
                <a:latin typeface="Times New Roman" panose="02020603050405020304" pitchFamily="18" charset="0"/>
                <a:ea typeface="Calibri"/>
                <a:cs typeface="Times New Roman" panose="02020603050405020304" pitchFamily="18" charset="0"/>
              </a:rPr>
              <a:t>T.Williams</a:t>
            </a:r>
            <a:r>
              <a:rPr lang="en-US" dirty="0" smtClean="0">
                <a:effectLst/>
                <a:latin typeface="Times New Roman" panose="02020603050405020304" pitchFamily="18" charset="0"/>
                <a:ea typeface="Calibri"/>
                <a:cs typeface="Times New Roman" panose="02020603050405020304" pitchFamily="18" charset="0"/>
              </a:rPr>
              <a:t>’ play </a:t>
            </a:r>
            <a:r>
              <a:rPr lang="en-US" i="1" dirty="0" smtClean="0">
                <a:effectLst/>
                <a:latin typeface="Times New Roman" panose="02020603050405020304" pitchFamily="18" charset="0"/>
                <a:ea typeface="Calibri"/>
                <a:cs typeface="Times New Roman" panose="02020603050405020304" pitchFamily="18" charset="0"/>
              </a:rPr>
              <a:t>The Glass Menagerie</a:t>
            </a:r>
            <a:r>
              <a:rPr lang="en-US" dirty="0" smtClean="0">
                <a:effectLst/>
                <a:latin typeface="Times New Roman" panose="02020603050405020304" pitchFamily="18" charset="0"/>
                <a:ea typeface="Calibri"/>
                <a:cs typeface="Times New Roman" panose="02020603050405020304" pitchFamily="18" charset="0"/>
              </a:rPr>
              <a:t>.</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Popular film genres (thriller, action, catastrophe, SF, “whodunit”, romance etc.).</a:t>
            </a:r>
            <a:endParaRPr lang="en-US" sz="2400" dirty="0" smtClean="0">
              <a:latin typeface="Times New Roman" panose="02020603050405020304" pitchFamily="18" charset="0"/>
              <a:ea typeface="Calibri"/>
              <a:cs typeface="Times New Roman" panose="02020603050405020304" pitchFamily="18" charset="0"/>
            </a:endParaRPr>
          </a:p>
          <a:p>
            <a:pPr lvl="0" algn="just">
              <a:lnSpc>
                <a:spcPct val="115000"/>
              </a:lnSpc>
              <a:buFont typeface="+mj-lt"/>
              <a:buAutoNum type="arabicPeriod"/>
              <a:tabLst>
                <a:tab pos="457200" algn="l"/>
              </a:tabLst>
            </a:pPr>
            <a:r>
              <a:rPr lang="en-US" dirty="0" smtClean="0">
                <a:effectLst/>
                <a:latin typeface="Times New Roman" panose="02020603050405020304" pitchFamily="18" charset="0"/>
                <a:ea typeface="Calibri"/>
                <a:cs typeface="Times New Roman" panose="02020603050405020304" pitchFamily="18" charset="0"/>
              </a:rPr>
              <a:t>Hollywood as a myth producer.</a:t>
            </a:r>
            <a:endParaRPr lang="en-US" sz="2400" dirty="0" smtClean="0">
              <a:latin typeface="Times New Roman" panose="02020603050405020304" pitchFamily="18" charset="0"/>
              <a:ea typeface="Calibri"/>
              <a:cs typeface="Times New Roman" panose="02020603050405020304" pitchFamily="18" charset="0"/>
            </a:endParaRPr>
          </a:p>
          <a:p>
            <a:pPr marL="0" indent="0" algn="just">
              <a:lnSpc>
                <a:spcPct val="115000"/>
              </a:lnSpc>
              <a:spcAft>
                <a:spcPts val="0"/>
              </a:spcAft>
              <a:buNone/>
            </a:pPr>
            <a:r>
              <a:rPr lang="en-US" dirty="0" smtClean="0">
                <a:effectLst/>
                <a:latin typeface="Times New Roman" panose="02020603050405020304" pitchFamily="18" charset="0"/>
                <a:ea typeface="Calibri"/>
                <a:cs typeface="Times New Roman" panose="02020603050405020304" pitchFamily="18" charset="0"/>
              </a:rPr>
              <a:t>15.Comic strips as a hybrid genre of popular culture.</a:t>
            </a:r>
            <a:endParaRPr lang="en-US" sz="2400" dirty="0" smtClean="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701393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100" b="1" dirty="0" smtClean="0"/>
              <a:t/>
            </a:r>
            <a:br>
              <a:rPr lang="en-US" sz="3100" b="1" dirty="0" smtClean="0"/>
            </a:br>
            <a:r>
              <a:rPr lang="en-US" sz="3100" b="1" dirty="0" smtClean="0">
                <a:solidFill>
                  <a:schemeClr val="tx2"/>
                </a:solidFill>
              </a:rPr>
              <a:t>Puritan </a:t>
            </a:r>
            <a:r>
              <a:rPr lang="en-US" sz="3100" b="1" dirty="0">
                <a:solidFill>
                  <a:schemeClr val="tx2"/>
                </a:solidFill>
              </a:rPr>
              <a:t>Myth as the Background for American National Mentality </a:t>
            </a:r>
            <a:r>
              <a:rPr lang="ru-RU" b="1" dirty="0">
                <a:solidFill>
                  <a:schemeClr val="tx2"/>
                </a:solidFill>
              </a:rPr>
              <a:t/>
            </a:r>
            <a:br>
              <a:rPr lang="ru-RU" b="1" dirty="0">
                <a:solidFill>
                  <a:schemeClr val="tx2"/>
                </a:solidFill>
              </a:rPr>
            </a:br>
            <a:endParaRPr lang="ru-RU" dirty="0">
              <a:solidFill>
                <a:schemeClr val="tx2"/>
              </a:solidFill>
            </a:endParaRPr>
          </a:p>
        </p:txBody>
      </p:sp>
      <p:sp>
        <p:nvSpPr>
          <p:cNvPr id="3" name="Объект 2"/>
          <p:cNvSpPr>
            <a:spLocks noGrp="1"/>
          </p:cNvSpPr>
          <p:nvPr>
            <p:ph idx="1"/>
          </p:nvPr>
        </p:nvSpPr>
        <p:spPr/>
        <p:txBody>
          <a:bodyPr>
            <a:normAutofit fontScale="47500" lnSpcReduction="20000"/>
          </a:bodyPr>
          <a:lstStyle/>
          <a:p>
            <a:pPr marL="0" indent="0" algn="just">
              <a:buNone/>
            </a:pPr>
            <a:r>
              <a:rPr lang="en-US" sz="3800" b="1" i="1" dirty="0" smtClean="0">
                <a:latin typeface="Times New Roman" panose="02020603050405020304" pitchFamily="18" charset="0"/>
                <a:cs typeface="Times New Roman" panose="02020603050405020304" pitchFamily="18" charset="0"/>
              </a:rPr>
              <a:t>Main idea: </a:t>
            </a:r>
            <a:r>
              <a:rPr lang="en-US" sz="3800" dirty="0" smtClean="0">
                <a:latin typeface="Times New Roman" panose="02020603050405020304" pitchFamily="18" charset="0"/>
                <a:cs typeface="Times New Roman" panose="02020603050405020304" pitchFamily="18" charset="0"/>
              </a:rPr>
              <a:t>Puritan concept of building New Eden in the New World underlies the American mentality.</a:t>
            </a:r>
          </a:p>
          <a:p>
            <a:pPr marL="0" indent="0" algn="just">
              <a:buNone/>
            </a:pPr>
            <a:r>
              <a:rPr lang="en-US" sz="3800" b="1" i="1" dirty="0" smtClean="0">
                <a:latin typeface="Times New Roman" panose="02020603050405020304" pitchFamily="18" charset="0"/>
                <a:cs typeface="Times New Roman" panose="02020603050405020304" pitchFamily="18" charset="0"/>
              </a:rPr>
              <a:t>Main issues: </a:t>
            </a:r>
          </a:p>
          <a:p>
            <a:pPr marL="0" indent="0" algn="just">
              <a:buNone/>
            </a:pPr>
            <a:r>
              <a:rPr lang="en-US" sz="3800" dirty="0" smtClean="0">
                <a:latin typeface="Times New Roman" panose="02020603050405020304" pitchFamily="18" charset="0"/>
                <a:cs typeface="Times New Roman" panose="02020603050405020304" pitchFamily="18" charset="0"/>
              </a:rPr>
              <a:t>- Providential Puritan mindset; concept of “Covenant with God”; belief in being an “elected nation” (parallel to Israel , reliance upon Old Testament, typology </a:t>
            </a:r>
          </a:p>
          <a:p>
            <a:pPr marL="0" indent="0" algn="just">
              <a:buNone/>
            </a:pPr>
            <a:r>
              <a:rPr lang="en-US" sz="3800" dirty="0" smtClean="0">
                <a:latin typeface="Times New Roman" panose="02020603050405020304" pitchFamily="18" charset="0"/>
                <a:cs typeface="Times New Roman" panose="02020603050405020304" pitchFamily="18" charset="0"/>
              </a:rPr>
              <a:t>- Vision of America as “New Jerusalem” (“City on the Hill”, “New Eden”) </a:t>
            </a:r>
          </a:p>
          <a:p>
            <a:pPr marL="0" indent="0" algn="just">
              <a:buNone/>
            </a:pPr>
            <a:r>
              <a:rPr lang="en-US" sz="3800" dirty="0" smtClean="0">
                <a:latin typeface="Times New Roman" panose="02020603050405020304" pitchFamily="18" charset="0"/>
                <a:cs typeface="Times New Roman" panose="02020603050405020304" pitchFamily="18" charset="0"/>
              </a:rPr>
              <a:t>- Belief in the sacred mission of New England settlers </a:t>
            </a:r>
          </a:p>
          <a:p>
            <a:pPr marL="0" indent="0" algn="just">
              <a:buNone/>
            </a:pPr>
            <a:r>
              <a:rPr lang="en-US" sz="3800" dirty="0" smtClean="0">
                <a:latin typeface="Times New Roman" panose="02020603050405020304" pitchFamily="18" charset="0"/>
                <a:cs typeface="Times New Roman" panose="02020603050405020304" pitchFamily="18" charset="0"/>
              </a:rPr>
              <a:t>- Americans as “new Adams”</a:t>
            </a:r>
          </a:p>
          <a:p>
            <a:pPr marL="0" indent="0" algn="just">
              <a:buNone/>
            </a:pPr>
            <a:r>
              <a:rPr lang="en-US" sz="3800" dirty="0" smtClean="0">
                <a:latin typeface="Times New Roman" panose="02020603050405020304" pitchFamily="18" charset="0"/>
                <a:cs typeface="Times New Roman" panose="02020603050405020304" pitchFamily="18" charset="0"/>
              </a:rPr>
              <a:t>- Idea of human innate sinfulness, intolerance, fanaticism (“witch-hunting”), sexual taboos</a:t>
            </a:r>
          </a:p>
          <a:p>
            <a:pPr marL="0" indent="0" algn="just">
              <a:buNone/>
            </a:pPr>
            <a:r>
              <a:rPr lang="en-US" sz="3800" dirty="0" smtClean="0">
                <a:latin typeface="Times New Roman" panose="02020603050405020304" pitchFamily="18" charset="0"/>
                <a:cs typeface="Times New Roman" panose="02020603050405020304" pitchFamily="18" charset="0"/>
              </a:rPr>
              <a:t>- Cult of work, perception of riches as award to righteous men; the concept of “salvation ”</a:t>
            </a:r>
          </a:p>
          <a:p>
            <a:pPr marL="0" indent="0" algn="just">
              <a:buNone/>
            </a:pPr>
            <a:r>
              <a:rPr lang="en-US" sz="3800" dirty="0" smtClean="0">
                <a:latin typeface="Times New Roman" panose="02020603050405020304" pitchFamily="18" charset="0"/>
                <a:cs typeface="Times New Roman" panose="02020603050405020304" pitchFamily="18" charset="0"/>
              </a:rPr>
              <a:t>- Self-reflexivity (diaries, journals, notebooks) </a:t>
            </a:r>
          </a:p>
          <a:p>
            <a:pPr marL="0" indent="0" algn="just">
              <a:buNone/>
            </a:pPr>
            <a:r>
              <a:rPr lang="en-US" sz="3800" dirty="0" smtClean="0">
                <a:latin typeface="Times New Roman" panose="02020603050405020304" pitchFamily="18" charset="0"/>
                <a:cs typeface="Times New Roman" panose="02020603050405020304" pitchFamily="18" charset="0"/>
              </a:rPr>
              <a:t>- Emblematic, sign-based thinking – reading God’s will in any event, no matter how insignificant</a:t>
            </a:r>
          </a:p>
          <a:p>
            <a:pPr marL="0" indent="0" algn="just">
              <a:buNone/>
            </a:pPr>
            <a:r>
              <a:rPr lang="en-US" sz="3800" dirty="0" smtClean="0">
                <a:latin typeface="Times New Roman" panose="02020603050405020304" pitchFamily="18" charset="0"/>
                <a:cs typeface="Times New Roman" panose="02020603050405020304" pitchFamily="18" charset="0"/>
              </a:rPr>
              <a:t>- Factors causing the Puritan myth’s viability  </a:t>
            </a:r>
          </a:p>
          <a:p>
            <a:pPr marL="0" indent="0">
              <a:buNone/>
            </a:pPr>
            <a:endParaRPr lang="ru-RU" dirty="0"/>
          </a:p>
        </p:txBody>
      </p:sp>
    </p:spTree>
    <p:extLst>
      <p:ext uri="{BB962C8B-B14F-4D97-AF65-F5344CB8AC3E}">
        <p14:creationId xmlns:p14="http://schemas.microsoft.com/office/powerpoint/2010/main" val="1069729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Key Concepts:</a:t>
            </a:r>
            <a:endParaRPr lang="ru-RU" dirty="0"/>
          </a:p>
        </p:txBody>
      </p:sp>
      <p:sp>
        <p:nvSpPr>
          <p:cNvPr id="3" name="Объект 2"/>
          <p:cNvSpPr>
            <a:spLocks noGrp="1"/>
          </p:cNvSpPr>
          <p:nvPr>
            <p:ph idx="1"/>
          </p:nvPr>
        </p:nvSpPr>
        <p:spPr/>
        <p:txBody>
          <a:bodyPr>
            <a:normAutofit fontScale="85000" lnSpcReduction="20000"/>
          </a:bodyPr>
          <a:lstStyle/>
          <a:p>
            <a:pPr lvl="0" algn="just">
              <a:lnSpc>
                <a:spcPct val="115000"/>
              </a:lnSpc>
              <a:buFont typeface="Wingdings"/>
              <a:buChar char=""/>
              <a:tabLst>
                <a:tab pos="250190" algn="l"/>
              </a:tabLst>
            </a:pPr>
            <a:r>
              <a:rPr lang="en-US" dirty="0" smtClean="0">
                <a:effectLst/>
                <a:latin typeface="Times New Roman"/>
                <a:ea typeface="Calibri"/>
                <a:cs typeface="Times New Roman"/>
              </a:rPr>
              <a:t>Pilgrim Fathers (</a:t>
            </a:r>
            <a:r>
              <a:rPr lang="en-US" i="1" dirty="0" smtClean="0">
                <a:effectLst/>
                <a:latin typeface="Times New Roman"/>
                <a:ea typeface="Calibri"/>
                <a:cs typeface="Times New Roman"/>
              </a:rPr>
              <a:t>Mayflower</a:t>
            </a:r>
            <a:r>
              <a:rPr lang="en-US" dirty="0" smtClean="0">
                <a:effectLst/>
                <a:latin typeface="Times New Roman"/>
                <a:ea typeface="Calibri"/>
                <a:cs typeface="Times New Roman"/>
              </a:rPr>
              <a:t>,  Plymouth Rock,1620)</a:t>
            </a:r>
            <a:endParaRPr lang="ru-RU" sz="2400" dirty="0">
              <a:ea typeface="Calibri"/>
              <a:cs typeface="Times New Roman"/>
            </a:endParaRPr>
          </a:p>
          <a:p>
            <a:pPr lvl="0" algn="just">
              <a:lnSpc>
                <a:spcPct val="115000"/>
              </a:lnSpc>
              <a:buFont typeface="Wingdings"/>
              <a:buChar char=""/>
              <a:tabLst>
                <a:tab pos="250190" algn="l"/>
              </a:tabLst>
            </a:pPr>
            <a:r>
              <a:rPr lang="en-US" dirty="0" smtClean="0">
                <a:effectLst/>
                <a:latin typeface="Times New Roman"/>
                <a:ea typeface="Calibri"/>
                <a:cs typeface="Times New Roman"/>
              </a:rPr>
              <a:t>New Eden </a:t>
            </a:r>
            <a:endParaRPr lang="ru-RU" sz="2400" dirty="0" smtClean="0">
              <a:ea typeface="Calibri"/>
              <a:cs typeface="Times New Roman"/>
            </a:endParaRPr>
          </a:p>
          <a:p>
            <a:pPr lvl="0" algn="just">
              <a:lnSpc>
                <a:spcPct val="115000"/>
              </a:lnSpc>
              <a:buFont typeface="Wingdings"/>
              <a:buChar char=""/>
              <a:tabLst>
                <a:tab pos="250190" algn="l"/>
              </a:tabLst>
            </a:pPr>
            <a:r>
              <a:rPr lang="en-US" dirty="0" smtClean="0">
                <a:effectLst/>
                <a:latin typeface="Times New Roman"/>
                <a:ea typeface="Calibri"/>
                <a:cs typeface="Times New Roman"/>
              </a:rPr>
              <a:t>New Jerusalem </a:t>
            </a:r>
            <a:endParaRPr lang="ru-RU" sz="2400" dirty="0" smtClean="0">
              <a:ea typeface="Calibri"/>
              <a:cs typeface="Times New Roman"/>
            </a:endParaRPr>
          </a:p>
          <a:p>
            <a:pPr lvl="0" algn="just">
              <a:lnSpc>
                <a:spcPct val="115000"/>
              </a:lnSpc>
              <a:buFont typeface="Wingdings"/>
              <a:buChar char=""/>
              <a:tabLst>
                <a:tab pos="250190" algn="l"/>
              </a:tabLst>
            </a:pPr>
            <a:r>
              <a:rPr lang="en-US" dirty="0" smtClean="0">
                <a:effectLst/>
                <a:latin typeface="Times New Roman"/>
                <a:ea typeface="Calibri"/>
                <a:cs typeface="Times New Roman"/>
              </a:rPr>
              <a:t>City on the Hill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250190" algn="l"/>
              </a:tabLst>
            </a:pPr>
            <a:r>
              <a:rPr lang="en-US" dirty="0" smtClean="0">
                <a:effectLst/>
                <a:latin typeface="Times New Roman"/>
                <a:ea typeface="Calibri"/>
                <a:cs typeface="Times New Roman"/>
              </a:rPr>
              <a:t>Errand</a:t>
            </a:r>
            <a:r>
              <a:rPr lang="en-US" sz="2000" dirty="0" smtClean="0">
                <a:solidFill>
                  <a:srgbClr val="1A1A1A"/>
                </a:solidFill>
                <a:effectLst/>
                <a:latin typeface="Georgia"/>
                <a:ea typeface="Calibri"/>
                <a:cs typeface="Times New Roman"/>
              </a:rPr>
              <a:t>  </a:t>
            </a:r>
            <a:r>
              <a:rPr lang="en-US" dirty="0" smtClean="0">
                <a:effectLst/>
                <a:latin typeface="Times New Roman"/>
                <a:ea typeface="Calibri"/>
                <a:cs typeface="Times New Roman"/>
              </a:rPr>
              <a:t>into the Wilderness </a:t>
            </a:r>
            <a:r>
              <a:rPr lang="uk-UA"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250190" algn="l"/>
              </a:tabLst>
            </a:pPr>
            <a:r>
              <a:rPr lang="en-US" dirty="0" smtClean="0">
                <a:effectLst/>
                <a:latin typeface="Times New Roman"/>
                <a:ea typeface="Calibri"/>
                <a:cs typeface="Times New Roman"/>
              </a:rPr>
              <a:t>New Adam </a:t>
            </a:r>
            <a:endParaRPr lang="ru-RU" sz="2400" dirty="0">
              <a:ea typeface="Calibri"/>
              <a:cs typeface="Times New Roman"/>
            </a:endParaRPr>
          </a:p>
          <a:p>
            <a:pPr lvl="0" algn="just">
              <a:lnSpc>
                <a:spcPct val="115000"/>
              </a:lnSpc>
              <a:buFont typeface="Wingdings"/>
              <a:buChar char=""/>
              <a:tabLst>
                <a:tab pos="250190" algn="l"/>
              </a:tabLst>
            </a:pPr>
            <a:r>
              <a:rPr lang="en-US" dirty="0" smtClean="0">
                <a:effectLst/>
                <a:latin typeface="Times New Roman"/>
                <a:ea typeface="Calibri"/>
                <a:cs typeface="Times New Roman"/>
              </a:rPr>
              <a:t>Promised land </a:t>
            </a:r>
            <a:endParaRPr lang="ru-RU" sz="2400" dirty="0">
              <a:ea typeface="Calibri"/>
              <a:cs typeface="Times New Roman"/>
            </a:endParaRPr>
          </a:p>
          <a:p>
            <a:pPr lvl="0" algn="just">
              <a:lnSpc>
                <a:spcPct val="115000"/>
              </a:lnSpc>
              <a:buFont typeface="Wingdings"/>
              <a:buChar char=""/>
              <a:tabLst>
                <a:tab pos="250190" algn="l"/>
              </a:tabLst>
            </a:pPr>
            <a:r>
              <a:rPr lang="en-US" dirty="0" smtClean="0">
                <a:effectLst/>
                <a:latin typeface="Times New Roman"/>
                <a:ea typeface="Calibri"/>
                <a:cs typeface="Times New Roman"/>
              </a:rPr>
              <a:t>Covenant with God</a:t>
            </a:r>
            <a:r>
              <a:rPr lang="ru-RU" dirty="0" smtClean="0">
                <a:effectLst/>
                <a:latin typeface="Times New Roman"/>
                <a:ea typeface="Calibri"/>
                <a:cs typeface="Times New Roman"/>
              </a:rPr>
              <a:t> </a:t>
            </a:r>
            <a:endParaRPr lang="ru-RU" sz="2400" dirty="0">
              <a:ea typeface="Calibri"/>
              <a:cs typeface="Times New Roman"/>
            </a:endParaRPr>
          </a:p>
          <a:p>
            <a:pPr lvl="0" algn="just">
              <a:lnSpc>
                <a:spcPct val="115000"/>
              </a:lnSpc>
              <a:buFont typeface="Wingdings"/>
              <a:buChar char=""/>
              <a:tabLst>
                <a:tab pos="250190" algn="l"/>
              </a:tabLst>
            </a:pPr>
            <a:r>
              <a:rPr lang="en-US" dirty="0" smtClean="0">
                <a:effectLst/>
                <a:latin typeface="Times New Roman"/>
                <a:ea typeface="Calibri"/>
                <a:cs typeface="Times New Roman"/>
              </a:rPr>
              <a:t>American Jeremiad</a:t>
            </a:r>
            <a:endParaRPr lang="ru-RU" dirty="0"/>
          </a:p>
        </p:txBody>
      </p:sp>
    </p:spTree>
    <p:extLst>
      <p:ext uri="{BB962C8B-B14F-4D97-AF65-F5344CB8AC3E}">
        <p14:creationId xmlns:p14="http://schemas.microsoft.com/office/powerpoint/2010/main" val="3059923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 E X T S</a:t>
            </a:r>
            <a:endParaRPr lang="ru-RU" dirty="0"/>
          </a:p>
        </p:txBody>
      </p:sp>
      <p:sp>
        <p:nvSpPr>
          <p:cNvPr id="3" name="Объект 2"/>
          <p:cNvSpPr>
            <a:spLocks noGrp="1"/>
          </p:cNvSpPr>
          <p:nvPr>
            <p:ph idx="1"/>
          </p:nvPr>
        </p:nvSpPr>
        <p:spPr/>
        <p:txBody>
          <a:bodyPr>
            <a:normAutofit fontScale="62500" lnSpcReduction="20000"/>
          </a:bodyPr>
          <a:lstStyle/>
          <a:p>
            <a:pPr lvl="0" algn="just"/>
            <a:r>
              <a:rPr lang="uk-UA" dirty="0">
                <a:latin typeface="Times New Roman" panose="02020603050405020304" pitchFamily="18" charset="0"/>
                <a:cs typeface="Times New Roman" panose="02020603050405020304" pitchFamily="18" charset="0"/>
              </a:rPr>
              <a:t>A </a:t>
            </a:r>
            <a:r>
              <a:rPr lang="uk-UA" dirty="0" err="1">
                <a:latin typeface="Times New Roman" panose="02020603050405020304" pitchFamily="18" charset="0"/>
                <a:cs typeface="Times New Roman" panose="02020603050405020304" pitchFamily="18" charset="0"/>
              </a:rPr>
              <a:t>Modell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Christian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Charity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Written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board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Arrabella</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Attlantick</a:t>
            </a:r>
            <a:r>
              <a:rPr lang="uk-UA" dirty="0">
                <a:latin typeface="Times New Roman" panose="02020603050405020304" pitchFamily="18" charset="0"/>
                <a:cs typeface="Times New Roman" panose="02020603050405020304" pitchFamily="18" charset="0"/>
              </a:rPr>
              <a:t> </a:t>
            </a:r>
            <a:r>
              <a:rPr lang="uk-UA" dirty="0" err="1" smtClean="0">
                <a:latin typeface="Times New Roman" panose="02020603050405020304" pitchFamily="18" charset="0"/>
                <a:cs typeface="Times New Roman" panose="02020603050405020304" pitchFamily="18" charset="0"/>
              </a:rPr>
              <a:t>Ocean</a:t>
            </a:r>
            <a:r>
              <a:rPr lang="en-US" dirty="0" smtClean="0">
                <a:latin typeface="Times New Roman" panose="02020603050405020304" pitchFamily="18" charset="0"/>
                <a:cs typeface="Times New Roman" panose="02020603050405020304" pitchFamily="18" charset="0"/>
              </a:rPr>
              <a:t> b</a:t>
            </a:r>
            <a:r>
              <a:rPr lang="uk-UA" dirty="0" smtClean="0">
                <a:latin typeface="Times New Roman" panose="02020603050405020304" pitchFamily="18" charset="0"/>
                <a:cs typeface="Times New Roman" panose="02020603050405020304" pitchFamily="18" charset="0"/>
              </a:rPr>
              <a:t>y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Honorable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John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Winthrop</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Esq</a:t>
            </a:r>
            <a:r>
              <a:rPr lang="uk-UA" dirty="0">
                <a:latin typeface="Times New Roman" panose="02020603050405020304" pitchFamily="18" charset="0"/>
                <a:cs typeface="Times New Roman" panose="02020603050405020304" pitchFamily="18" charset="0"/>
              </a:rPr>
              <a:t>. 1630 – “Зразок християнської доброчинності”.</a:t>
            </a:r>
            <a:r>
              <a:rPr lang="en-US" dirty="0">
                <a:latin typeface="Times New Roman" panose="02020603050405020304" pitchFamily="18" charset="0"/>
                <a:cs typeface="Times New Roman" panose="02020603050405020304" pitchFamily="18" charset="0"/>
              </a:rPr>
              <a:t> (Future America as “New Jerusalem</a:t>
            </a:r>
            <a:r>
              <a:rPr lang="en-US" dirty="0" smtClean="0">
                <a:latin typeface="Times New Roman" panose="02020603050405020304" pitchFamily="18" charset="0"/>
                <a:cs typeface="Times New Roman" panose="02020603050405020304" pitchFamily="18" charset="0"/>
              </a:rPr>
              <a:t>”, entering </a:t>
            </a:r>
            <a:r>
              <a:rPr lang="en-US" dirty="0">
                <a:latin typeface="Times New Roman" panose="02020603050405020304" pitchFamily="18" charset="0"/>
                <a:cs typeface="Times New Roman" panose="02020603050405020304" pitchFamily="18" charset="0"/>
              </a:rPr>
              <a:t>into Covenant with God)</a:t>
            </a:r>
            <a:endParaRPr lang="ru-RU" dirty="0">
              <a:latin typeface="Times New Roman" panose="02020603050405020304" pitchFamily="18" charset="0"/>
              <a:cs typeface="Times New Roman" panose="02020603050405020304" pitchFamily="18" charset="0"/>
            </a:endParaRPr>
          </a:p>
          <a:p>
            <a:pPr lvl="0" algn="just"/>
            <a:r>
              <a:rPr lang="uk-UA" dirty="0" err="1">
                <a:latin typeface="Times New Roman" panose="02020603050405020304" pitchFamily="18" charset="0"/>
                <a:cs typeface="Times New Roman" panose="02020603050405020304" pitchFamily="18" charset="0"/>
              </a:rPr>
              <a:t>Anne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Bradstreet</a:t>
            </a:r>
            <a:r>
              <a:rPr lang="uk-UA" dirty="0">
                <a:latin typeface="Times New Roman" panose="02020603050405020304" pitchFamily="18" charset="0"/>
                <a:cs typeface="Times New Roman" panose="02020603050405020304" pitchFamily="18" charset="0"/>
              </a:rPr>
              <a:t>, a </a:t>
            </a:r>
            <a:r>
              <a:rPr lang="uk-UA" dirty="0" err="1">
                <a:latin typeface="Times New Roman" panose="02020603050405020304" pitchFamily="18" charset="0"/>
                <a:cs typeface="Times New Roman" panose="02020603050405020304" pitchFamily="18" charset="0"/>
              </a:rPr>
              <a:t>Puritan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poet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from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New</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England</a:t>
            </a:r>
            <a:r>
              <a:rPr lang="uk-UA" dirty="0">
                <a:latin typeface="Times New Roman" panose="02020603050405020304" pitchFamily="18" charset="0"/>
                <a:cs typeface="Times New Roman" panose="02020603050405020304" pitchFamily="18" charset="0"/>
              </a:rPr>
              <a:t> (1612-1672)</a:t>
            </a:r>
            <a:r>
              <a:rPr lang="en-US" dirty="0">
                <a:latin typeface="Times New Roman" panose="02020603050405020304" pitchFamily="18" charset="0"/>
                <a:cs typeface="Times New Roman" panose="02020603050405020304" pitchFamily="18" charset="0"/>
              </a:rPr>
              <a:t> (Puritan consciousness on the individual level)</a:t>
            </a:r>
            <a:endParaRPr lang="ru-RU" dirty="0">
              <a:latin typeface="Times New Roman" panose="02020603050405020304" pitchFamily="18" charset="0"/>
              <a:cs typeface="Times New Roman" panose="02020603050405020304" pitchFamily="18" charset="0"/>
            </a:endParaRPr>
          </a:p>
          <a:p>
            <a:pPr lvl="0" algn="just"/>
            <a:r>
              <a:rPr lang="uk-UA" dirty="0" err="1">
                <a:latin typeface="Times New Roman" panose="02020603050405020304" pitchFamily="18" charset="0"/>
                <a:cs typeface="Times New Roman" panose="02020603050405020304" pitchFamily="18" charset="0"/>
              </a:rPr>
              <a:t>Cotton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Mather</a:t>
            </a:r>
            <a:r>
              <a:rPr lang="uk-UA" dirty="0">
                <a:latin typeface="Times New Roman" panose="02020603050405020304" pitchFamily="18" charset="0"/>
                <a:cs typeface="Times New Roman" panose="02020603050405020304" pitchFamily="18" charset="0"/>
              </a:rPr>
              <a:t> (1662/3-1727/8) – </a:t>
            </a:r>
            <a:r>
              <a:rPr lang="uk-UA" dirty="0" err="1">
                <a:latin typeface="Times New Roman" panose="02020603050405020304" pitchFamily="18" charset="0"/>
                <a:cs typeface="Times New Roman" panose="02020603050405020304" pitchFamily="18" charset="0"/>
              </a:rPr>
              <a:t>famous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preacher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smtClean="0">
                <a:latin typeface="Times New Roman" panose="02020603050405020304" pitchFamily="18" charset="0"/>
                <a:cs typeface="Times New Roman" panose="02020603050405020304" pitchFamily="18" charset="0"/>
              </a:rPr>
              <a:t>theologian</a:t>
            </a:r>
            <a:r>
              <a:rPr lang="en-US" dirty="0" smtClean="0">
                <a:latin typeface="Times New Roman" panose="02020603050405020304" pitchFamily="18" charset="0"/>
                <a:cs typeface="Times New Roman" panose="02020603050405020304" pitchFamily="18" charset="0"/>
              </a:rPr>
              <a:t>.</a:t>
            </a:r>
            <a:r>
              <a:rPr lang="uk-UA" dirty="0" smtClean="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embodiment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Puritanism</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for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writers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19th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20th cc.</a:t>
            </a:r>
            <a:r>
              <a:rPr lang="en-US" dirty="0">
                <a:latin typeface="Times New Roman" panose="02020603050405020304" pitchFamily="18" charset="0"/>
                <a:cs typeface="Times New Roman" panose="02020603050405020304" pitchFamily="18" charset="0"/>
              </a:rPr>
              <a:t> (Puritan religious intolerance. “Witch-hunting”.)</a:t>
            </a:r>
            <a:endParaRPr lang="ru-RU" dirty="0">
              <a:latin typeface="Times New Roman" panose="02020603050405020304" pitchFamily="18" charset="0"/>
              <a:cs typeface="Times New Roman" panose="02020603050405020304" pitchFamily="18" charset="0"/>
            </a:endParaRPr>
          </a:p>
          <a:p>
            <a:pPr lvl="0" algn="just"/>
            <a:r>
              <a:rPr lang="uk-UA" dirty="0" err="1">
                <a:latin typeface="Times New Roman" panose="02020603050405020304" pitchFamily="18" charset="0"/>
                <a:cs typeface="Times New Roman" panose="02020603050405020304" pitchFamily="18" charset="0"/>
              </a:rPr>
              <a:t>Jonathan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Edwards</a:t>
            </a:r>
            <a:r>
              <a:rPr lang="uk-UA" dirty="0">
                <a:latin typeface="Times New Roman" panose="02020603050405020304" pitchFamily="18" charset="0"/>
                <a:cs typeface="Times New Roman" panose="02020603050405020304" pitchFamily="18" charset="0"/>
              </a:rPr>
              <a:t> (1703-1758) – </a:t>
            </a:r>
            <a:r>
              <a:rPr lang="uk-UA" dirty="0" err="1">
                <a:latin typeface="Times New Roman" panose="02020603050405020304" pitchFamily="18" charset="0"/>
                <a:cs typeface="Times New Roman" panose="02020603050405020304" pitchFamily="18" charset="0"/>
              </a:rPr>
              <a:t>America’s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greatest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theologian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active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during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Great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Awakening</a:t>
            </a:r>
            <a:r>
              <a:rPr lang="uk-UA"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a:t>
            </a:r>
            <a:r>
              <a:rPr lang="uk-UA" dirty="0" err="1">
                <a:latin typeface="Times New Roman" panose="02020603050405020304" pitchFamily="18" charset="0"/>
                <a:cs typeface="Times New Roman" panose="02020603050405020304" pitchFamily="18" charset="0"/>
              </a:rPr>
              <a: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sermon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Sinners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Hands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of</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Angry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God</a:t>
            </a:r>
            <a:r>
              <a:rPr lang="uk-UA" dirty="0">
                <a:latin typeface="Times New Roman" panose="02020603050405020304" pitchFamily="18" charset="0"/>
                <a:cs typeface="Times New Roman" panose="02020603050405020304" pitchFamily="18" charset="0"/>
              </a:rPr>
              <a:t>” (1741)</a:t>
            </a:r>
            <a:r>
              <a:rPr lang="en-US" dirty="0">
                <a:latin typeface="Times New Roman" panose="02020603050405020304" pitchFamily="18" charset="0"/>
                <a:cs typeface="Times New Roman" panose="02020603050405020304" pitchFamily="18" charset="0"/>
              </a:rPr>
              <a:t> - belief in human </a:t>
            </a:r>
            <a:r>
              <a:rPr lang="en-US" dirty="0" smtClean="0">
                <a:latin typeface="Times New Roman" panose="02020603050405020304" pitchFamily="18" charset="0"/>
                <a:cs typeface="Times New Roman" panose="02020603050405020304" pitchFamily="18" charset="0"/>
              </a:rPr>
              <a:t>congenital sinfulness</a:t>
            </a:r>
            <a:r>
              <a:rPr lang="en-US" dirty="0">
                <a:latin typeface="Times New Roman" panose="02020603050405020304" pitchFamily="18" charset="0"/>
                <a:cs typeface="Times New Roman" panose="02020603050405020304" pitchFamily="18" charset="0"/>
              </a:rPr>
              <a:t>, the image of the severe God.</a:t>
            </a:r>
            <a:endParaRPr lang="ru-RU" dirty="0">
              <a:latin typeface="Times New Roman" panose="02020603050405020304" pitchFamily="18" charset="0"/>
              <a:cs typeface="Times New Roman" panose="02020603050405020304" pitchFamily="18" charset="0"/>
            </a:endParaRPr>
          </a:p>
          <a:p>
            <a:pPr lvl="0" algn="just"/>
            <a:r>
              <a:rPr lang="uk-UA" dirty="0" err="1">
                <a:latin typeface="Times New Roman" panose="02020603050405020304" pitchFamily="18" charset="0"/>
                <a:cs typeface="Times New Roman" panose="02020603050405020304" pitchFamily="18" charset="0"/>
              </a:rPr>
              <a:t>Rethinking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Puritan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Ideas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and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Imagery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Contemporary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American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Culture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Literature</a:t>
            </a:r>
            <a:r>
              <a:rPr lang="en-US" dirty="0">
                <a:latin typeface="Times New Roman" panose="02020603050405020304" pitchFamily="18" charset="0"/>
                <a:cs typeface="Times New Roman" panose="02020603050405020304" pitchFamily="18" charset="0"/>
              </a:rPr>
              <a:t>: A</a:t>
            </a:r>
            <a:r>
              <a:rPr lang="uk-UA" dirty="0" err="1">
                <a:latin typeface="Times New Roman" panose="02020603050405020304" pitchFamily="18" charset="0"/>
                <a:cs typeface="Times New Roman" panose="02020603050405020304" pitchFamily="18" charset="0"/>
              </a:rPr>
              <a:t>rthur</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Miller</a:t>
            </a:r>
            <a:r>
              <a:rPr lang="uk-UA" dirty="0">
                <a:latin typeface="Times New Roman" panose="02020603050405020304" pitchFamily="18" charset="0"/>
                <a:cs typeface="Times New Roman" panose="02020603050405020304" pitchFamily="18" charset="0"/>
              </a:rPr>
              <a:t> (1915-2005)</a:t>
            </a:r>
            <a:r>
              <a:rPr lang="en-US"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The</a:t>
            </a:r>
            <a:r>
              <a:rPr lang="uk-UA" dirty="0">
                <a:latin typeface="Times New Roman" panose="02020603050405020304" pitchFamily="18" charset="0"/>
                <a:cs typeface="Times New Roman" panose="02020603050405020304" pitchFamily="18" charset="0"/>
              </a:rPr>
              <a:t> </a:t>
            </a:r>
            <a:r>
              <a:rPr lang="uk-UA" dirty="0" err="1" smtClean="0">
                <a:latin typeface="Times New Roman" panose="02020603050405020304" pitchFamily="18" charset="0"/>
                <a:cs typeface="Times New Roman" panose="02020603050405020304" pitchFamily="18" charset="0"/>
              </a:rPr>
              <a:t>Crucible</a:t>
            </a:r>
            <a:r>
              <a:rPr lang="en-US" dirty="0" smtClean="0">
                <a:latin typeface="Times New Roman" panose="02020603050405020304" pitchFamily="18" charset="0"/>
                <a:cs typeface="Times New Roman" panose="02020603050405020304" pitchFamily="18" charset="0"/>
              </a:rPr>
              <a:t>”</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(1953)</a:t>
            </a:r>
            <a:r>
              <a:rPr lang="en-US" dirty="0">
                <a:latin typeface="Times New Roman" panose="02020603050405020304" pitchFamily="18" charset="0"/>
                <a:cs typeface="Times New Roman" panose="02020603050405020304" pitchFamily="18" charset="0"/>
              </a:rPr>
              <a:t> - t</a:t>
            </a:r>
            <a:r>
              <a:rPr lang="uk-UA" dirty="0" err="1">
                <a:latin typeface="Times New Roman" panose="02020603050405020304" pitchFamily="18" charset="0"/>
                <a:cs typeface="Times New Roman" panose="02020603050405020304" pitchFamily="18" charset="0"/>
              </a:rPr>
              <a:t>he</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prominent</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dramatist’s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play</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based</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on</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historical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material</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dealing</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witch</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processes</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in</a:t>
            </a:r>
            <a:r>
              <a:rPr lang="uk-UA" dirty="0">
                <a:latin typeface="Times New Roman" panose="02020603050405020304" pitchFamily="18" charset="0"/>
                <a:cs typeface="Times New Roman" panose="02020603050405020304" pitchFamily="18" charset="0"/>
              </a:rPr>
              <a:t> </a:t>
            </a:r>
            <a:r>
              <a:rPr lang="uk-UA" dirty="0" err="1" smtClean="0">
                <a:latin typeface="Times New Roman" panose="02020603050405020304" pitchFamily="18" charset="0"/>
                <a:cs typeface="Times New Roman" panose="02020603050405020304" pitchFamily="18" charset="0"/>
              </a:rPr>
              <a:t>Salem</a:t>
            </a:r>
            <a:r>
              <a:rPr lang="en-US" dirty="0" smtClean="0">
                <a:latin typeface="Times New Roman" panose="02020603050405020304" pitchFamily="18" charset="0"/>
                <a:cs typeface="Times New Roman" panose="02020603050405020304" pitchFamily="18" charset="0"/>
              </a:rPr>
              <a:t> </a:t>
            </a:r>
            <a:r>
              <a:rPr lang="uk-UA" dirty="0" err="1" smtClean="0">
                <a:latin typeface="Times New Roman" panose="02020603050405020304" pitchFamily="18" charset="0"/>
                <a:cs typeface="Times New Roman" panose="02020603050405020304" pitchFamily="18" charset="0"/>
              </a:rPr>
              <a:t>in</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1690s.</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959039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solidFill>
                  <a:schemeClr val="tx2"/>
                </a:solidFill>
              </a:rPr>
              <a:t>American Enlightenment as Passage from Religious to Secular Mythology </a:t>
            </a:r>
            <a:endParaRPr lang="ru-RU" dirty="0">
              <a:solidFill>
                <a:schemeClr val="tx2"/>
              </a:solidFill>
            </a:endParaRPr>
          </a:p>
        </p:txBody>
      </p:sp>
      <p:sp>
        <p:nvSpPr>
          <p:cNvPr id="3" name="Объект 2"/>
          <p:cNvSpPr>
            <a:spLocks noGrp="1"/>
          </p:cNvSpPr>
          <p:nvPr>
            <p:ph idx="1"/>
          </p:nvPr>
        </p:nvSpPr>
        <p:spPr/>
        <p:txBody>
          <a:bodyPr>
            <a:normAutofit fontScale="62500" lnSpcReduction="20000"/>
          </a:bodyPr>
          <a:lstStyle/>
          <a:p>
            <a:pPr marL="0" indent="0" algn="just">
              <a:buNone/>
            </a:pPr>
            <a:r>
              <a:rPr lang="en-US" b="1" dirty="0">
                <a:latin typeface="Times New Roman" panose="02020603050405020304" pitchFamily="18" charset="0"/>
                <a:cs typeface="Times New Roman" panose="02020603050405020304" pitchFamily="18" charset="0"/>
              </a:rPr>
              <a:t>Main Idea:</a:t>
            </a:r>
            <a:r>
              <a:rPr lang="en-US" dirty="0">
                <a:latin typeface="Times New Roman" panose="02020603050405020304" pitchFamily="18" charset="0"/>
                <a:cs typeface="Times New Roman" panose="02020603050405020304" pitchFamily="18" charset="0"/>
              </a:rPr>
              <a:t> In the course of independence struggle against the </a:t>
            </a:r>
            <a:r>
              <a:rPr lang="en-US" dirty="0" smtClean="0">
                <a:latin typeface="Times New Roman" panose="02020603050405020304" pitchFamily="18" charset="0"/>
                <a:cs typeface="Times New Roman" panose="02020603050405020304" pitchFamily="18" charset="0"/>
              </a:rPr>
              <a:t>metropolis the </a:t>
            </a:r>
            <a:r>
              <a:rPr lang="en-US" dirty="0">
                <a:latin typeface="Times New Roman" panose="02020603050405020304" pitchFamily="18" charset="0"/>
                <a:cs typeface="Times New Roman" panose="02020603050405020304" pitchFamily="18" charset="0"/>
              </a:rPr>
              <a:t>belief in America’s divine predestination is transformed into the faith in its socio-political mission.</a:t>
            </a:r>
            <a:endParaRPr lang="ru-RU" dirty="0">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Main Issues:</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the connection between theory and social practice in the unfolding of American Enlightenment</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the birth of the myth of democracy</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substantiation of popular right to the change of the form of government</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limited understanding of “equality”, “freedom” and “fraternity” concepts</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transformation of the “Errand into the Wilderness” concept into “Manifest Destiny” concept  </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America’s axiological opposition to Europe</a:t>
            </a:r>
            <a:endParaRPr lang="ru-RU"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Actualizing classical (especially Roman) models in ideology, political institutions and esthetic organization of life </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7701857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Key Concepts: </a:t>
            </a:r>
            <a:endParaRPr lang="ru-RU" dirty="0"/>
          </a:p>
        </p:txBody>
      </p:sp>
      <p:sp>
        <p:nvSpPr>
          <p:cNvPr id="3" name="Объект 2"/>
          <p:cNvSpPr>
            <a:spLocks noGrp="1"/>
          </p:cNvSpPr>
          <p:nvPr>
            <p:ph idx="1"/>
          </p:nvPr>
        </p:nvSpPr>
        <p:spPr/>
        <p:txBody>
          <a:bodyPr>
            <a:normAutofit fontScale="92500" lnSpcReduction="10000"/>
          </a:bodyPr>
          <a:lstStyle/>
          <a:p>
            <a:pPr lvl="1" algn="just">
              <a:lnSpc>
                <a:spcPct val="115000"/>
              </a:lnSpc>
              <a:buFont typeface="Wingdings"/>
              <a:buChar char=""/>
              <a:tabLst>
                <a:tab pos="914400" algn="l"/>
              </a:tabLst>
            </a:pPr>
            <a:r>
              <a:rPr lang="en-US" dirty="0" smtClean="0">
                <a:effectLst/>
                <a:latin typeface="Times New Roman"/>
                <a:ea typeface="Calibri"/>
                <a:cs typeface="Times New Roman"/>
              </a:rPr>
              <a:t>Enlightenment </a:t>
            </a:r>
            <a:r>
              <a:rPr lang="uk-UA" dirty="0" smtClean="0">
                <a:effectLst/>
                <a:latin typeface="Times New Roman"/>
                <a:ea typeface="Calibri"/>
                <a:cs typeface="Times New Roman"/>
              </a:rPr>
              <a:t> </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Democracy </a:t>
            </a:r>
            <a:r>
              <a:rPr lang="uk-UA" dirty="0" smtClean="0">
                <a:effectLst/>
                <a:latin typeface="Times New Roman"/>
                <a:ea typeface="Calibri"/>
                <a:cs typeface="Times New Roman"/>
              </a:rPr>
              <a:t> </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Freedom </a:t>
            </a:r>
            <a:r>
              <a:rPr lang="uk-UA" dirty="0" smtClean="0">
                <a:effectLst/>
                <a:latin typeface="Times New Roman"/>
                <a:ea typeface="Calibri"/>
                <a:cs typeface="Times New Roman"/>
              </a:rPr>
              <a:t> </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Equality </a:t>
            </a:r>
            <a:r>
              <a:rPr lang="uk-UA" dirty="0" smtClean="0">
                <a:effectLst/>
                <a:latin typeface="Times New Roman"/>
                <a:ea typeface="Calibri"/>
                <a:cs typeface="Times New Roman"/>
              </a:rPr>
              <a:t> </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Fraternity/brotherhood </a:t>
            </a:r>
            <a:r>
              <a:rPr lang="uk-UA" dirty="0" smtClean="0">
                <a:effectLst/>
                <a:latin typeface="Times New Roman"/>
                <a:ea typeface="Calibri"/>
                <a:cs typeface="Times New Roman"/>
              </a:rPr>
              <a:t> </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Declaration of Independence </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Manifest destiny </a:t>
            </a:r>
            <a:endParaRPr lang="ru-RU" sz="2000" dirty="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Founding Fathers </a:t>
            </a:r>
            <a:endParaRPr lang="ru-RU" sz="2000" dirty="0" smtClean="0">
              <a:ea typeface="Calibri"/>
              <a:cs typeface="Times New Roman"/>
            </a:endParaRPr>
          </a:p>
          <a:p>
            <a:pPr lvl="1" algn="just">
              <a:lnSpc>
                <a:spcPct val="115000"/>
              </a:lnSpc>
              <a:buFont typeface="Wingdings"/>
              <a:buChar char=""/>
              <a:tabLst>
                <a:tab pos="914400" algn="l"/>
              </a:tabLst>
            </a:pPr>
            <a:r>
              <a:rPr lang="en-US" dirty="0" smtClean="0">
                <a:effectLst/>
                <a:latin typeface="Times New Roman"/>
                <a:ea typeface="Calibri"/>
                <a:cs typeface="Times New Roman"/>
              </a:rPr>
              <a:t>American Dream</a:t>
            </a:r>
            <a:r>
              <a:rPr lang="ru-RU" dirty="0" smtClean="0">
                <a:effectLst/>
                <a:latin typeface="Times New Roman"/>
                <a:ea typeface="Calibri"/>
                <a:cs typeface="Times New Roman"/>
              </a:rPr>
              <a:t> </a:t>
            </a:r>
            <a:endParaRPr lang="ru-RU" sz="2000" dirty="0" smtClean="0">
              <a:ea typeface="Calibri"/>
              <a:cs typeface="Times New Roman"/>
            </a:endParaRPr>
          </a:p>
          <a:p>
            <a:endParaRPr lang="ru-RU" dirty="0"/>
          </a:p>
        </p:txBody>
      </p:sp>
    </p:spTree>
    <p:extLst>
      <p:ext uri="{BB962C8B-B14F-4D97-AF65-F5344CB8AC3E}">
        <p14:creationId xmlns:p14="http://schemas.microsoft.com/office/powerpoint/2010/main" val="1227388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TEXTS: </a:t>
            </a:r>
            <a:endParaRPr lang="ru-RU" dirty="0"/>
          </a:p>
        </p:txBody>
      </p:sp>
      <p:sp>
        <p:nvSpPr>
          <p:cNvPr id="3" name="Объект 2"/>
          <p:cNvSpPr>
            <a:spLocks noGrp="1"/>
          </p:cNvSpPr>
          <p:nvPr>
            <p:ph idx="1"/>
          </p:nvPr>
        </p:nvSpPr>
        <p:spPr/>
        <p:txBody>
          <a:bodyPr/>
          <a:lstStyle/>
          <a:p>
            <a:pPr lvl="0" algn="just"/>
            <a:r>
              <a:rPr lang="en-US" sz="2800" dirty="0">
                <a:latin typeface="Times New Roman" panose="02020603050405020304" pitchFamily="18" charset="0"/>
                <a:cs typeface="Times New Roman" panose="02020603050405020304" pitchFamily="18" charset="0"/>
              </a:rPr>
              <a:t>Fundamentals of American democracy: Thomas Jefferson (1743-1826) “The Declaration of Independence” (adopted by the Second Continental Congress in Philadelphia on July 4, 1776, drafted by Thomas Jefferson).</a:t>
            </a:r>
            <a:endParaRPr lang="ru-RU" sz="2800" dirty="0">
              <a:latin typeface="Times New Roman" panose="02020603050405020304" pitchFamily="18" charset="0"/>
              <a:cs typeface="Times New Roman" panose="02020603050405020304" pitchFamily="18" charset="0"/>
            </a:endParaRPr>
          </a:p>
          <a:p>
            <a:pPr lvl="0" algn="just"/>
            <a:r>
              <a:rPr lang="en-US" sz="2800" dirty="0">
                <a:latin typeface="Times New Roman" panose="02020603050405020304" pitchFamily="18" charset="0"/>
                <a:cs typeface="Times New Roman" panose="02020603050405020304" pitchFamily="18" charset="0"/>
              </a:rPr>
              <a:t>Benjamin  Franklin (1706-1790) – “father of all Yankees”, shaping of American National Character (B. Franklin “Autobiography”).</a:t>
            </a:r>
            <a:endParaRPr lang="ru-RU" sz="28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76206885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TotalTime>
  <Words>3155</Words>
  <Application>Microsoft Office PowerPoint</Application>
  <PresentationFormat>Экран (4:3)</PresentationFormat>
  <Paragraphs>275</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Lecture 1.  The Development of National Mythology in the USA.</vt:lpstr>
      <vt:lpstr>What is national mythology?</vt:lpstr>
      <vt:lpstr>Why do nations need underlying myths?</vt:lpstr>
      <vt:lpstr> Puritan Myth as the Background for American National Mentality  </vt:lpstr>
      <vt:lpstr>Key Concepts:</vt:lpstr>
      <vt:lpstr>T E X T S</vt:lpstr>
      <vt:lpstr>American Enlightenment as Passage from Religious to Secular Mythology </vt:lpstr>
      <vt:lpstr>Key Concepts: </vt:lpstr>
      <vt:lpstr>TEXTS: </vt:lpstr>
      <vt:lpstr>Mythologizing Native American as a Part of American National Mythology </vt:lpstr>
      <vt:lpstr>Key Concepts</vt:lpstr>
      <vt:lpstr> Indian cultural characteristics –  a view from within: </vt:lpstr>
      <vt:lpstr>TEXTS:</vt:lpstr>
      <vt:lpstr> African Americans as an Important Source of National Mythology  </vt:lpstr>
      <vt:lpstr>Key Concepts: </vt:lpstr>
      <vt:lpstr>TEXTS: </vt:lpstr>
      <vt:lpstr> Mythology of American Individualism and Its Transformation in Mass Consciousness </vt:lpstr>
      <vt:lpstr> Key Concerts: </vt:lpstr>
      <vt:lpstr>T E X T S:</vt:lpstr>
      <vt:lpstr> US Regional Mythology.  “Wild West” and Southern Myth </vt:lpstr>
      <vt:lpstr>Key Concepts:</vt:lpstr>
      <vt:lpstr>T E X T S:</vt:lpstr>
      <vt:lpstr> Decline of US fundamental cultural mythologeme (melting-pot) due to multicultural turn  in the national self-identification </vt:lpstr>
      <vt:lpstr>Key Concepts:  </vt:lpstr>
      <vt:lpstr>T E X T S:</vt:lpstr>
      <vt:lpstr>Present Day Discussions  around Multiculturalism</vt:lpstr>
      <vt:lpstr> US popular culture as a source of neo-mythology </vt:lpstr>
      <vt:lpstr>Key Concepts: </vt:lpstr>
      <vt:lpstr>MAIN TOPICS: </vt:lpstr>
      <vt:lpstr>Students’ Projects in the form of Power Point presentations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The Development of National Mythology in the USA.</dc:title>
  <dc:creator>HP</dc:creator>
  <cp:lastModifiedBy>HP</cp:lastModifiedBy>
  <cp:revision>34</cp:revision>
  <dcterms:created xsi:type="dcterms:W3CDTF">2019-01-19T12:42:50Z</dcterms:created>
  <dcterms:modified xsi:type="dcterms:W3CDTF">2019-01-19T20:07:44Z</dcterms:modified>
</cp:coreProperties>
</file>