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4" r:id="rId19"/>
    <p:sldId id="285" r:id="rId20"/>
    <p:sldId id="282" r:id="rId21"/>
    <p:sldId id="283" r:id="rId22"/>
    <p:sldId id="273" r:id="rId23"/>
    <p:sldId id="274" r:id="rId24"/>
    <p:sldId id="275" r:id="rId25"/>
    <p:sldId id="276" r:id="rId26"/>
    <p:sldId id="277" r:id="rId27"/>
    <p:sldId id="278" r:id="rId28"/>
    <p:sldId id="279" r:id="rId29"/>
    <p:sldId id="280" r:id="rId30"/>
    <p:sldId id="281"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DF94E2FB-82D6-40F6-815B-C85FA9E71D76}"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F94E2FB-82D6-40F6-815B-C85FA9E71D76}"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F94E2FB-82D6-40F6-815B-C85FA9E71D76}"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F94E2FB-82D6-40F6-815B-C85FA9E71D7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DDAC940-CAED-4059-9B80-6CD536FA408B}" type="datetimeFigureOut">
              <a:rPr lang="ru-RU" smtClean="0"/>
              <a:t>13.03.2019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F94E2FB-82D6-40F6-815B-C85FA9E71D76}"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DDAC940-CAED-4059-9B80-6CD536FA408B}" type="datetimeFigureOut">
              <a:rPr lang="ru-RU" smtClean="0"/>
              <a:t>13.03.2019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F94E2FB-82D6-40F6-815B-C85FA9E71D76}"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548681"/>
            <a:ext cx="7772400" cy="648072"/>
          </a:xfrm>
        </p:spPr>
        <p:txBody>
          <a:bodyPr>
            <a:normAutofit fontScale="90000"/>
          </a:bodyPr>
          <a:lstStyle/>
          <a:p>
            <a:pPr algn="ctr">
              <a:lnSpc>
                <a:spcPct val="115000"/>
              </a:lnSpc>
              <a:spcAft>
                <a:spcPts val="1000"/>
              </a:spcAft>
            </a:pPr>
            <a:r>
              <a:rPr lang="en-US" sz="4000" b="1" i="1" dirty="0" smtClean="0">
                <a:effectLst/>
                <a:latin typeface="Times New Roman"/>
                <a:ea typeface="Calibri"/>
                <a:cs typeface="Times New Roman"/>
              </a:rPr>
              <a:t/>
            </a:r>
            <a:br>
              <a:rPr lang="en-US" sz="4000" b="1" i="1" dirty="0" smtClean="0">
                <a:effectLst/>
                <a:latin typeface="Times New Roman"/>
                <a:ea typeface="Calibri"/>
                <a:cs typeface="Times New Roman"/>
              </a:rPr>
            </a:br>
            <a:r>
              <a:rPr lang="en-US" sz="4000" b="1" i="1" dirty="0" smtClean="0">
                <a:effectLst/>
                <a:latin typeface="Times New Roman"/>
                <a:ea typeface="Calibri"/>
                <a:cs typeface="Times New Roman"/>
              </a:rPr>
              <a:t/>
            </a:r>
            <a:br>
              <a:rPr lang="en-US" sz="4000" b="1" i="1" dirty="0" smtClean="0">
                <a:effectLst/>
                <a:latin typeface="Times New Roman"/>
                <a:ea typeface="Calibri"/>
                <a:cs typeface="Times New Roman"/>
              </a:rPr>
            </a:br>
            <a:r>
              <a:rPr lang="en-US" sz="4000" b="1" i="1" dirty="0">
                <a:effectLst/>
                <a:latin typeface="Times New Roman"/>
                <a:ea typeface="Calibri"/>
                <a:cs typeface="Times New Roman"/>
              </a:rPr>
              <a:t/>
            </a:r>
            <a:br>
              <a:rPr lang="en-US" sz="4000" b="1" i="1" dirty="0">
                <a:effectLst/>
                <a:latin typeface="Times New Roman"/>
                <a:ea typeface="Calibri"/>
                <a:cs typeface="Times New Roman"/>
              </a:rPr>
            </a:br>
            <a:r>
              <a:rPr lang="en-US" sz="4000" b="1" i="1" dirty="0" smtClean="0">
                <a:effectLst/>
                <a:latin typeface="Times New Roman"/>
                <a:ea typeface="Calibri"/>
                <a:cs typeface="Times New Roman"/>
              </a:rPr>
              <a:t>Native American Literature</a:t>
            </a:r>
            <a:endParaRPr lang="ru-RU" dirty="0"/>
          </a:p>
        </p:txBody>
      </p:sp>
      <p:sp>
        <p:nvSpPr>
          <p:cNvPr id="3" name="Подзаголовок 2"/>
          <p:cNvSpPr>
            <a:spLocks noGrp="1"/>
          </p:cNvSpPr>
          <p:nvPr>
            <p:ph type="subTitle" idx="1"/>
          </p:nvPr>
        </p:nvSpPr>
        <p:spPr>
          <a:xfrm>
            <a:off x="395536" y="1556792"/>
            <a:ext cx="8352928" cy="4896544"/>
          </a:xfrm>
        </p:spPr>
        <p:txBody>
          <a:bodyPr>
            <a:normAutofit fontScale="55000" lnSpcReduction="20000"/>
          </a:bodyPr>
          <a:lstStyle/>
          <a:p>
            <a:pPr>
              <a:lnSpc>
                <a:spcPct val="115000"/>
              </a:lnSpc>
              <a:spcAft>
                <a:spcPts val="1000"/>
              </a:spcAft>
            </a:pPr>
            <a:r>
              <a:rPr lang="en-US" sz="6000" b="1" i="1" dirty="0" smtClean="0">
                <a:solidFill>
                  <a:schemeClr val="tx1"/>
                </a:solidFill>
                <a:effectLst/>
                <a:latin typeface="Times New Roman" panose="02020603050405020304" pitchFamily="18" charset="0"/>
                <a:ea typeface="Calibri"/>
                <a:cs typeface="Times New Roman" panose="02020603050405020304" pitchFamily="18" charset="0"/>
              </a:rPr>
              <a:t>Plan:</a:t>
            </a:r>
            <a:endParaRPr lang="ru-RU" sz="6000" dirty="0">
              <a:solidFill>
                <a:schemeClr val="tx1"/>
              </a:solidFill>
              <a:latin typeface="Times New Roman" panose="02020603050405020304" pitchFamily="18" charset="0"/>
              <a:ea typeface="Calibri"/>
              <a:cs typeface="Times New Roman" panose="02020603050405020304" pitchFamily="18" charset="0"/>
            </a:endParaRPr>
          </a:p>
          <a:p>
            <a:pPr marL="342900" lvl="0" indent="-342900" algn="just" fontAlgn="base">
              <a:lnSpc>
                <a:spcPct val="115000"/>
              </a:lnSpc>
              <a:spcAft>
                <a:spcPts val="0"/>
              </a:spcAft>
              <a:buFont typeface="+mj-lt"/>
              <a:buAutoNum type="arabicPeriod"/>
              <a:tabLst>
                <a:tab pos="180340" algn="l"/>
              </a:tabLst>
            </a:pPr>
            <a:r>
              <a:rPr lang="en-US" sz="6000" b="1" dirty="0" smtClean="0">
                <a:solidFill>
                  <a:schemeClr val="tx1"/>
                </a:solidFill>
                <a:effectLst/>
                <a:latin typeface="Times New Roman" panose="02020603050405020304" pitchFamily="18" charset="0"/>
                <a:ea typeface="Times New Roman"/>
                <a:cs typeface="Times New Roman" panose="02020603050405020304" pitchFamily="18" charset="0"/>
              </a:rPr>
              <a:t>General Characteristics of Native American literature.</a:t>
            </a:r>
            <a:endParaRPr lang="ru-RU" sz="6000" dirty="0">
              <a:solidFill>
                <a:schemeClr val="tx1"/>
              </a:solidFill>
              <a:latin typeface="Times New Roman" panose="02020603050405020304" pitchFamily="18" charset="0"/>
              <a:ea typeface="Calibri"/>
              <a:cs typeface="Times New Roman" panose="02020603050405020304" pitchFamily="18" charset="0"/>
            </a:endParaRPr>
          </a:p>
          <a:p>
            <a:pPr algn="just" fontAlgn="base">
              <a:lnSpc>
                <a:spcPct val="115000"/>
              </a:lnSpc>
              <a:spcAft>
                <a:spcPts val="0"/>
              </a:spcAft>
              <a:tabLst>
                <a:tab pos="180340" algn="l"/>
              </a:tabLst>
            </a:pPr>
            <a:r>
              <a:rPr lang="en-US" sz="6000" b="1" dirty="0" smtClean="0">
                <a:solidFill>
                  <a:schemeClr val="tx1"/>
                </a:solidFill>
                <a:effectLst/>
                <a:latin typeface="Times New Roman" panose="02020603050405020304" pitchFamily="18" charset="0"/>
                <a:ea typeface="Times New Roman"/>
                <a:cs typeface="Times New Roman" panose="02020603050405020304" pitchFamily="18" charset="0"/>
              </a:rPr>
              <a:t>2. Early Twentieth Century. </a:t>
            </a:r>
            <a:r>
              <a:rPr lang="en-US" sz="6000" b="1" dirty="0" smtClean="0">
                <a:solidFill>
                  <a:schemeClr val="tx1"/>
                </a:solidFill>
                <a:effectLst/>
                <a:latin typeface="Times New Roman" panose="02020603050405020304" pitchFamily="18" charset="0"/>
                <a:ea typeface="Calibri"/>
                <a:cs typeface="Times New Roman" panose="02020603050405020304" pitchFamily="18" charset="0"/>
              </a:rPr>
              <a:t>The U.S. government's policies of assimilation.</a:t>
            </a:r>
            <a:endParaRPr lang="ru-RU" sz="6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tabLst>
                <a:tab pos="180340" algn="l"/>
              </a:tabLst>
            </a:pPr>
            <a:r>
              <a:rPr lang="en-US" sz="6000" b="1" kern="1800" dirty="0" smtClean="0">
                <a:solidFill>
                  <a:schemeClr val="tx1"/>
                </a:solidFill>
                <a:effectLst/>
                <a:latin typeface="Times New Roman" panose="02020603050405020304" pitchFamily="18" charset="0"/>
                <a:ea typeface="Times New Roman"/>
                <a:cs typeface="Times New Roman" panose="02020603050405020304" pitchFamily="18" charset="0"/>
              </a:rPr>
              <a:t>3. Mid-Twentieth Century. </a:t>
            </a:r>
            <a:r>
              <a:rPr lang="en-US" sz="6000" b="1" dirty="0" smtClean="0">
                <a:solidFill>
                  <a:schemeClr val="tx1"/>
                </a:solidFill>
                <a:effectLst/>
                <a:latin typeface="Times New Roman" panose="02020603050405020304" pitchFamily="18" charset="0"/>
                <a:ea typeface="Times New Roman"/>
                <a:cs typeface="Times New Roman" panose="02020603050405020304" pitchFamily="18" charset="0"/>
              </a:rPr>
              <a:t>The U.S. government's policy known as “termination”.</a:t>
            </a:r>
            <a:endParaRPr lang="ru-RU" sz="6000" dirty="0" smtClean="0">
              <a:solidFill>
                <a:schemeClr val="tx1"/>
              </a:solidFill>
              <a:effectLst/>
              <a:latin typeface="Times New Roman" panose="02020603050405020304" pitchFamily="18" charset="0"/>
              <a:ea typeface="Times New Roman"/>
              <a:cs typeface="Times New Roman" panose="02020603050405020304" pitchFamily="18" charset="0"/>
            </a:endParaRPr>
          </a:p>
          <a:p>
            <a:pPr algn="just">
              <a:lnSpc>
                <a:spcPct val="115000"/>
              </a:lnSpc>
              <a:spcAft>
                <a:spcPts val="0"/>
              </a:spcAft>
              <a:tabLst>
                <a:tab pos="180340" algn="l"/>
              </a:tabLst>
            </a:pPr>
            <a:r>
              <a:rPr lang="en-US" sz="6000" b="1" kern="1800" dirty="0" smtClean="0">
                <a:solidFill>
                  <a:schemeClr val="tx1"/>
                </a:solidFill>
                <a:effectLst/>
                <a:latin typeface="Times New Roman" panose="02020603050405020304" pitchFamily="18" charset="0"/>
                <a:ea typeface="Times New Roman"/>
                <a:cs typeface="Times New Roman" panose="02020603050405020304" pitchFamily="18" charset="0"/>
              </a:rPr>
              <a:t>4. Late Twentieth Century.</a:t>
            </a:r>
            <a:endParaRPr lang="ru-RU" sz="6000" dirty="0" smtClean="0">
              <a:solidFill>
                <a:schemeClr val="tx1"/>
              </a:solidFill>
              <a:effectLst/>
              <a:latin typeface="Times New Roman" panose="02020603050405020304" pitchFamily="18" charset="0"/>
              <a:ea typeface="Times New Roman"/>
              <a:cs typeface="Times New Roman" panose="02020603050405020304" pitchFamily="18" charset="0"/>
            </a:endParaRPr>
          </a:p>
          <a:p>
            <a:pPr algn="just">
              <a:lnSpc>
                <a:spcPct val="115000"/>
              </a:lnSpc>
              <a:spcAft>
                <a:spcPts val="0"/>
              </a:spcAft>
              <a:tabLst>
                <a:tab pos="180340" algn="l"/>
              </a:tabLst>
            </a:pPr>
            <a:r>
              <a:rPr lang="en-US" sz="6000" b="1" kern="1800" dirty="0" smtClean="0">
                <a:solidFill>
                  <a:schemeClr val="tx1"/>
                </a:solidFill>
                <a:effectLst/>
                <a:latin typeface="Times New Roman" panose="02020603050405020304" pitchFamily="18" charset="0"/>
                <a:ea typeface="Times New Roman"/>
                <a:cs typeface="Times New Roman" panose="02020603050405020304" pitchFamily="18" charset="0"/>
              </a:rPr>
              <a:t>5. Directions for the Twenty-First Century.</a:t>
            </a:r>
            <a:endParaRPr lang="ru-RU" sz="6000" dirty="0" smtClean="0">
              <a:solidFill>
                <a:schemeClr val="tx1"/>
              </a:solidFill>
              <a:effectLst/>
              <a:latin typeface="Times New Roman" panose="02020603050405020304" pitchFamily="18" charset="0"/>
              <a:ea typeface="Times New Roman"/>
              <a:cs typeface="Times New Roman" panose="02020603050405020304" pitchFamily="18" charset="0"/>
            </a:endParaRPr>
          </a:p>
          <a:p>
            <a:endParaRPr lang="ru-RU" dirty="0"/>
          </a:p>
        </p:txBody>
      </p:sp>
    </p:spTree>
    <p:extLst>
      <p:ext uri="{BB962C8B-B14F-4D97-AF65-F5344CB8AC3E}">
        <p14:creationId xmlns:p14="http://schemas.microsoft.com/office/powerpoint/2010/main" val="2357707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i="1" dirty="0" smtClean="0">
                <a:latin typeface="Times New Roman" panose="02020603050405020304" pitchFamily="18" charset="0"/>
                <a:cs typeface="Times New Roman" panose="02020603050405020304" pitchFamily="18" charset="0"/>
              </a:rPr>
              <a:t>Christine </a:t>
            </a:r>
            <a:r>
              <a:rPr lang="en-US" sz="3200" b="1" i="1" dirty="0" err="1" smtClean="0">
                <a:latin typeface="Times New Roman" panose="02020603050405020304" pitchFamily="18" charset="0"/>
                <a:cs typeface="Times New Roman" panose="02020603050405020304" pitchFamily="18" charset="0"/>
              </a:rPr>
              <a:t>Quintasket</a:t>
            </a:r>
            <a:r>
              <a:rPr lang="en-US" sz="3200" b="1" i="1" dirty="0" smtClean="0">
                <a:latin typeface="Times New Roman" panose="02020603050405020304" pitchFamily="18" charset="0"/>
                <a:cs typeface="Times New Roman" panose="02020603050405020304" pitchFamily="18" charset="0"/>
              </a:rPr>
              <a:t> </a:t>
            </a:r>
            <a:br>
              <a:rPr lang="en-US" sz="3200" b="1" i="1" dirty="0" smtClean="0">
                <a:latin typeface="Times New Roman" panose="02020603050405020304" pitchFamily="18" charset="0"/>
                <a:cs typeface="Times New Roman" panose="02020603050405020304" pitchFamily="18" charset="0"/>
              </a:rPr>
            </a:br>
            <a:r>
              <a:rPr lang="en-US" sz="3200" b="1" i="1" dirty="0" smtClean="0">
                <a:latin typeface="Times New Roman" panose="02020603050405020304" pitchFamily="18" charset="0"/>
                <a:cs typeface="Times New Roman" panose="02020603050405020304" pitchFamily="18" charset="0"/>
              </a:rPr>
              <a:t>(Mourning Dove, or Hum-is </a:t>
            </a:r>
            <a:r>
              <a:rPr lang="en-US" sz="3200" b="1" i="1" dirty="0" err="1" smtClean="0">
                <a:latin typeface="Times New Roman" panose="02020603050405020304" pitchFamily="18" charset="0"/>
                <a:cs typeface="Times New Roman" panose="02020603050405020304" pitchFamily="18" charset="0"/>
              </a:rPr>
              <a:t>hu</a:t>
            </a:r>
            <a:r>
              <a:rPr lang="en-US" sz="3200" b="1" i="1" dirty="0" smtClean="0">
                <a:latin typeface="Times New Roman" panose="02020603050405020304" pitchFamily="18" charset="0"/>
                <a:cs typeface="Times New Roman" panose="02020603050405020304" pitchFamily="18" charset="0"/>
              </a:rPr>
              <a:t>-ma)</a:t>
            </a:r>
            <a:endParaRPr lang="ru-RU" sz="3200" b="1" i="1" dirty="0">
              <a:latin typeface="Times New Roman" panose="02020603050405020304" pitchFamily="18" charset="0"/>
              <a:cs typeface="Times New Roman" panose="02020603050405020304" pitchFamily="18" charset="0"/>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43808" y="1556792"/>
            <a:ext cx="4032448"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899592" y="4077072"/>
            <a:ext cx="7704856" cy="2062103"/>
          </a:xfrm>
          <a:prstGeom prst="rect">
            <a:avLst/>
          </a:prstGeom>
        </p:spPr>
        <p:txBody>
          <a:bodyPr wrap="square">
            <a:spAutoFit/>
          </a:bodyPr>
          <a:lstStyle/>
          <a:p>
            <a:pPr algn="just"/>
            <a:r>
              <a:rPr lang="en-US" sz="3200" dirty="0" smtClean="0">
                <a:latin typeface="Times New Roman" panose="02020603050405020304" pitchFamily="18" charset="0"/>
                <a:cs typeface="Times New Roman" panose="02020603050405020304" pitchFamily="18" charset="0"/>
              </a:rPr>
              <a:t>Her style is famous for </a:t>
            </a:r>
            <a:r>
              <a:rPr lang="en-US" sz="3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two narrative genres</a:t>
            </a:r>
            <a:r>
              <a:rPr lang="en-US" sz="3200" dirty="0" smtClean="0">
                <a:latin typeface="Times New Roman" panose="02020603050405020304" pitchFamily="18" charset="0"/>
                <a:cs typeface="Times New Roman" panose="02020603050405020304" pitchFamily="18" charset="0"/>
              </a:rPr>
              <a:t>: the </a:t>
            </a:r>
            <a:r>
              <a:rPr lang="en-US" sz="3200" i="1" dirty="0" smtClean="0">
                <a:latin typeface="Times New Roman" panose="02020603050405020304" pitchFamily="18" charset="0"/>
                <a:cs typeface="Times New Roman" panose="02020603050405020304" pitchFamily="18" charset="0"/>
              </a:rPr>
              <a:t>traditional tales </a:t>
            </a:r>
            <a:r>
              <a:rPr lang="en-US" sz="3200" dirty="0" smtClean="0">
                <a:latin typeface="Times New Roman" panose="02020603050405020304" pitchFamily="18" charset="0"/>
                <a:cs typeface="Times New Roman" panose="02020603050405020304" pitchFamily="18" charset="0"/>
              </a:rPr>
              <a:t>of Okanogan culture and the </a:t>
            </a:r>
            <a:r>
              <a:rPr lang="en-US" sz="3200" i="1" dirty="0" smtClean="0">
                <a:latin typeface="Times New Roman" panose="02020603050405020304" pitchFamily="18" charset="0"/>
                <a:cs typeface="Times New Roman" panose="02020603050405020304" pitchFamily="18" charset="0"/>
              </a:rPr>
              <a:t>romantic and melodramatic novels</a:t>
            </a:r>
            <a:r>
              <a:rPr lang="en-US" sz="3200" dirty="0" smtClean="0">
                <a:latin typeface="Times New Roman" panose="02020603050405020304" pitchFamily="18" charset="0"/>
                <a:cs typeface="Times New Roman" panose="02020603050405020304" pitchFamily="18" charset="0"/>
              </a:rPr>
              <a:t> popular in Anglo-American culture.</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0197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latin typeface="Times New Roman" panose="02020603050405020304" pitchFamily="18" charset="0"/>
                <a:cs typeface="Times New Roman" panose="02020603050405020304" pitchFamily="18" charset="0"/>
              </a:rPr>
              <a:t>3. Mid-Twentieth Century. </a:t>
            </a:r>
            <a:br>
              <a:rPr lang="en-US" sz="32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The U.S. government's policy known as “termination”.</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7504" y="1268760"/>
            <a:ext cx="8928992" cy="5328592"/>
          </a:xfrm>
        </p:spPr>
        <p:txBody>
          <a:bodyPr>
            <a:noAutofit/>
          </a:bodyPr>
          <a:lstStyle/>
          <a:p>
            <a:pPr marL="0" indent="0" algn="just">
              <a:buNone/>
            </a:pPr>
            <a:r>
              <a:rPr lang="en-US" sz="2400" dirty="0" smtClean="0">
                <a:latin typeface="Times New Roman" panose="02020603050405020304" pitchFamily="18" charset="0"/>
                <a:cs typeface="Times New Roman" panose="02020603050405020304" pitchFamily="18" charset="0"/>
              </a:rPr>
              <a:t>The middle decades of the twentieth century were characterized by two policies enacted by the U.S. government. The first was </a:t>
            </a:r>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1934 Wheeler-Howard Indian Reorganization Act</a:t>
            </a:r>
            <a:r>
              <a:rPr lang="en-US" sz="2400" dirty="0" smtClean="0">
                <a:latin typeface="Times New Roman" panose="02020603050405020304" pitchFamily="18" charset="0"/>
                <a:cs typeface="Times New Roman" panose="02020603050405020304" pitchFamily="18" charset="0"/>
              </a:rPr>
              <a:t>; this act ended allotment of lands in severalty—which had resulted in the loss of 60 percent of previously reserved Indian land to non-Indians since 1887— and reestablished the authority of tribal governments. This act seemed a “New Deal” for Indian people. However, in 1953, when popular post–World War II sentiment pointed toward ending government involvement with Native communities, Congress passed House Concurrent Resolution 108, </a:t>
            </a:r>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policy known as “termination” </a:t>
            </a:r>
            <a:r>
              <a:rPr lang="en-US" sz="2400" dirty="0" smtClean="0">
                <a:latin typeface="Times New Roman" panose="02020603050405020304" pitchFamily="18" charset="0"/>
                <a:cs typeface="Times New Roman" panose="02020603050405020304" pitchFamily="18" charset="0"/>
              </a:rPr>
              <a:t>of the government relationship of trusteeship with numerous tribes. Termination led to the loss of reservations and federal recognition for many tribes and to the forced migration of many Indian people to big cities in search of a non–land-based livelihood.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8194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5313" b="15313"/>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Текст 3"/>
          <p:cNvSpPr>
            <a:spLocks noGrp="1"/>
          </p:cNvSpPr>
          <p:nvPr>
            <p:ph type="body" sz="half" idx="2"/>
          </p:nvPr>
        </p:nvSpPr>
        <p:spPr>
          <a:xfrm>
            <a:off x="539552" y="5445224"/>
            <a:ext cx="8280920" cy="1303040"/>
          </a:xfrm>
        </p:spPr>
        <p:txBody>
          <a:bodyPr>
            <a:noAutofit/>
          </a:bodyPr>
          <a:lstStyle/>
          <a:p>
            <a:pPr algn="ctr">
              <a:lnSpc>
                <a:spcPct val="100000"/>
              </a:lnSpc>
            </a:pPr>
            <a:r>
              <a:rPr lang="en-US" sz="2000" dirty="0">
                <a:solidFill>
                  <a:schemeClr val="tx1"/>
                </a:solidFill>
                <a:latin typeface="Times New Roman" panose="02020603050405020304" pitchFamily="18" charset="0"/>
                <a:cs typeface="Times New Roman" panose="02020603050405020304" pitchFamily="18" charset="0"/>
              </a:rPr>
              <a:t>T</a:t>
            </a:r>
            <a:r>
              <a:rPr lang="en-US" sz="2000" dirty="0" smtClean="0">
                <a:solidFill>
                  <a:schemeClr val="tx1"/>
                </a:solidFill>
                <a:latin typeface="Times New Roman" panose="02020603050405020304" pitchFamily="18" charset="0"/>
                <a:cs typeface="Times New Roman" panose="02020603050405020304" pitchFamily="18" charset="0"/>
              </a:rPr>
              <a:t>he Cherokee playwright </a:t>
            </a:r>
            <a:r>
              <a:rPr lang="en-US" sz="2000" b="1" dirty="0" smtClean="0">
                <a:solidFill>
                  <a:schemeClr val="tx1"/>
                </a:solidFill>
                <a:latin typeface="Times New Roman" panose="02020603050405020304" pitchFamily="18" charset="0"/>
                <a:cs typeface="Times New Roman" panose="02020603050405020304" pitchFamily="18" charset="0"/>
              </a:rPr>
              <a:t>Lynn Riggs</a:t>
            </a:r>
            <a:r>
              <a:rPr lang="en-US" sz="2000" dirty="0" smtClean="0">
                <a:solidFill>
                  <a:schemeClr val="tx1"/>
                </a:solidFill>
                <a:latin typeface="Times New Roman" panose="02020603050405020304" pitchFamily="18" charset="0"/>
                <a:cs typeface="Times New Roman" panose="02020603050405020304" pitchFamily="18" charset="0"/>
              </a:rPr>
              <a:t> chose an urban lifestyle.</a:t>
            </a:r>
          </a:p>
          <a:p>
            <a:pPr algn="ctr">
              <a:lnSpc>
                <a:spcPct val="100000"/>
              </a:lnSpc>
            </a:pPr>
            <a:r>
              <a:rPr lang="en-US" sz="2000" dirty="0" smtClean="0">
                <a:solidFill>
                  <a:schemeClr val="tx1"/>
                </a:solidFill>
                <a:latin typeface="Times New Roman" panose="02020603050405020304" pitchFamily="18" charset="0"/>
                <a:cs typeface="Times New Roman" panose="02020603050405020304" pitchFamily="18" charset="0"/>
              </a:rPr>
              <a:t>His plays and screenplays, however, partake of New Mexico and the Oklahoma of his childhood. Riggs's most famous play </a:t>
            </a:r>
            <a:r>
              <a:rPr lang="en-US" sz="2000" b="1" i="1" dirty="0" smtClean="0">
                <a:solidFill>
                  <a:schemeClr val="tx1"/>
                </a:solidFill>
                <a:latin typeface="Times New Roman" panose="02020603050405020304" pitchFamily="18" charset="0"/>
                <a:cs typeface="Times New Roman" panose="02020603050405020304" pitchFamily="18" charset="0"/>
              </a:rPr>
              <a:t>Green Grow the Lilacs </a:t>
            </a:r>
            <a:r>
              <a:rPr lang="en-US" sz="2000" dirty="0" smtClean="0">
                <a:solidFill>
                  <a:schemeClr val="tx1"/>
                </a:solidFill>
                <a:latin typeface="Times New Roman" panose="02020603050405020304" pitchFamily="18" charset="0"/>
                <a:cs typeface="Times New Roman" panose="02020603050405020304" pitchFamily="18" charset="0"/>
              </a:rPr>
              <a:t>(1931). </a:t>
            </a:r>
            <a:endParaRPr lang="ru-RU"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3522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90266"/>
          </a:xfrm>
        </p:spPr>
        <p:txBody>
          <a:bodyPr>
            <a:noAutofit/>
          </a:bodyPr>
          <a:lstStyle/>
          <a:p>
            <a:pPr algn="just"/>
            <a:r>
              <a:rPr lang="en-US" sz="2800" dirty="0" smtClean="0">
                <a:latin typeface="Times New Roman" panose="02020603050405020304" pitchFamily="18" charset="0"/>
                <a:cs typeface="Times New Roman" panose="02020603050405020304" pitchFamily="18" charset="0"/>
              </a:rPr>
              <a:t>Two novelists who were most important and accomplished during this period were </a:t>
            </a:r>
            <a:br>
              <a:rPr lang="en-US" sz="2800" dirty="0" smtClean="0">
                <a:latin typeface="Times New Roman" panose="02020603050405020304" pitchFamily="18" charset="0"/>
                <a:cs typeface="Times New Roman" panose="02020603050405020304" pitchFamily="18" charset="0"/>
              </a:rPr>
            </a:br>
            <a:r>
              <a:rPr lang="en-US" sz="2800" b="1" i="1" dirty="0" smtClean="0">
                <a:latin typeface="Times New Roman" panose="02020603050405020304" pitchFamily="18" charset="0"/>
                <a:cs typeface="Times New Roman" panose="02020603050405020304" pitchFamily="18" charset="0"/>
              </a:rPr>
              <a:t>John Joseph Mathews</a:t>
            </a:r>
            <a:r>
              <a:rPr lang="en-US" sz="2800" dirty="0" smtClean="0">
                <a:latin typeface="Times New Roman" panose="02020603050405020304" pitchFamily="18" charset="0"/>
                <a:cs typeface="Times New Roman" panose="02020603050405020304" pitchFamily="18" charset="0"/>
              </a:rPr>
              <a:t> (Osage) and </a:t>
            </a:r>
            <a:r>
              <a:rPr lang="en-US" sz="2800" b="1" i="1" dirty="0" smtClean="0">
                <a:latin typeface="Times New Roman" panose="02020603050405020304" pitchFamily="18" charset="0"/>
                <a:cs typeface="Times New Roman" panose="02020603050405020304" pitchFamily="18" charset="0"/>
              </a:rPr>
              <a:t>D'Arcy </a:t>
            </a:r>
            <a:r>
              <a:rPr lang="en-US" sz="2800" b="1" i="1" dirty="0" err="1" smtClean="0">
                <a:latin typeface="Times New Roman" panose="02020603050405020304" pitchFamily="18" charset="0"/>
                <a:cs typeface="Times New Roman" panose="02020603050405020304" pitchFamily="18" charset="0"/>
              </a:rPr>
              <a:t>McNickle</a:t>
            </a:r>
            <a:r>
              <a:rPr lang="en-US" sz="2800" dirty="0" smtClean="0">
                <a:latin typeface="Times New Roman" panose="02020603050405020304" pitchFamily="18" charset="0"/>
                <a:cs typeface="Times New Roman" panose="02020603050405020304" pitchFamily="18" charset="0"/>
              </a:rPr>
              <a:t> (Salish). </a:t>
            </a:r>
            <a:endParaRPr lang="ru-RU" sz="2800" dirty="0">
              <a:latin typeface="Times New Roman" panose="02020603050405020304" pitchFamily="18" charset="0"/>
              <a:cs typeface="Times New Roman" panose="02020603050405020304" pitchFamily="18" charset="0"/>
            </a:endParaRPr>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403648" y="2636912"/>
            <a:ext cx="352839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5436096" y="2636912"/>
            <a:ext cx="316835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954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1032" y="485998"/>
            <a:ext cx="8712968" cy="566738"/>
          </a:xfrm>
        </p:spPr>
        <p:txBody>
          <a:bodyPr>
            <a:noAutofit/>
          </a:bodyPr>
          <a:lstStyle/>
          <a:p>
            <a:pPr algn="ctr"/>
            <a:r>
              <a:rPr lang="en-US" b="0" dirty="0" smtClean="0">
                <a:latin typeface="Times New Roman" panose="02020603050405020304" pitchFamily="18" charset="0"/>
                <a:cs typeface="Times New Roman" panose="02020603050405020304" pitchFamily="18" charset="0"/>
              </a:rPr>
              <a:t>Unique among mid-twentieth-century Native American literature was </a:t>
            </a:r>
            <a:r>
              <a:rPr lang="en-US" b="0" i="1" dirty="0" smtClean="0">
                <a:latin typeface="Times New Roman" panose="02020603050405020304" pitchFamily="18" charset="0"/>
                <a:cs typeface="Times New Roman" panose="02020603050405020304" pitchFamily="18" charset="0"/>
              </a:rPr>
              <a:t>Black Elk Speaks</a:t>
            </a:r>
            <a:r>
              <a:rPr lang="en-US" b="0" dirty="0" smtClean="0">
                <a:latin typeface="Times New Roman" panose="02020603050405020304" pitchFamily="18" charset="0"/>
                <a:cs typeface="Times New Roman" panose="02020603050405020304" pitchFamily="18" charset="0"/>
              </a:rPr>
              <a:t>, a collaborative work narrated by </a:t>
            </a:r>
            <a:r>
              <a:rPr lang="en-US" dirty="0" smtClean="0">
                <a:latin typeface="Times New Roman" panose="02020603050405020304" pitchFamily="18" charset="0"/>
                <a:cs typeface="Times New Roman" panose="02020603050405020304" pitchFamily="18" charset="0"/>
              </a:rPr>
              <a:t>Nicholas Black Elk </a:t>
            </a:r>
            <a:r>
              <a:rPr lang="en-US" b="0" dirty="0" smtClean="0">
                <a:latin typeface="Times New Roman" panose="02020603050405020304" pitchFamily="18" charset="0"/>
                <a:cs typeface="Times New Roman" panose="02020603050405020304" pitchFamily="18" charset="0"/>
              </a:rPr>
              <a:t>(Oglala Lakota) </a:t>
            </a:r>
            <a:endParaRPr lang="ru-RU" b="0" dirty="0">
              <a:latin typeface="Times New Roman" panose="02020603050405020304" pitchFamily="18" charset="0"/>
              <a:cs typeface="Times New Roman" panose="02020603050405020304" pitchFamily="18" charset="0"/>
            </a:endParaRPr>
          </a:p>
        </p:txBody>
      </p:sp>
      <p:sp>
        <p:nvSpPr>
          <p:cNvPr id="3" name="Рисунок 2"/>
          <p:cNvSpPr>
            <a:spLocks noGrp="1"/>
          </p:cNvSpPr>
          <p:nvPr>
            <p:ph type="pic" idx="1"/>
          </p:nvPr>
        </p:nvSpPr>
        <p:spPr/>
      </p:sp>
      <p:sp>
        <p:nvSpPr>
          <p:cNvPr id="4" name="Текст 3"/>
          <p:cNvSpPr>
            <a:spLocks noGrp="1"/>
          </p:cNvSpPr>
          <p:nvPr>
            <p:ph type="body" sz="half" idx="2"/>
          </p:nvPr>
        </p:nvSpPr>
        <p:spPr>
          <a:xfrm>
            <a:off x="683568" y="5733256"/>
            <a:ext cx="8064896" cy="804862"/>
          </a:xfrm>
        </p:spPr>
        <p:txBody>
          <a:bodyPr>
            <a:noAutofit/>
          </a:bodyPr>
          <a:lstStyle/>
          <a:p>
            <a:pPr algn="just"/>
            <a:r>
              <a:rPr lang="en-US" sz="2000" dirty="0" smtClean="0">
                <a:solidFill>
                  <a:schemeClr val="tx1"/>
                </a:solidFill>
                <a:latin typeface="Times New Roman" panose="02020603050405020304" pitchFamily="18" charset="0"/>
                <a:cs typeface="Times New Roman" panose="02020603050405020304" pitchFamily="18" charset="0"/>
              </a:rPr>
              <a:t>The volume presents special problems to readers looking for Black Elk's voice, since he narrated his visions and experiences in his Native language.</a:t>
            </a: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586" y="1052736"/>
            <a:ext cx="4849510"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4584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92696"/>
            <a:ext cx="7128792" cy="563662"/>
          </a:xfrm>
        </p:spPr>
        <p:txBody>
          <a:bodyPr>
            <a:normAutofit/>
          </a:bodyPr>
          <a:lstStyle/>
          <a:p>
            <a:r>
              <a:rPr lang="en-US" sz="2800" dirty="0" smtClean="0">
                <a:latin typeface="Times New Roman" panose="02020603050405020304" pitchFamily="18" charset="0"/>
                <a:cs typeface="Times New Roman" panose="02020603050405020304" pitchFamily="18" charset="0"/>
              </a:rPr>
              <a:t>4. Late Twentieth Century</a:t>
            </a:r>
            <a:endParaRPr lang="ru-RU" sz="28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457200" y="1435100"/>
            <a:ext cx="4618856" cy="4691063"/>
          </a:xfrm>
        </p:spPr>
        <p:txBody>
          <a:bodyPr>
            <a:normAutofit/>
          </a:bodyPr>
          <a:lstStyle/>
          <a:p>
            <a:pPr algn="just"/>
            <a:r>
              <a:rPr lang="en-US" sz="2400" dirty="0" smtClean="0">
                <a:latin typeface="Times New Roman" panose="02020603050405020304" pitchFamily="18" charset="0"/>
                <a:cs typeface="Times New Roman" panose="02020603050405020304" pitchFamily="18" charset="0"/>
              </a:rPr>
              <a:t>The late twentieth century in Native American letters is marked by a widespread literary flowering across the genres, the </a:t>
            </a:r>
            <a:r>
              <a:rPr lang="en-US" sz="2400" b="1" i="1" dirty="0" smtClean="0">
                <a:latin typeface="Times New Roman" panose="02020603050405020304" pitchFamily="18" charset="0"/>
                <a:cs typeface="Times New Roman" panose="02020603050405020304" pitchFamily="18" charset="0"/>
              </a:rPr>
              <a:t>“Native American Renaissance,”</a:t>
            </a:r>
            <a:r>
              <a:rPr lang="en-US" sz="2400" dirty="0" smtClean="0">
                <a:latin typeface="Times New Roman" panose="02020603050405020304" pitchFamily="18" charset="0"/>
                <a:cs typeface="Times New Roman" panose="02020603050405020304" pitchFamily="18" charset="0"/>
              </a:rPr>
              <a:t> heralded by the publication of </a:t>
            </a:r>
            <a:r>
              <a:rPr lang="en-US" sz="2400" b="1" dirty="0" smtClean="0">
                <a:latin typeface="Times New Roman" panose="02020603050405020304" pitchFamily="18" charset="0"/>
                <a:cs typeface="Times New Roman" panose="02020603050405020304" pitchFamily="18" charset="0"/>
              </a:rPr>
              <a:t>Vine </a:t>
            </a:r>
            <a:r>
              <a:rPr lang="en-US" sz="2400" b="1" dirty="0" err="1" smtClean="0">
                <a:latin typeface="Times New Roman" panose="02020603050405020304" pitchFamily="18" charset="0"/>
                <a:cs typeface="Times New Roman" panose="02020603050405020304" pitchFamily="18" charset="0"/>
              </a:rPr>
              <a:t>Deloria</a:t>
            </a:r>
            <a:r>
              <a:rPr lang="en-US" sz="2400" b="1" dirty="0" smtClean="0">
                <a:latin typeface="Times New Roman" panose="02020603050405020304" pitchFamily="18" charset="0"/>
                <a:cs typeface="Times New Roman" panose="02020603050405020304" pitchFamily="18" charset="0"/>
              </a:rPr>
              <a:t> Jr</a:t>
            </a:r>
            <a:r>
              <a:rPr lang="en-US" sz="2400" dirty="0" smtClean="0">
                <a:latin typeface="Times New Roman" panose="02020603050405020304" pitchFamily="18" charset="0"/>
                <a:cs typeface="Times New Roman" panose="02020603050405020304" pitchFamily="18" charset="0"/>
              </a:rPr>
              <a:t>.'s (Standing Rock Sioux) </a:t>
            </a:r>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Custer Died for Your Sins: An Indian Manifesto</a:t>
            </a:r>
            <a:r>
              <a:rPr lang="en-US" sz="2400" dirty="0" smtClean="0">
                <a:latin typeface="Times New Roman" panose="02020603050405020304" pitchFamily="18" charset="0"/>
                <a:cs typeface="Times New Roman" panose="02020603050405020304" pitchFamily="18" charset="0"/>
              </a:rPr>
              <a:t> (1969), </a:t>
            </a:r>
            <a:r>
              <a:rPr lang="en-US" sz="2400" dirty="0">
                <a:latin typeface="Times New Roman" panose="02020603050405020304" pitchFamily="18" charset="0"/>
                <a:cs typeface="Times New Roman" panose="02020603050405020304" pitchFamily="18" charset="0"/>
              </a:rPr>
              <a:t>the first of his numerous works of philosophy, religious studies, and political and legal critiques of American society. </a:t>
            </a:r>
            <a:endParaRPr lang="ru-RU" sz="2400" dirty="0">
              <a:latin typeface="Times New Roman" panose="02020603050405020304" pitchFamily="18" charset="0"/>
              <a:cs typeface="Times New Roman" panose="02020603050405020304" pitchFamily="18" charset="0"/>
            </a:endParaRPr>
          </a:p>
        </p:txBody>
      </p:sp>
      <p:pic>
        <p:nvPicPr>
          <p:cNvPr id="921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220072" y="1700808"/>
            <a:ext cx="3600400"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8472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643192" cy="1162050"/>
          </a:xfrm>
        </p:spPr>
        <p:txBody>
          <a:bodyPr>
            <a:normAutofit/>
          </a:bodyPr>
          <a:lstStyle/>
          <a:p>
            <a:pPr algn="ctr"/>
            <a:r>
              <a:rPr lang="en-US" sz="3200" dirty="0" smtClean="0">
                <a:latin typeface="Times New Roman" panose="02020603050405020304" pitchFamily="18" charset="0"/>
                <a:cs typeface="Times New Roman" panose="02020603050405020304" pitchFamily="18" charset="0"/>
              </a:rPr>
              <a:t>Navarre Scott </a:t>
            </a:r>
            <a:r>
              <a:rPr lang="en-US" sz="3200" dirty="0" err="1" smtClean="0">
                <a:latin typeface="Times New Roman" panose="02020603050405020304" pitchFamily="18" charset="0"/>
                <a:cs typeface="Times New Roman" panose="02020603050405020304" pitchFamily="18" charset="0"/>
              </a:rPr>
              <a:t>Momaday</a:t>
            </a:r>
            <a:r>
              <a:rPr lang="en-US" sz="3200" dirty="0" smtClean="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179512" y="1435100"/>
            <a:ext cx="4968552" cy="5018236"/>
          </a:xfrm>
        </p:spPr>
        <p:txBody>
          <a:bodyPr>
            <a:normAutofit lnSpcReduction="10000"/>
          </a:bodyPr>
          <a:lstStyle/>
          <a:p>
            <a:pPr algn="just"/>
            <a:r>
              <a:rPr lang="en-US" sz="2800" dirty="0" smtClean="0">
                <a:latin typeface="Times New Roman" panose="02020603050405020304" pitchFamily="18" charset="0"/>
                <a:cs typeface="Times New Roman" panose="02020603050405020304" pitchFamily="18" charset="0"/>
              </a:rPr>
              <a:t>The mainstream literary establishment recognized the talent of N. Scott </a:t>
            </a:r>
            <a:r>
              <a:rPr lang="en-US" sz="2800" dirty="0" err="1" smtClean="0">
                <a:latin typeface="Times New Roman" panose="02020603050405020304" pitchFamily="18" charset="0"/>
                <a:cs typeface="Times New Roman" panose="02020603050405020304" pitchFamily="18" charset="0"/>
              </a:rPr>
              <a:t>Momaday</a:t>
            </a:r>
            <a:r>
              <a:rPr lang="en-US" sz="2800" dirty="0" smtClean="0">
                <a:latin typeface="Times New Roman" panose="02020603050405020304" pitchFamily="18" charset="0"/>
                <a:cs typeface="Times New Roman" panose="02020603050405020304" pitchFamily="18" charset="0"/>
              </a:rPr>
              <a:t> (Kiowa); his first novel, </a:t>
            </a:r>
            <a:r>
              <a:rPr lang="en-US" sz="2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House Made of Dawn </a:t>
            </a:r>
            <a:r>
              <a:rPr lang="en-US" sz="2800" dirty="0" smtClean="0">
                <a:latin typeface="Times New Roman" panose="02020603050405020304" pitchFamily="18" charset="0"/>
                <a:cs typeface="Times New Roman" panose="02020603050405020304" pitchFamily="18" charset="0"/>
              </a:rPr>
              <a:t>(1968), received the 1969 </a:t>
            </a:r>
            <a:r>
              <a:rPr lang="en-US" sz="2800" i="1" dirty="0" smtClean="0">
                <a:latin typeface="Times New Roman" panose="02020603050405020304" pitchFamily="18" charset="0"/>
                <a:cs typeface="Times New Roman" panose="02020603050405020304" pitchFamily="18" charset="0"/>
              </a:rPr>
              <a:t>Pulitzer Prize in fiction</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Momaday's</a:t>
            </a:r>
            <a:r>
              <a:rPr lang="en-US" sz="2800" dirty="0" smtClean="0">
                <a:latin typeface="Times New Roman" panose="02020603050405020304" pitchFamily="18" charset="0"/>
                <a:cs typeface="Times New Roman" panose="02020603050405020304" pitchFamily="18" charset="0"/>
              </a:rPr>
              <a:t> poetry, fiction, and prose memoirs have influenced and inspired </a:t>
            </a:r>
            <a:r>
              <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two generations of Native American and First Nations (Canadian-Native) writers</a:t>
            </a:r>
            <a:r>
              <a:rPr lang="en-US" sz="2800"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pic>
        <p:nvPicPr>
          <p:cNvPr id="1024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580112" y="2060848"/>
            <a:ext cx="288032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1783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6995120" cy="779686"/>
          </a:xfrm>
        </p:spPr>
        <p:txBody>
          <a:bodyPr>
            <a:normAutofit/>
          </a:bodyPr>
          <a:lstStyle/>
          <a:p>
            <a:pPr algn="ctr"/>
            <a:r>
              <a:rPr lang="en-US" sz="2800" dirty="0" smtClean="0">
                <a:latin typeface="Times New Roman" panose="02020603050405020304" pitchFamily="18" charset="0"/>
                <a:cs typeface="Times New Roman" panose="02020603050405020304" pitchFamily="18" charset="0"/>
              </a:rPr>
              <a:t>Leslie Marmon </a:t>
            </a:r>
            <a:r>
              <a:rPr lang="en-US" sz="2800" dirty="0" err="1" smtClean="0">
                <a:latin typeface="Times New Roman" panose="02020603050405020304" pitchFamily="18" charset="0"/>
                <a:cs typeface="Times New Roman" panose="02020603050405020304" pitchFamily="18" charset="0"/>
              </a:rPr>
              <a:t>Silko</a:t>
            </a:r>
            <a:endParaRPr lang="ru-RU" sz="28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457200" y="1435100"/>
            <a:ext cx="4258816" cy="4691063"/>
          </a:xfrm>
        </p:spPr>
        <p:txBody>
          <a:bodyPr>
            <a:normAutofit lnSpcReduction="10000"/>
          </a:bodyPr>
          <a:lstStyle/>
          <a:p>
            <a:r>
              <a:rPr lang="en-US" sz="2800" dirty="0" smtClean="0">
                <a:latin typeface="Times New Roman" panose="02020603050405020304" pitchFamily="18" charset="0"/>
                <a:cs typeface="Times New Roman" panose="02020603050405020304" pitchFamily="18" charset="0"/>
              </a:rPr>
              <a:t>Leslie Marmon </a:t>
            </a:r>
            <a:r>
              <a:rPr lang="en-US" sz="2800" dirty="0" err="1" smtClean="0">
                <a:latin typeface="Times New Roman" panose="02020603050405020304" pitchFamily="18" charset="0"/>
                <a:cs typeface="Times New Roman" panose="02020603050405020304" pitchFamily="18" charset="0"/>
              </a:rPr>
              <a:t>Silko</a:t>
            </a:r>
            <a:r>
              <a:rPr lang="en-US" sz="2800" dirty="0" smtClean="0">
                <a:latin typeface="Times New Roman" panose="02020603050405020304" pitchFamily="18" charset="0"/>
                <a:cs typeface="Times New Roman" panose="02020603050405020304" pitchFamily="18" charset="0"/>
              </a:rPr>
              <a:t>, </a:t>
            </a:r>
          </a:p>
          <a:p>
            <a:r>
              <a:rPr lang="en-US" sz="2800" dirty="0" smtClean="0">
                <a:latin typeface="Times New Roman" panose="02020603050405020304" pitchFamily="18" charset="0"/>
                <a:cs typeface="Times New Roman" panose="02020603050405020304" pitchFamily="18" charset="0"/>
              </a:rPr>
              <a:t>(born March 5, 1948, Albuquerque, New Mexico, U.S.), </a:t>
            </a:r>
          </a:p>
          <a:p>
            <a:r>
              <a:rPr lang="en-US" sz="2800" dirty="0" smtClean="0">
                <a:latin typeface="Times New Roman" panose="02020603050405020304" pitchFamily="18" charset="0"/>
                <a:cs typeface="Times New Roman" panose="02020603050405020304" pitchFamily="18" charset="0"/>
              </a:rPr>
              <a:t>Native American poet and novelist whose work often </a:t>
            </a:r>
            <a:r>
              <a:rPr lang="en-US" sz="2800" dirty="0" err="1" smtClean="0">
                <a:latin typeface="Times New Roman" panose="02020603050405020304" pitchFamily="18" charset="0"/>
                <a:cs typeface="Times New Roman" panose="02020603050405020304" pitchFamily="18" charset="0"/>
              </a:rPr>
              <a:t>centres</a:t>
            </a:r>
            <a:r>
              <a:rPr lang="en-US" sz="2800" dirty="0" smtClean="0">
                <a:latin typeface="Times New Roman" panose="02020603050405020304" pitchFamily="18" charset="0"/>
                <a:cs typeface="Times New Roman" panose="02020603050405020304" pitchFamily="18" charset="0"/>
              </a:rPr>
              <a:t> on </a:t>
            </a:r>
            <a:r>
              <a:rPr lang="en-US" sz="2800" i="1" dirty="0">
                <a:latin typeface="Times New Roman" panose="02020603050405020304" pitchFamily="18" charset="0"/>
                <a:cs typeface="Times New Roman" panose="02020603050405020304" pitchFamily="18" charset="0"/>
              </a:rPr>
              <a:t>the dissonance between American Indian and white cultures </a:t>
            </a:r>
            <a:r>
              <a:rPr lang="en-US" sz="2800" i="1" dirty="0" smtClean="0">
                <a:latin typeface="Times New Roman" panose="02020603050405020304" pitchFamily="18" charset="0"/>
                <a:cs typeface="Times New Roman" panose="02020603050405020304" pitchFamily="18" charset="0"/>
              </a:rPr>
              <a:t>(for ex.: “The </a:t>
            </a:r>
            <a:r>
              <a:rPr lang="en-US" sz="2800" i="1" dirty="0">
                <a:latin typeface="Times New Roman" panose="02020603050405020304" pitchFamily="18" charset="0"/>
                <a:cs typeface="Times New Roman" panose="02020603050405020304" pitchFamily="18" charset="0"/>
              </a:rPr>
              <a:t>Man To Send Rain </a:t>
            </a:r>
            <a:r>
              <a:rPr lang="en-US" sz="2800" i="1" dirty="0" smtClean="0">
                <a:latin typeface="Times New Roman" panose="02020603050405020304" pitchFamily="18" charset="0"/>
                <a:cs typeface="Times New Roman" panose="02020603050405020304" pitchFamily="18" charset="0"/>
              </a:rPr>
              <a:t>Clouds”)</a:t>
            </a:r>
            <a:r>
              <a:rPr lang="en-US"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pic>
        <p:nvPicPr>
          <p:cNvPr id="1126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436096" y="1844824"/>
            <a:ext cx="3096344"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55611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7693"/>
            <a:ext cx="9036496" cy="6740307"/>
          </a:xfrm>
          <a:prstGeom prst="rect">
            <a:avLst/>
          </a:prstGeom>
        </p:spPr>
        <p:txBody>
          <a:bodyPr wrap="square">
            <a:spAutoFit/>
          </a:bodyPr>
          <a:lstStyle/>
          <a:p>
            <a:pPr algn="just">
              <a:lnSpc>
                <a:spcPct val="150000"/>
              </a:lnSpc>
            </a:pPr>
            <a:r>
              <a:rPr lang="en-US" sz="2400" dirty="0">
                <a:latin typeface="Times New Roman" panose="02020603050405020304" pitchFamily="18" charset="0"/>
                <a:cs typeface="Times New Roman" panose="02020603050405020304" pitchFamily="18" charset="0"/>
              </a:rPr>
              <a:t>She creates </a:t>
            </a:r>
            <a:r>
              <a:rPr lang="en-US" sz="2400" dirty="0" smtClean="0">
                <a:latin typeface="Times New Roman" panose="02020603050405020304" pitchFamily="18" charset="0"/>
                <a:cs typeface="Times New Roman" panose="02020603050405020304" pitchFamily="18" charset="0"/>
              </a:rPr>
              <a:t>in </a:t>
            </a:r>
            <a:r>
              <a:rPr lang="en-US" sz="2400" b="1" i="1" dirty="0">
                <a:latin typeface="Times New Roman" panose="02020603050405020304" pitchFamily="18" charset="0"/>
                <a:cs typeface="Times New Roman" panose="02020603050405020304" pitchFamily="18" charset="0"/>
              </a:rPr>
              <a:t>multiple literary </a:t>
            </a:r>
            <a:r>
              <a:rPr lang="en-US" sz="2400" b="1" i="1" dirty="0" smtClean="0">
                <a:latin typeface="Times New Roman" panose="02020603050405020304" pitchFamily="18" charset="0"/>
                <a:cs typeface="Times New Roman" panose="02020603050405020304" pitchFamily="18" charset="0"/>
              </a:rPr>
              <a:t>genres </a:t>
            </a:r>
            <a:r>
              <a:rPr lang="en-US" sz="2400" dirty="0" smtClean="0">
                <a:latin typeface="Times New Roman" panose="02020603050405020304" pitchFamily="18" charset="0"/>
                <a:cs typeface="Times New Roman" panose="02020603050405020304" pitchFamily="18" charset="0"/>
              </a:rPr>
              <a:t>including:</a:t>
            </a:r>
          </a:p>
          <a:p>
            <a:pPr marL="342900" indent="-342900" algn="just">
              <a:lnSpc>
                <a:spcPct val="150000"/>
              </a:lnSpc>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poetry (Laguna Woman, 1974; Voices Under One Sky, 1994), </a:t>
            </a:r>
            <a:endParaRPr lang="en-US" sz="24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short </a:t>
            </a:r>
            <a:r>
              <a:rPr lang="en-US" sz="2400" dirty="0">
                <a:latin typeface="Times New Roman" panose="02020603050405020304" pitchFamily="18" charset="0"/>
                <a:cs typeface="Times New Roman" panose="02020603050405020304" pitchFamily="18" charset="0"/>
              </a:rPr>
              <a:t>fiction (Storyteller, 1981; Ocean Story, 2011), </a:t>
            </a:r>
            <a:endParaRPr lang="en-US" sz="24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novels </a:t>
            </a:r>
            <a:r>
              <a:rPr lang="en-US" sz="2400" dirty="0">
                <a:latin typeface="Times New Roman" panose="02020603050405020304" pitchFamily="18" charset="0"/>
                <a:cs typeface="Times New Roman" panose="02020603050405020304" pitchFamily="18" charset="0"/>
              </a:rPr>
              <a:t>(Ceremony, 1977; Almanac of the Dead, 1991; Gardens in the Dunes, 1999), </a:t>
            </a:r>
          </a:p>
          <a:p>
            <a:pPr marL="342900" indent="-342900" algn="just">
              <a:lnSpc>
                <a:spcPct val="150000"/>
              </a:lnSpc>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nonfiction </a:t>
            </a:r>
            <a:r>
              <a:rPr lang="en-US" sz="2400" dirty="0">
                <a:latin typeface="Times New Roman" panose="02020603050405020304" pitchFamily="18" charset="0"/>
                <a:cs typeface="Times New Roman" panose="02020603050405020304" pitchFamily="18" charset="0"/>
              </a:rPr>
              <a:t>prose (Yellow Woman and a Beauty of the Spirit, The Delicacy and Strength of Lace, 1985; The Turquoise Ledge, 2010)—and using </a:t>
            </a:r>
            <a:r>
              <a:rPr lang="en-US" sz="2400" b="1" i="1" dirty="0" err="1">
                <a:latin typeface="Times New Roman" panose="02020603050405020304" pitchFamily="18" charset="0"/>
                <a:cs typeface="Times New Roman" panose="02020603050405020304" pitchFamily="18" charset="0"/>
              </a:rPr>
              <a:t>intermedial</a:t>
            </a:r>
            <a:r>
              <a:rPr lang="en-US" sz="2400" b="1" i="1" dirty="0">
                <a:latin typeface="Times New Roman" panose="02020603050405020304" pitchFamily="18" charset="0"/>
                <a:cs typeface="Times New Roman" panose="02020603050405020304" pitchFamily="18" charset="0"/>
              </a:rPr>
              <a:t> forms </a:t>
            </a:r>
            <a:r>
              <a:rPr lang="en-US" sz="2400" dirty="0">
                <a:latin typeface="Times New Roman" panose="02020603050405020304" pitchFamily="18" charset="0"/>
                <a:cs typeface="Times New Roman" panose="02020603050405020304" pitchFamily="18" charset="0"/>
              </a:rPr>
              <a:t>of expression, most notably photography (Rain, with Lee Marmon, 1996; Sacred Water, 1993), video (Running on the Edge of the Rainbow: Laguna Stories and Poems, 1978; </a:t>
            </a:r>
            <a:r>
              <a:rPr lang="en-US" sz="2400" dirty="0" err="1">
                <a:latin typeface="Times New Roman" panose="02020603050405020304" pitchFamily="18" charset="0"/>
                <a:cs typeface="Times New Roman" panose="02020603050405020304" pitchFamily="18" charset="0"/>
              </a:rPr>
              <a:t>Estoy</a:t>
            </a:r>
            <a:r>
              <a:rPr lang="en-US" sz="2400" dirty="0">
                <a:latin typeface="Times New Roman" panose="02020603050405020304" pitchFamily="18" charset="0"/>
                <a:cs typeface="Times New Roman" panose="02020603050405020304" pitchFamily="18" charset="0"/>
              </a:rPr>
              <a:t>-eh-</a:t>
            </a:r>
            <a:r>
              <a:rPr lang="en-US" sz="2400" dirty="0" err="1">
                <a:latin typeface="Times New Roman" panose="02020603050405020304" pitchFamily="18" charset="0"/>
                <a:cs typeface="Times New Roman" panose="02020603050405020304" pitchFamily="18" charset="0"/>
              </a:rPr>
              <a:t>muut</a:t>
            </a:r>
            <a:r>
              <a:rPr lang="en-US" sz="2400" dirty="0">
                <a:latin typeface="Times New Roman" panose="02020603050405020304" pitchFamily="18" charset="0"/>
                <a:cs typeface="Times New Roman" panose="02020603050405020304" pitchFamily="18" charset="0"/>
              </a:rPr>
              <a:t> and the </a:t>
            </a:r>
            <a:r>
              <a:rPr lang="en-US" sz="2400" dirty="0" err="1">
                <a:latin typeface="Times New Roman" panose="02020603050405020304" pitchFamily="18" charset="0"/>
                <a:cs typeface="Times New Roman" panose="02020603050405020304" pitchFamily="18" charset="0"/>
              </a:rPr>
              <a:t>Kunideeyahs</a:t>
            </a:r>
            <a:r>
              <a:rPr lang="en-US" sz="2400" dirty="0">
                <a:latin typeface="Times New Roman" panose="02020603050405020304" pitchFamily="18" charset="0"/>
                <a:cs typeface="Times New Roman" panose="02020603050405020304" pitchFamily="18" charset="0"/>
              </a:rPr>
              <a:t>, 1979), drawing, and painting.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40603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8136904" cy="5185522"/>
          </a:xfrm>
          <a:prstGeom prst="rect">
            <a:avLst/>
          </a:prstGeom>
        </p:spPr>
        <p:txBody>
          <a:bodyPr wrap="square">
            <a:spAutoFit/>
          </a:bodyPr>
          <a:lstStyle/>
          <a:p>
            <a:pPr algn="just">
              <a:lnSpc>
                <a:spcPct val="150000"/>
              </a:lnSpc>
            </a:pPr>
            <a:r>
              <a:rPr lang="en-US" sz="2800" b="1" dirty="0" smtClean="0">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most frequently discussed aspects of her </a:t>
            </a:r>
            <a:r>
              <a:rPr lang="en-US" sz="2800" b="1" dirty="0" smtClean="0">
                <a:latin typeface="Times New Roman" panose="02020603050405020304" pitchFamily="18" charset="0"/>
                <a:cs typeface="Times New Roman" panose="02020603050405020304" pitchFamily="18" charset="0"/>
              </a:rPr>
              <a:t>work: </a:t>
            </a:r>
          </a:p>
          <a:p>
            <a:pPr marL="342900" indent="-342900" algn="just">
              <a:lnSpc>
                <a:spcPct val="150000"/>
              </a:lnSpc>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role of the oral tradition in her style of storytelling, </a:t>
            </a:r>
            <a:endParaRPr lang="en-US" sz="28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her </a:t>
            </a:r>
            <a:r>
              <a:rPr lang="en-US" sz="2800" dirty="0">
                <a:latin typeface="Times New Roman" panose="02020603050405020304" pitchFamily="18" charset="0"/>
                <a:cs typeface="Times New Roman" panose="02020603050405020304" pitchFamily="18" charset="0"/>
              </a:rPr>
              <a:t>use of mythological and ceremonial contexts, </a:t>
            </a:r>
            <a:endParaRPr lang="en-US" sz="28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her </a:t>
            </a:r>
            <a:r>
              <a:rPr lang="en-US" sz="2800" dirty="0">
                <a:latin typeface="Times New Roman" panose="02020603050405020304" pitchFamily="18" charset="0"/>
                <a:cs typeface="Times New Roman" panose="02020603050405020304" pitchFamily="18" charset="0"/>
              </a:rPr>
              <a:t>exploration of gender and sexuality, </a:t>
            </a:r>
            <a:endParaRPr lang="en-US" sz="28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tension among cultural identities and world views, </a:t>
            </a:r>
            <a:endParaRPr lang="en-US" sz="2800" dirty="0" smtClean="0">
              <a:latin typeface="Times New Roman" panose="02020603050405020304" pitchFamily="18"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her </a:t>
            </a:r>
            <a:r>
              <a:rPr lang="en-US" sz="2800" dirty="0">
                <a:latin typeface="Times New Roman" panose="02020603050405020304" pitchFamily="18" charset="0"/>
                <a:cs typeface="Times New Roman" panose="02020603050405020304" pitchFamily="18" charset="0"/>
              </a:rPr>
              <a:t>engagement with ecology and </a:t>
            </a:r>
            <a:r>
              <a:rPr lang="en-US" sz="2800" dirty="0" smtClean="0">
                <a:latin typeface="Times New Roman" panose="02020603050405020304" pitchFamily="18" charset="0"/>
                <a:cs typeface="Times New Roman" panose="02020603050405020304" pitchFamily="18" charset="0"/>
              </a:rPr>
              <a:t>environmentalism.</a:t>
            </a:r>
          </a:p>
        </p:txBody>
      </p:sp>
    </p:spTree>
    <p:extLst>
      <p:ext uri="{BB962C8B-B14F-4D97-AF65-F5344CB8AC3E}">
        <p14:creationId xmlns:p14="http://schemas.microsoft.com/office/powerpoint/2010/main" val="1953261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71184" cy="779686"/>
          </a:xfrm>
        </p:spPr>
        <p:txBody>
          <a:bodyPr>
            <a:noAutofit/>
          </a:bodyPr>
          <a:lstStyle/>
          <a:p>
            <a:pPr indent="450215" algn="ctr" fontAlgn="base">
              <a:lnSpc>
                <a:spcPct val="115000"/>
              </a:lnSpc>
              <a:spcAft>
                <a:spcPts val="0"/>
              </a:spcAft>
            </a:pPr>
            <a:r>
              <a:rPr lang="en-US" sz="2800" dirty="0" smtClean="0">
                <a:latin typeface="Times New Roman" panose="02020603050405020304" pitchFamily="18" charset="0"/>
                <a:ea typeface="Calibri"/>
                <a:cs typeface="Times New Roman" panose="02020603050405020304" pitchFamily="18" charset="0"/>
              </a:rPr>
              <a:t/>
            </a:r>
            <a:br>
              <a:rPr lang="en-US" sz="2800" dirty="0" smtClean="0">
                <a:latin typeface="Times New Roman" panose="02020603050405020304" pitchFamily="18" charset="0"/>
                <a:ea typeface="Calibri"/>
                <a:cs typeface="Times New Roman" panose="02020603050405020304" pitchFamily="18" charset="0"/>
              </a:rPr>
            </a:br>
            <a:r>
              <a:rPr lang="en-US" sz="2800" dirty="0">
                <a:latin typeface="Times New Roman" panose="02020603050405020304" pitchFamily="18" charset="0"/>
                <a:ea typeface="Calibri"/>
                <a:cs typeface="Times New Roman" panose="02020603050405020304" pitchFamily="18" charset="0"/>
              </a:rPr>
              <a:t/>
            </a:r>
            <a:br>
              <a:rPr lang="en-US" sz="2800" dirty="0">
                <a:latin typeface="Times New Roman" panose="02020603050405020304" pitchFamily="18" charset="0"/>
                <a:ea typeface="Calibri"/>
                <a:cs typeface="Times New Roman" panose="02020603050405020304" pitchFamily="18" charset="0"/>
              </a:rPr>
            </a:br>
            <a:r>
              <a:rPr lang="en-US" sz="2800" dirty="0" smtClean="0">
                <a:latin typeface="Times New Roman" panose="02020603050405020304" pitchFamily="18" charset="0"/>
                <a:ea typeface="Calibri"/>
                <a:cs typeface="Times New Roman" panose="02020603050405020304" pitchFamily="18" charset="0"/>
              </a:rPr>
              <a:t/>
            </a:r>
            <a:br>
              <a:rPr lang="en-US" sz="2800" dirty="0" smtClean="0">
                <a:latin typeface="Times New Roman" panose="02020603050405020304" pitchFamily="18" charset="0"/>
                <a:ea typeface="Calibri"/>
                <a:cs typeface="Times New Roman" panose="02020603050405020304" pitchFamily="18" charset="0"/>
              </a:rPr>
            </a:br>
            <a:r>
              <a:rPr lang="en-US" sz="2800" dirty="0">
                <a:latin typeface="Times New Roman" panose="02020603050405020304" pitchFamily="18" charset="0"/>
                <a:ea typeface="Calibri"/>
                <a:cs typeface="Times New Roman" panose="02020603050405020304" pitchFamily="18" charset="0"/>
              </a:rPr>
              <a:t/>
            </a:r>
            <a:br>
              <a:rPr lang="en-US" sz="2800" dirty="0">
                <a:latin typeface="Times New Roman" panose="02020603050405020304" pitchFamily="18" charset="0"/>
                <a:ea typeface="Calibri"/>
                <a:cs typeface="Times New Roman" panose="02020603050405020304" pitchFamily="18" charset="0"/>
              </a:rPr>
            </a:br>
            <a:r>
              <a:rPr lang="en-US" sz="2800" dirty="0" smtClean="0">
                <a:latin typeface="Times New Roman" panose="02020603050405020304" pitchFamily="18" charset="0"/>
                <a:ea typeface="Calibri"/>
                <a:cs typeface="Times New Roman" panose="02020603050405020304" pitchFamily="18" charset="0"/>
              </a:rPr>
              <a:t/>
            </a:r>
            <a:br>
              <a:rPr lang="en-US" sz="2800" dirty="0" smtClean="0">
                <a:latin typeface="Times New Roman" panose="02020603050405020304" pitchFamily="18" charset="0"/>
                <a:ea typeface="Calibri"/>
                <a:cs typeface="Times New Roman" panose="02020603050405020304" pitchFamily="18" charset="0"/>
              </a:rPr>
            </a:br>
            <a:r>
              <a:rPr lang="en-US" sz="2800" dirty="0">
                <a:latin typeface="Times New Roman" panose="02020603050405020304" pitchFamily="18" charset="0"/>
                <a:ea typeface="Calibri"/>
                <a:cs typeface="Times New Roman" panose="02020603050405020304" pitchFamily="18" charset="0"/>
              </a:rPr>
              <a:t/>
            </a:r>
            <a:br>
              <a:rPr lang="en-US" sz="2800" dirty="0">
                <a:latin typeface="Times New Roman" panose="02020603050405020304" pitchFamily="18" charset="0"/>
                <a:ea typeface="Calibri"/>
                <a:cs typeface="Times New Roman" panose="02020603050405020304" pitchFamily="18" charset="0"/>
              </a:rPr>
            </a:br>
            <a:r>
              <a:rPr lang="en-US" sz="2800" dirty="0" smtClean="0">
                <a:latin typeface="Times New Roman" panose="02020603050405020304" pitchFamily="18" charset="0"/>
                <a:ea typeface="Calibri"/>
                <a:cs typeface="Times New Roman" panose="02020603050405020304" pitchFamily="18" charset="0"/>
              </a:rPr>
              <a:t>1</a:t>
            </a:r>
            <a:r>
              <a:rPr lang="en-US" sz="2800" dirty="0">
                <a:latin typeface="Times New Roman" panose="02020603050405020304" pitchFamily="18" charset="0"/>
                <a:ea typeface="Calibri"/>
                <a:cs typeface="Times New Roman" panose="02020603050405020304" pitchFamily="18" charset="0"/>
              </a:rPr>
              <a:t>. </a:t>
            </a:r>
            <a:r>
              <a:rPr lang="en-US" sz="2800" dirty="0">
                <a:latin typeface="Times New Roman" panose="02020603050405020304" pitchFamily="18" charset="0"/>
                <a:ea typeface="Times New Roman"/>
                <a:cs typeface="Times New Roman" panose="02020603050405020304" pitchFamily="18" charset="0"/>
              </a:rPr>
              <a:t>General Characteristics</a:t>
            </a:r>
            <a:r>
              <a:rPr lang="ru-RU" sz="2800" dirty="0">
                <a:latin typeface="Times New Roman" panose="02020603050405020304" pitchFamily="18" charset="0"/>
                <a:ea typeface="Calibri"/>
                <a:cs typeface="Times New Roman" panose="02020603050405020304" pitchFamily="18" charset="0"/>
              </a:rPr>
              <a:t/>
            </a:r>
            <a:br>
              <a:rPr lang="ru-RU" sz="2800" dirty="0">
                <a:latin typeface="Times New Roman" panose="02020603050405020304" pitchFamily="18" charset="0"/>
                <a:ea typeface="Calibri"/>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395536" y="1412776"/>
            <a:ext cx="5338936" cy="4691063"/>
          </a:xfrm>
        </p:spPr>
        <p:txBody>
          <a:bodyPr>
            <a:normAutofit lnSpcReduction="10000"/>
          </a:bodyPr>
          <a:lstStyle/>
          <a:p>
            <a:pPr algn="just"/>
            <a:r>
              <a:rPr lang="en-US" sz="2400" b="1" i="1" dirty="0" smtClean="0">
                <a:latin typeface="Times New Roman" panose="02020603050405020304" pitchFamily="18" charset="0"/>
                <a:cs typeface="Times New Roman" panose="02020603050405020304" pitchFamily="18" charset="0"/>
              </a:rPr>
              <a:t>Native American literature</a:t>
            </a:r>
            <a:r>
              <a:rPr lang="en-US" sz="2400" dirty="0" smtClean="0">
                <a:latin typeface="Times New Roman" panose="02020603050405020304" pitchFamily="18" charset="0"/>
                <a:cs typeface="Times New Roman" panose="02020603050405020304" pitchFamily="18" charset="0"/>
              </a:rPr>
              <a:t>, also called </a:t>
            </a:r>
            <a:r>
              <a:rPr lang="en-US" sz="2400" b="1" i="1" dirty="0" smtClean="0">
                <a:latin typeface="Times New Roman" panose="02020603050405020304" pitchFamily="18" charset="0"/>
                <a:cs typeface="Times New Roman" panose="02020603050405020304" pitchFamily="18" charset="0"/>
              </a:rPr>
              <a:t>Indian literature </a:t>
            </a:r>
            <a:r>
              <a:rPr lang="en-US" sz="2400" dirty="0" smtClean="0">
                <a:latin typeface="Times New Roman" panose="02020603050405020304" pitchFamily="18" charset="0"/>
                <a:cs typeface="Times New Roman" panose="02020603050405020304" pitchFamily="18" charset="0"/>
              </a:rPr>
              <a:t>or </a:t>
            </a:r>
            <a:r>
              <a:rPr lang="en-US" sz="2400" b="1" i="1" dirty="0" smtClean="0">
                <a:latin typeface="Times New Roman" panose="02020603050405020304" pitchFamily="18" charset="0"/>
                <a:cs typeface="Times New Roman" panose="02020603050405020304" pitchFamily="18" charset="0"/>
              </a:rPr>
              <a:t>American Indian literature</a:t>
            </a:r>
            <a:r>
              <a:rPr lang="en-US" sz="2400" dirty="0" smtClean="0">
                <a:latin typeface="Times New Roman" panose="02020603050405020304" pitchFamily="18" charset="0"/>
                <a:cs typeface="Times New Roman" panose="02020603050405020304" pitchFamily="18" charset="0"/>
              </a:rPr>
              <a:t>, the traditional oral and written literatures of the indigenous peoples of the Americas. </a:t>
            </a:r>
          </a:p>
          <a:p>
            <a:pPr algn="just"/>
            <a:r>
              <a:rPr lang="en-US" sz="2400" dirty="0" smtClean="0">
                <a:latin typeface="Times New Roman" panose="02020603050405020304" pitchFamily="18" charset="0"/>
                <a:cs typeface="Times New Roman" panose="02020603050405020304" pitchFamily="18" charset="0"/>
              </a:rPr>
              <a:t>These include ancient hieroglyphic and pictographic writings of Middle America as well as an extensive set of folktales, myths, and oral histories that were transmitted for centuries by storytellers and that live on in the language works of many contemporary American Indian writers. </a:t>
            </a:r>
            <a:endParaRPr lang="ru-RU" sz="2400"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012160" y="1628800"/>
            <a:ext cx="2859272"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377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568952" cy="6001643"/>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“I was fortunate to be reared by my </a:t>
            </a:r>
            <a:r>
              <a:rPr lang="en-US" sz="2400" dirty="0" smtClean="0">
                <a:latin typeface="Times New Roman" panose="02020603050405020304" pitchFamily="18" charset="0"/>
                <a:cs typeface="Times New Roman" panose="02020603050405020304" pitchFamily="18" charset="0"/>
              </a:rPr>
              <a:t>great-grandmother </a:t>
            </a:r>
            <a:r>
              <a:rPr lang="en-US" sz="2400" dirty="0">
                <a:latin typeface="Times New Roman" panose="02020603050405020304" pitchFamily="18" charset="0"/>
                <a:cs typeface="Times New Roman" panose="02020603050405020304" pitchFamily="18" charset="0"/>
              </a:rPr>
              <a:t>and others of her generation</a:t>
            </a:r>
            <a:r>
              <a:rPr lang="en-US" sz="2400" dirty="0" smtClean="0">
                <a:latin typeface="Times New Roman" panose="02020603050405020304" pitchFamily="18" charset="0"/>
                <a:cs typeface="Times New Roman" panose="02020603050405020304" pitchFamily="18" charset="0"/>
              </a:rPr>
              <a:t>,” says </a:t>
            </a:r>
            <a:r>
              <a:rPr lang="en-US" sz="2400" dirty="0">
                <a:latin typeface="Times New Roman" panose="02020603050405020304" pitchFamily="18" charset="0"/>
                <a:cs typeface="Times New Roman" panose="02020603050405020304" pitchFamily="18" charset="0"/>
              </a:rPr>
              <a:t>Leslie Marmon </a:t>
            </a:r>
            <a:r>
              <a:rPr lang="en-US" sz="2400" dirty="0" err="1">
                <a:latin typeface="Times New Roman" panose="02020603050405020304" pitchFamily="18" charset="0"/>
                <a:cs typeface="Times New Roman" panose="02020603050405020304" pitchFamily="18" charset="0"/>
              </a:rPr>
              <a:t>Silko</a:t>
            </a:r>
            <a:r>
              <a:rPr lang="en-US" sz="2400" dirty="0">
                <a:latin typeface="Times New Roman" panose="02020603050405020304" pitchFamily="18" charset="0"/>
                <a:cs typeface="Times New Roman" panose="02020603050405020304" pitchFamily="18" charset="0"/>
              </a:rPr>
              <a:t>. “They always took an interest in </a:t>
            </a:r>
            <a:r>
              <a:rPr lang="en-US" sz="2400" dirty="0" smtClean="0">
                <a:latin typeface="Times New Roman" panose="02020603050405020304" pitchFamily="18" charset="0"/>
                <a:cs typeface="Times New Roman" panose="02020603050405020304" pitchFamily="18" charset="0"/>
              </a:rPr>
              <a:t>us children </a:t>
            </a:r>
            <a:r>
              <a:rPr lang="en-US" sz="2400" dirty="0">
                <a:latin typeface="Times New Roman" panose="02020603050405020304" pitchFamily="18" charset="0"/>
                <a:cs typeface="Times New Roman" panose="02020603050405020304" pitchFamily="18" charset="0"/>
              </a:rPr>
              <a:t>and they were </a:t>
            </a:r>
            <a:r>
              <a:rPr lang="en-US" sz="2400" dirty="0" smtClean="0">
                <a:latin typeface="Times New Roman" panose="02020603050405020304" pitchFamily="18" charset="0"/>
                <a:cs typeface="Times New Roman" panose="02020603050405020304" pitchFamily="18" charset="0"/>
              </a:rPr>
              <a:t>always delighted </a:t>
            </a:r>
            <a:r>
              <a:rPr lang="en-US" sz="2400" dirty="0">
                <a:latin typeface="Times New Roman" panose="02020603050405020304" pitchFamily="18" charset="0"/>
                <a:cs typeface="Times New Roman" panose="02020603050405020304" pitchFamily="18" charset="0"/>
              </a:rPr>
              <a:t>to answer our questions and to tell us stories about the old days.”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Born in Albuquerque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Silko</a:t>
            </a:r>
            <a:r>
              <a:rPr lang="en-US" sz="2400" dirty="0">
                <a:latin typeface="Times New Roman" panose="02020603050405020304" pitchFamily="18" charset="0"/>
                <a:cs typeface="Times New Roman" panose="02020603050405020304" pitchFamily="18" charset="0"/>
              </a:rPr>
              <a:t> grew up on the Laguna Pueblo reservation in New Mexico. </a:t>
            </a:r>
            <a:endParaRPr lang="en-US" sz="2400" dirty="0" smtClean="0">
              <a:latin typeface="Times New Roman" panose="02020603050405020304" pitchFamily="18" charset="0"/>
              <a:cs typeface="Times New Roman" panose="02020603050405020304" pitchFamily="18" charset="0"/>
            </a:endParaRPr>
          </a:p>
          <a:p>
            <a:pPr algn="just"/>
            <a:r>
              <a:rPr lang="en-US" sz="2400" dirty="0" err="1" smtClean="0">
                <a:latin typeface="Times New Roman" panose="02020603050405020304" pitchFamily="18" charset="0"/>
                <a:cs typeface="Times New Roman" panose="02020603050405020304" pitchFamily="18" charset="0"/>
              </a:rPr>
              <a:t>Silko’s</a:t>
            </a:r>
            <a:r>
              <a:rPr lang="en-US" sz="2400" dirty="0" smtClean="0">
                <a:latin typeface="Times New Roman" panose="02020603050405020304" pitchFamily="18" charset="0"/>
                <a:cs typeface="Times New Roman" panose="02020603050405020304" pitchFamily="18" charset="0"/>
              </a:rPr>
              <a:t> writings reflect </a:t>
            </a:r>
            <a:r>
              <a:rPr lang="en-US" sz="2400" dirty="0">
                <a:latin typeface="Times New Roman" panose="02020603050405020304" pitchFamily="18" charset="0"/>
                <a:cs typeface="Times New Roman" panose="02020603050405020304" pitchFamily="18" charset="0"/>
              </a:rPr>
              <a:t>her </a:t>
            </a:r>
            <a:r>
              <a:rPr lang="en-US" sz="2400" b="1" i="1" dirty="0">
                <a:latin typeface="Times New Roman" panose="02020603050405020304" pitchFamily="18" charset="0"/>
                <a:cs typeface="Times New Roman" panose="02020603050405020304" pitchFamily="18" charset="0"/>
              </a:rPr>
              <a:t>mixed heritage</a:t>
            </a:r>
            <a:r>
              <a:rPr lang="en-US"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While </a:t>
            </a:r>
            <a:r>
              <a:rPr lang="en-US" sz="2400" dirty="0">
                <a:latin typeface="Times New Roman" panose="02020603050405020304" pitchFamily="18" charset="0"/>
                <a:cs typeface="Times New Roman" panose="02020603050405020304" pitchFamily="18" charset="0"/>
              </a:rPr>
              <a:t>Laguna </a:t>
            </a:r>
            <a:r>
              <a:rPr lang="en-US" sz="2400" dirty="0" smtClean="0">
                <a:latin typeface="Times New Roman" panose="02020603050405020304" pitchFamily="18" charset="0"/>
                <a:cs typeface="Times New Roman" panose="02020603050405020304" pitchFamily="18" charset="0"/>
              </a:rPr>
              <a:t>stories </a:t>
            </a:r>
            <a:r>
              <a:rPr lang="en-US" sz="2400" dirty="0">
                <a:latin typeface="Times New Roman" panose="02020603050405020304" pitchFamily="18" charset="0"/>
                <a:cs typeface="Times New Roman" panose="02020603050405020304" pitchFamily="18" charset="0"/>
              </a:rPr>
              <a:t>and traditions figure prominently in her work</a:t>
            </a:r>
            <a:r>
              <a:rPr lang="en-US" sz="2400" dirty="0" smtClean="0">
                <a:latin typeface="Times New Roman" panose="02020603050405020304" pitchFamily="18" charset="0"/>
                <a:cs typeface="Times New Roman" panose="02020603050405020304" pitchFamily="18" charset="0"/>
              </a:rPr>
              <a:t>, she </a:t>
            </a:r>
            <a:r>
              <a:rPr lang="en-US" sz="2400" dirty="0">
                <a:latin typeface="Times New Roman" panose="02020603050405020304" pitchFamily="18" charset="0"/>
                <a:cs typeface="Times New Roman" panose="02020603050405020304" pitchFamily="18" charset="0"/>
              </a:rPr>
              <a:t>focuses on </a:t>
            </a:r>
            <a:r>
              <a:rPr lang="en-US" sz="2400" b="1" i="1" dirty="0">
                <a:latin typeface="Times New Roman" panose="02020603050405020304" pitchFamily="18" charset="0"/>
                <a:cs typeface="Times New Roman" panose="02020603050405020304" pitchFamily="18" charset="0"/>
              </a:rPr>
              <a:t>the flexibility of Laguna culture in adapting to outside influences</a:t>
            </a:r>
            <a:r>
              <a:rPr lang="en-US" sz="2400" dirty="0">
                <a:latin typeface="Times New Roman" panose="02020603050405020304" pitchFamily="18" charset="0"/>
                <a:cs typeface="Times New Roman" panose="02020603050405020304" pitchFamily="18" charset="0"/>
              </a:rPr>
              <a:t>. Much of </a:t>
            </a:r>
            <a:r>
              <a:rPr lang="en-US" sz="2400" dirty="0" smtClean="0">
                <a:latin typeface="Times New Roman" panose="02020603050405020304" pitchFamily="18" charset="0"/>
                <a:cs typeface="Times New Roman" panose="02020603050405020304" pitchFamily="18" charset="0"/>
              </a:rPr>
              <a:t>her work </a:t>
            </a:r>
            <a:r>
              <a:rPr lang="en-US" sz="2400" dirty="0">
                <a:latin typeface="Times New Roman" panose="02020603050405020304" pitchFamily="18" charset="0"/>
                <a:cs typeface="Times New Roman" panose="02020603050405020304" pitchFamily="18" charset="0"/>
              </a:rPr>
              <a:t>is influenced by </a:t>
            </a:r>
            <a:r>
              <a:rPr lang="en-US" sz="2400" b="1" i="1" dirty="0">
                <a:latin typeface="Times New Roman" panose="02020603050405020304" pitchFamily="18" charset="0"/>
                <a:cs typeface="Times New Roman" panose="02020603050405020304" pitchFamily="18" charset="0"/>
              </a:rPr>
              <a:t>the traditional Pueblo sense of time</a:t>
            </a:r>
            <a:r>
              <a:rPr lang="en-US" sz="2400" dirty="0">
                <a:latin typeface="Times New Roman" panose="02020603050405020304" pitchFamily="18" charset="0"/>
                <a:cs typeface="Times New Roman" panose="02020603050405020304" pitchFamily="18" charset="0"/>
              </a:rPr>
              <a:t>: “The indigenous people of </a:t>
            </a:r>
            <a:r>
              <a:rPr lang="en-US" sz="2400" dirty="0" smtClean="0">
                <a:latin typeface="Times New Roman" panose="02020603050405020304" pitchFamily="18" charset="0"/>
                <a:cs typeface="Times New Roman" panose="02020603050405020304" pitchFamily="18" charset="0"/>
              </a:rPr>
              <a:t>the</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Americas </a:t>
            </a:r>
            <a:r>
              <a:rPr lang="en-US" sz="2400" dirty="0">
                <a:latin typeface="Times New Roman" panose="02020603050405020304" pitchFamily="18" charset="0"/>
                <a:cs typeface="Times New Roman" panose="02020603050405020304" pitchFamily="18" charset="0"/>
              </a:rPr>
              <a:t>see </a:t>
            </a:r>
            <a:r>
              <a:rPr lang="en-US" sz="2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time as </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round</a:t>
            </a:r>
            <a:r>
              <a:rPr lang="en-US" sz="2400" dirty="0">
                <a:latin typeface="Times New Roman" panose="02020603050405020304" pitchFamily="18" charset="0"/>
                <a:cs typeface="Times New Roman" panose="02020603050405020304" pitchFamily="18" charset="0"/>
              </a:rPr>
              <a:t>, not as a long linear string. If time is round...then something </a:t>
            </a:r>
            <a:r>
              <a:rPr lang="en-US" sz="2400" dirty="0" smtClean="0">
                <a:latin typeface="Times New Roman" panose="02020603050405020304" pitchFamily="18" charset="0"/>
                <a:cs typeface="Times New Roman" panose="02020603050405020304" pitchFamily="18" charset="0"/>
              </a:rPr>
              <a:t>that happened </a:t>
            </a:r>
            <a:r>
              <a:rPr lang="en-US" sz="2400" dirty="0">
                <a:latin typeface="Times New Roman" panose="02020603050405020304" pitchFamily="18" charset="0"/>
                <a:cs typeface="Times New Roman" panose="02020603050405020304" pitchFamily="18" charset="0"/>
              </a:rPr>
              <a:t>five hundred years ago may be quite immediate and real, whereas </a:t>
            </a:r>
            <a:r>
              <a:rPr lang="en-US" sz="2400" dirty="0" smtClean="0">
                <a:latin typeface="Times New Roman" panose="02020603050405020304" pitchFamily="18" charset="0"/>
                <a:cs typeface="Times New Roman" panose="02020603050405020304" pitchFamily="18" charset="0"/>
              </a:rPr>
              <a:t>something inconsequential </a:t>
            </a:r>
            <a:r>
              <a:rPr lang="en-US" sz="2400" dirty="0">
                <a:latin typeface="Times New Roman" panose="02020603050405020304" pitchFamily="18" charset="0"/>
                <a:cs typeface="Times New Roman" panose="02020603050405020304" pitchFamily="18" charset="0"/>
              </a:rPr>
              <a:t>that happened an hour ago could be far away. Think of </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time as an ocean</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always moving”.</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8545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Laguna Tradition</a:t>
            </a:r>
            <a:endParaRPr lang="ru-RU" dirty="0"/>
          </a:p>
        </p:txBody>
      </p:sp>
      <p:sp>
        <p:nvSpPr>
          <p:cNvPr id="3" name="Прямоугольник 2"/>
          <p:cNvSpPr/>
          <p:nvPr/>
        </p:nvSpPr>
        <p:spPr>
          <a:xfrm>
            <a:off x="683568" y="1305342"/>
            <a:ext cx="8064896" cy="4154984"/>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The Laguna are one of more than twenty groups of Pueblo Indians, most of whom live </a:t>
            </a:r>
            <a:r>
              <a:rPr lang="en-US" sz="2400" dirty="0" smtClean="0">
                <a:latin typeface="Times New Roman" panose="02020603050405020304" pitchFamily="18" charset="0"/>
                <a:cs typeface="Times New Roman" panose="02020603050405020304" pitchFamily="18" charset="0"/>
              </a:rPr>
              <a:t>in northern </a:t>
            </a:r>
            <a:r>
              <a:rPr lang="en-US" sz="2400" dirty="0">
                <a:latin typeface="Times New Roman" panose="02020603050405020304" pitchFamily="18" charset="0"/>
                <a:cs typeface="Times New Roman" panose="02020603050405020304" pitchFamily="18" charset="0"/>
              </a:rPr>
              <a:t>New Mexico.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Laguna Pueblo reservation, the setting of the story </a:t>
            </a:r>
            <a:r>
              <a:rPr lang="en-US" sz="2400" i="1" dirty="0">
                <a:latin typeface="Times New Roman" panose="02020603050405020304" pitchFamily="18" charset="0"/>
                <a:cs typeface="Times New Roman" panose="02020603050405020304" pitchFamily="18" charset="0"/>
              </a:rPr>
              <a:t>“The Man To Send Rain </a:t>
            </a:r>
            <a:r>
              <a:rPr lang="en-US" sz="2400" i="1" dirty="0" smtClean="0">
                <a:latin typeface="Times New Roman" panose="02020603050405020304" pitchFamily="18" charset="0"/>
                <a:cs typeface="Times New Roman" panose="02020603050405020304" pitchFamily="18" charset="0"/>
              </a:rPr>
              <a:t>Clouds” </a:t>
            </a:r>
            <a:r>
              <a:rPr lang="en-US" sz="2400" dirty="0" smtClean="0">
                <a:latin typeface="Times New Roman" panose="02020603050405020304" pitchFamily="18" charset="0"/>
                <a:cs typeface="Times New Roman" panose="02020603050405020304" pitchFamily="18" charset="0"/>
              </a:rPr>
              <a:t>you </a:t>
            </a:r>
            <a:r>
              <a:rPr lang="en-US" sz="2400" dirty="0">
                <a:latin typeface="Times New Roman" panose="02020603050405020304" pitchFamily="18" charset="0"/>
                <a:cs typeface="Times New Roman" panose="02020603050405020304" pitchFamily="18" charset="0"/>
              </a:rPr>
              <a:t>are about </a:t>
            </a:r>
            <a:r>
              <a:rPr lang="en-US" sz="2400" dirty="0" smtClean="0">
                <a:latin typeface="Times New Roman" panose="02020603050405020304" pitchFamily="18" charset="0"/>
                <a:cs typeface="Times New Roman" panose="02020603050405020304" pitchFamily="18" charset="0"/>
              </a:rPr>
              <a:t>to read</a:t>
            </a:r>
            <a:r>
              <a:rPr lang="en-US" sz="2400" dirty="0">
                <a:latin typeface="Times New Roman" panose="02020603050405020304" pitchFamily="18" charset="0"/>
                <a:cs typeface="Times New Roman" panose="02020603050405020304" pitchFamily="18" charset="0"/>
              </a:rPr>
              <a:t>, is located west of Albuquerque.</a:t>
            </a:r>
          </a:p>
          <a:p>
            <a:pPr algn="just"/>
            <a:r>
              <a:rPr lang="en-US" sz="2400" dirty="0">
                <a:latin typeface="Times New Roman" panose="02020603050405020304" pitchFamily="18" charset="0"/>
                <a:cs typeface="Times New Roman" panose="02020603050405020304" pitchFamily="18" charset="0"/>
              </a:rPr>
              <a:t>In </a:t>
            </a:r>
            <a:r>
              <a:rPr lang="en-US" sz="2400" dirty="0" smtClean="0">
                <a:latin typeface="Times New Roman" panose="02020603050405020304" pitchFamily="18" charset="0"/>
                <a:cs typeface="Times New Roman" panose="02020603050405020304" pitchFamily="18" charset="0"/>
              </a:rPr>
              <a:t>traditional </a:t>
            </a:r>
            <a:r>
              <a:rPr lang="en-US" sz="2400" dirty="0">
                <a:latin typeface="Times New Roman" panose="02020603050405020304" pitchFamily="18" charset="0"/>
                <a:cs typeface="Times New Roman" panose="02020603050405020304" pitchFamily="18" charset="0"/>
              </a:rPr>
              <a:t>Pueblo burial rites, </a:t>
            </a:r>
            <a:r>
              <a:rPr lang="en-US" sz="2400" b="1" i="1" dirty="0">
                <a:latin typeface="Times New Roman" panose="02020603050405020304" pitchFamily="18" charset="0"/>
                <a:cs typeface="Times New Roman" panose="02020603050405020304" pitchFamily="18" charset="0"/>
              </a:rPr>
              <a:t>cornmeal</a:t>
            </a:r>
            <a:r>
              <a:rPr lang="en-US" sz="2400" dirty="0">
                <a:latin typeface="Times New Roman" panose="02020603050405020304" pitchFamily="18" charset="0"/>
                <a:cs typeface="Times New Roman" panose="02020603050405020304" pitchFamily="18" charset="0"/>
              </a:rPr>
              <a:t> plays a significant role. It is associated </a:t>
            </a:r>
            <a:r>
              <a:rPr lang="en-US" sz="2400" dirty="0" smtClean="0">
                <a:latin typeface="Times New Roman" panose="02020603050405020304" pitchFamily="18" charset="0"/>
                <a:cs typeface="Times New Roman" panose="02020603050405020304" pitchFamily="18" charset="0"/>
              </a:rPr>
              <a:t>with praying </a:t>
            </a:r>
            <a:r>
              <a:rPr lang="en-US" sz="2400" dirty="0">
                <a:latin typeface="Times New Roman" panose="02020603050405020304" pitchFamily="18" charset="0"/>
                <a:cs typeface="Times New Roman" panose="02020603050405020304" pitchFamily="18" charset="0"/>
              </a:rPr>
              <a:t>and is sprinkled on corpses and graves as a blessing, much as holy water is used in </a:t>
            </a:r>
            <a:r>
              <a:rPr lang="en-US" sz="2400" dirty="0" smtClean="0">
                <a:latin typeface="Times New Roman" panose="02020603050405020304" pitchFamily="18" charset="0"/>
                <a:cs typeface="Times New Roman" panose="02020603050405020304" pitchFamily="18" charset="0"/>
              </a:rPr>
              <a:t>the Catholic </a:t>
            </a:r>
            <a:r>
              <a:rPr lang="en-US" sz="2400" dirty="0">
                <a:latin typeface="Times New Roman" panose="02020603050405020304" pitchFamily="18" charset="0"/>
                <a:cs typeface="Times New Roman" panose="02020603050405020304" pitchFamily="18" charset="0"/>
              </a:rPr>
              <a:t>church.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Another </a:t>
            </a:r>
            <a:r>
              <a:rPr lang="en-US" sz="2400" dirty="0">
                <a:latin typeface="Times New Roman" panose="02020603050405020304" pitchFamily="18" charset="0"/>
                <a:cs typeface="Times New Roman" panose="02020603050405020304" pitchFamily="18" charset="0"/>
              </a:rPr>
              <a:t>Pueblo tradition is for dead people to be </a:t>
            </a:r>
            <a:r>
              <a:rPr lang="en-US" sz="2400" dirty="0" smtClean="0">
                <a:latin typeface="Times New Roman" panose="02020603050405020304" pitchFamily="18" charset="0"/>
                <a:cs typeface="Times New Roman" panose="02020603050405020304" pitchFamily="18" charset="0"/>
              </a:rPr>
              <a:t>buried </a:t>
            </a:r>
            <a:r>
              <a:rPr lang="en-US" sz="2400" dirty="0">
                <a:latin typeface="Times New Roman" panose="02020603050405020304" pitchFamily="18" charset="0"/>
                <a:cs typeface="Times New Roman" panose="02020603050405020304" pitchFamily="18" charset="0"/>
              </a:rPr>
              <a:t>with food and </a:t>
            </a:r>
            <a:r>
              <a:rPr lang="en-US" sz="2400" dirty="0" smtClean="0">
                <a:latin typeface="Times New Roman" panose="02020603050405020304" pitchFamily="18" charset="0"/>
                <a:cs typeface="Times New Roman" panose="02020603050405020304" pitchFamily="18" charset="0"/>
              </a:rPr>
              <a:t>water for </a:t>
            </a:r>
            <a:r>
              <a:rPr lang="en-US" sz="2400" dirty="0">
                <a:latin typeface="Times New Roman" panose="02020603050405020304" pitchFamily="18" charset="0"/>
                <a:cs typeface="Times New Roman" panose="02020603050405020304" pitchFamily="18" charset="0"/>
              </a:rPr>
              <a:t>their </a:t>
            </a:r>
            <a:r>
              <a:rPr lang="en-US" sz="2400" b="1" i="1" dirty="0">
                <a:latin typeface="Times New Roman" panose="02020603050405020304" pitchFamily="18" charset="0"/>
                <a:cs typeface="Times New Roman" panose="02020603050405020304" pitchFamily="18" charset="0"/>
              </a:rPr>
              <a:t>journey</a:t>
            </a:r>
            <a:r>
              <a:rPr lang="en-US" sz="2400" dirty="0">
                <a:latin typeface="Times New Roman" panose="02020603050405020304" pitchFamily="18" charset="0"/>
                <a:cs typeface="Times New Roman" panose="02020603050405020304" pitchFamily="18" charset="0"/>
              </a:rPr>
              <a:t> to their </a:t>
            </a:r>
            <a:r>
              <a:rPr lang="en-US" sz="2400" dirty="0" smtClean="0">
                <a:latin typeface="Times New Roman" panose="02020603050405020304" pitchFamily="18" charset="0"/>
                <a:cs typeface="Times New Roman" panose="02020603050405020304" pitchFamily="18" charset="0"/>
              </a:rPr>
              <a:t>afterlife.</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9278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4762872" cy="635670"/>
          </a:xfrm>
        </p:spPr>
        <p:txBody>
          <a:bodyPr>
            <a:noAutofit/>
          </a:bodyPr>
          <a:lstStyle/>
          <a:p>
            <a:pPr algn="ctr"/>
            <a:r>
              <a:rPr lang="en-US" sz="4000" dirty="0" smtClean="0">
                <a:latin typeface="Times New Roman" panose="02020603050405020304" pitchFamily="18" charset="0"/>
                <a:cs typeface="Times New Roman" panose="02020603050405020304" pitchFamily="18" charset="0"/>
              </a:rPr>
              <a:t>Simon Ortiz</a:t>
            </a:r>
            <a:endParaRPr lang="ru-RU" sz="40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107504" y="836712"/>
            <a:ext cx="5256584" cy="5688632"/>
          </a:xfrm>
        </p:spPr>
        <p:txBody>
          <a:bodyPr>
            <a:noAutofit/>
          </a:bodyPr>
          <a:lstStyle/>
          <a:p>
            <a:pPr algn="just"/>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leading figure in the Native American literary renaissance </a:t>
            </a:r>
            <a:r>
              <a:rPr lang="en-US" sz="2400" dirty="0" smtClean="0">
                <a:latin typeface="Times New Roman" panose="02020603050405020304" pitchFamily="18" charset="0"/>
                <a:cs typeface="Times New Roman" panose="02020603050405020304" pitchFamily="18" charset="0"/>
              </a:rPr>
              <a:t>that emerged in the 1960s, Simon J. Ortiz has published many books of poetry, short fiction, and non-fiction. In general, his writing is concerned with modern man’s alienation from others, from himself, and from his environment—urging humanity to reconnect  the wisdom of ancestral spirits and with Mother Earth. His poetry collections include </a:t>
            </a:r>
            <a:r>
              <a:rPr lang="en-US" sz="2400" i="1" dirty="0" smtClean="0">
                <a:latin typeface="Times New Roman" panose="02020603050405020304" pitchFamily="18" charset="0"/>
                <a:cs typeface="Times New Roman" panose="02020603050405020304" pitchFamily="18" charset="0"/>
              </a:rPr>
              <a:t>Going for the Rain </a:t>
            </a:r>
            <a:r>
              <a:rPr lang="en-US" sz="2400" dirty="0" smtClean="0">
                <a:latin typeface="Times New Roman" panose="02020603050405020304" pitchFamily="18" charset="0"/>
                <a:cs typeface="Times New Roman" panose="02020603050405020304" pitchFamily="18" charset="0"/>
              </a:rPr>
              <a:t>(1976), </a:t>
            </a:r>
            <a:r>
              <a:rPr lang="en-US" sz="2400" i="1" dirty="0" smtClean="0">
                <a:latin typeface="Times New Roman" panose="02020603050405020304" pitchFamily="18" charset="0"/>
                <a:cs typeface="Times New Roman" panose="02020603050405020304" pitchFamily="18" charset="0"/>
              </a:rPr>
              <a:t>A Good Journey </a:t>
            </a:r>
            <a:r>
              <a:rPr lang="en-US" sz="2400" dirty="0" smtClean="0">
                <a:latin typeface="Times New Roman" panose="02020603050405020304" pitchFamily="18" charset="0"/>
                <a:cs typeface="Times New Roman" panose="02020603050405020304" pitchFamily="18" charset="0"/>
              </a:rPr>
              <a:t>(1977), </a:t>
            </a:r>
            <a:r>
              <a:rPr lang="en-US" sz="2400" i="1" dirty="0" smtClean="0">
                <a:latin typeface="Times New Roman" panose="02020603050405020304" pitchFamily="18" charset="0"/>
                <a:cs typeface="Times New Roman" panose="02020603050405020304" pitchFamily="18" charset="0"/>
              </a:rPr>
              <a:t>From Sand Creek</a:t>
            </a:r>
            <a:r>
              <a:rPr lang="en-US" sz="2400" dirty="0" smtClean="0">
                <a:latin typeface="Times New Roman" panose="02020603050405020304" pitchFamily="18" charset="0"/>
                <a:cs typeface="Times New Roman" panose="02020603050405020304" pitchFamily="18" charset="0"/>
              </a:rPr>
              <a:t> (1982), </a:t>
            </a:r>
            <a:r>
              <a:rPr lang="en-US" sz="2400" i="1" dirty="0" smtClean="0">
                <a:latin typeface="Times New Roman" panose="02020603050405020304" pitchFamily="18" charset="0"/>
                <a:cs typeface="Times New Roman" panose="02020603050405020304" pitchFamily="18" charset="0"/>
              </a:rPr>
              <a:t>Woven Stone </a:t>
            </a:r>
            <a:r>
              <a:rPr lang="en-US" sz="2400" dirty="0" smtClean="0">
                <a:latin typeface="Times New Roman" panose="02020603050405020304" pitchFamily="18" charset="0"/>
                <a:cs typeface="Times New Roman" panose="02020603050405020304" pitchFamily="18" charset="0"/>
              </a:rPr>
              <a:t>(1992), </a:t>
            </a:r>
            <a:r>
              <a:rPr lang="en-US" sz="2400" i="1" dirty="0" smtClean="0">
                <a:latin typeface="Times New Roman" panose="02020603050405020304" pitchFamily="18" charset="0"/>
                <a:cs typeface="Times New Roman" panose="02020603050405020304" pitchFamily="18" charset="0"/>
              </a:rPr>
              <a:t>After and Before the Lightning </a:t>
            </a:r>
            <a:r>
              <a:rPr lang="en-US" sz="2400" dirty="0" smtClean="0">
                <a:latin typeface="Times New Roman" panose="02020603050405020304" pitchFamily="18" charset="0"/>
                <a:cs typeface="Times New Roman" panose="02020603050405020304" pitchFamily="18" charset="0"/>
              </a:rPr>
              <a:t>(1994), and </a:t>
            </a:r>
            <a:r>
              <a:rPr lang="en-US" sz="2400" i="1" dirty="0" smtClean="0">
                <a:latin typeface="Times New Roman" panose="02020603050405020304" pitchFamily="18" charset="0"/>
                <a:cs typeface="Times New Roman" panose="02020603050405020304" pitchFamily="18" charset="0"/>
              </a:rPr>
              <a:t>Out There Somewhere </a:t>
            </a:r>
            <a:r>
              <a:rPr lang="en-US" sz="2400" dirty="0" smtClean="0">
                <a:latin typeface="Times New Roman" panose="02020603050405020304" pitchFamily="18" charset="0"/>
                <a:cs typeface="Times New Roman" panose="02020603050405020304" pitchFamily="18" charset="0"/>
              </a:rPr>
              <a:t>(2002).</a:t>
            </a:r>
            <a:endParaRPr lang="ru-RU" sz="2400" dirty="0">
              <a:latin typeface="Times New Roman" panose="02020603050405020304" pitchFamily="18" charset="0"/>
              <a:cs typeface="Times New Roman" panose="02020603050405020304" pitchFamily="18" charset="0"/>
            </a:endParaRPr>
          </a:p>
        </p:txBody>
      </p:sp>
      <p:pic>
        <p:nvPicPr>
          <p:cNvPr id="1229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652120" y="1700808"/>
            <a:ext cx="2952328"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18073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4690864" cy="923702"/>
          </a:xfrm>
        </p:spPr>
        <p:txBody>
          <a:bodyPr>
            <a:noAutofit/>
          </a:bodyPr>
          <a:lstStyle/>
          <a:p>
            <a:pPr algn="ctr"/>
            <a:r>
              <a:rPr lang="en-US" sz="3600" i="1" dirty="0" smtClean="0">
                <a:latin typeface="Times New Roman" panose="02020603050405020304" pitchFamily="18" charset="0"/>
                <a:cs typeface="Times New Roman" panose="02020603050405020304" pitchFamily="18" charset="0"/>
              </a:rPr>
              <a:t>Louise </a:t>
            </a:r>
            <a:r>
              <a:rPr lang="en-US" sz="3600" i="1" dirty="0" err="1" smtClean="0">
                <a:latin typeface="Times New Roman" panose="02020603050405020304" pitchFamily="18" charset="0"/>
                <a:cs typeface="Times New Roman" panose="02020603050405020304" pitchFamily="18" charset="0"/>
              </a:rPr>
              <a:t>Erdrich</a:t>
            </a:r>
            <a:endParaRPr lang="ru-RU" sz="3600"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107504" y="1435100"/>
            <a:ext cx="5040560" cy="5018236"/>
          </a:xfrm>
        </p:spPr>
        <p:txBody>
          <a:bodyPr>
            <a:normAutofit/>
          </a:bodyPr>
          <a:lstStyle/>
          <a:p>
            <a:pPr algn="just"/>
            <a:r>
              <a:rPr lang="en-US" sz="3200" dirty="0" smtClean="0">
                <a:latin typeface="Times New Roman" panose="02020603050405020304" pitchFamily="18" charset="0"/>
                <a:cs typeface="Times New Roman" panose="02020603050405020304" pitchFamily="18" charset="0"/>
              </a:rPr>
              <a:t>Louise </a:t>
            </a:r>
            <a:r>
              <a:rPr lang="en-US" sz="3200" dirty="0" err="1" smtClean="0">
                <a:latin typeface="Times New Roman" panose="02020603050405020304" pitchFamily="18" charset="0"/>
                <a:cs typeface="Times New Roman" panose="02020603050405020304" pitchFamily="18" charset="0"/>
              </a:rPr>
              <a:t>Erdrich</a:t>
            </a:r>
            <a:r>
              <a:rPr lang="en-US" sz="3200" dirty="0" smtClean="0">
                <a:latin typeface="Times New Roman" panose="02020603050405020304" pitchFamily="18" charset="0"/>
                <a:cs typeface="Times New Roman" panose="02020603050405020304" pitchFamily="18" charset="0"/>
              </a:rPr>
              <a:t>, in full </a:t>
            </a:r>
            <a:r>
              <a:rPr lang="en-US" sz="3200" i="1" dirty="0" smtClean="0">
                <a:latin typeface="Times New Roman" panose="02020603050405020304" pitchFamily="18" charset="0"/>
                <a:cs typeface="Times New Roman" panose="02020603050405020304" pitchFamily="18" charset="0"/>
              </a:rPr>
              <a:t>Karen Louise </a:t>
            </a:r>
            <a:r>
              <a:rPr lang="en-US" sz="3200" i="1" dirty="0" err="1" smtClean="0">
                <a:latin typeface="Times New Roman" panose="02020603050405020304" pitchFamily="18" charset="0"/>
                <a:cs typeface="Times New Roman" panose="02020603050405020304" pitchFamily="18" charset="0"/>
              </a:rPr>
              <a:t>Erdrich</a:t>
            </a:r>
            <a:r>
              <a:rPr lang="en-US" sz="3200" dirty="0" smtClean="0">
                <a:latin typeface="Times New Roman" panose="02020603050405020304" pitchFamily="18" charset="0"/>
                <a:cs typeface="Times New Roman" panose="02020603050405020304" pitchFamily="18" charset="0"/>
              </a:rPr>
              <a:t>, (born June 7, 1954, Little Falls, Minnesota, U.S.), American author whose principal subject is the Ojibwa Indians in the northern Midwest. In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2015</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Erdrich</a:t>
            </a:r>
            <a:r>
              <a:rPr lang="en-US" sz="3200" dirty="0" smtClean="0">
                <a:latin typeface="Times New Roman" panose="02020603050405020304" pitchFamily="18" charset="0"/>
                <a:cs typeface="Times New Roman" panose="02020603050405020304" pitchFamily="18" charset="0"/>
              </a:rPr>
              <a:t> was a recipient of the </a:t>
            </a:r>
            <a:r>
              <a:rPr lang="en-US" sz="3200" i="1" dirty="0" smtClean="0">
                <a:latin typeface="Times New Roman" panose="02020603050405020304" pitchFamily="18" charset="0"/>
                <a:cs typeface="Times New Roman" panose="02020603050405020304" pitchFamily="18" charset="0"/>
              </a:rPr>
              <a:t>U.S. Library of Congress Prize for American Fiction</a:t>
            </a:r>
            <a:r>
              <a:rPr lang="en-US"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pic>
        <p:nvPicPr>
          <p:cNvPr id="1331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652120" y="1556792"/>
            <a:ext cx="2952328"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9958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03232" cy="1162050"/>
          </a:xfrm>
        </p:spPr>
        <p:txBody>
          <a:bodyPr>
            <a:noAutofit/>
          </a:bodyPr>
          <a:lstStyle/>
          <a:p>
            <a:pPr algn="just">
              <a:lnSpc>
                <a:spcPct val="100000"/>
              </a:lnSpc>
            </a:pPr>
            <a:r>
              <a:rPr lang="en-US" sz="3600" dirty="0" smtClean="0">
                <a:latin typeface="Times New Roman" panose="02020603050405020304" pitchFamily="18" charset="0"/>
                <a:cs typeface="Times New Roman" panose="02020603050405020304" pitchFamily="18" charset="0"/>
              </a:rPr>
              <a:t>5. Directions for the Twenty-First Century</a:t>
            </a:r>
            <a:endParaRPr lang="ru-RU" sz="36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457200" y="1435100"/>
            <a:ext cx="4330824" cy="4874220"/>
          </a:xfrm>
        </p:spPr>
        <p:txBody>
          <a:bodyPr>
            <a:noAutofit/>
          </a:bodyPr>
          <a:lstStyle/>
          <a:p>
            <a:pPr algn="just"/>
            <a:r>
              <a:rPr lang="en-US" sz="2400" b="1" i="1" dirty="0" smtClean="0">
                <a:latin typeface="Times New Roman" panose="02020603050405020304" pitchFamily="18" charset="0"/>
                <a:cs typeface="Times New Roman" panose="02020603050405020304" pitchFamily="18" charset="0"/>
              </a:rPr>
              <a:t>Sherman Alexie </a:t>
            </a:r>
            <a:r>
              <a:rPr lang="en-US" sz="2400" dirty="0" smtClean="0">
                <a:latin typeface="Times New Roman" panose="02020603050405020304" pitchFamily="18" charset="0"/>
                <a:cs typeface="Times New Roman" panose="02020603050405020304" pitchFamily="18" charset="0"/>
              </a:rPr>
              <a:t>(Spokane/Coeur d'Alene) has kept up a pace of producing at least one book a year in his first ten years of writing, and two of his titles have been made into films: </a:t>
            </a:r>
            <a:r>
              <a:rPr lang="en-US" sz="2400" i="1" dirty="0" smtClean="0">
                <a:latin typeface="Times New Roman" panose="02020603050405020304" pitchFamily="18" charset="0"/>
                <a:cs typeface="Times New Roman" panose="02020603050405020304" pitchFamily="18" charset="0"/>
              </a:rPr>
              <a:t>The Business of </a:t>
            </a:r>
            <a:r>
              <a:rPr lang="en-US" sz="2400" i="1" dirty="0" err="1" smtClean="0">
                <a:latin typeface="Times New Roman" panose="02020603050405020304" pitchFamily="18" charset="0"/>
                <a:cs typeface="Times New Roman" panose="02020603050405020304" pitchFamily="18" charset="0"/>
              </a:rPr>
              <a:t>Fancydancing</a:t>
            </a:r>
            <a:r>
              <a:rPr lang="en-US" sz="2400"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(1992) retained its title, and </a:t>
            </a:r>
            <a:r>
              <a:rPr lang="en-US" sz="2400" i="1" dirty="0" smtClean="0">
                <a:latin typeface="Times New Roman" panose="02020603050405020304" pitchFamily="18" charset="0"/>
                <a:cs typeface="Times New Roman" panose="02020603050405020304" pitchFamily="18" charset="0"/>
              </a:rPr>
              <a:t>The Lone Ranger and Tonto Fistfight in Heaven</a:t>
            </a:r>
            <a:r>
              <a:rPr lang="en-US" sz="2400" dirty="0" smtClean="0">
                <a:latin typeface="Times New Roman" panose="02020603050405020304" pitchFamily="18" charset="0"/>
                <a:cs typeface="Times New Roman" panose="02020603050405020304" pitchFamily="18" charset="0"/>
              </a:rPr>
              <a:t> (1993) became </a:t>
            </a:r>
            <a:r>
              <a:rPr lang="en-US" sz="2400" i="1" dirty="0" smtClean="0">
                <a:latin typeface="Times New Roman" panose="02020603050405020304" pitchFamily="18" charset="0"/>
                <a:cs typeface="Times New Roman" panose="02020603050405020304" pitchFamily="18" charset="0"/>
              </a:rPr>
              <a:t>Smoke Signals</a:t>
            </a:r>
            <a:r>
              <a:rPr lang="en-US" sz="2400" dirty="0" smtClean="0">
                <a:latin typeface="Times New Roman" panose="02020603050405020304" pitchFamily="18" charset="0"/>
                <a:cs typeface="Times New Roman" panose="02020603050405020304" pitchFamily="18" charset="0"/>
              </a:rPr>
              <a:t>. He has also worked on a screenplay based on his novel </a:t>
            </a:r>
            <a:r>
              <a:rPr lang="en-US" sz="2400" i="1" dirty="0" smtClean="0">
                <a:latin typeface="Times New Roman" panose="02020603050405020304" pitchFamily="18" charset="0"/>
                <a:cs typeface="Times New Roman" panose="02020603050405020304" pitchFamily="18" charset="0"/>
              </a:rPr>
              <a:t>Indian Killer </a:t>
            </a:r>
            <a:r>
              <a:rPr lang="en-US" sz="2400" dirty="0" smtClean="0">
                <a:latin typeface="Times New Roman" panose="02020603050405020304" pitchFamily="18" charset="0"/>
                <a:cs typeface="Times New Roman" panose="02020603050405020304" pitchFamily="18" charset="0"/>
              </a:rPr>
              <a:t>(1996). </a:t>
            </a:r>
            <a:endParaRPr lang="ru-RU" sz="2400" dirty="0">
              <a:latin typeface="Times New Roman" panose="02020603050405020304" pitchFamily="18" charset="0"/>
              <a:cs typeface="Times New Roman" panose="02020603050405020304" pitchFamily="18" charset="0"/>
            </a:endParaRPr>
          </a:p>
        </p:txBody>
      </p:sp>
      <p:pic>
        <p:nvPicPr>
          <p:cNvPr id="1433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076056" y="1916832"/>
            <a:ext cx="381642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90731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404664"/>
            <a:ext cx="5486400" cy="566738"/>
          </a:xfrm>
        </p:spPr>
        <p:txBody>
          <a:bodyPr>
            <a:noAutofit/>
          </a:bodyPr>
          <a:lstStyle/>
          <a:p>
            <a:pPr algn="ctr"/>
            <a:r>
              <a:rPr lang="en-US" sz="3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Greg Sarris </a:t>
            </a:r>
            <a:endParaRPr lang="ru-RU" sz="32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5363" name="Picture 3"/>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6681" b="26681"/>
          <a:stretch>
            <a:fillRect/>
          </a:stretch>
        </p:blipFill>
        <p:spPr bwMode="auto">
          <a:xfrm>
            <a:off x="683568" y="1052736"/>
            <a:ext cx="4752528"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Текст 3"/>
          <p:cNvSpPr>
            <a:spLocks noGrp="1"/>
          </p:cNvSpPr>
          <p:nvPr>
            <p:ph type="body" sz="half" idx="2"/>
          </p:nvPr>
        </p:nvSpPr>
        <p:spPr>
          <a:xfrm>
            <a:off x="107504" y="4941168"/>
            <a:ext cx="9017171" cy="1916832"/>
          </a:xfrm>
        </p:spPr>
        <p:txBody>
          <a:bodyPr>
            <a:noAutofit/>
          </a:bodyPr>
          <a:lstStyle/>
          <a:p>
            <a:pPr algn="just">
              <a:lnSpc>
                <a:spcPct val="100000"/>
              </a:lnSpc>
            </a:pPr>
            <a:r>
              <a:rPr lang="en-US" sz="2400" dirty="0">
                <a:solidFill>
                  <a:schemeClr val="tx1"/>
                </a:solidFill>
                <a:latin typeface="Times New Roman" panose="02020603050405020304" pitchFamily="18" charset="0"/>
                <a:cs typeface="Times New Roman" panose="02020603050405020304" pitchFamily="18" charset="0"/>
              </a:rPr>
              <a:t>has made the crossover into screenplay with his “novel in stories” </a:t>
            </a:r>
            <a:r>
              <a:rPr lang="en-US" sz="2400" i="1" dirty="0">
                <a:solidFill>
                  <a:schemeClr val="tx1"/>
                </a:solidFill>
                <a:latin typeface="Times New Roman" panose="02020603050405020304" pitchFamily="18" charset="0"/>
                <a:cs typeface="Times New Roman" panose="02020603050405020304" pitchFamily="18" charset="0"/>
              </a:rPr>
              <a:t>Grand Avenue</a:t>
            </a:r>
            <a:r>
              <a:rPr lang="en-US" sz="2400" dirty="0">
                <a:solidFill>
                  <a:schemeClr val="tx1"/>
                </a:solidFill>
                <a:latin typeface="Times New Roman" panose="02020603050405020304" pitchFamily="18" charset="0"/>
                <a:cs typeface="Times New Roman" panose="02020603050405020304" pitchFamily="18" charset="0"/>
              </a:rPr>
              <a:t> (1994), which is set in the tough Santa Rosa, California neighborhood where Sarris grew up. His biography of Pomo </a:t>
            </a:r>
            <a:r>
              <a:rPr lang="en-US" sz="2400" dirty="0" err="1">
                <a:solidFill>
                  <a:schemeClr val="tx1"/>
                </a:solidFill>
                <a:latin typeface="Times New Roman" panose="02020603050405020304" pitchFamily="18" charset="0"/>
                <a:cs typeface="Times New Roman" panose="02020603050405020304" pitchFamily="18" charset="0"/>
              </a:rPr>
              <a:t>basketmaker</a:t>
            </a:r>
            <a:r>
              <a:rPr lang="en-US" sz="2400" dirty="0">
                <a:solidFill>
                  <a:schemeClr val="tx1"/>
                </a:solidFill>
                <a:latin typeface="Times New Roman" panose="02020603050405020304" pitchFamily="18" charset="0"/>
                <a:cs typeface="Times New Roman" panose="02020603050405020304" pitchFamily="18" charset="0"/>
              </a:rPr>
              <a:t> Mabel McKay and his 1993 critical text </a:t>
            </a:r>
            <a:r>
              <a:rPr lang="en-US" sz="2400" i="1" dirty="0">
                <a:solidFill>
                  <a:schemeClr val="tx1"/>
                </a:solidFill>
                <a:latin typeface="Times New Roman" panose="02020603050405020304" pitchFamily="18" charset="0"/>
                <a:cs typeface="Times New Roman" panose="02020603050405020304" pitchFamily="18" charset="0"/>
              </a:rPr>
              <a:t>Keeping Slug Woman Alive</a:t>
            </a:r>
            <a:r>
              <a:rPr lang="en-US" sz="2400" dirty="0">
                <a:solidFill>
                  <a:schemeClr val="tx1"/>
                </a:solidFill>
                <a:latin typeface="Times New Roman" panose="02020603050405020304" pitchFamily="18" charset="0"/>
                <a:cs typeface="Times New Roman" panose="02020603050405020304" pitchFamily="18" charset="0"/>
              </a:rPr>
              <a:t> hold substantial promise for the future. </a:t>
            </a:r>
            <a:endParaRPr lang="ru-RU" sz="2400" dirty="0">
              <a:solidFill>
                <a:schemeClr val="tx1"/>
              </a:solidFill>
            </a:endParaRPr>
          </a:p>
        </p:txBody>
      </p:sp>
    </p:spTree>
    <p:extLst>
      <p:ext uri="{BB962C8B-B14F-4D97-AF65-F5344CB8AC3E}">
        <p14:creationId xmlns:p14="http://schemas.microsoft.com/office/powerpoint/2010/main" val="3792825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4186808" cy="635670"/>
          </a:xfrm>
        </p:spPr>
        <p:txBody>
          <a:bodyPr>
            <a:normAutofit/>
          </a:bodyPr>
          <a:lstStyle/>
          <a:p>
            <a:pPr algn="ctr"/>
            <a:r>
              <a:rPr lang="en-US" sz="2400" i="1" dirty="0" smtClean="0">
                <a:latin typeface="Times New Roman" panose="02020603050405020304" pitchFamily="18" charset="0"/>
                <a:cs typeface="Times New Roman" panose="02020603050405020304" pitchFamily="18" charset="0"/>
              </a:rPr>
              <a:t>Tomson Highway </a:t>
            </a:r>
            <a:endParaRPr lang="ru-RU" sz="2400"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457200" y="1435100"/>
            <a:ext cx="4042792" cy="4691063"/>
          </a:xfrm>
        </p:spPr>
        <p:txBody>
          <a:bodyPr>
            <a:normAutofit/>
          </a:bodyPr>
          <a:lstStyle/>
          <a:p>
            <a:pPr algn="just"/>
            <a:r>
              <a:rPr lang="en-US" sz="2400" dirty="0" smtClean="0">
                <a:latin typeface="Times New Roman" panose="02020603050405020304" pitchFamily="18" charset="0"/>
                <a:cs typeface="Times New Roman" panose="02020603050405020304" pitchFamily="18" charset="0"/>
              </a:rPr>
              <a:t>Another emerging direction in Native American literature is the proliferation of </a:t>
            </a:r>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drama</a:t>
            </a:r>
            <a:r>
              <a:rPr lang="en-US" sz="2400" dirty="0" smtClean="0">
                <a:latin typeface="Times New Roman" panose="02020603050405020304" pitchFamily="18" charset="0"/>
                <a:cs typeface="Times New Roman" panose="02020603050405020304" pitchFamily="18" charset="0"/>
              </a:rPr>
              <a:t>, a genre that flowered sooner in Canada than in the United States, with government support for the work of highly popular playwrights such as </a:t>
            </a:r>
            <a:r>
              <a:rPr lang="en-US"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Tomson Highway</a:t>
            </a:r>
            <a:r>
              <a:rPr lang="en-US"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(Cree), author of </a:t>
            </a:r>
            <a:r>
              <a:rPr lang="en-US" sz="2400" i="1" dirty="0" smtClean="0">
                <a:latin typeface="Times New Roman" panose="02020603050405020304" pitchFamily="18" charset="0"/>
                <a:cs typeface="Times New Roman" panose="02020603050405020304" pitchFamily="18" charset="0"/>
              </a:rPr>
              <a:t>The </a:t>
            </a:r>
            <a:r>
              <a:rPr lang="en-US" sz="2400" i="1" dirty="0" err="1" smtClean="0">
                <a:latin typeface="Times New Roman" panose="02020603050405020304" pitchFamily="18" charset="0"/>
                <a:cs typeface="Times New Roman" panose="02020603050405020304" pitchFamily="18" charset="0"/>
              </a:rPr>
              <a:t>Rez</a:t>
            </a:r>
            <a:r>
              <a:rPr lang="en-US" sz="2400" i="1" dirty="0" smtClean="0">
                <a:latin typeface="Times New Roman" panose="02020603050405020304" pitchFamily="18" charset="0"/>
                <a:cs typeface="Times New Roman" panose="02020603050405020304" pitchFamily="18" charset="0"/>
              </a:rPr>
              <a:t> Sisters </a:t>
            </a:r>
            <a:r>
              <a:rPr lang="en-US" sz="2400" dirty="0" smtClean="0">
                <a:latin typeface="Times New Roman" panose="02020603050405020304" pitchFamily="18" charset="0"/>
                <a:cs typeface="Times New Roman" panose="02020603050405020304" pitchFamily="18" charset="0"/>
              </a:rPr>
              <a:t>(1988) and </a:t>
            </a:r>
            <a:r>
              <a:rPr lang="en-US" sz="2400" i="1" dirty="0" smtClean="0">
                <a:latin typeface="Times New Roman" panose="02020603050405020304" pitchFamily="18" charset="0"/>
                <a:cs typeface="Times New Roman" panose="02020603050405020304" pitchFamily="18" charset="0"/>
              </a:rPr>
              <a:t>Dry Lips </a:t>
            </a:r>
            <a:r>
              <a:rPr lang="en-US" sz="2400" i="1" dirty="0" err="1" smtClean="0">
                <a:latin typeface="Times New Roman" panose="02020603050405020304" pitchFamily="18" charset="0"/>
                <a:cs typeface="Times New Roman" panose="02020603050405020304" pitchFamily="18" charset="0"/>
              </a:rPr>
              <a:t>Oughta</a:t>
            </a:r>
            <a:r>
              <a:rPr lang="en-US" sz="2400" i="1" dirty="0" smtClean="0">
                <a:latin typeface="Times New Roman" panose="02020603050405020304" pitchFamily="18" charset="0"/>
                <a:cs typeface="Times New Roman" panose="02020603050405020304" pitchFamily="18" charset="0"/>
              </a:rPr>
              <a:t> Move to </a:t>
            </a:r>
            <a:r>
              <a:rPr lang="en-US" sz="2400" i="1" dirty="0" err="1" smtClean="0">
                <a:latin typeface="Times New Roman" panose="02020603050405020304" pitchFamily="18" charset="0"/>
                <a:cs typeface="Times New Roman" panose="02020603050405020304" pitchFamily="18" charset="0"/>
              </a:rPr>
              <a:t>Kapuskasing</a:t>
            </a:r>
            <a:r>
              <a:rPr lang="en-US" sz="2400"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(1989). </a:t>
            </a:r>
            <a:endParaRPr lang="ru-RU" sz="2400" dirty="0">
              <a:latin typeface="Times New Roman" panose="02020603050405020304" pitchFamily="18" charset="0"/>
              <a:cs typeface="Times New Roman" panose="02020603050405020304" pitchFamily="18" charset="0"/>
            </a:endParaRPr>
          </a:p>
        </p:txBody>
      </p:sp>
      <p:pic>
        <p:nvPicPr>
          <p:cNvPr id="1638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860032" y="1556792"/>
            <a:ext cx="3888432"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3011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rmAutofit fontScale="90000"/>
          </a:bodyPr>
          <a:lstStyle/>
          <a:p>
            <a:pPr algn="ctr"/>
            <a:r>
              <a:rPr lang="en-US" sz="2800" dirty="0" smtClean="0">
                <a:latin typeface="Times New Roman" panose="02020603050405020304" pitchFamily="18" charset="0"/>
                <a:cs typeface="Times New Roman" panose="02020603050405020304" pitchFamily="18" charset="0"/>
              </a:rPr>
              <a:t>In the United States, the Kiowa/Delaware playwright</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t>
            </a:r>
            <a:r>
              <a:rPr lang="en-US" sz="28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Hanay</a:t>
            </a: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Geiogamah</a:t>
            </a: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b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has been at work in theater since the early 1970s, publishing (</a:t>
            </a:r>
            <a:r>
              <a:rPr lang="en-US" sz="2800" i="1" dirty="0" smtClean="0">
                <a:latin typeface="Times New Roman" panose="02020603050405020304" pitchFamily="18" charset="0"/>
                <a:cs typeface="Times New Roman" panose="02020603050405020304" pitchFamily="18" charset="0"/>
              </a:rPr>
              <a:t>Body Indian</a:t>
            </a:r>
            <a:r>
              <a:rPr lang="en-US" sz="2800" dirty="0" smtClean="0">
                <a:latin typeface="Times New Roman" panose="02020603050405020304" pitchFamily="18" charset="0"/>
                <a:cs typeface="Times New Roman" panose="02020603050405020304" pitchFamily="18" charset="0"/>
              </a:rPr>
              <a:t>, 1972; </a:t>
            </a:r>
            <a:r>
              <a:rPr lang="en-US" sz="2800" i="1" dirty="0" smtClean="0">
                <a:latin typeface="Times New Roman" panose="02020603050405020304" pitchFamily="18" charset="0"/>
                <a:cs typeface="Times New Roman" panose="02020603050405020304" pitchFamily="18" charset="0"/>
              </a:rPr>
              <a:t>Foghorn</a:t>
            </a:r>
            <a:r>
              <a:rPr lang="en-US" sz="2800" dirty="0" smtClean="0">
                <a:latin typeface="Times New Roman" panose="02020603050405020304" pitchFamily="18" charset="0"/>
                <a:cs typeface="Times New Roman" panose="02020603050405020304" pitchFamily="18" charset="0"/>
              </a:rPr>
              <a:t>, 1973), directing, producing, and teaching </a:t>
            </a:r>
            <a:r>
              <a:rPr lang="en-US" sz="2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Native American theater</a:t>
            </a:r>
            <a:r>
              <a:rPr lang="en-US"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275856" y="2996952"/>
            <a:ext cx="3240360" cy="310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90821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476672"/>
            <a:ext cx="4040188" cy="1698203"/>
          </a:xfrm>
        </p:spPr>
        <p:txBody>
          <a:bodyPr>
            <a:normAutofit/>
          </a:bodyPr>
          <a:lstStyle/>
          <a:p>
            <a:pPr algn="just"/>
            <a:r>
              <a:rPr lang="en-US" dirty="0" smtClean="0">
                <a:latin typeface="Times New Roman" panose="02020603050405020304" pitchFamily="18" charset="0"/>
                <a:cs typeface="Times New Roman" panose="02020603050405020304" pitchFamily="18" charset="0"/>
              </a:rPr>
              <a:t>William Yellow Robe Jr. </a:t>
            </a:r>
            <a:r>
              <a:rPr lang="en-US" b="0" dirty="0" smtClean="0">
                <a:latin typeface="Times New Roman" panose="02020603050405020304" pitchFamily="18" charset="0"/>
                <a:cs typeface="Times New Roman" panose="02020603050405020304" pitchFamily="18" charset="0"/>
              </a:rPr>
              <a:t>acted, directed, taught, and written forty-two plays including </a:t>
            </a:r>
            <a:r>
              <a:rPr lang="en-US" b="0" i="1" dirty="0" smtClean="0">
                <a:latin typeface="Times New Roman" panose="02020603050405020304" pitchFamily="18" charset="0"/>
                <a:cs typeface="Times New Roman" panose="02020603050405020304" pitchFamily="18" charset="0"/>
              </a:rPr>
              <a:t>The Independence of Eddie Rose</a:t>
            </a:r>
            <a:r>
              <a:rPr lang="en-US" b="0" dirty="0" smtClean="0">
                <a:latin typeface="Times New Roman" panose="02020603050405020304" pitchFamily="18" charset="0"/>
                <a:cs typeface="Times New Roman" panose="02020603050405020304" pitchFamily="18" charset="0"/>
              </a:rPr>
              <a:t> (1986). </a:t>
            </a:r>
            <a:endParaRPr lang="ru-RU" b="0"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3"/>
          </p:nvPr>
        </p:nvSpPr>
        <p:spPr>
          <a:xfrm>
            <a:off x="4645025" y="620688"/>
            <a:ext cx="4041775" cy="1554187"/>
          </a:xfrm>
        </p:spPr>
        <p:txBody>
          <a:bodyPr>
            <a:noAutofit/>
          </a:bodyPr>
          <a:lstStyle/>
          <a:p>
            <a:pPr algn="just"/>
            <a:r>
              <a:rPr lang="en-US" sz="2800" b="0" dirty="0" smtClean="0">
                <a:latin typeface="Times New Roman" panose="02020603050405020304" pitchFamily="18" charset="0"/>
                <a:cs typeface="Times New Roman" panose="02020603050405020304" pitchFamily="18" charset="0"/>
              </a:rPr>
              <a:t>The contemporary writer </a:t>
            </a:r>
            <a:r>
              <a:rPr lang="en-US" sz="2800" dirty="0" smtClean="0">
                <a:latin typeface="Times New Roman" panose="02020603050405020304" pitchFamily="18" charset="0"/>
                <a:cs typeface="Times New Roman" panose="02020603050405020304" pitchFamily="18" charset="0"/>
              </a:rPr>
              <a:t>Gerald </a:t>
            </a:r>
            <a:r>
              <a:rPr lang="en-US" sz="2800" dirty="0" err="1" smtClean="0">
                <a:latin typeface="Times New Roman" panose="02020603050405020304" pitchFamily="18" charset="0"/>
                <a:cs typeface="Times New Roman" panose="02020603050405020304" pitchFamily="18" charset="0"/>
              </a:rPr>
              <a:t>Vizenor</a:t>
            </a:r>
            <a:r>
              <a:rPr lang="en-US" sz="2800" dirty="0" smtClean="0">
                <a:latin typeface="Times New Roman" panose="02020603050405020304" pitchFamily="18" charset="0"/>
                <a:cs typeface="Times New Roman" panose="02020603050405020304" pitchFamily="18" charset="0"/>
              </a:rPr>
              <a:t> </a:t>
            </a:r>
            <a:r>
              <a:rPr lang="en-US" sz="2800" b="0" dirty="0" smtClean="0">
                <a:latin typeface="Times New Roman" panose="02020603050405020304" pitchFamily="18" charset="0"/>
                <a:cs typeface="Times New Roman" panose="02020603050405020304" pitchFamily="18" charset="0"/>
              </a:rPr>
              <a:t>(</a:t>
            </a:r>
            <a:r>
              <a:rPr lang="en-US" sz="2800" b="0" i="1" dirty="0" err="1" smtClean="0">
                <a:latin typeface="Times New Roman" panose="02020603050405020304" pitchFamily="18" charset="0"/>
                <a:cs typeface="Times New Roman" panose="02020603050405020304" pitchFamily="18" charset="0"/>
              </a:rPr>
              <a:t>Ishi</a:t>
            </a:r>
            <a:r>
              <a:rPr lang="en-US" sz="2800" b="0" i="1" dirty="0" smtClean="0">
                <a:latin typeface="Times New Roman" panose="02020603050405020304" pitchFamily="18" charset="0"/>
                <a:cs typeface="Times New Roman" panose="02020603050405020304" pitchFamily="18" charset="0"/>
              </a:rPr>
              <a:t> and the Wood Ducks</a:t>
            </a:r>
            <a:r>
              <a:rPr lang="en-US" sz="2800" b="0" dirty="0" smtClean="0">
                <a:latin typeface="Times New Roman" panose="02020603050405020304" pitchFamily="18" charset="0"/>
                <a:cs typeface="Times New Roman" panose="02020603050405020304" pitchFamily="18" charset="0"/>
              </a:rPr>
              <a:t>, 1994). </a:t>
            </a:r>
            <a:endParaRPr lang="ru-RU" sz="2800" b="0" dirty="0">
              <a:latin typeface="Times New Roman" panose="02020603050405020304" pitchFamily="18" charset="0"/>
              <a:cs typeface="Times New Roman" panose="02020603050405020304" pitchFamily="18" charset="0"/>
            </a:endParaRPr>
          </a:p>
        </p:txBody>
      </p:sp>
      <p:pic>
        <p:nvPicPr>
          <p:cNvPr id="18434"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539552" y="2348880"/>
            <a:ext cx="3456384"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004048" y="2348880"/>
            <a:ext cx="3312367"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08307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83568" y="476672"/>
            <a:ext cx="4040188" cy="1440160"/>
          </a:xfrm>
        </p:spPr>
        <p:txBody>
          <a:bodyPr>
            <a:noAutofit/>
          </a:bodyPr>
          <a:lstStyle/>
          <a:p>
            <a:pPr algn="ctr"/>
            <a:r>
              <a:rPr lang="en-US" sz="3200" dirty="0" smtClean="0">
                <a:latin typeface="Times New Roman" panose="02020603050405020304" pitchFamily="18" charset="0"/>
                <a:cs typeface="Times New Roman" panose="02020603050405020304" pitchFamily="18" charset="0"/>
              </a:rPr>
              <a:t>Diane </a:t>
            </a:r>
            <a:r>
              <a:rPr lang="en-US" sz="3200" dirty="0" err="1" smtClean="0">
                <a:latin typeface="Times New Roman" panose="02020603050405020304" pitchFamily="18" charset="0"/>
                <a:cs typeface="Times New Roman" panose="02020603050405020304" pitchFamily="18" charset="0"/>
              </a:rPr>
              <a:t>Glancy</a:t>
            </a:r>
            <a:r>
              <a:rPr lang="en-US" sz="3200" dirty="0" smtClean="0">
                <a:latin typeface="Times New Roman" panose="02020603050405020304" pitchFamily="18" charset="0"/>
                <a:cs typeface="Times New Roman" panose="02020603050405020304" pitchFamily="18" charset="0"/>
              </a:rPr>
              <a:t> </a:t>
            </a:r>
          </a:p>
          <a:p>
            <a:pPr algn="ctr"/>
            <a:r>
              <a:rPr lang="en-US" dirty="0" smtClean="0">
                <a:latin typeface="Times New Roman" panose="02020603050405020304" pitchFamily="18" charset="0"/>
                <a:cs typeface="Times New Roman" panose="02020603050405020304" pitchFamily="18" charset="0"/>
              </a:rPr>
              <a:t>(The Truth Teller, 1993).</a:t>
            </a:r>
            <a:endParaRPr lang="ru-RU"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3"/>
          </p:nvPr>
        </p:nvSpPr>
        <p:spPr>
          <a:xfrm>
            <a:off x="4788024" y="548680"/>
            <a:ext cx="4041775" cy="1440160"/>
          </a:xfrm>
        </p:spPr>
        <p:txBody>
          <a:bodyPr>
            <a:noAutofit/>
          </a:bodyPr>
          <a:lstStyle/>
          <a:p>
            <a:pPr algn="ctr"/>
            <a:r>
              <a:rPr lang="en-US" sz="3200" dirty="0" err="1" smtClean="0">
                <a:latin typeface="Times New Roman" panose="02020603050405020304" pitchFamily="18" charset="0"/>
                <a:cs typeface="Times New Roman" panose="02020603050405020304" pitchFamily="18" charset="0"/>
              </a:rPr>
              <a:t>LeAnne</a:t>
            </a:r>
            <a:r>
              <a:rPr lang="en-US" sz="3200" dirty="0" smtClean="0">
                <a:latin typeface="Times New Roman" panose="02020603050405020304" pitchFamily="18" charset="0"/>
                <a:cs typeface="Times New Roman" panose="02020603050405020304" pitchFamily="18" charset="0"/>
              </a:rPr>
              <a:t> Howe </a:t>
            </a:r>
          </a:p>
          <a:p>
            <a:pPr algn="ctr"/>
            <a:r>
              <a:rPr lang="en-US" dirty="0" smtClean="0">
                <a:latin typeface="Times New Roman" panose="02020603050405020304" pitchFamily="18" charset="0"/>
                <a:cs typeface="Times New Roman" panose="02020603050405020304" pitchFamily="18" charset="0"/>
              </a:rPr>
              <a:t>(Indian Radio Days, 1993).</a:t>
            </a:r>
            <a:endParaRPr lang="ru-RU" dirty="0">
              <a:latin typeface="Times New Roman" panose="02020603050405020304" pitchFamily="18" charset="0"/>
              <a:cs typeface="Times New Roman" panose="02020603050405020304" pitchFamily="18" charset="0"/>
            </a:endParaRPr>
          </a:p>
        </p:txBody>
      </p:sp>
      <p:pic>
        <p:nvPicPr>
          <p:cNvPr id="19458"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827584" y="2348880"/>
            <a:ext cx="352839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220073" y="2276872"/>
            <a:ext cx="3456384"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470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51344"/>
            <a:ext cx="8208912" cy="5262979"/>
          </a:xfrm>
          <a:prstGeom prst="rect">
            <a:avLst/>
          </a:prstGeom>
        </p:spPr>
        <p:txBody>
          <a:bodyPr wrap="square">
            <a:spAutoFit/>
          </a:bodyPr>
          <a:lstStyle/>
          <a:p>
            <a:pPr algn="just"/>
            <a:r>
              <a:rPr lang="en-US" sz="2400" b="1" i="1" dirty="0" smtClean="0">
                <a:latin typeface="Times New Roman" panose="02020603050405020304" pitchFamily="18" charset="0"/>
                <a:cs typeface="Times New Roman" panose="02020603050405020304" pitchFamily="18" charset="0"/>
              </a:rPr>
              <a:t>Folktales </a:t>
            </a:r>
            <a:r>
              <a:rPr lang="en-US" sz="2400" dirty="0" smtClean="0">
                <a:latin typeface="Times New Roman" panose="02020603050405020304" pitchFamily="18" charset="0"/>
                <a:cs typeface="Times New Roman" panose="02020603050405020304" pitchFamily="18" charset="0"/>
              </a:rPr>
              <a:t>have been a part of the social and cultural life of American Indian and Eskimo peoples. </a:t>
            </a:r>
          </a:p>
          <a:p>
            <a:pPr algn="just"/>
            <a:r>
              <a:rPr lang="en-US" sz="2400" dirty="0" smtClean="0">
                <a:latin typeface="Times New Roman" panose="02020603050405020304" pitchFamily="18" charset="0"/>
                <a:cs typeface="Times New Roman" panose="02020603050405020304" pitchFamily="18" charset="0"/>
              </a:rPr>
              <a:t>The terms </a:t>
            </a:r>
            <a:r>
              <a:rPr lang="en-US" sz="2400" b="1" i="1" dirty="0" smtClean="0">
                <a:latin typeface="Times New Roman" panose="02020603050405020304" pitchFamily="18" charset="0"/>
                <a:cs typeface="Times New Roman" panose="02020603050405020304" pitchFamily="18" charset="0"/>
              </a:rPr>
              <a:t>myth</a:t>
            </a:r>
            <a:r>
              <a:rPr lang="en-US" sz="2400" dirty="0" smtClean="0">
                <a:latin typeface="Times New Roman" panose="02020603050405020304" pitchFamily="18" charset="0"/>
                <a:cs typeface="Times New Roman" panose="02020603050405020304" pitchFamily="18" charset="0"/>
              </a:rPr>
              <a:t> and </a:t>
            </a:r>
            <a:r>
              <a:rPr lang="en-US" sz="2400" b="1" i="1" dirty="0" smtClean="0">
                <a:latin typeface="Times New Roman" panose="02020603050405020304" pitchFamily="18" charset="0"/>
                <a:cs typeface="Times New Roman" panose="02020603050405020304" pitchFamily="18" charset="0"/>
              </a:rPr>
              <a:t>folktale</a:t>
            </a:r>
            <a:r>
              <a:rPr lang="en-US" sz="2400" dirty="0" smtClean="0">
                <a:latin typeface="Times New Roman" panose="02020603050405020304" pitchFamily="18" charset="0"/>
                <a:cs typeface="Times New Roman" panose="02020603050405020304" pitchFamily="18" charset="0"/>
              </a:rPr>
              <a:t> in American Indian oral literature are used interchangeably, because in the Native American view the difference between the two is a matter of time rather than content. If the incidents related happened at a time when the world had not yet assumed its present form, the story may be regarded as a myth; however, even if the same characters appear in the “modern” present, it is considered a folktale. Whereas European fairy tales traditionally begin with the vague allusion “</a:t>
            </a:r>
            <a:r>
              <a:rPr lang="en-US" sz="2400" i="1" dirty="0" smtClean="0">
                <a:latin typeface="Times New Roman" panose="02020603050405020304" pitchFamily="18" charset="0"/>
                <a:cs typeface="Times New Roman" panose="02020603050405020304" pitchFamily="18" charset="0"/>
              </a:rPr>
              <a:t>once upon a time</a:t>
            </a:r>
            <a:r>
              <a:rPr lang="en-US" sz="2400" dirty="0" smtClean="0">
                <a:latin typeface="Times New Roman" panose="02020603050405020304" pitchFamily="18" charset="0"/>
                <a:cs typeface="Times New Roman" panose="02020603050405020304" pitchFamily="18" charset="0"/>
              </a:rPr>
              <a:t>,” the American Indian myth often starts with “</a:t>
            </a:r>
            <a:r>
              <a:rPr lang="en-US" sz="2400" i="1" dirty="0" smtClean="0">
                <a:latin typeface="Times New Roman" panose="02020603050405020304" pitchFamily="18" charset="0"/>
                <a:cs typeface="Times New Roman" panose="02020603050405020304" pitchFamily="18" charset="0"/>
              </a:rPr>
              <a:t>before the people came</a:t>
            </a:r>
            <a:r>
              <a:rPr lang="en-US" sz="2400" dirty="0" smtClean="0">
                <a:latin typeface="Times New Roman" panose="02020603050405020304" pitchFamily="18" charset="0"/>
                <a:cs typeface="Times New Roman" panose="02020603050405020304" pitchFamily="18" charset="0"/>
              </a:rPr>
              <a:t>” or “</a:t>
            </a:r>
            <a:r>
              <a:rPr lang="en-US" sz="2400" i="1" dirty="0" smtClean="0">
                <a:latin typeface="Times New Roman" panose="02020603050405020304" pitchFamily="18" charset="0"/>
                <a:cs typeface="Times New Roman" panose="02020603050405020304" pitchFamily="18" charset="0"/>
              </a:rPr>
              <a:t>when Coyote was a man</a:t>
            </a:r>
            <a:r>
              <a:rPr lang="en-US" sz="2400" dirty="0" smtClean="0">
                <a:latin typeface="Times New Roman" panose="02020603050405020304" pitchFamily="18" charset="0"/>
                <a:cs typeface="Times New Roman" panose="02020603050405020304" pitchFamily="18" charset="0"/>
              </a:rPr>
              <a:t>.” To the Eskimo, it is insignificant whether an incident occurred yesterday or 50 years ago—it is past.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4422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499176" cy="779686"/>
          </a:xfrm>
        </p:spPr>
        <p:txBody>
          <a:bodyPr>
            <a:normAutofit/>
          </a:bodyPr>
          <a:lstStyle/>
          <a:p>
            <a:pPr algn="ctr"/>
            <a:r>
              <a:rPr lang="en-US" sz="3600" i="1" dirty="0" smtClean="0">
                <a:latin typeface="Times New Roman" panose="02020603050405020304" pitchFamily="18" charset="0"/>
                <a:cs typeface="Times New Roman" panose="02020603050405020304" pitchFamily="18" charset="0"/>
              </a:rPr>
              <a:t>Elizabeth Cook-Lynn </a:t>
            </a:r>
            <a:endParaRPr lang="ru-RU" sz="3600"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395536" y="1124744"/>
            <a:ext cx="4752528" cy="5256584"/>
          </a:xfrm>
        </p:spPr>
        <p:txBody>
          <a:bodyPr>
            <a:normAutofit fontScale="70000" lnSpcReduction="20000"/>
          </a:bodyPr>
          <a:lstStyle/>
          <a:p>
            <a:pPr algn="just"/>
            <a:r>
              <a:rPr lang="en-US" sz="3100" dirty="0" smtClean="0">
                <a:latin typeface="Times New Roman" panose="02020603050405020304" pitchFamily="18" charset="0"/>
                <a:cs typeface="Times New Roman" panose="02020603050405020304" pitchFamily="18" charset="0"/>
              </a:rPr>
              <a:t>Increasingly it will be important for the field of Native American literary studies to be enriched and interrogated by the perspectives of </a:t>
            </a:r>
            <a:r>
              <a:rPr lang="en-US" sz="3100" b="1" dirty="0" smtClean="0">
                <a:latin typeface="Times New Roman" panose="02020603050405020304" pitchFamily="18" charset="0"/>
                <a:cs typeface="Times New Roman" panose="02020603050405020304" pitchFamily="18" charset="0"/>
              </a:rPr>
              <a:t>Native American literary critics</a:t>
            </a:r>
            <a:r>
              <a:rPr lang="en-US" sz="3100" dirty="0" smtClean="0">
                <a:latin typeface="Times New Roman" panose="02020603050405020304" pitchFamily="18" charset="0"/>
                <a:cs typeface="Times New Roman" panose="02020603050405020304" pitchFamily="18" charset="0"/>
              </a:rPr>
              <a:t> such as </a:t>
            </a:r>
            <a:r>
              <a:rPr lang="en-US" sz="3100" i="1" dirty="0" smtClean="0">
                <a:latin typeface="Times New Roman" panose="02020603050405020304" pitchFamily="18" charset="0"/>
                <a:cs typeface="Times New Roman" panose="02020603050405020304" pitchFamily="18" charset="0"/>
              </a:rPr>
              <a:t>Paula Gunn Allen, Greg Sarris, Robert Allen Warrior </a:t>
            </a:r>
            <a:r>
              <a:rPr lang="en-US" sz="3100" dirty="0" smtClean="0">
                <a:latin typeface="Times New Roman" panose="02020603050405020304" pitchFamily="18" charset="0"/>
                <a:cs typeface="Times New Roman" panose="02020603050405020304" pitchFamily="18" charset="0"/>
              </a:rPr>
              <a:t>(Osage), and </a:t>
            </a:r>
            <a:r>
              <a:rPr lang="en-US" sz="3100" i="1" dirty="0" smtClean="0">
                <a:latin typeface="Times New Roman" panose="02020603050405020304" pitchFamily="18" charset="0"/>
                <a:cs typeface="Times New Roman" panose="02020603050405020304" pitchFamily="18" charset="0"/>
              </a:rPr>
              <a:t>Elizabeth Cook-Lynn </a:t>
            </a:r>
            <a:r>
              <a:rPr lang="en-US" sz="3100" dirty="0" smtClean="0">
                <a:latin typeface="Times New Roman" panose="02020603050405020304" pitchFamily="18" charset="0"/>
                <a:cs typeface="Times New Roman" panose="02020603050405020304" pitchFamily="18" charset="0"/>
              </a:rPr>
              <a:t>(Dakota). </a:t>
            </a:r>
          </a:p>
          <a:p>
            <a:pPr algn="just"/>
            <a:r>
              <a:rPr lang="en-US" sz="3100" b="1" dirty="0" smtClean="0">
                <a:latin typeface="Times New Roman" panose="02020603050405020304" pitchFamily="18" charset="0"/>
                <a:cs typeface="Times New Roman" panose="02020603050405020304" pitchFamily="18" charset="0"/>
              </a:rPr>
              <a:t>Elizabeth Cook-Lynn </a:t>
            </a:r>
            <a:r>
              <a:rPr lang="en-US" sz="3100" dirty="0" smtClean="0">
                <a:latin typeface="Times New Roman" panose="02020603050405020304" pitchFamily="18" charset="0"/>
                <a:cs typeface="Times New Roman" panose="02020603050405020304" pitchFamily="18" charset="0"/>
              </a:rPr>
              <a:t>has </a:t>
            </a:r>
            <a:r>
              <a:rPr lang="en-US" sz="3100" dirty="0">
                <a:latin typeface="Times New Roman" panose="02020603050405020304" pitchFamily="18" charset="0"/>
                <a:cs typeface="Times New Roman" panose="02020603050405020304" pitchFamily="18" charset="0"/>
              </a:rPr>
              <a:t>been an arbiter in Native American studies, having founded </a:t>
            </a:r>
            <a:r>
              <a:rPr lang="en-US" sz="3100" i="1" dirty="0" err="1">
                <a:latin typeface="Times New Roman" panose="02020603050405020304" pitchFamily="18" charset="0"/>
                <a:cs typeface="Times New Roman" panose="02020603050405020304" pitchFamily="18" charset="0"/>
              </a:rPr>
              <a:t>Wicazo</a:t>
            </a:r>
            <a:r>
              <a:rPr lang="en-US" sz="3100" i="1" dirty="0">
                <a:latin typeface="Times New Roman" panose="02020603050405020304" pitchFamily="18" charset="0"/>
                <a:cs typeface="Times New Roman" panose="02020603050405020304" pitchFamily="18" charset="0"/>
              </a:rPr>
              <a:t> Sa Review</a:t>
            </a:r>
            <a:r>
              <a:rPr lang="en-US" sz="3100" dirty="0">
                <a:latin typeface="Times New Roman" panose="02020603050405020304" pitchFamily="18" charset="0"/>
                <a:cs typeface="Times New Roman" panose="02020603050405020304" pitchFamily="18" charset="0"/>
              </a:rPr>
              <a:t> and operated it as an entirely Native-edited journal since 1985. She and fellow Native critics, teachers, and publishers like Jeannette Armstrong and Joseph </a:t>
            </a:r>
            <a:r>
              <a:rPr lang="en-US" sz="3100" dirty="0" err="1">
                <a:latin typeface="Times New Roman" panose="02020603050405020304" pitchFamily="18" charset="0"/>
                <a:cs typeface="Times New Roman" panose="02020603050405020304" pitchFamily="18" charset="0"/>
              </a:rPr>
              <a:t>Bruchac</a:t>
            </a:r>
            <a:r>
              <a:rPr lang="en-US" sz="3100" dirty="0">
                <a:latin typeface="Times New Roman" panose="02020603050405020304" pitchFamily="18" charset="0"/>
                <a:cs typeface="Times New Roman" panose="02020603050405020304" pitchFamily="18" charset="0"/>
              </a:rPr>
              <a:t> will help foster the talent of new writers as well as the ongoing growth of the field.</a:t>
            </a:r>
            <a:endParaRPr lang="ru-RU" sz="3100" dirty="0">
              <a:latin typeface="Times New Roman" panose="02020603050405020304" pitchFamily="18" charset="0"/>
              <a:cs typeface="Times New Roman" panose="02020603050405020304" pitchFamily="18" charset="0"/>
            </a:endParaRPr>
          </a:p>
          <a:p>
            <a:endParaRPr lang="ru-RU" dirty="0"/>
          </a:p>
        </p:txBody>
      </p:sp>
      <p:pic>
        <p:nvPicPr>
          <p:cNvPr id="2048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436096" y="1556792"/>
            <a:ext cx="3240360"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5379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4074"/>
            <a:ext cx="8424936" cy="5509200"/>
          </a:xfrm>
          <a:prstGeom prst="rect">
            <a:avLst/>
          </a:prstGeom>
        </p:spPr>
        <p:txBody>
          <a:bodyPr wrap="square">
            <a:spAutoFit/>
          </a:bodyPr>
          <a:lstStyle/>
          <a:p>
            <a:pPr algn="just"/>
            <a:r>
              <a:rPr lang="en-US" sz="3200" dirty="0" smtClean="0">
                <a:latin typeface="Times New Roman" panose="02020603050405020304" pitchFamily="18" charset="0"/>
                <a:cs typeface="Times New Roman" panose="02020603050405020304" pitchFamily="18" charset="0"/>
              </a:rPr>
              <a:t>American Indian mythology can be divided into three major cultural regions: </a:t>
            </a:r>
            <a:r>
              <a:rPr lang="en-US" sz="3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North American cultures </a:t>
            </a:r>
            <a:r>
              <a:rPr lang="en-US" sz="3200" dirty="0" smtClean="0">
                <a:latin typeface="Times New Roman" panose="02020603050405020304" pitchFamily="18" charset="0"/>
                <a:cs typeface="Times New Roman" panose="02020603050405020304" pitchFamily="18" charset="0"/>
              </a:rPr>
              <a:t>(from the Eskimos to the Indians along the Mexican border), </a:t>
            </a:r>
            <a:r>
              <a:rPr lang="en-US" sz="3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Central and South American urban cultures</a:t>
            </a:r>
            <a:r>
              <a:rPr lang="en-US" sz="3200" dirty="0" smtClean="0">
                <a:latin typeface="Times New Roman" panose="02020603050405020304" pitchFamily="18" charset="0"/>
                <a:cs typeface="Times New Roman" panose="02020603050405020304" pitchFamily="18" charset="0"/>
              </a:rPr>
              <a:t>, and </a:t>
            </a:r>
            <a:r>
              <a:rPr lang="en-US" sz="3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Caribbean and South American hunting-and-gathering and farming cultures</a:t>
            </a:r>
            <a:r>
              <a:rPr lang="en-US" sz="3200" dirty="0" smtClean="0">
                <a:latin typeface="Times New Roman" panose="02020603050405020304" pitchFamily="18" charset="0"/>
                <a:cs typeface="Times New Roman" panose="02020603050405020304" pitchFamily="18" charset="0"/>
              </a:rPr>
              <a:t>. </a:t>
            </a:r>
          </a:p>
          <a:p>
            <a:pPr algn="just"/>
            <a:r>
              <a:rPr lang="en-US" sz="3200" dirty="0" smtClean="0">
                <a:latin typeface="Times New Roman" panose="02020603050405020304" pitchFamily="18" charset="0"/>
                <a:cs typeface="Times New Roman" panose="02020603050405020304" pitchFamily="18" charset="0"/>
              </a:rPr>
              <a:t>Each region exhibits a wide range of development, there are recurrent themes among the cultures, and within each culture the importance of mythology itself varies.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6148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136904" cy="5509200"/>
          </a:xfrm>
          <a:prstGeom prst="rect">
            <a:avLst/>
          </a:prstGeom>
        </p:spPr>
        <p:txBody>
          <a:bodyPr wrap="square">
            <a:spAutoFit/>
          </a:bodyPr>
          <a:lstStyle/>
          <a:p>
            <a:pPr algn="just"/>
            <a:r>
              <a:rPr lang="en-US" sz="3200" dirty="0" smtClean="0">
                <a:latin typeface="Times New Roman" panose="02020603050405020304" pitchFamily="18" charset="0"/>
                <a:cs typeface="Times New Roman" panose="02020603050405020304" pitchFamily="18" charset="0"/>
              </a:rPr>
              <a:t>For example, in North America many mythologies (such as “</a:t>
            </a:r>
            <a:r>
              <a:rPr lang="en-US" sz="3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Dreaming</a:t>
            </a:r>
            <a:r>
              <a:rPr lang="en-US" sz="3200" dirty="0" smtClean="0">
                <a:latin typeface="Times New Roman" panose="02020603050405020304" pitchFamily="18" charset="0"/>
                <a:cs typeface="Times New Roman" panose="02020603050405020304" pitchFamily="18" charset="0"/>
              </a:rPr>
              <a:t>” of the Australian Aborigines) deal with a period in the distant past in which the world was different and people could not be distinguished from animals. These mythologies are related to </a:t>
            </a:r>
            <a:r>
              <a:rPr lang="en-US" sz="3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concept that all animals have souls or spirits that give them supernatural power</a:t>
            </a:r>
            <a:r>
              <a:rPr lang="en-US" sz="3200" dirty="0" smtClean="0">
                <a:latin typeface="Times New Roman" panose="02020603050405020304" pitchFamily="18" charset="0"/>
                <a:cs typeface="Times New Roman" panose="02020603050405020304" pitchFamily="18" charset="0"/>
              </a:rPr>
              <a:t>. Because humans have subsequently been differentiated from the animals, </a:t>
            </a:r>
            <a:r>
              <a:rPr lang="en-US" sz="3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animals appear in visions</a:t>
            </a:r>
            <a:r>
              <a:rPr lang="en-US" sz="3200" dirty="0" smtClean="0">
                <a:latin typeface="Times New Roman" panose="02020603050405020304" pitchFamily="18" charset="0"/>
                <a:cs typeface="Times New Roman" panose="02020603050405020304" pitchFamily="18" charset="0"/>
              </a:rPr>
              <a:t>, and in stories they help the hero out of trouble.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620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b="1" dirty="0" smtClean="0">
                <a:latin typeface="Times New Roman" panose="02020603050405020304" pitchFamily="18" charset="0"/>
                <a:cs typeface="Times New Roman" panose="02020603050405020304" pitchFamily="18" charset="0"/>
              </a:rPr>
              <a:t>2. Early Twentieth Century. </a:t>
            </a:r>
            <a:br>
              <a:rPr lang="en-US" sz="36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The U.S. government's policies of assimilation.</a:t>
            </a:r>
            <a:endParaRPr lang="ru-RU" sz="2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lgn="just">
              <a:buNone/>
            </a:pPr>
            <a:r>
              <a:rPr lang="en-US" dirty="0" smtClean="0">
                <a:latin typeface="Times New Roman" panose="02020603050405020304" pitchFamily="18" charset="0"/>
                <a:cs typeface="Times New Roman" panose="02020603050405020304" pitchFamily="18" charset="0"/>
              </a:rPr>
              <a:t>Although literary scholars usually locate the Native American “renaissance” in the late 1960s and 1970s, the early twentieth century was a period of prolific activity by literate Native people in </a:t>
            </a:r>
            <a:r>
              <a:rPr lang="en-US" b="1" i="1" dirty="0" smtClean="0">
                <a:latin typeface="Times New Roman" panose="02020603050405020304" pitchFamily="18" charset="0"/>
                <a:cs typeface="Times New Roman" panose="02020603050405020304" pitchFamily="18" charset="0"/>
              </a:rPr>
              <a:t>a wide range of genres </a:t>
            </a:r>
            <a:r>
              <a:rPr lang="en-US" dirty="0" smtClean="0">
                <a:latin typeface="Times New Roman" panose="02020603050405020304" pitchFamily="18" charset="0"/>
                <a:cs typeface="Times New Roman" panose="02020603050405020304" pitchFamily="18" charset="0"/>
              </a:rPr>
              <a:t>and fields: </a:t>
            </a:r>
            <a:r>
              <a:rPr lang="en-US"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autobiography, novel, short fiction, drama, poetry, ethnography, political writing, and publishing</a:t>
            </a:r>
            <a:r>
              <a:rPr lang="en-US"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9557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75240" cy="1162050"/>
          </a:xfrm>
        </p:spPr>
        <p:txBody>
          <a:bodyPr>
            <a:noAutofit/>
          </a:bodyPr>
          <a:lstStyle/>
          <a:p>
            <a:pPr algn="ctr">
              <a:lnSpc>
                <a:spcPct val="100000"/>
              </a:lnSpc>
            </a:pPr>
            <a:r>
              <a:rPr lang="en-US" sz="2000" b="0" dirty="0" smtClean="0">
                <a:latin typeface="Times New Roman" panose="02020603050405020304" pitchFamily="18" charset="0"/>
                <a:cs typeface="Times New Roman" panose="02020603050405020304" pitchFamily="18" charset="0"/>
              </a:rPr>
              <a:t>One of the central figures at the turn of the twentieth century was </a:t>
            </a:r>
            <a:br>
              <a:rPr lang="en-US" sz="2000" b="0" dirty="0" smtClean="0">
                <a:latin typeface="Times New Roman" panose="02020603050405020304" pitchFamily="18" charset="0"/>
                <a:cs typeface="Times New Roman" panose="02020603050405020304" pitchFamily="18" charset="0"/>
              </a:rPr>
            </a:br>
            <a:r>
              <a:rPr lang="en-US" sz="32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Zitkala</a:t>
            </a:r>
            <a:r>
              <a:rPr lang="en-US" sz="3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-Sa—“Red Bird” </a:t>
            </a:r>
            <a:r>
              <a:rPr lang="en-US" sz="2400" b="0" dirty="0" smtClean="0">
                <a:latin typeface="Times New Roman" panose="02020603050405020304" pitchFamily="18" charset="0"/>
                <a:cs typeface="Times New Roman" panose="02020603050405020304" pitchFamily="18" charset="0"/>
              </a:rPr>
              <a:t>in Lakota.</a:t>
            </a:r>
            <a:endParaRPr lang="ru-RU" sz="2400" b="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457200" y="1435100"/>
            <a:ext cx="4906888" cy="4691063"/>
          </a:xfrm>
        </p:spPr>
        <p:txBody>
          <a:bodyPr>
            <a:normAutofit/>
          </a:bodyPr>
          <a:lstStyle/>
          <a:p>
            <a:pPr algn="just"/>
            <a:r>
              <a:rPr lang="en-US" sz="2800" dirty="0" smtClean="0">
                <a:latin typeface="Times New Roman" panose="02020603050405020304" pitchFamily="18" charset="0"/>
                <a:cs typeface="Times New Roman" panose="02020603050405020304" pitchFamily="18" charset="0"/>
              </a:rPr>
              <a:t>Her first major publication, </a:t>
            </a:r>
            <a:r>
              <a:rPr lang="en-US" sz="2800" i="1" dirty="0" smtClean="0">
                <a:latin typeface="Times New Roman" panose="02020603050405020304" pitchFamily="18" charset="0"/>
                <a:cs typeface="Times New Roman" panose="02020603050405020304" pitchFamily="18" charset="0"/>
              </a:rPr>
              <a:t>three autobiographical articles</a:t>
            </a:r>
            <a:r>
              <a:rPr lang="en-US" sz="2800" dirty="0" smtClean="0">
                <a:latin typeface="Times New Roman" panose="02020603050405020304" pitchFamily="18" charset="0"/>
                <a:cs typeface="Times New Roman" panose="02020603050405020304" pitchFamily="18" charset="0"/>
              </a:rPr>
              <a:t> in the Atlantic Monthly during the first three months of 1900, revealed her deep disagreement with her employer's policy. She founded </a:t>
            </a:r>
            <a:r>
              <a:rPr lang="en-US" sz="2800" i="1" dirty="0" smtClean="0">
                <a:latin typeface="Times New Roman" panose="02020603050405020304" pitchFamily="18" charset="0"/>
                <a:cs typeface="Times New Roman" panose="02020603050405020304" pitchFamily="18" charset="0"/>
              </a:rPr>
              <a:t>the National Council of American Indians </a:t>
            </a:r>
            <a:r>
              <a:rPr lang="en-US" sz="2800" dirty="0" smtClean="0">
                <a:latin typeface="Times New Roman" panose="02020603050405020304" pitchFamily="18" charset="0"/>
                <a:cs typeface="Times New Roman" panose="02020603050405020304" pitchFamily="18" charset="0"/>
              </a:rPr>
              <a:t>in 1926 and served as its president until she died in 1938.</a:t>
            </a:r>
            <a:endParaRPr lang="ru-RU" sz="28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868144" y="1988840"/>
            <a:ext cx="2688108"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90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Autofit/>
          </a:bodyPr>
          <a:lstStyle/>
          <a:p>
            <a:pPr algn="just"/>
            <a:r>
              <a:rPr lang="en-US" sz="2400" b="0" dirty="0">
                <a:effectLst/>
                <a:latin typeface="Times New Roman" panose="02020603050405020304" pitchFamily="18" charset="0"/>
                <a:cs typeface="Times New Roman" panose="02020603050405020304" pitchFamily="18" charset="0"/>
              </a:rPr>
              <a:t>B</a:t>
            </a:r>
            <a:r>
              <a:rPr lang="en-US" sz="2400" b="0" dirty="0" smtClean="0">
                <a:effectLst/>
                <a:latin typeface="Times New Roman" panose="02020603050405020304" pitchFamily="18" charset="0"/>
                <a:cs typeface="Times New Roman" panose="02020603050405020304" pitchFamily="18" charset="0"/>
              </a:rPr>
              <a:t>oth wrote autobiographies, published retellings of traditional Sioux stories, and wrote some books intended for young audiences. Eastman was particularly known for his contributions to the early formation of the Boy Scouts and Campfire Girls in the early twentieth century. His </a:t>
            </a:r>
            <a:r>
              <a:rPr lang="en-US" sz="2400" b="0" i="1" dirty="0" smtClean="0">
                <a:effectLst/>
                <a:latin typeface="Times New Roman" panose="02020603050405020304" pitchFamily="18" charset="0"/>
                <a:cs typeface="Times New Roman" panose="02020603050405020304" pitchFamily="18" charset="0"/>
              </a:rPr>
              <a:t>Land of the Spotted Eagle </a:t>
            </a:r>
            <a:r>
              <a:rPr lang="en-US" sz="2400" b="0" dirty="0" smtClean="0">
                <a:effectLst/>
                <a:latin typeface="Times New Roman" panose="02020603050405020304" pitchFamily="18" charset="0"/>
                <a:cs typeface="Times New Roman" panose="02020603050405020304" pitchFamily="18" charset="0"/>
              </a:rPr>
              <a:t>(1933) reflects more on Sioux traditions and provides a critique of white people's treatment of Native Americans.</a:t>
            </a:r>
            <a:endParaRPr lang="ru-RU" sz="2400" b="0" dirty="0">
              <a:effectLst/>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539552" y="3068960"/>
            <a:ext cx="4040188" cy="639762"/>
          </a:xfrm>
        </p:spPr>
        <p:txBody>
          <a:bodyPr>
            <a:normAutofit fontScale="92500" lnSpcReduction="10000"/>
          </a:bodyPr>
          <a:lstStyle/>
          <a:p>
            <a:pPr algn="ctr"/>
            <a:r>
              <a:rPr lang="en-US" dirty="0" smtClean="0">
                <a:latin typeface="Times New Roman" panose="02020603050405020304" pitchFamily="18" charset="0"/>
                <a:cs typeface="Times New Roman" panose="02020603050405020304" pitchFamily="18" charset="0"/>
              </a:rPr>
              <a:t>Charles Alexander Eastman </a:t>
            </a:r>
          </a:p>
          <a:p>
            <a:pPr algn="ctr"/>
            <a:r>
              <a:rPr lang="en-US" dirty="0" smtClean="0">
                <a:latin typeface="Times New Roman" panose="02020603050405020304" pitchFamily="18" charset="0"/>
                <a:cs typeface="Times New Roman" panose="02020603050405020304" pitchFamily="18" charset="0"/>
              </a:rPr>
              <a:t>(Santee Sioux) </a:t>
            </a:r>
            <a:endParaRPr lang="ru-RU"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3"/>
          </p:nvPr>
        </p:nvSpPr>
        <p:spPr>
          <a:xfrm>
            <a:off x="4644008" y="3068960"/>
            <a:ext cx="4041775" cy="639762"/>
          </a:xfrm>
        </p:spPr>
        <p:txBody>
          <a:bodyPr>
            <a:normAutofit fontScale="92500" lnSpcReduction="10000"/>
          </a:bodyPr>
          <a:lstStyle/>
          <a:p>
            <a:pPr algn="ctr"/>
            <a:r>
              <a:rPr lang="en-US" dirty="0" smtClean="0">
                <a:latin typeface="Times New Roman" panose="02020603050405020304" pitchFamily="18" charset="0"/>
                <a:cs typeface="Times New Roman" panose="02020603050405020304" pitchFamily="18" charset="0"/>
              </a:rPr>
              <a:t>Luther Standing Bear </a:t>
            </a:r>
          </a:p>
          <a:p>
            <a:pPr algn="ctr"/>
            <a:r>
              <a:rPr lang="en-US" dirty="0" smtClean="0">
                <a:latin typeface="Times New Roman" panose="02020603050405020304" pitchFamily="18" charset="0"/>
                <a:cs typeface="Times New Roman" panose="02020603050405020304" pitchFamily="18" charset="0"/>
              </a:rPr>
              <a:t>(Teton Sioux)</a:t>
            </a:r>
            <a:endParaRPr lang="ru-RU" dirty="0">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899592" y="4005064"/>
            <a:ext cx="2808312"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5652120" y="3933056"/>
            <a:ext cx="2531094"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825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859216" cy="1931814"/>
          </a:xfrm>
        </p:spPr>
        <p:txBody>
          <a:bodyPr>
            <a:normAutofit/>
          </a:bodyPr>
          <a:lstStyle/>
          <a:p>
            <a:pPr algn="ctr">
              <a:lnSpc>
                <a:spcPct val="100000"/>
              </a:lnSpc>
            </a:pPr>
            <a:r>
              <a:rPr lang="en-US" sz="2800" b="0" i="1" dirty="0" smtClean="0">
                <a:latin typeface="Times New Roman" panose="02020603050405020304" pitchFamily="18" charset="0"/>
                <a:cs typeface="Times New Roman" panose="02020603050405020304" pitchFamily="18" charset="0"/>
              </a:rPr>
              <a:t>The poet of first importance during this period was </a:t>
            </a:r>
            <a:r>
              <a:rPr lang="en-US" sz="2800" i="1" dirty="0" smtClean="0">
                <a:latin typeface="Times New Roman" panose="02020603050405020304" pitchFamily="18" charset="0"/>
                <a:cs typeface="Times New Roman" panose="02020603050405020304" pitchFamily="18" charset="0"/>
              </a:rPr>
              <a:t>E. Pauline Johnson </a:t>
            </a:r>
            <a:r>
              <a:rPr lang="en-US" sz="2800" b="0" i="1" dirty="0" smtClean="0">
                <a:latin typeface="Times New Roman" panose="02020603050405020304" pitchFamily="18" charset="0"/>
                <a:cs typeface="Times New Roman" panose="02020603050405020304" pitchFamily="18" charset="0"/>
              </a:rPr>
              <a:t>(Mohawk)</a:t>
            </a:r>
            <a:endParaRPr lang="ru-RU" sz="2800" b="0"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a:xfrm>
            <a:off x="611560" y="2564904"/>
            <a:ext cx="3008313" cy="2985195"/>
          </a:xfrm>
        </p:spPr>
        <p:txBody>
          <a:bodyPr>
            <a:noAutofit/>
          </a:bodyPr>
          <a:lstStyle/>
          <a:p>
            <a:pPr algn="just"/>
            <a:r>
              <a:rPr lang="en-US" sz="2400" dirty="0" smtClean="0">
                <a:latin typeface="Times New Roman" panose="02020603050405020304" pitchFamily="18" charset="0"/>
                <a:cs typeface="Times New Roman" panose="02020603050405020304" pitchFamily="18" charset="0"/>
              </a:rPr>
              <a:t>Her first volume, </a:t>
            </a:r>
            <a:r>
              <a:rPr lang="en-US" sz="2400" i="1" dirty="0" smtClean="0">
                <a:latin typeface="Times New Roman" panose="02020603050405020304" pitchFamily="18" charset="0"/>
                <a:cs typeface="Times New Roman" panose="02020603050405020304" pitchFamily="18" charset="0"/>
              </a:rPr>
              <a:t>The White Wampum </a:t>
            </a:r>
            <a:r>
              <a:rPr lang="en-US" sz="2400" dirty="0" smtClean="0">
                <a:latin typeface="Times New Roman" panose="02020603050405020304" pitchFamily="18" charset="0"/>
                <a:cs typeface="Times New Roman" panose="02020603050405020304" pitchFamily="18" charset="0"/>
              </a:rPr>
              <a:t>(1895), is still one of the most published books of Canadian poetry; she also wrote numerous short stories.</a:t>
            </a:r>
            <a:endParaRPr lang="ru-RU" sz="2400"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788024" y="2492896"/>
            <a:ext cx="374441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8673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113</TotalTime>
  <Words>2110</Words>
  <Application>Microsoft Office PowerPoint</Application>
  <PresentationFormat>Экран (4:3)</PresentationFormat>
  <Paragraphs>83</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Солнцестояние</vt:lpstr>
      <vt:lpstr>   Native American Literature</vt:lpstr>
      <vt:lpstr>      1. General Characteristics </vt:lpstr>
      <vt:lpstr>Презентация PowerPoint</vt:lpstr>
      <vt:lpstr>Презентация PowerPoint</vt:lpstr>
      <vt:lpstr>Презентация PowerPoint</vt:lpstr>
      <vt:lpstr>2. Early Twentieth Century.  The U.S. government's policies of assimilation.</vt:lpstr>
      <vt:lpstr>One of the central figures at the turn of the twentieth century was  Zitkala-Sa—“Red Bird” in Lakota.</vt:lpstr>
      <vt:lpstr>Both wrote autobiographies, published retellings of traditional Sioux stories, and wrote some books intended for young audiences. Eastman was particularly known for his contributions to the early formation of the Boy Scouts and Campfire Girls in the early twentieth century. His Land of the Spotted Eagle (1933) reflects more on Sioux traditions and provides a critique of white people's treatment of Native Americans.</vt:lpstr>
      <vt:lpstr>The poet of first importance during this period was E. Pauline Johnson (Mohawk)</vt:lpstr>
      <vt:lpstr>Christine Quintasket  (Mourning Dove, or Hum-is hu-ma)</vt:lpstr>
      <vt:lpstr>3. Mid-Twentieth Century.  The U.S. government's policy known as “termination”.</vt:lpstr>
      <vt:lpstr>Презентация PowerPoint</vt:lpstr>
      <vt:lpstr>Two novelists who were most important and accomplished during this period were  John Joseph Mathews (Osage) and D'Arcy McNickle (Salish). </vt:lpstr>
      <vt:lpstr>Unique among mid-twentieth-century Native American literature was Black Elk Speaks, a collaborative work narrated by Nicholas Black Elk (Oglala Lakota) </vt:lpstr>
      <vt:lpstr>4. Late Twentieth Century</vt:lpstr>
      <vt:lpstr>Navarre Scott Momaday </vt:lpstr>
      <vt:lpstr>Leslie Marmon Silko</vt:lpstr>
      <vt:lpstr>Презентация PowerPoint</vt:lpstr>
      <vt:lpstr>Презентация PowerPoint</vt:lpstr>
      <vt:lpstr>Презентация PowerPoint</vt:lpstr>
      <vt:lpstr>Laguna Tradition</vt:lpstr>
      <vt:lpstr>Simon Ortiz</vt:lpstr>
      <vt:lpstr>Louise Erdrich</vt:lpstr>
      <vt:lpstr>5. Directions for the Twenty-First Century</vt:lpstr>
      <vt:lpstr>Greg Sarris </vt:lpstr>
      <vt:lpstr>Tomson Highway </vt:lpstr>
      <vt:lpstr>In the United States, the Kiowa/Delaware playwright  Hanay Geiogamah  has been at work in theater since the early 1970s, publishing (Body Indian, 1972; Foghorn, 1973), directing, producing, and teaching Native American theater.</vt:lpstr>
      <vt:lpstr>Презентация PowerPoint</vt:lpstr>
      <vt:lpstr>Презентация PowerPoint</vt:lpstr>
      <vt:lpstr>Elizabeth Cook-Lynn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Native American literature </dc:title>
  <dc:creator>user</dc:creator>
  <cp:lastModifiedBy>user</cp:lastModifiedBy>
  <cp:revision>52</cp:revision>
  <dcterms:created xsi:type="dcterms:W3CDTF">2019-03-11T15:53:03Z</dcterms:created>
  <dcterms:modified xsi:type="dcterms:W3CDTF">2019-03-13T16:58:03Z</dcterms:modified>
</cp:coreProperties>
</file>