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9" r:id="rId44"/>
    <p:sldId id="300" r:id="rId45"/>
    <p:sldId id="301" r:id="rId46"/>
    <p:sldId id="302" r:id="rId47"/>
    <p:sldId id="303" r:id="rId48"/>
    <p:sldId id="304" r:id="rId49"/>
    <p:sldId id="305" r:id="rId50"/>
    <p:sldId id="306" r:id="rId51"/>
    <p:sldId id="307" r:id="rId52"/>
    <p:sldId id="308" r:id="rId5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5C52F97-285E-4A9B-B596-70B96BF7254F}" type="datetimeFigureOut">
              <a:rPr lang="ru-RU" smtClean="0"/>
              <a:t>21.03.2019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47DEAC0-AC8E-419B-9573-FF8D8AA53C74}" type="slidenum">
              <a:rPr lang="ru-RU" smtClean="0"/>
              <a:t>‹#›</a:t>
            </a:fld>
            <a:endParaRPr lang="ru-RU"/>
          </a:p>
        </p:txBody>
      </p:sp>
    </p:spTree>
    <p:extLst>
      <p:ext uri="{BB962C8B-B14F-4D97-AF65-F5344CB8AC3E}">
        <p14:creationId xmlns:p14="http://schemas.microsoft.com/office/powerpoint/2010/main" val="2199531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5C52F97-285E-4A9B-B596-70B96BF7254F}" type="datetimeFigureOut">
              <a:rPr lang="ru-RU" smtClean="0"/>
              <a:t>21.03.2019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47DEAC0-AC8E-419B-9573-FF8D8AA53C74}" type="slidenum">
              <a:rPr lang="ru-RU" smtClean="0"/>
              <a:t>‹#›</a:t>
            </a:fld>
            <a:endParaRPr lang="ru-RU"/>
          </a:p>
        </p:txBody>
      </p:sp>
    </p:spTree>
    <p:extLst>
      <p:ext uri="{BB962C8B-B14F-4D97-AF65-F5344CB8AC3E}">
        <p14:creationId xmlns:p14="http://schemas.microsoft.com/office/powerpoint/2010/main" val="899655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5C52F97-285E-4A9B-B596-70B96BF7254F}" type="datetimeFigureOut">
              <a:rPr lang="ru-RU" smtClean="0"/>
              <a:t>21.03.2019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47DEAC0-AC8E-419B-9573-FF8D8AA53C74}" type="slidenum">
              <a:rPr lang="ru-RU" smtClean="0"/>
              <a:t>‹#›</a:t>
            </a:fld>
            <a:endParaRPr lang="ru-RU"/>
          </a:p>
        </p:txBody>
      </p:sp>
    </p:spTree>
    <p:extLst>
      <p:ext uri="{BB962C8B-B14F-4D97-AF65-F5344CB8AC3E}">
        <p14:creationId xmlns:p14="http://schemas.microsoft.com/office/powerpoint/2010/main" val="1266788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5C52F97-285E-4A9B-B596-70B96BF7254F}" type="datetimeFigureOut">
              <a:rPr lang="ru-RU" smtClean="0"/>
              <a:t>21.03.2019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47DEAC0-AC8E-419B-9573-FF8D8AA53C74}" type="slidenum">
              <a:rPr lang="ru-RU" smtClean="0"/>
              <a:t>‹#›</a:t>
            </a:fld>
            <a:endParaRPr lang="ru-RU"/>
          </a:p>
        </p:txBody>
      </p:sp>
    </p:spTree>
    <p:extLst>
      <p:ext uri="{BB962C8B-B14F-4D97-AF65-F5344CB8AC3E}">
        <p14:creationId xmlns:p14="http://schemas.microsoft.com/office/powerpoint/2010/main" val="1471665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5C52F97-285E-4A9B-B596-70B96BF7254F}" type="datetimeFigureOut">
              <a:rPr lang="ru-RU" smtClean="0"/>
              <a:t>21.03.2019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47DEAC0-AC8E-419B-9573-FF8D8AA53C74}" type="slidenum">
              <a:rPr lang="ru-RU" smtClean="0"/>
              <a:t>‹#›</a:t>
            </a:fld>
            <a:endParaRPr lang="ru-RU"/>
          </a:p>
        </p:txBody>
      </p:sp>
    </p:spTree>
    <p:extLst>
      <p:ext uri="{BB962C8B-B14F-4D97-AF65-F5344CB8AC3E}">
        <p14:creationId xmlns:p14="http://schemas.microsoft.com/office/powerpoint/2010/main" val="3825056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5C52F97-285E-4A9B-B596-70B96BF7254F}" type="datetimeFigureOut">
              <a:rPr lang="ru-RU" smtClean="0"/>
              <a:t>21.03.2019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47DEAC0-AC8E-419B-9573-FF8D8AA53C74}" type="slidenum">
              <a:rPr lang="ru-RU" smtClean="0"/>
              <a:t>‹#›</a:t>
            </a:fld>
            <a:endParaRPr lang="ru-RU"/>
          </a:p>
        </p:txBody>
      </p:sp>
    </p:spTree>
    <p:extLst>
      <p:ext uri="{BB962C8B-B14F-4D97-AF65-F5344CB8AC3E}">
        <p14:creationId xmlns:p14="http://schemas.microsoft.com/office/powerpoint/2010/main" val="2578843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5C52F97-285E-4A9B-B596-70B96BF7254F}" type="datetimeFigureOut">
              <a:rPr lang="ru-RU" smtClean="0"/>
              <a:t>21.03.2019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47DEAC0-AC8E-419B-9573-FF8D8AA53C74}" type="slidenum">
              <a:rPr lang="ru-RU" smtClean="0"/>
              <a:t>‹#›</a:t>
            </a:fld>
            <a:endParaRPr lang="ru-RU"/>
          </a:p>
        </p:txBody>
      </p:sp>
    </p:spTree>
    <p:extLst>
      <p:ext uri="{BB962C8B-B14F-4D97-AF65-F5344CB8AC3E}">
        <p14:creationId xmlns:p14="http://schemas.microsoft.com/office/powerpoint/2010/main" val="3298623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5C52F97-285E-4A9B-B596-70B96BF7254F}" type="datetimeFigureOut">
              <a:rPr lang="ru-RU" smtClean="0"/>
              <a:t>21.03.2019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47DEAC0-AC8E-419B-9573-FF8D8AA53C74}" type="slidenum">
              <a:rPr lang="ru-RU" smtClean="0"/>
              <a:t>‹#›</a:t>
            </a:fld>
            <a:endParaRPr lang="ru-RU"/>
          </a:p>
        </p:txBody>
      </p:sp>
    </p:spTree>
    <p:extLst>
      <p:ext uri="{BB962C8B-B14F-4D97-AF65-F5344CB8AC3E}">
        <p14:creationId xmlns:p14="http://schemas.microsoft.com/office/powerpoint/2010/main" val="3209852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5C52F97-285E-4A9B-B596-70B96BF7254F}" type="datetimeFigureOut">
              <a:rPr lang="ru-RU" smtClean="0"/>
              <a:t>21.03.2019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47DEAC0-AC8E-419B-9573-FF8D8AA53C74}" type="slidenum">
              <a:rPr lang="ru-RU" smtClean="0"/>
              <a:t>‹#›</a:t>
            </a:fld>
            <a:endParaRPr lang="ru-RU"/>
          </a:p>
        </p:txBody>
      </p:sp>
    </p:spTree>
    <p:extLst>
      <p:ext uri="{BB962C8B-B14F-4D97-AF65-F5344CB8AC3E}">
        <p14:creationId xmlns:p14="http://schemas.microsoft.com/office/powerpoint/2010/main" val="1878168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5C52F97-285E-4A9B-B596-70B96BF7254F}" type="datetimeFigureOut">
              <a:rPr lang="ru-RU" smtClean="0"/>
              <a:t>21.03.2019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47DEAC0-AC8E-419B-9573-FF8D8AA53C74}" type="slidenum">
              <a:rPr lang="ru-RU" smtClean="0"/>
              <a:t>‹#›</a:t>
            </a:fld>
            <a:endParaRPr lang="ru-RU"/>
          </a:p>
        </p:txBody>
      </p:sp>
    </p:spTree>
    <p:extLst>
      <p:ext uri="{BB962C8B-B14F-4D97-AF65-F5344CB8AC3E}">
        <p14:creationId xmlns:p14="http://schemas.microsoft.com/office/powerpoint/2010/main" val="3116441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5C52F97-285E-4A9B-B596-70B96BF7254F}" type="datetimeFigureOut">
              <a:rPr lang="ru-RU" smtClean="0"/>
              <a:t>21.03.2019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47DEAC0-AC8E-419B-9573-FF8D8AA53C74}" type="slidenum">
              <a:rPr lang="ru-RU" smtClean="0"/>
              <a:t>‹#›</a:t>
            </a:fld>
            <a:endParaRPr lang="ru-RU"/>
          </a:p>
        </p:txBody>
      </p:sp>
    </p:spTree>
    <p:extLst>
      <p:ext uri="{BB962C8B-B14F-4D97-AF65-F5344CB8AC3E}">
        <p14:creationId xmlns:p14="http://schemas.microsoft.com/office/powerpoint/2010/main" val="2340120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C52F97-285E-4A9B-B596-70B96BF7254F}" type="datetimeFigureOut">
              <a:rPr lang="ru-RU" smtClean="0"/>
              <a:t>21.03.2019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7DEAC0-AC8E-419B-9573-FF8D8AA53C74}" type="slidenum">
              <a:rPr lang="ru-RU" smtClean="0"/>
              <a:t>‹#›</a:t>
            </a:fld>
            <a:endParaRPr lang="ru-RU"/>
          </a:p>
        </p:txBody>
      </p:sp>
    </p:spTree>
    <p:extLst>
      <p:ext uri="{BB962C8B-B14F-4D97-AF65-F5344CB8AC3E}">
        <p14:creationId xmlns:p14="http://schemas.microsoft.com/office/powerpoint/2010/main" val="22961505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188640"/>
            <a:ext cx="7772400" cy="938535"/>
          </a:xfrm>
        </p:spPr>
        <p:txBody>
          <a:bodyPr>
            <a:normAutofit fontScale="90000"/>
          </a:bodyPr>
          <a:lstStyle/>
          <a:p>
            <a:pPr>
              <a:lnSpc>
                <a:spcPct val="115000"/>
              </a:lnSpc>
            </a:pPr>
            <a:r>
              <a:rPr lang="en-US" b="1" i="1" dirty="0" smtClean="0">
                <a:solidFill>
                  <a:srgbClr val="000000"/>
                </a:solidFill>
                <a:effectLst/>
                <a:latin typeface="Times New Roman"/>
                <a:ea typeface="Calibri"/>
                <a:cs typeface="Times New Roman"/>
              </a:rPr>
              <a:t/>
            </a:r>
            <a:br>
              <a:rPr lang="en-US" b="1" i="1" dirty="0" smtClean="0">
                <a:solidFill>
                  <a:srgbClr val="000000"/>
                </a:solidFill>
                <a:effectLst/>
                <a:latin typeface="Times New Roman"/>
                <a:ea typeface="Calibri"/>
                <a:cs typeface="Times New Roman"/>
              </a:rPr>
            </a:br>
            <a:r>
              <a:rPr lang="en-US" b="1" i="1" dirty="0" smtClean="0">
                <a:solidFill>
                  <a:srgbClr val="000000"/>
                </a:solidFill>
                <a:effectLst/>
                <a:latin typeface="Times New Roman"/>
                <a:ea typeface="Calibri"/>
                <a:cs typeface="Times New Roman"/>
              </a:rPr>
              <a:t>Word Stress</a:t>
            </a:r>
            <a:r>
              <a:rPr lang="ru-RU" sz="3600" dirty="0">
                <a:ea typeface="Calibri"/>
                <a:cs typeface="Times New Roman"/>
              </a:rPr>
              <a:t/>
            </a:r>
            <a:br>
              <a:rPr lang="ru-RU" sz="3600" dirty="0">
                <a:ea typeface="Calibri"/>
                <a:cs typeface="Times New Roman"/>
              </a:rPr>
            </a:br>
            <a:endParaRPr lang="ru-RU" dirty="0"/>
          </a:p>
        </p:txBody>
      </p:sp>
      <p:sp>
        <p:nvSpPr>
          <p:cNvPr id="3" name="Подзаголовок 2"/>
          <p:cNvSpPr>
            <a:spLocks noGrp="1"/>
          </p:cNvSpPr>
          <p:nvPr>
            <p:ph type="subTitle" idx="1"/>
          </p:nvPr>
        </p:nvSpPr>
        <p:spPr>
          <a:xfrm>
            <a:off x="251520" y="980728"/>
            <a:ext cx="8640960" cy="5688632"/>
          </a:xfrm>
        </p:spPr>
        <p:txBody>
          <a:bodyPr>
            <a:normAutofit fontScale="25000" lnSpcReduction="20000"/>
          </a:bodyPr>
          <a:lstStyle/>
          <a:p>
            <a:pPr algn="just">
              <a:lnSpc>
                <a:spcPct val="115000"/>
              </a:lnSpc>
              <a:spcAft>
                <a:spcPts val="0"/>
              </a:spcAft>
            </a:pPr>
            <a:r>
              <a:rPr lang="en-US" sz="8000" dirty="0" smtClean="0">
                <a:solidFill>
                  <a:schemeClr val="tx1"/>
                </a:solidFill>
                <a:effectLst/>
                <a:latin typeface="Times New Roman" panose="02020603050405020304" pitchFamily="18" charset="0"/>
                <a:ea typeface="Calibri"/>
                <a:cs typeface="Times New Roman" panose="02020603050405020304" pitchFamily="18" charset="0"/>
              </a:rPr>
              <a:t>1. Definition. The Nature of Stress. </a:t>
            </a:r>
            <a:endParaRPr lang="ru-RU" sz="8000" dirty="0">
              <a:solidFill>
                <a:schemeClr val="tx1"/>
              </a:solidFill>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8000" dirty="0" smtClean="0">
                <a:solidFill>
                  <a:schemeClr val="tx1"/>
                </a:solidFill>
                <a:effectLst/>
                <a:latin typeface="Times New Roman" panose="02020603050405020304" pitchFamily="18" charset="0"/>
                <a:ea typeface="Calibri"/>
                <a:cs typeface="Times New Roman" panose="02020603050405020304" pitchFamily="18" charset="0"/>
              </a:rPr>
              <a:t>2. The types of word stress, distinguished in different languages.</a:t>
            </a:r>
            <a:endParaRPr lang="ru-RU" sz="8000" dirty="0">
              <a:solidFill>
                <a:schemeClr val="tx1"/>
              </a:solidFill>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8000" dirty="0" smtClean="0">
                <a:solidFill>
                  <a:schemeClr val="tx1"/>
                </a:solidFill>
                <a:effectLst/>
                <a:latin typeface="Times New Roman" panose="02020603050405020304" pitchFamily="18" charset="0"/>
                <a:ea typeface="Calibri"/>
                <a:cs typeface="Times New Roman" panose="02020603050405020304" pitchFamily="18" charset="0"/>
              </a:rPr>
              <a:t>3. The effect of prominence. The variations in force, pitch, quantity and quality.</a:t>
            </a:r>
            <a:endParaRPr lang="ru-RU" sz="8000" dirty="0">
              <a:solidFill>
                <a:schemeClr val="tx1"/>
              </a:solidFill>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8000" dirty="0" smtClean="0">
                <a:solidFill>
                  <a:schemeClr val="tx1"/>
                </a:solidFill>
                <a:effectLst/>
                <a:latin typeface="Times New Roman" panose="02020603050405020304" pitchFamily="18" charset="0"/>
                <a:ea typeface="Calibri"/>
                <a:cs typeface="Times New Roman" panose="02020603050405020304" pitchFamily="18" charset="0"/>
              </a:rPr>
              <a:t>4. The placement of word stress. The systems of notation for marking stress in a written word.</a:t>
            </a:r>
            <a:endParaRPr lang="ru-RU" sz="8000" dirty="0">
              <a:solidFill>
                <a:schemeClr val="tx1"/>
              </a:solidFill>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8000" dirty="0" smtClean="0">
                <a:solidFill>
                  <a:schemeClr val="tx1"/>
                </a:solidFill>
                <a:effectLst/>
                <a:latin typeface="Times New Roman" panose="02020603050405020304" pitchFamily="18" charset="0"/>
                <a:ea typeface="Calibri"/>
                <a:cs typeface="Times New Roman" panose="02020603050405020304" pitchFamily="18" charset="0"/>
              </a:rPr>
              <a:t>5. This recessive tendency. The rhythmical tendency. The retentive tendency. </a:t>
            </a:r>
          </a:p>
          <a:p>
            <a:pPr algn="just">
              <a:lnSpc>
                <a:spcPct val="115000"/>
              </a:lnSpc>
              <a:spcAft>
                <a:spcPts val="0"/>
              </a:spcAft>
            </a:pPr>
            <a:r>
              <a:rPr lang="en-US" sz="8000" dirty="0" smtClean="0">
                <a:solidFill>
                  <a:schemeClr val="tx1"/>
                </a:solidFill>
                <a:effectLst/>
                <a:latin typeface="Times New Roman" panose="02020603050405020304" pitchFamily="18" charset="0"/>
                <a:ea typeface="Calibri"/>
                <a:cs typeface="Times New Roman" panose="02020603050405020304" pitchFamily="18" charset="0"/>
              </a:rPr>
              <a:t>The semantic factor.</a:t>
            </a:r>
            <a:endParaRPr lang="ru-RU" sz="8000" dirty="0">
              <a:solidFill>
                <a:schemeClr val="tx1"/>
              </a:solidFill>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8000" dirty="0" smtClean="0">
                <a:solidFill>
                  <a:schemeClr val="tx1"/>
                </a:solidFill>
                <a:effectLst/>
                <a:latin typeface="Times New Roman" panose="02020603050405020304" pitchFamily="18" charset="0"/>
                <a:ea typeface="Calibri"/>
                <a:cs typeface="Times New Roman" panose="02020603050405020304" pitchFamily="18" charset="0"/>
              </a:rPr>
              <a:t>6. The typology of accentual structure of English words worked out by </a:t>
            </a:r>
            <a:r>
              <a:rPr lang="en-US" sz="8000" dirty="0" err="1" smtClean="0">
                <a:solidFill>
                  <a:schemeClr val="tx1"/>
                </a:solidFill>
                <a:effectLst/>
                <a:latin typeface="Times New Roman" panose="02020603050405020304" pitchFamily="18" charset="0"/>
                <a:ea typeface="Calibri"/>
                <a:cs typeface="Times New Roman" panose="02020603050405020304" pitchFamily="18" charset="0"/>
              </a:rPr>
              <a:t>G.P.Torsuev</a:t>
            </a:r>
            <a:r>
              <a:rPr lang="en-US" sz="8000" dirty="0" smtClean="0">
                <a:solidFill>
                  <a:schemeClr val="tx1"/>
                </a:solidFill>
                <a:effectLst/>
                <a:latin typeface="Times New Roman" panose="02020603050405020304" pitchFamily="18" charset="0"/>
                <a:ea typeface="Calibri"/>
                <a:cs typeface="Times New Roman" panose="02020603050405020304" pitchFamily="18" charset="0"/>
              </a:rPr>
              <a:t>.</a:t>
            </a:r>
            <a:endParaRPr lang="ru-RU" sz="8000" dirty="0">
              <a:solidFill>
                <a:schemeClr val="tx1"/>
              </a:solidFill>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8000" dirty="0" smtClean="0">
                <a:solidFill>
                  <a:schemeClr val="tx1"/>
                </a:solidFill>
                <a:effectLst/>
                <a:latin typeface="Times New Roman" panose="02020603050405020304" pitchFamily="18" charset="0"/>
                <a:ea typeface="Calibri"/>
                <a:cs typeface="Times New Roman" panose="02020603050405020304" pitchFamily="18" charset="0"/>
              </a:rPr>
              <a:t>7. The functional aspect of word stress.</a:t>
            </a:r>
            <a:endParaRPr lang="ru-RU" sz="8000" dirty="0">
              <a:solidFill>
                <a:schemeClr val="tx1"/>
              </a:solidFill>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8000" dirty="0" smtClean="0">
                <a:solidFill>
                  <a:schemeClr val="tx1"/>
                </a:solidFill>
                <a:effectLst/>
                <a:latin typeface="Times New Roman" panose="02020603050405020304" pitchFamily="18" charset="0"/>
                <a:ea typeface="Calibri"/>
                <a:cs typeface="Times New Roman" panose="02020603050405020304" pitchFamily="18" charset="0"/>
              </a:rPr>
              <a:t>8. The term "</a:t>
            </a:r>
            <a:r>
              <a:rPr lang="en-US" sz="8000" dirty="0" err="1" smtClean="0">
                <a:solidFill>
                  <a:schemeClr val="tx1"/>
                </a:solidFill>
                <a:effectLst/>
                <a:latin typeface="Times New Roman" panose="02020603050405020304" pitchFamily="18" charset="0"/>
                <a:ea typeface="Calibri"/>
                <a:cs typeface="Times New Roman" panose="02020603050405020304" pitchFamily="18" charset="0"/>
              </a:rPr>
              <a:t>accenteme</a:t>
            </a:r>
            <a:r>
              <a:rPr lang="en-US" sz="8000" dirty="0" smtClean="0">
                <a:solidFill>
                  <a:schemeClr val="tx1"/>
                </a:solidFill>
                <a:effectLst/>
                <a:latin typeface="Times New Roman" panose="02020603050405020304" pitchFamily="18" charset="0"/>
                <a:ea typeface="Calibri"/>
                <a:cs typeface="Times New Roman" panose="02020603050405020304" pitchFamily="18" charset="0"/>
              </a:rPr>
              <a:t>" for word stress as a </a:t>
            </a:r>
            <a:r>
              <a:rPr lang="en-US" sz="8000" dirty="0" err="1" smtClean="0">
                <a:solidFill>
                  <a:schemeClr val="tx1"/>
                </a:solidFill>
                <a:effectLst/>
                <a:latin typeface="Times New Roman" panose="02020603050405020304" pitchFamily="18" charset="0"/>
                <a:ea typeface="Calibri"/>
                <a:cs typeface="Times New Roman" panose="02020603050405020304" pitchFamily="18" charset="0"/>
              </a:rPr>
              <a:t>suprasegmental</a:t>
            </a:r>
            <a:r>
              <a:rPr lang="en-US" sz="8000" dirty="0" smtClean="0">
                <a:solidFill>
                  <a:schemeClr val="tx1"/>
                </a:solidFill>
                <a:effectLst/>
                <a:latin typeface="Times New Roman" panose="02020603050405020304" pitchFamily="18" charset="0"/>
                <a:ea typeface="Calibri"/>
                <a:cs typeface="Times New Roman" panose="02020603050405020304" pitchFamily="18" charset="0"/>
              </a:rPr>
              <a:t> phonological unit having different degrees and placement in a word, introduced by </a:t>
            </a:r>
            <a:r>
              <a:rPr lang="en-US" sz="8000" dirty="0" err="1" smtClean="0">
                <a:solidFill>
                  <a:schemeClr val="tx1"/>
                </a:solidFill>
                <a:effectLst/>
                <a:latin typeface="Times New Roman" panose="02020603050405020304" pitchFamily="18" charset="0"/>
                <a:ea typeface="Calibri"/>
                <a:cs typeface="Times New Roman" panose="02020603050405020304" pitchFamily="18" charset="0"/>
              </a:rPr>
              <a:t>V.A.Vassilyev</a:t>
            </a:r>
            <a:r>
              <a:rPr lang="en-US" sz="8000" dirty="0" smtClean="0">
                <a:solidFill>
                  <a:schemeClr val="tx1"/>
                </a:solidFill>
                <a:effectLst/>
                <a:latin typeface="Times New Roman" panose="02020603050405020304" pitchFamily="18" charset="0"/>
                <a:ea typeface="Calibri"/>
                <a:cs typeface="Times New Roman" panose="02020603050405020304" pitchFamily="18" charset="0"/>
              </a:rPr>
              <a:t>. The three groups of words with identical spelling, representing different parts of speech, which are opposed by means of shifting of the stress, established by </a:t>
            </a:r>
            <a:r>
              <a:rPr lang="en-US" sz="8000" dirty="0" err="1" smtClean="0">
                <a:solidFill>
                  <a:schemeClr val="tx1"/>
                </a:solidFill>
                <a:effectLst/>
                <a:latin typeface="Times New Roman" panose="02020603050405020304" pitchFamily="18" charset="0"/>
                <a:ea typeface="Calibri"/>
                <a:cs typeface="Times New Roman" panose="02020603050405020304" pitchFamily="18" charset="0"/>
              </a:rPr>
              <a:t>A.C.Gimson</a:t>
            </a:r>
            <a:r>
              <a:rPr lang="en-US" sz="8000" dirty="0" smtClean="0">
                <a:solidFill>
                  <a:schemeClr val="tx1"/>
                </a:solidFill>
                <a:effectLst/>
                <a:latin typeface="Times New Roman" panose="02020603050405020304" pitchFamily="18" charset="0"/>
                <a:ea typeface="Calibri"/>
                <a:cs typeface="Times New Roman" panose="02020603050405020304" pitchFamily="18" charset="0"/>
              </a:rPr>
              <a:t>.</a:t>
            </a:r>
            <a:endParaRPr lang="ru-RU" sz="8000" dirty="0">
              <a:solidFill>
                <a:schemeClr val="tx1"/>
              </a:solidFill>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8000" dirty="0" smtClean="0">
                <a:solidFill>
                  <a:schemeClr val="tx1"/>
                </a:solidFill>
                <a:effectLst/>
                <a:latin typeface="Times New Roman" panose="02020603050405020304" pitchFamily="18" charset="0"/>
                <a:ea typeface="Calibri"/>
                <a:cs typeface="Times New Roman" panose="02020603050405020304" pitchFamily="18" charset="0"/>
              </a:rPr>
              <a:t>9. Guidelines to English word stress placement. </a:t>
            </a:r>
            <a:endParaRPr lang="ru-RU" sz="8000" dirty="0">
              <a:solidFill>
                <a:schemeClr val="tx1"/>
              </a:solidFill>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8000" dirty="0" smtClean="0">
                <a:solidFill>
                  <a:schemeClr val="tx1"/>
                </a:solidFill>
                <a:effectLst/>
                <a:latin typeface="Times New Roman" panose="02020603050405020304" pitchFamily="18" charset="0"/>
                <a:ea typeface="Calibri"/>
                <a:cs typeface="Times New Roman" panose="02020603050405020304" pitchFamily="18" charset="0"/>
              </a:rPr>
              <a:t>10. The status of alternative pronunciation forms.</a:t>
            </a:r>
            <a:endParaRPr lang="ru-RU" sz="8000" dirty="0">
              <a:solidFill>
                <a:schemeClr val="tx1"/>
              </a:solidFill>
              <a:latin typeface="Times New Roman" panose="02020603050405020304" pitchFamily="18" charset="0"/>
              <a:ea typeface="Calibri"/>
              <a:cs typeface="Times New Roman" panose="02020603050405020304" pitchFamily="18" charset="0"/>
            </a:endParaRPr>
          </a:p>
          <a:p>
            <a:endParaRPr lang="ru-RU" dirty="0"/>
          </a:p>
        </p:txBody>
      </p:sp>
    </p:spTree>
    <p:extLst>
      <p:ext uri="{BB962C8B-B14F-4D97-AF65-F5344CB8AC3E}">
        <p14:creationId xmlns:p14="http://schemas.microsoft.com/office/powerpoint/2010/main" val="26550850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20688"/>
            <a:ext cx="8280920" cy="5189113"/>
          </a:xfrm>
          <a:prstGeom prst="rect">
            <a:avLst/>
          </a:prstGeom>
        </p:spPr>
        <p:txBody>
          <a:bodyPr wrap="square">
            <a:spAutoFit/>
          </a:bodyPr>
          <a:lstStyle/>
          <a:p>
            <a:pPr marL="342900" lvl="0" indent="-342900" algn="just">
              <a:lnSpc>
                <a:spcPct val="115000"/>
              </a:lnSpc>
              <a:spcAft>
                <a:spcPts val="0"/>
              </a:spcAft>
              <a:buFont typeface="Wingdings"/>
              <a:buChar char=""/>
            </a:pPr>
            <a:r>
              <a:rPr lang="en-US" sz="3200" dirty="0" smtClean="0">
                <a:effectLst/>
                <a:latin typeface="Times New Roman" panose="02020603050405020304" pitchFamily="18" charset="0"/>
                <a:ea typeface="Calibri"/>
                <a:cs typeface="Times New Roman" panose="02020603050405020304" pitchFamily="18" charset="0"/>
              </a:rPr>
              <a:t>If special prominence in a stressed syllable is achieved through the changes in the quantity of the vowels, which are longer in the stressed syllables than in the unstressed ones, such type of stress is called </a:t>
            </a:r>
            <a:r>
              <a:rPr lang="en-US" sz="3200" i="1" dirty="0" smtClean="0">
                <a:effectLst/>
                <a:latin typeface="Times New Roman" panose="02020603050405020304" pitchFamily="18" charset="0"/>
                <a:ea typeface="Calibri"/>
                <a:cs typeface="Times New Roman" panose="02020603050405020304" pitchFamily="18" charset="0"/>
              </a:rPr>
              <a:t>quantitative</a:t>
            </a:r>
            <a:r>
              <a:rPr lang="en-US" sz="3200" dirty="0" smtClean="0">
                <a:effectLst/>
                <a:latin typeface="Times New Roman" panose="02020603050405020304" pitchFamily="18" charset="0"/>
                <a:ea typeface="Calibri"/>
                <a:cs typeface="Times New Roman" panose="02020603050405020304" pitchFamily="18" charset="0"/>
              </a:rPr>
              <a:t>. </a:t>
            </a:r>
          </a:p>
          <a:p>
            <a:pPr lvl="0" algn="just">
              <a:lnSpc>
                <a:spcPct val="115000"/>
              </a:lnSpc>
              <a:spcAft>
                <a:spcPts val="0"/>
              </a:spcAft>
            </a:pPr>
            <a:endParaRPr lang="ru-RU" sz="32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Wingdings"/>
              <a:buChar char=""/>
            </a:pPr>
            <a:r>
              <a:rPr lang="en-US" sz="3200" i="1" dirty="0" smtClean="0">
                <a:effectLst/>
                <a:latin typeface="Times New Roman" panose="02020603050405020304" pitchFamily="18" charset="0"/>
                <a:ea typeface="Calibri"/>
                <a:cs typeface="Times New Roman" panose="02020603050405020304" pitchFamily="18" charset="0"/>
              </a:rPr>
              <a:t>Qualitative </a:t>
            </a:r>
            <a:r>
              <a:rPr lang="en-US" sz="3200" dirty="0" smtClean="0">
                <a:effectLst/>
                <a:latin typeface="Times New Roman" panose="02020603050405020304" pitchFamily="18" charset="0"/>
                <a:ea typeface="Calibri"/>
                <a:cs typeface="Times New Roman" panose="02020603050405020304" pitchFamily="18" charset="0"/>
              </a:rPr>
              <a:t>type of stress is achieved through the changes in the quality of the vowel under stress. </a:t>
            </a:r>
            <a:endParaRPr lang="ru-RU" sz="32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366792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476672"/>
            <a:ext cx="8064896" cy="5998822"/>
          </a:xfrm>
          <a:prstGeom prst="rect">
            <a:avLst/>
          </a:prstGeom>
        </p:spPr>
        <p:txBody>
          <a:bodyPr wrap="square">
            <a:spAutoFit/>
          </a:bodyPr>
          <a:lstStyle/>
          <a:p>
            <a:pPr indent="450215" algn="just">
              <a:lnSpc>
                <a:spcPct val="115000"/>
              </a:lnSpc>
              <a:spcAft>
                <a:spcPts val="0"/>
              </a:spcAft>
            </a:pPr>
            <a:r>
              <a:rPr lang="en-US" sz="2800" b="1" i="1" dirty="0" smtClean="0">
                <a:effectLst/>
                <a:latin typeface="Times New Roman" panose="02020603050405020304" pitchFamily="18" charset="0"/>
                <a:ea typeface="Calibri"/>
                <a:cs typeface="Times New Roman" panose="02020603050405020304" pitchFamily="18" charset="0"/>
              </a:rPr>
              <a:t>English word stress </a:t>
            </a:r>
            <a:r>
              <a:rPr lang="en-US" sz="2800" dirty="0" smtClean="0">
                <a:effectLst/>
                <a:latin typeface="Times New Roman" panose="02020603050405020304" pitchFamily="18" charset="0"/>
                <a:ea typeface="Calibri"/>
                <a:cs typeface="Times New Roman" panose="02020603050405020304" pitchFamily="18" charset="0"/>
              </a:rPr>
              <a:t>is traditionally defined as dynamic, but in fact, the special prominence of the stressed syllables is manifested in the English language not only through </a:t>
            </a:r>
            <a:r>
              <a:rPr lang="en-US" sz="2800" i="1" dirty="0" smtClean="0">
                <a:effectLst/>
                <a:latin typeface="Times New Roman" panose="02020603050405020304" pitchFamily="18" charset="0"/>
                <a:ea typeface="Calibri"/>
                <a:cs typeface="Times New Roman" panose="02020603050405020304" pitchFamily="18" charset="0"/>
              </a:rPr>
              <a:t>the increase of intensity</a:t>
            </a:r>
            <a:r>
              <a:rPr lang="en-US" sz="2800" dirty="0" smtClean="0">
                <a:effectLst/>
                <a:latin typeface="Times New Roman" panose="02020603050405020304" pitchFamily="18" charset="0"/>
                <a:ea typeface="Calibri"/>
                <a:cs typeface="Times New Roman" panose="02020603050405020304" pitchFamily="18" charset="0"/>
              </a:rPr>
              <a:t>, but also through the changes in the </a:t>
            </a:r>
            <a:r>
              <a:rPr lang="en-US" sz="2800" i="1" dirty="0" smtClean="0">
                <a:effectLst/>
                <a:latin typeface="Times New Roman" panose="02020603050405020304" pitchFamily="18" charset="0"/>
                <a:ea typeface="Calibri"/>
                <a:cs typeface="Times New Roman" panose="02020603050405020304" pitchFamily="18" charset="0"/>
              </a:rPr>
              <a:t>vowel quantity</a:t>
            </a:r>
            <a:r>
              <a:rPr lang="en-US" sz="2800" dirty="0" smtClean="0">
                <a:effectLst/>
                <a:latin typeface="Times New Roman" panose="02020603050405020304" pitchFamily="18" charset="0"/>
                <a:ea typeface="Calibri"/>
                <a:cs typeface="Times New Roman" panose="02020603050405020304" pitchFamily="18" charset="0"/>
              </a:rPr>
              <a:t>, </a:t>
            </a:r>
            <a:r>
              <a:rPr lang="en-US" sz="2800" i="1" dirty="0" smtClean="0">
                <a:effectLst/>
                <a:latin typeface="Times New Roman" panose="02020603050405020304" pitchFamily="18" charset="0"/>
                <a:ea typeface="Calibri"/>
                <a:cs typeface="Times New Roman" panose="02020603050405020304" pitchFamily="18" charset="0"/>
              </a:rPr>
              <a:t>consonant and vowel quality</a:t>
            </a:r>
            <a:r>
              <a:rPr lang="en-US" sz="2800" dirty="0" smtClean="0">
                <a:effectLst/>
                <a:latin typeface="Times New Roman" panose="02020603050405020304" pitchFamily="18" charset="0"/>
                <a:ea typeface="Calibri"/>
                <a:cs typeface="Times New Roman" panose="02020603050405020304" pitchFamily="18" charset="0"/>
              </a:rPr>
              <a:t> and </a:t>
            </a:r>
            <a:r>
              <a:rPr lang="en-US" sz="2800" i="1" dirty="0" smtClean="0">
                <a:effectLst/>
                <a:latin typeface="Times New Roman" panose="02020603050405020304" pitchFamily="18" charset="0"/>
                <a:ea typeface="Calibri"/>
                <a:cs typeface="Times New Roman" panose="02020603050405020304" pitchFamily="18" charset="0"/>
              </a:rPr>
              <a:t>pitch</a:t>
            </a:r>
            <a:r>
              <a:rPr lang="en-US" sz="2800" dirty="0" smtClean="0">
                <a:effectLst/>
                <a:latin typeface="Times New Roman" panose="02020603050405020304" pitchFamily="18" charset="0"/>
                <a:ea typeface="Calibri"/>
                <a:cs typeface="Times New Roman" panose="02020603050405020304" pitchFamily="18" charset="0"/>
              </a:rPr>
              <a:t> of the voice.</a:t>
            </a: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All English vowels may occur in stressed syllables, the only exception is [ə], which is never stressed. English vowels [ɪ, ʊ, </a:t>
            </a:r>
            <a:r>
              <a:rPr lang="en-US" sz="2800" dirty="0" err="1" smtClean="0">
                <a:effectLst/>
                <a:latin typeface="Times New Roman" panose="02020603050405020304" pitchFamily="18" charset="0"/>
                <a:ea typeface="Calibri"/>
                <a:cs typeface="Times New Roman" panose="02020603050405020304" pitchFamily="18" charset="0"/>
              </a:rPr>
              <a:t>əʊ</a:t>
            </a:r>
            <a:r>
              <a:rPr lang="en-US" sz="2800" dirty="0" smtClean="0">
                <a:effectLst/>
                <a:latin typeface="Times New Roman" panose="02020603050405020304" pitchFamily="18" charset="0"/>
                <a:ea typeface="Calibri"/>
                <a:cs typeface="Times New Roman" panose="02020603050405020304" pitchFamily="18" charset="0"/>
              </a:rPr>
              <a:t>] tend to occur in unstressed syllables. Syllables with the syllabic [l, m, n] are never stressed. Unstressed diphthongs may partially lose their glide quality.</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438047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69728"/>
            <a:ext cx="8568952" cy="5755422"/>
          </a:xfrm>
          <a:prstGeom prst="rect">
            <a:avLst/>
          </a:prstGeom>
        </p:spPr>
        <p:txBody>
          <a:bodyPr wrap="square">
            <a:spAutoFit/>
          </a:bodyPr>
          <a:lstStyle/>
          <a:p>
            <a:pPr indent="450215" algn="just">
              <a:lnSpc>
                <a:spcPct val="115000"/>
              </a:lnSpc>
              <a:spcAft>
                <a:spcPts val="0"/>
              </a:spcAft>
            </a:pPr>
            <a:r>
              <a:rPr lang="en-US" sz="3200" b="1" dirty="0" smtClean="0">
                <a:effectLst/>
                <a:latin typeface="Times New Roman" panose="02020603050405020304" pitchFamily="18" charset="0"/>
                <a:ea typeface="Calibri"/>
                <a:cs typeface="Times New Roman" panose="02020603050405020304" pitchFamily="18" charset="0"/>
              </a:rPr>
              <a:t>II.</a:t>
            </a:r>
            <a:r>
              <a:rPr lang="en-US" sz="3200" dirty="0" smtClean="0">
                <a:effectLst/>
                <a:latin typeface="Times New Roman" panose="02020603050405020304" pitchFamily="18" charset="0"/>
                <a:ea typeface="Calibri"/>
                <a:cs typeface="Times New Roman" panose="02020603050405020304" pitchFamily="18" charset="0"/>
              </a:rPr>
              <a:t> The syllables in a word are characterized by different </a:t>
            </a:r>
            <a:r>
              <a:rPr lang="en-US" sz="3200" b="1" i="1" dirty="0" smtClean="0">
                <a:effectLst/>
                <a:latin typeface="Times New Roman" panose="02020603050405020304" pitchFamily="18" charset="0"/>
                <a:ea typeface="Calibri"/>
                <a:cs typeface="Times New Roman" panose="02020603050405020304" pitchFamily="18" charset="0"/>
              </a:rPr>
              <a:t>degrees of prominence</a:t>
            </a:r>
            <a:r>
              <a:rPr lang="en-US" sz="3200" dirty="0" smtClean="0">
                <a:effectLst/>
                <a:latin typeface="Times New Roman" panose="02020603050405020304" pitchFamily="18" charset="0"/>
                <a:ea typeface="Calibri"/>
                <a:cs typeface="Times New Roman" panose="02020603050405020304" pitchFamily="18" charset="0"/>
              </a:rPr>
              <a:t>. </a:t>
            </a:r>
          </a:p>
          <a:p>
            <a:pPr indent="450215"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Objectively, there are as many degrees of stress in a word as there are syllables (stress is distributed through the word).</a:t>
            </a:r>
          </a:p>
          <a:p>
            <a:pPr indent="450215"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In English they generally distinguish </a:t>
            </a:r>
            <a:r>
              <a:rPr lang="en-US" sz="3200" i="1" u="sng" dirty="0" smtClean="0">
                <a:effectLst/>
                <a:latin typeface="Times New Roman" panose="02020603050405020304" pitchFamily="18" charset="0"/>
                <a:ea typeface="Calibri"/>
                <a:cs typeface="Times New Roman" panose="02020603050405020304" pitchFamily="18" charset="0"/>
              </a:rPr>
              <a:t>three degrees of stress</a:t>
            </a:r>
            <a:r>
              <a:rPr lang="en-US" sz="3200" dirty="0" smtClean="0">
                <a:effectLst/>
                <a:latin typeface="Times New Roman" panose="02020603050405020304" pitchFamily="18" charset="0"/>
                <a:ea typeface="Calibri"/>
                <a:cs typeface="Times New Roman" panose="02020603050405020304" pitchFamily="18" charset="0"/>
              </a:rPr>
              <a:t>: </a:t>
            </a:r>
          </a:p>
          <a:p>
            <a:pPr marL="457200" indent="-457200" algn="just">
              <a:lnSpc>
                <a:spcPct val="115000"/>
              </a:lnSpc>
              <a:spcAft>
                <a:spcPts val="0"/>
              </a:spcAft>
              <a:buFont typeface="Wingdings" panose="05000000000000000000" pitchFamily="2" charset="2"/>
              <a:buChar char="v"/>
            </a:pPr>
            <a:r>
              <a:rPr lang="en-US" sz="3200" i="1" dirty="0" smtClean="0">
                <a:effectLst/>
                <a:latin typeface="Times New Roman" panose="02020603050405020304" pitchFamily="18" charset="0"/>
                <a:ea typeface="Calibri"/>
                <a:cs typeface="Times New Roman" panose="02020603050405020304" pitchFamily="18" charset="0"/>
              </a:rPr>
              <a:t>primary </a:t>
            </a:r>
            <a:r>
              <a:rPr lang="en-US" sz="3200" dirty="0" smtClean="0">
                <a:effectLst/>
                <a:latin typeface="Times New Roman" panose="02020603050405020304" pitchFamily="18" charset="0"/>
                <a:ea typeface="Calibri"/>
                <a:cs typeface="Times New Roman" panose="02020603050405020304" pitchFamily="18" charset="0"/>
              </a:rPr>
              <a:t>(</a:t>
            </a:r>
            <a:r>
              <a:rPr lang="en-US" sz="3200" i="1" dirty="0" smtClean="0">
                <a:effectLst/>
                <a:latin typeface="Times New Roman" panose="02020603050405020304" pitchFamily="18" charset="0"/>
                <a:ea typeface="Calibri"/>
                <a:cs typeface="Times New Roman" panose="02020603050405020304" pitchFamily="18" charset="0"/>
              </a:rPr>
              <a:t>strong, main, principal</a:t>
            </a:r>
            <a:r>
              <a:rPr lang="en-US" sz="3200" dirty="0" smtClean="0">
                <a:effectLst/>
                <a:latin typeface="Times New Roman" panose="02020603050405020304" pitchFamily="18" charset="0"/>
                <a:ea typeface="Calibri"/>
                <a:cs typeface="Times New Roman" panose="02020603050405020304" pitchFamily="18" charset="0"/>
              </a:rPr>
              <a:t>), </a:t>
            </a:r>
          </a:p>
          <a:p>
            <a:pPr marL="457200" indent="-457200" algn="just">
              <a:lnSpc>
                <a:spcPct val="115000"/>
              </a:lnSpc>
              <a:spcAft>
                <a:spcPts val="0"/>
              </a:spcAft>
              <a:buFont typeface="Wingdings" panose="05000000000000000000" pitchFamily="2" charset="2"/>
              <a:buChar char="v"/>
            </a:pPr>
            <a:r>
              <a:rPr lang="en-US" sz="3200" i="1" dirty="0" smtClean="0">
                <a:effectLst/>
                <a:latin typeface="Times New Roman" panose="02020603050405020304" pitchFamily="18" charset="0"/>
                <a:ea typeface="Calibri"/>
                <a:cs typeface="Times New Roman" panose="02020603050405020304" pitchFamily="18" charset="0"/>
              </a:rPr>
              <a:t>secondary </a:t>
            </a:r>
            <a:r>
              <a:rPr lang="en-US" sz="3200" dirty="0" smtClean="0">
                <a:effectLst/>
                <a:latin typeface="Times New Roman" panose="02020603050405020304" pitchFamily="18" charset="0"/>
                <a:ea typeface="Calibri"/>
                <a:cs typeface="Times New Roman" panose="02020603050405020304" pitchFamily="18" charset="0"/>
              </a:rPr>
              <a:t>(</a:t>
            </a:r>
            <a:r>
              <a:rPr lang="en-US" sz="3200" i="1" dirty="0" smtClean="0">
                <a:effectLst/>
                <a:latin typeface="Times New Roman" panose="02020603050405020304" pitchFamily="18" charset="0"/>
                <a:ea typeface="Calibri"/>
                <a:cs typeface="Times New Roman" panose="02020603050405020304" pitchFamily="18" charset="0"/>
              </a:rPr>
              <a:t>half-strong, half-stressed</a:t>
            </a:r>
            <a:r>
              <a:rPr lang="en-US" sz="3200" dirty="0" smtClean="0">
                <a:effectLst/>
                <a:latin typeface="Times New Roman" panose="02020603050405020304" pitchFamily="18" charset="0"/>
                <a:ea typeface="Calibri"/>
                <a:cs typeface="Times New Roman" panose="02020603050405020304" pitchFamily="18" charset="0"/>
              </a:rPr>
              <a:t>), </a:t>
            </a:r>
          </a:p>
          <a:p>
            <a:pPr marL="457200" indent="-457200" algn="just">
              <a:lnSpc>
                <a:spcPct val="115000"/>
              </a:lnSpc>
              <a:spcAft>
                <a:spcPts val="0"/>
              </a:spcAft>
              <a:buFont typeface="Wingdings" panose="05000000000000000000" pitchFamily="2" charset="2"/>
              <a:buChar char="v"/>
            </a:pPr>
            <a:r>
              <a:rPr lang="en-US" sz="3200" i="1" dirty="0" smtClean="0">
                <a:effectLst/>
                <a:latin typeface="Times New Roman" panose="02020603050405020304" pitchFamily="18" charset="0"/>
                <a:ea typeface="Calibri"/>
                <a:cs typeface="Times New Roman" panose="02020603050405020304" pitchFamily="18" charset="0"/>
              </a:rPr>
              <a:t>weak </a:t>
            </a:r>
            <a:r>
              <a:rPr lang="en-US" sz="3200" dirty="0" smtClean="0">
                <a:effectLst/>
                <a:latin typeface="Times New Roman" panose="02020603050405020304" pitchFamily="18" charset="0"/>
                <a:ea typeface="Calibri"/>
                <a:cs typeface="Times New Roman" panose="02020603050405020304" pitchFamily="18" charset="0"/>
              </a:rPr>
              <a:t>(</a:t>
            </a:r>
            <a:r>
              <a:rPr lang="en-US" sz="3200" i="1" dirty="0" smtClean="0">
                <a:effectLst/>
                <a:latin typeface="Times New Roman" panose="02020603050405020304" pitchFamily="18" charset="0"/>
                <a:ea typeface="Calibri"/>
                <a:cs typeface="Times New Roman" panose="02020603050405020304" pitchFamily="18" charset="0"/>
              </a:rPr>
              <a:t>unstressed</a:t>
            </a:r>
            <a:r>
              <a:rPr lang="en-US" sz="3200" dirty="0" smtClean="0">
                <a:effectLst/>
                <a:latin typeface="Times New Roman" panose="02020603050405020304" pitchFamily="18" charset="0"/>
                <a:ea typeface="Calibri"/>
                <a:cs typeface="Times New Roman" panose="02020603050405020304" pitchFamily="18" charset="0"/>
              </a:rPr>
              <a:t>). </a:t>
            </a:r>
            <a:endParaRPr lang="ru-RU" sz="32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0256666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04664"/>
            <a:ext cx="8424936" cy="6038576"/>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American phoneticians distinguish </a:t>
            </a:r>
            <a:r>
              <a:rPr lang="en-US" sz="2800" i="1" u="sng" dirty="0" smtClean="0">
                <a:effectLst/>
                <a:latin typeface="Times New Roman" panose="02020603050405020304" pitchFamily="18" charset="0"/>
                <a:ea typeface="Calibri"/>
                <a:cs typeface="Times New Roman" panose="02020603050405020304" pitchFamily="18" charset="0"/>
              </a:rPr>
              <a:t>four contrastive degrees of word stress</a:t>
            </a:r>
            <a:r>
              <a:rPr lang="en-US" sz="2800" dirty="0" smtClean="0">
                <a:effectLst/>
                <a:latin typeface="Times New Roman" panose="02020603050405020304" pitchFamily="18" charset="0"/>
                <a:ea typeface="Calibri"/>
                <a:cs typeface="Times New Roman" panose="02020603050405020304" pitchFamily="18" charset="0"/>
              </a:rPr>
              <a:t>: </a:t>
            </a:r>
            <a:r>
              <a:rPr lang="en-US" sz="2800" b="1" dirty="0" smtClean="0">
                <a:effectLst/>
                <a:latin typeface="Times New Roman" panose="02020603050405020304" pitchFamily="18" charset="0"/>
                <a:ea typeface="Calibri"/>
                <a:cs typeface="Times New Roman" panose="02020603050405020304" pitchFamily="18" charset="0"/>
              </a:rPr>
              <a:t>primary, secondary, tertiary and weak. </a:t>
            </a:r>
          </a:p>
          <a:p>
            <a:pPr indent="450215" algn="just">
              <a:lnSpc>
                <a:spcPct val="115000"/>
              </a:lnSpc>
              <a:spcAft>
                <a:spcPts val="0"/>
              </a:spcAft>
            </a:pPr>
            <a:r>
              <a:rPr lang="en-US" sz="2800" i="1" dirty="0" smtClean="0">
                <a:effectLst/>
                <a:latin typeface="Times New Roman" panose="02020603050405020304" pitchFamily="18" charset="0"/>
                <a:ea typeface="Calibri"/>
                <a:cs typeface="Times New Roman" panose="02020603050405020304" pitchFamily="18" charset="0"/>
              </a:rPr>
              <a:t>Tertiary stress </a:t>
            </a:r>
            <a:r>
              <a:rPr lang="en-US" sz="2800" dirty="0" smtClean="0">
                <a:effectLst/>
                <a:latin typeface="Times New Roman" panose="02020603050405020304" pitchFamily="18" charset="0"/>
                <a:ea typeface="Calibri"/>
                <a:cs typeface="Times New Roman" panose="02020603050405020304" pitchFamily="18" charset="0"/>
              </a:rPr>
              <a:t>does not show much difference from secondary stress, but it has a different placement in a word. It is generally associated with American English, where it marks the last but one syllable in the words with suffixes </a:t>
            </a:r>
            <a:r>
              <a:rPr lang="en-US" sz="2800" i="1" dirty="0" smtClean="0">
                <a:effectLst/>
                <a:latin typeface="Times New Roman" panose="02020603050405020304" pitchFamily="18" charset="0"/>
                <a:ea typeface="Calibri"/>
                <a:cs typeface="Times New Roman" panose="02020603050405020304" pitchFamily="18" charset="0"/>
              </a:rPr>
              <a:t>-</a:t>
            </a:r>
            <a:r>
              <a:rPr lang="en-US" sz="2800" i="1" dirty="0" err="1" smtClean="0">
                <a:effectLst/>
                <a:latin typeface="Times New Roman" panose="02020603050405020304" pitchFamily="18" charset="0"/>
                <a:ea typeface="Calibri"/>
                <a:cs typeface="Times New Roman" panose="02020603050405020304" pitchFamily="18" charset="0"/>
              </a:rPr>
              <a:t>ary</a:t>
            </a:r>
            <a:r>
              <a:rPr lang="en-US" sz="2800" dirty="0" smtClean="0">
                <a:effectLst/>
                <a:latin typeface="Times New Roman" panose="02020603050405020304" pitchFamily="18" charset="0"/>
                <a:ea typeface="Calibri"/>
                <a:cs typeface="Times New Roman" panose="02020603050405020304" pitchFamily="18" charset="0"/>
              </a:rPr>
              <a:t>, </a:t>
            </a:r>
            <a:r>
              <a:rPr lang="en-US" sz="2800" i="1" dirty="0" smtClean="0">
                <a:effectLst/>
                <a:latin typeface="Times New Roman" panose="02020603050405020304" pitchFamily="18" charset="0"/>
                <a:ea typeface="Calibri"/>
                <a:cs typeface="Times New Roman" panose="02020603050405020304" pitchFamily="18" charset="0"/>
              </a:rPr>
              <a:t>-</a:t>
            </a:r>
            <a:r>
              <a:rPr lang="en-US" sz="2800" i="1" dirty="0" err="1" smtClean="0">
                <a:effectLst/>
                <a:latin typeface="Times New Roman" panose="02020603050405020304" pitchFamily="18" charset="0"/>
                <a:ea typeface="Calibri"/>
                <a:cs typeface="Times New Roman" panose="02020603050405020304" pitchFamily="18" charset="0"/>
              </a:rPr>
              <a:t>ory</a:t>
            </a:r>
            <a:r>
              <a:rPr lang="en-US" sz="2800" dirty="0" smtClean="0">
                <a:effectLst/>
                <a:latin typeface="Times New Roman" panose="02020603050405020304" pitchFamily="18" charset="0"/>
                <a:ea typeface="Calibri"/>
                <a:cs typeface="Times New Roman" panose="02020603050405020304" pitchFamily="18" charset="0"/>
              </a:rPr>
              <a:t>, </a:t>
            </a:r>
            <a:r>
              <a:rPr lang="en-US" sz="2800" i="1" dirty="0" smtClean="0">
                <a:effectLst/>
                <a:latin typeface="Times New Roman" panose="02020603050405020304" pitchFamily="18" charset="0"/>
                <a:ea typeface="Calibri"/>
                <a:cs typeface="Times New Roman" panose="02020603050405020304" pitchFamily="18" charset="0"/>
              </a:rPr>
              <a:t>-</a:t>
            </a:r>
            <a:r>
              <a:rPr lang="en-US" sz="2800" i="1" dirty="0" err="1" smtClean="0">
                <a:effectLst/>
                <a:latin typeface="Times New Roman" panose="02020603050405020304" pitchFamily="18" charset="0"/>
                <a:ea typeface="Calibri"/>
                <a:cs typeface="Times New Roman" panose="02020603050405020304" pitchFamily="18" charset="0"/>
              </a:rPr>
              <a:t>ony</a:t>
            </a:r>
            <a:r>
              <a:rPr lang="en-US" sz="2800" i="1" dirty="0" smtClean="0">
                <a:effectLst/>
                <a:latin typeface="Times New Roman" panose="02020603050405020304" pitchFamily="18" charset="0"/>
                <a:ea typeface="Calibri"/>
                <a:cs typeface="Times New Roman" panose="02020603050405020304" pitchFamily="18" charset="0"/>
              </a:rPr>
              <a:t> </a:t>
            </a:r>
            <a:r>
              <a:rPr lang="en-US" sz="2800" dirty="0" smtClean="0">
                <a:effectLst/>
                <a:latin typeface="Times New Roman" panose="02020603050405020304" pitchFamily="18" charset="0"/>
                <a:ea typeface="Calibri"/>
                <a:cs typeface="Times New Roman" panose="02020603050405020304" pitchFamily="18" charset="0"/>
              </a:rPr>
              <a:t>(ˏ</a:t>
            </a:r>
            <a:r>
              <a:rPr lang="en-US" sz="2800" i="1" dirty="0" err="1" smtClean="0">
                <a:effectLst/>
                <a:latin typeface="Times New Roman" panose="02020603050405020304" pitchFamily="18" charset="0"/>
                <a:ea typeface="Calibri"/>
                <a:cs typeface="Times New Roman" panose="02020603050405020304" pitchFamily="18" charset="0"/>
              </a:rPr>
              <a:t>revo'lutio</a:t>
            </a:r>
            <a:r>
              <a:rPr lang="en-US" sz="2800" dirty="0" err="1" smtClean="0">
                <a:effectLst/>
                <a:latin typeface="Times New Roman" panose="02020603050405020304" pitchFamily="18" charset="0"/>
                <a:ea typeface="Calibri"/>
                <a:cs typeface="Times New Roman" panose="02020603050405020304" pitchFamily="18" charset="0"/>
              </a:rPr>
              <a:t>ˏ</a:t>
            </a:r>
            <a:r>
              <a:rPr lang="en-US" sz="2800" i="1" dirty="0" err="1" smtClean="0">
                <a:effectLst/>
                <a:latin typeface="Times New Roman" panose="02020603050405020304" pitchFamily="18" charset="0"/>
                <a:ea typeface="Calibri"/>
                <a:cs typeface="Times New Roman" panose="02020603050405020304" pitchFamily="18" charset="0"/>
              </a:rPr>
              <a:t>nary</a:t>
            </a:r>
            <a:r>
              <a:rPr lang="en-US" sz="2800" i="1" dirty="0" smtClean="0">
                <a:effectLst/>
                <a:latin typeface="Times New Roman" panose="02020603050405020304" pitchFamily="18" charset="0"/>
                <a:ea typeface="Calibri"/>
                <a:cs typeface="Times New Roman" panose="02020603050405020304" pitchFamily="18" charset="0"/>
              </a:rPr>
              <a:t>, '</a:t>
            </a:r>
            <a:r>
              <a:rPr lang="en-US" sz="2800" i="1" dirty="0" err="1" smtClean="0">
                <a:effectLst/>
                <a:latin typeface="Times New Roman" panose="02020603050405020304" pitchFamily="18" charset="0"/>
                <a:ea typeface="Calibri"/>
                <a:cs typeface="Times New Roman" panose="02020603050405020304" pitchFamily="18" charset="0"/>
              </a:rPr>
              <a:t>dictioˏnary</a:t>
            </a:r>
            <a:r>
              <a:rPr lang="en-US" sz="2800" i="1" dirty="0" smtClean="0">
                <a:effectLst/>
                <a:latin typeface="Times New Roman" panose="02020603050405020304" pitchFamily="18" charset="0"/>
                <a:ea typeface="Calibri"/>
                <a:cs typeface="Times New Roman" panose="02020603050405020304" pitchFamily="18" charset="0"/>
              </a:rPr>
              <a:t>).</a:t>
            </a:r>
          </a:p>
          <a:p>
            <a:pPr indent="450215" algn="just">
              <a:lnSpc>
                <a:spcPct val="115000"/>
              </a:lnSpc>
              <a:spcAft>
                <a:spcPts val="0"/>
              </a:spcAft>
            </a:pPr>
            <a:r>
              <a:rPr lang="en-US" sz="2800" i="1" dirty="0" smtClean="0">
                <a:effectLst/>
                <a:latin typeface="Times New Roman" panose="02020603050405020304" pitchFamily="18" charset="0"/>
                <a:ea typeface="Calibri"/>
                <a:cs typeface="Times New Roman" panose="02020603050405020304" pitchFamily="18" charset="0"/>
              </a:rPr>
              <a:t> </a:t>
            </a: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However, in terms of teaching English as a foreign language the British conception of three degrees of word stress is more acceptable. </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460239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620688"/>
            <a:ext cx="7776864" cy="5755422"/>
          </a:xfrm>
          <a:prstGeom prst="rect">
            <a:avLst/>
          </a:prstGeom>
        </p:spPr>
        <p:txBody>
          <a:bodyPr wrap="square">
            <a:spAutoFit/>
          </a:bodyPr>
          <a:lstStyle/>
          <a:p>
            <a:pPr indent="450215" algn="just">
              <a:lnSpc>
                <a:spcPct val="115000"/>
              </a:lnSpc>
              <a:spcAft>
                <a:spcPts val="0"/>
              </a:spcAft>
            </a:pPr>
            <a:r>
              <a:rPr lang="en-US" sz="3200" dirty="0" smtClean="0">
                <a:effectLst/>
                <a:latin typeface="Times New Roman"/>
                <a:ea typeface="Calibri"/>
                <a:cs typeface="Times New Roman"/>
              </a:rPr>
              <a:t>Stress is indicated in transcription by placing the stress mark before the symbol of the first sound of the stressed syllable.</a:t>
            </a:r>
          </a:p>
          <a:p>
            <a:pPr indent="450215" algn="just">
              <a:lnSpc>
                <a:spcPct val="115000"/>
              </a:lnSpc>
              <a:spcAft>
                <a:spcPts val="0"/>
              </a:spcAft>
            </a:pPr>
            <a:r>
              <a:rPr lang="en-US" sz="3200" i="1" dirty="0" smtClean="0">
                <a:effectLst/>
                <a:latin typeface="Times New Roman"/>
                <a:ea typeface="Calibri"/>
                <a:cs typeface="Times New Roman"/>
              </a:rPr>
              <a:t>Primary stress </a:t>
            </a:r>
            <a:r>
              <a:rPr lang="en-US" sz="3200" dirty="0" smtClean="0">
                <a:effectLst/>
                <a:latin typeface="Times New Roman"/>
                <a:ea typeface="Calibri"/>
                <a:cs typeface="Times New Roman"/>
              </a:rPr>
              <a:t>is marked by a raised short vertical stroke and </a:t>
            </a:r>
            <a:r>
              <a:rPr lang="en-US" sz="3200" i="1" dirty="0" smtClean="0">
                <a:effectLst/>
                <a:latin typeface="Times New Roman"/>
                <a:ea typeface="Calibri"/>
                <a:cs typeface="Times New Roman"/>
              </a:rPr>
              <a:t>secondary stress </a:t>
            </a:r>
            <a:r>
              <a:rPr lang="en-US" sz="3200" dirty="0" smtClean="0">
                <a:effectLst/>
                <a:latin typeface="Times New Roman"/>
                <a:ea typeface="Calibri"/>
                <a:cs typeface="Times New Roman"/>
              </a:rPr>
              <a:t>is marked by a lowered one: </a:t>
            </a:r>
          </a:p>
          <a:p>
            <a:pPr indent="450215" algn="ctr">
              <a:lnSpc>
                <a:spcPct val="115000"/>
              </a:lnSpc>
              <a:spcAft>
                <a:spcPts val="0"/>
              </a:spcAft>
            </a:pPr>
            <a:r>
              <a:rPr lang="en-US" sz="3200" b="1" i="1" dirty="0" smtClean="0">
                <a:effectLst/>
                <a:latin typeface="Times New Roman"/>
                <a:ea typeface="Calibri"/>
                <a:cs typeface="Times New Roman"/>
              </a:rPr>
              <a:t>examination </a:t>
            </a:r>
            <a:r>
              <a:rPr lang="en-US" sz="3200" b="1" dirty="0" smtClean="0">
                <a:effectLst/>
                <a:latin typeface="Times New Roman"/>
                <a:ea typeface="Calibri"/>
                <a:cs typeface="Times New Roman"/>
              </a:rPr>
              <a:t>[</a:t>
            </a:r>
            <a:r>
              <a:rPr lang="en-US" sz="3200" b="1" dirty="0" err="1" smtClean="0">
                <a:effectLst/>
                <a:latin typeface="Times New Roman"/>
                <a:ea typeface="Calibri"/>
                <a:cs typeface="Times New Roman"/>
              </a:rPr>
              <a:t>ɪgˏzæmɪʹneɪʃ</a:t>
            </a:r>
            <a:r>
              <a:rPr lang="en-US" sz="3200" b="1" dirty="0" smtClean="0">
                <a:effectLst/>
                <a:latin typeface="Times New Roman"/>
                <a:ea typeface="Calibri"/>
                <a:cs typeface="Times New Roman"/>
              </a:rPr>
              <a:t>(ə)n]</a:t>
            </a:r>
          </a:p>
          <a:p>
            <a:pPr indent="450215" algn="ctr">
              <a:lnSpc>
                <a:spcPct val="115000"/>
              </a:lnSpc>
              <a:spcAft>
                <a:spcPts val="0"/>
              </a:spcAft>
            </a:pPr>
            <a:r>
              <a:rPr lang="en-US" sz="3200" b="1" dirty="0" smtClean="0">
                <a:effectLst/>
                <a:latin typeface="Times New Roman"/>
                <a:ea typeface="Calibri"/>
                <a:cs typeface="Times New Roman"/>
              </a:rPr>
              <a:t> </a:t>
            </a:r>
          </a:p>
          <a:p>
            <a:pPr indent="450215" algn="just">
              <a:lnSpc>
                <a:spcPct val="115000"/>
              </a:lnSpc>
              <a:spcAft>
                <a:spcPts val="0"/>
              </a:spcAft>
            </a:pPr>
            <a:r>
              <a:rPr lang="en-US" sz="3200" dirty="0" smtClean="0">
                <a:effectLst/>
                <a:latin typeface="Times New Roman"/>
                <a:ea typeface="Calibri"/>
                <a:cs typeface="Times New Roman"/>
              </a:rPr>
              <a:t>Most English scientists do not mark monosyllabic words.</a:t>
            </a:r>
            <a:endParaRPr lang="ru-RU" sz="3200" dirty="0">
              <a:ea typeface="Calibri"/>
              <a:cs typeface="Times New Roman"/>
            </a:endParaRPr>
          </a:p>
        </p:txBody>
      </p:sp>
    </p:spTree>
    <p:extLst>
      <p:ext uri="{BB962C8B-B14F-4D97-AF65-F5344CB8AC3E}">
        <p14:creationId xmlns:p14="http://schemas.microsoft.com/office/powerpoint/2010/main" val="22725119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469728"/>
            <a:ext cx="8208912" cy="5976060"/>
          </a:xfrm>
          <a:prstGeom prst="rect">
            <a:avLst/>
          </a:prstGeom>
        </p:spPr>
        <p:txBody>
          <a:bodyPr wrap="square">
            <a:spAutoFit/>
          </a:bodyPr>
          <a:lstStyle/>
          <a:p>
            <a:pPr indent="450215" algn="just">
              <a:lnSpc>
                <a:spcPct val="115000"/>
              </a:lnSpc>
              <a:spcAft>
                <a:spcPts val="1000"/>
              </a:spcAft>
            </a:pPr>
            <a:r>
              <a:rPr lang="en-US" sz="3200" b="1" dirty="0" smtClean="0">
                <a:effectLst/>
                <a:latin typeface="Times New Roman"/>
                <a:ea typeface="Calibri"/>
                <a:cs typeface="Times New Roman"/>
              </a:rPr>
              <a:t>III. </a:t>
            </a:r>
            <a:r>
              <a:rPr lang="en-US" sz="3200" i="1" u="sng" dirty="0" smtClean="0">
                <a:effectLst/>
                <a:latin typeface="Times New Roman"/>
                <a:ea typeface="Calibri"/>
                <a:cs typeface="Times New Roman"/>
              </a:rPr>
              <a:t>According to its placement in a word</a:t>
            </a:r>
            <a:r>
              <a:rPr lang="en-US" sz="3200" dirty="0" smtClean="0">
                <a:effectLst/>
                <a:latin typeface="Times New Roman"/>
                <a:ea typeface="Calibri"/>
                <a:cs typeface="Times New Roman"/>
              </a:rPr>
              <a:t>, stress can be </a:t>
            </a:r>
            <a:r>
              <a:rPr lang="en-US" sz="3200" i="1" dirty="0" smtClean="0">
                <a:effectLst/>
                <a:latin typeface="Times New Roman"/>
                <a:ea typeface="Calibri"/>
                <a:cs typeface="Times New Roman"/>
              </a:rPr>
              <a:t>fixed </a:t>
            </a:r>
            <a:r>
              <a:rPr lang="en-US" sz="3200" dirty="0" smtClean="0">
                <a:effectLst/>
                <a:latin typeface="Times New Roman"/>
                <a:ea typeface="Calibri"/>
                <a:cs typeface="Times New Roman"/>
              </a:rPr>
              <a:t>and </a:t>
            </a:r>
            <a:r>
              <a:rPr lang="en-US" sz="3200" i="1" dirty="0" smtClean="0">
                <a:effectLst/>
                <a:latin typeface="Times New Roman"/>
                <a:ea typeface="Calibri"/>
                <a:cs typeface="Times New Roman"/>
              </a:rPr>
              <a:t>free</a:t>
            </a:r>
            <a:r>
              <a:rPr lang="en-US" sz="3200" dirty="0" smtClean="0">
                <a:effectLst/>
                <a:latin typeface="Times New Roman"/>
                <a:ea typeface="Calibri"/>
                <a:cs typeface="Times New Roman"/>
              </a:rPr>
              <a:t>. </a:t>
            </a:r>
          </a:p>
          <a:p>
            <a:pPr indent="450215" algn="just">
              <a:lnSpc>
                <a:spcPct val="115000"/>
              </a:lnSpc>
              <a:spcAft>
                <a:spcPts val="1000"/>
              </a:spcAft>
            </a:pPr>
            <a:r>
              <a:rPr lang="en-US" sz="3200" dirty="0" smtClean="0">
                <a:effectLst/>
                <a:latin typeface="Times New Roman"/>
                <a:ea typeface="Calibri"/>
                <a:cs typeface="Times New Roman"/>
              </a:rPr>
              <a:t>In languages with </a:t>
            </a:r>
            <a:r>
              <a:rPr lang="en-US" sz="3200" b="1" dirty="0" smtClean="0">
                <a:effectLst/>
                <a:latin typeface="Times New Roman"/>
                <a:ea typeface="Calibri"/>
                <a:cs typeface="Times New Roman"/>
              </a:rPr>
              <a:t>a </a:t>
            </a:r>
            <a:r>
              <a:rPr lang="en-US" sz="3200" b="1" i="1" dirty="0" smtClean="0">
                <a:effectLst/>
                <a:latin typeface="Times New Roman"/>
                <a:ea typeface="Calibri"/>
                <a:cs typeface="Times New Roman"/>
              </a:rPr>
              <a:t>fixed </a:t>
            </a:r>
            <a:r>
              <a:rPr lang="en-US" sz="3200" b="1" dirty="0" smtClean="0">
                <a:effectLst/>
                <a:latin typeface="Times New Roman"/>
                <a:ea typeface="Calibri"/>
                <a:cs typeface="Times New Roman"/>
              </a:rPr>
              <a:t>stress</a:t>
            </a:r>
            <a:r>
              <a:rPr lang="en-US" sz="3200" dirty="0" smtClean="0">
                <a:effectLst/>
                <a:latin typeface="Times New Roman"/>
                <a:ea typeface="Calibri"/>
                <a:cs typeface="Times New Roman"/>
              </a:rPr>
              <a:t>, the position of the word stress is always the same. It is restricted to a particular syllable in a multisyllabic word. </a:t>
            </a:r>
          </a:p>
          <a:p>
            <a:pPr indent="450215" algn="just">
              <a:lnSpc>
                <a:spcPct val="115000"/>
              </a:lnSpc>
              <a:spcAft>
                <a:spcPts val="1000"/>
              </a:spcAft>
            </a:pPr>
            <a:r>
              <a:rPr lang="en-US" sz="3200" dirty="0" smtClean="0">
                <a:effectLst/>
                <a:latin typeface="Times New Roman"/>
                <a:ea typeface="Calibri"/>
                <a:cs typeface="Times New Roman"/>
              </a:rPr>
              <a:t>For example, in </a:t>
            </a:r>
            <a:r>
              <a:rPr lang="en-US" sz="3200" i="1" dirty="0" smtClean="0">
                <a:effectLst/>
                <a:latin typeface="Times New Roman"/>
                <a:ea typeface="Calibri"/>
                <a:cs typeface="Times New Roman"/>
              </a:rPr>
              <a:t>French</a:t>
            </a:r>
            <a:r>
              <a:rPr lang="en-US" sz="3200" dirty="0" smtClean="0">
                <a:effectLst/>
                <a:latin typeface="Times New Roman"/>
                <a:ea typeface="Calibri"/>
                <a:cs typeface="Times New Roman"/>
              </a:rPr>
              <a:t> word stress is normally fixed on the last syllable of the word, in </a:t>
            </a:r>
            <a:r>
              <a:rPr lang="en-US" sz="3200" i="1" dirty="0" smtClean="0">
                <a:effectLst/>
                <a:latin typeface="Times New Roman"/>
                <a:ea typeface="Calibri"/>
                <a:cs typeface="Times New Roman"/>
              </a:rPr>
              <a:t>Finnish</a:t>
            </a:r>
            <a:r>
              <a:rPr lang="en-US" sz="3200" dirty="0" smtClean="0">
                <a:effectLst/>
                <a:latin typeface="Times New Roman"/>
                <a:ea typeface="Calibri"/>
                <a:cs typeface="Times New Roman"/>
              </a:rPr>
              <a:t> and </a:t>
            </a:r>
            <a:r>
              <a:rPr lang="en-US" sz="3200" i="1" dirty="0" smtClean="0">
                <a:effectLst/>
                <a:latin typeface="Times New Roman"/>
                <a:ea typeface="Calibri"/>
                <a:cs typeface="Times New Roman"/>
              </a:rPr>
              <a:t>Czech</a:t>
            </a:r>
            <a:r>
              <a:rPr lang="en-US" sz="3200" dirty="0" smtClean="0">
                <a:effectLst/>
                <a:latin typeface="Times New Roman"/>
                <a:ea typeface="Calibri"/>
                <a:cs typeface="Times New Roman"/>
              </a:rPr>
              <a:t> it falls on the first syllable, in </a:t>
            </a:r>
            <a:r>
              <a:rPr lang="en-US" sz="3200" i="1" dirty="0" smtClean="0">
                <a:effectLst/>
                <a:latin typeface="Times New Roman"/>
                <a:ea typeface="Calibri"/>
                <a:cs typeface="Times New Roman"/>
              </a:rPr>
              <a:t>Polish</a:t>
            </a:r>
            <a:r>
              <a:rPr lang="en-US" sz="3200" dirty="0" smtClean="0">
                <a:effectLst/>
                <a:latin typeface="Times New Roman"/>
                <a:ea typeface="Calibri"/>
                <a:cs typeface="Times New Roman"/>
              </a:rPr>
              <a:t> it falls on the last but one syllable. </a:t>
            </a:r>
            <a:endParaRPr lang="ru-RU" sz="3200" dirty="0">
              <a:ea typeface="Calibri"/>
              <a:cs typeface="Times New Roman"/>
            </a:endParaRPr>
          </a:p>
        </p:txBody>
      </p:sp>
    </p:spTree>
    <p:extLst>
      <p:ext uri="{BB962C8B-B14F-4D97-AF65-F5344CB8AC3E}">
        <p14:creationId xmlns:p14="http://schemas.microsoft.com/office/powerpoint/2010/main" val="27235465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548680"/>
            <a:ext cx="8640960" cy="5755422"/>
          </a:xfrm>
          <a:prstGeom prst="rect">
            <a:avLst/>
          </a:prstGeom>
        </p:spPr>
        <p:txBody>
          <a:bodyPr wrap="square">
            <a:spAutoFit/>
          </a:bodyPr>
          <a:lstStyle/>
          <a:p>
            <a:pPr indent="450215"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In languages with </a:t>
            </a:r>
            <a:r>
              <a:rPr lang="en-US" sz="3200" b="1" dirty="0" smtClean="0">
                <a:effectLst/>
                <a:latin typeface="Times New Roman" panose="02020603050405020304" pitchFamily="18" charset="0"/>
                <a:ea typeface="Calibri"/>
                <a:cs typeface="Times New Roman" panose="02020603050405020304" pitchFamily="18" charset="0"/>
              </a:rPr>
              <a:t>a </a:t>
            </a:r>
            <a:r>
              <a:rPr lang="en-US" sz="3200" b="1" i="1" dirty="0" smtClean="0">
                <a:effectLst/>
                <a:latin typeface="Times New Roman" panose="02020603050405020304" pitchFamily="18" charset="0"/>
                <a:ea typeface="Calibri"/>
                <a:cs typeface="Times New Roman" panose="02020603050405020304" pitchFamily="18" charset="0"/>
              </a:rPr>
              <a:t>free </a:t>
            </a:r>
            <a:r>
              <a:rPr lang="en-US" sz="3200" b="1" dirty="0" smtClean="0">
                <a:effectLst/>
                <a:latin typeface="Times New Roman" panose="02020603050405020304" pitchFamily="18" charset="0"/>
                <a:ea typeface="Calibri"/>
                <a:cs typeface="Times New Roman" panose="02020603050405020304" pitchFamily="18" charset="0"/>
              </a:rPr>
              <a:t>stress</a:t>
            </a:r>
            <a:r>
              <a:rPr lang="en-US" sz="3200" dirty="0" smtClean="0">
                <a:effectLst/>
                <a:latin typeface="Times New Roman" panose="02020603050405020304" pitchFamily="18" charset="0"/>
                <a:ea typeface="Calibri"/>
                <a:cs typeface="Times New Roman" panose="02020603050405020304" pitchFamily="18" charset="0"/>
              </a:rPr>
              <a:t>, its location is not confined to a specific position. It can fall on any syllable of the word. </a:t>
            </a:r>
          </a:p>
          <a:p>
            <a:pPr indent="450215"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The number of languages with free word stress is relatively small: English, Ukrainian, Italian, Greek, Spanish and some others. </a:t>
            </a:r>
            <a:endParaRPr lang="ru-RU" sz="32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In English the word stress is not only free, but it is also </a:t>
            </a:r>
            <a:r>
              <a:rPr lang="en-US" sz="3200" i="1" dirty="0" smtClean="0">
                <a:effectLst/>
                <a:latin typeface="Times New Roman" panose="02020603050405020304" pitchFamily="18" charset="0"/>
                <a:ea typeface="Calibri"/>
                <a:cs typeface="Times New Roman" panose="02020603050405020304" pitchFamily="18" charset="0"/>
              </a:rPr>
              <a:t>shifting</a:t>
            </a:r>
            <a:r>
              <a:rPr lang="en-US" sz="3200" dirty="0" smtClean="0">
                <a:effectLst/>
                <a:latin typeface="Times New Roman" panose="02020603050405020304" pitchFamily="18" charset="0"/>
                <a:ea typeface="Calibri"/>
                <a:cs typeface="Times New Roman" panose="02020603050405020304" pitchFamily="18" charset="0"/>
              </a:rPr>
              <a:t>, which means that it can change its position in different forms of the word and its derivatives ('</a:t>
            </a:r>
            <a:r>
              <a:rPr lang="en-US" sz="3200" i="1" dirty="0" smtClean="0">
                <a:effectLst/>
                <a:latin typeface="Times New Roman" panose="02020603050405020304" pitchFamily="18" charset="0"/>
                <a:ea typeface="Calibri"/>
                <a:cs typeface="Times New Roman" panose="02020603050405020304" pitchFamily="18" charset="0"/>
              </a:rPr>
              <a:t>music – </a:t>
            </a:r>
            <a:r>
              <a:rPr lang="en-US" sz="3200" i="1" dirty="0" err="1" smtClean="0">
                <a:effectLst/>
                <a:latin typeface="Times New Roman" panose="02020603050405020304" pitchFamily="18" charset="0"/>
                <a:ea typeface="Calibri"/>
                <a:cs typeface="Times New Roman" panose="02020603050405020304" pitchFamily="18" charset="0"/>
              </a:rPr>
              <a:t>mu'sician</a:t>
            </a:r>
            <a:r>
              <a:rPr lang="en-US" sz="3200" dirty="0" smtClean="0">
                <a:effectLst/>
                <a:latin typeface="Times New Roman" panose="02020603050405020304" pitchFamily="18" charset="0"/>
                <a:ea typeface="Calibri"/>
                <a:cs typeface="Times New Roman" panose="02020603050405020304" pitchFamily="18" charset="0"/>
              </a:rPr>
              <a:t>). </a:t>
            </a:r>
            <a:endParaRPr lang="ru-RU" sz="32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4318359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20688"/>
            <a:ext cx="8136904" cy="5755422"/>
          </a:xfrm>
          <a:prstGeom prst="rect">
            <a:avLst/>
          </a:prstGeom>
        </p:spPr>
        <p:txBody>
          <a:bodyPr wrap="square">
            <a:spAutoFit/>
          </a:bodyPr>
          <a:lstStyle/>
          <a:p>
            <a:pPr indent="450215" algn="just">
              <a:lnSpc>
                <a:spcPct val="115000"/>
              </a:lnSpc>
              <a:spcAft>
                <a:spcPts val="0"/>
              </a:spcAft>
            </a:pPr>
            <a:r>
              <a:rPr lang="en-US" sz="3200" b="1" dirty="0" smtClean="0">
                <a:effectLst/>
                <a:latin typeface="Times New Roman"/>
                <a:ea typeface="Calibri"/>
                <a:cs typeface="Times New Roman"/>
              </a:rPr>
              <a:t>IV. </a:t>
            </a:r>
            <a:r>
              <a:rPr lang="en-US" sz="3200" i="1" u="sng" dirty="0" smtClean="0">
                <a:effectLst/>
                <a:latin typeface="Times New Roman"/>
                <a:ea typeface="Calibri"/>
                <a:cs typeface="Times New Roman"/>
              </a:rPr>
              <a:t>According to the placement in a word</a:t>
            </a:r>
            <a:r>
              <a:rPr lang="en-US" sz="3200" dirty="0" smtClean="0">
                <a:effectLst/>
                <a:latin typeface="Times New Roman"/>
                <a:ea typeface="Calibri"/>
                <a:cs typeface="Times New Roman"/>
              </a:rPr>
              <a:t> the stress in a word may be </a:t>
            </a:r>
          </a:p>
          <a:p>
            <a:pPr marL="457200" indent="-457200" algn="just">
              <a:lnSpc>
                <a:spcPct val="115000"/>
              </a:lnSpc>
              <a:spcAft>
                <a:spcPts val="0"/>
              </a:spcAft>
              <a:buFont typeface="Wingdings" panose="05000000000000000000" pitchFamily="2" charset="2"/>
              <a:buChar char="v"/>
            </a:pPr>
            <a:r>
              <a:rPr lang="en-US" sz="3200" dirty="0" smtClean="0">
                <a:effectLst/>
                <a:latin typeface="Times New Roman"/>
                <a:ea typeface="Calibri"/>
                <a:cs typeface="Times New Roman"/>
              </a:rPr>
              <a:t>on the last syllable, </a:t>
            </a:r>
            <a:r>
              <a:rPr lang="en-US" sz="3200" b="1" dirty="0" smtClean="0">
                <a:effectLst/>
                <a:latin typeface="Times New Roman"/>
                <a:ea typeface="Calibri"/>
                <a:cs typeface="Times New Roman"/>
              </a:rPr>
              <a:t>the </a:t>
            </a:r>
            <a:r>
              <a:rPr lang="en-US" sz="3200" b="1" dirty="0" err="1" smtClean="0">
                <a:effectLst/>
                <a:latin typeface="Times New Roman"/>
                <a:ea typeface="Calibri"/>
                <a:cs typeface="Times New Roman"/>
              </a:rPr>
              <a:t>ult</a:t>
            </a:r>
            <a:r>
              <a:rPr lang="en-US" sz="3200" dirty="0" smtClean="0">
                <a:effectLst/>
                <a:latin typeface="Times New Roman"/>
                <a:ea typeface="Calibri"/>
                <a:cs typeface="Times New Roman"/>
              </a:rPr>
              <a:t>; </a:t>
            </a:r>
          </a:p>
          <a:p>
            <a:pPr marL="457200" indent="-457200" algn="just">
              <a:lnSpc>
                <a:spcPct val="115000"/>
              </a:lnSpc>
              <a:spcAft>
                <a:spcPts val="0"/>
              </a:spcAft>
              <a:buFont typeface="Wingdings" panose="05000000000000000000" pitchFamily="2" charset="2"/>
              <a:buChar char="v"/>
            </a:pPr>
            <a:r>
              <a:rPr lang="en-US" sz="3200" dirty="0" smtClean="0">
                <a:effectLst/>
                <a:latin typeface="Times New Roman"/>
                <a:ea typeface="Calibri"/>
                <a:cs typeface="Times New Roman"/>
              </a:rPr>
              <a:t>on the next-to-last (the second from the end), </a:t>
            </a:r>
            <a:r>
              <a:rPr lang="en-US" sz="3200" b="1" dirty="0" smtClean="0">
                <a:effectLst/>
                <a:latin typeface="Times New Roman"/>
                <a:ea typeface="Calibri"/>
                <a:cs typeface="Times New Roman"/>
              </a:rPr>
              <a:t>the penult</a:t>
            </a:r>
            <a:r>
              <a:rPr lang="en-US" sz="3200" dirty="0" smtClean="0">
                <a:effectLst/>
                <a:latin typeface="Times New Roman"/>
                <a:ea typeface="Calibri"/>
                <a:cs typeface="Times New Roman"/>
              </a:rPr>
              <a:t>; </a:t>
            </a:r>
          </a:p>
          <a:p>
            <a:pPr marL="457200" indent="-457200" algn="just">
              <a:lnSpc>
                <a:spcPct val="115000"/>
              </a:lnSpc>
              <a:spcAft>
                <a:spcPts val="0"/>
              </a:spcAft>
              <a:buFont typeface="Wingdings" panose="05000000000000000000" pitchFamily="2" charset="2"/>
              <a:buChar char="v"/>
            </a:pPr>
            <a:r>
              <a:rPr lang="en-US" sz="3200" dirty="0" smtClean="0">
                <a:effectLst/>
                <a:latin typeface="Times New Roman"/>
                <a:ea typeface="Calibri"/>
                <a:cs typeface="Times New Roman"/>
              </a:rPr>
              <a:t>on the third syllable from the end, </a:t>
            </a:r>
            <a:r>
              <a:rPr lang="en-US" sz="3200" b="1" dirty="0" smtClean="0">
                <a:effectLst/>
                <a:latin typeface="Times New Roman"/>
                <a:ea typeface="Calibri"/>
                <a:cs typeface="Times New Roman"/>
              </a:rPr>
              <a:t>the antepenult</a:t>
            </a:r>
            <a:r>
              <a:rPr lang="en-US" sz="3200" dirty="0" smtClean="0">
                <a:effectLst/>
                <a:latin typeface="Times New Roman"/>
                <a:ea typeface="Calibri"/>
                <a:cs typeface="Times New Roman"/>
              </a:rPr>
              <a:t>; </a:t>
            </a:r>
          </a:p>
          <a:p>
            <a:pPr marL="457200" indent="-457200" algn="just">
              <a:lnSpc>
                <a:spcPct val="115000"/>
              </a:lnSpc>
              <a:spcAft>
                <a:spcPts val="0"/>
              </a:spcAft>
              <a:buFont typeface="Wingdings" panose="05000000000000000000" pitchFamily="2" charset="2"/>
              <a:buChar char="v"/>
            </a:pPr>
            <a:r>
              <a:rPr lang="en-US" sz="3200" dirty="0" smtClean="0">
                <a:effectLst/>
                <a:latin typeface="Times New Roman"/>
                <a:ea typeface="Calibri"/>
                <a:cs typeface="Times New Roman"/>
              </a:rPr>
              <a:t>and a few words are stressed on the fourth syllable from the end, </a:t>
            </a:r>
            <a:r>
              <a:rPr lang="en-US" sz="3200" b="1" dirty="0" smtClean="0">
                <a:effectLst/>
                <a:latin typeface="Times New Roman"/>
                <a:ea typeface="Calibri"/>
                <a:cs typeface="Times New Roman"/>
              </a:rPr>
              <a:t>the pre-antepenult</a:t>
            </a:r>
            <a:r>
              <a:rPr lang="en-US" sz="3200" dirty="0" smtClean="0">
                <a:effectLst/>
                <a:latin typeface="Times New Roman"/>
                <a:ea typeface="Calibri"/>
                <a:cs typeface="Times New Roman"/>
              </a:rPr>
              <a:t> </a:t>
            </a:r>
            <a:r>
              <a:rPr lang="en-US" sz="3200" dirty="0" smtClean="0">
                <a:latin typeface="Times New Roman"/>
                <a:ea typeface="Calibri"/>
                <a:cs typeface="Times New Roman"/>
              </a:rPr>
              <a:t>[according to Charles </a:t>
            </a:r>
            <a:r>
              <a:rPr lang="en-US" sz="3200" dirty="0">
                <a:latin typeface="Times New Roman"/>
                <a:ea typeface="Calibri"/>
                <a:cs typeface="Times New Roman"/>
              </a:rPr>
              <a:t>W. </a:t>
            </a:r>
            <a:r>
              <a:rPr lang="en-US" sz="3200" dirty="0" err="1" smtClean="0">
                <a:latin typeface="Times New Roman"/>
                <a:ea typeface="Calibri"/>
                <a:cs typeface="Times New Roman"/>
              </a:rPr>
              <a:t>Kreidler</a:t>
            </a:r>
            <a:r>
              <a:rPr lang="en-US" sz="3200" dirty="0" smtClean="0">
                <a:effectLst/>
                <a:latin typeface="Times New Roman"/>
                <a:ea typeface="Calibri"/>
                <a:cs typeface="Times New Roman"/>
              </a:rPr>
              <a:t>].</a:t>
            </a:r>
            <a:endParaRPr lang="ru-RU" sz="3200" dirty="0">
              <a:ea typeface="Calibri"/>
              <a:cs typeface="Times New Roman"/>
            </a:endParaRPr>
          </a:p>
        </p:txBody>
      </p:sp>
    </p:spTree>
    <p:extLst>
      <p:ext uri="{BB962C8B-B14F-4D97-AF65-F5344CB8AC3E}">
        <p14:creationId xmlns:p14="http://schemas.microsoft.com/office/powerpoint/2010/main" val="29061504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356621"/>
            <a:ext cx="8640960" cy="6463308"/>
          </a:xfrm>
          <a:prstGeom prst="rect">
            <a:avLst/>
          </a:prstGeom>
        </p:spPr>
        <p:txBody>
          <a:bodyPr wrap="square">
            <a:spAutoFit/>
          </a:bodyPr>
          <a:lstStyle/>
          <a:p>
            <a:pPr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3. The effect of prominence. The variations in force, pitch, quantity and quality.</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According to </a:t>
            </a:r>
            <a:r>
              <a:rPr lang="en-US" sz="2400" dirty="0">
                <a:latin typeface="Times New Roman" panose="02020603050405020304" pitchFamily="18" charset="0"/>
                <a:ea typeface="Calibri"/>
                <a:cs typeface="Times New Roman" panose="02020603050405020304" pitchFamily="18" charset="0"/>
              </a:rPr>
              <a:t>Alfred Charles </a:t>
            </a:r>
            <a:r>
              <a:rPr lang="en-US" sz="2400" dirty="0" err="1" smtClean="0">
                <a:effectLst/>
                <a:latin typeface="Times New Roman" panose="02020603050405020304" pitchFamily="18" charset="0"/>
                <a:ea typeface="Calibri"/>
                <a:cs typeface="Times New Roman" panose="02020603050405020304" pitchFamily="18" charset="0"/>
              </a:rPr>
              <a:t>Gimson</a:t>
            </a:r>
            <a:r>
              <a:rPr lang="en-US" sz="2400" dirty="0" smtClean="0">
                <a:effectLst/>
                <a:latin typeface="Times New Roman" panose="02020603050405020304" pitchFamily="18" charset="0"/>
                <a:ea typeface="Calibri"/>
                <a:cs typeface="Times New Roman" panose="02020603050405020304" pitchFamily="18" charset="0"/>
              </a:rPr>
              <a:t>, </a:t>
            </a:r>
            <a:r>
              <a:rPr lang="en-US" sz="2400" b="1" dirty="0" smtClean="0">
                <a:effectLst/>
                <a:latin typeface="Times New Roman" panose="02020603050405020304" pitchFamily="18" charset="0"/>
                <a:ea typeface="Calibri"/>
                <a:cs typeface="Times New Roman" panose="02020603050405020304" pitchFamily="18" charset="0"/>
              </a:rPr>
              <a:t>the effect of prominence</a:t>
            </a:r>
            <a:r>
              <a:rPr lang="en-US" sz="2400" dirty="0" smtClean="0">
                <a:effectLst/>
                <a:latin typeface="Times New Roman" panose="02020603050405020304" pitchFamily="18" charset="0"/>
                <a:ea typeface="Calibri"/>
                <a:cs typeface="Times New Roman" panose="02020603050405020304" pitchFamily="18" charset="0"/>
              </a:rPr>
              <a:t> is achieved by any or all of four factors: </a:t>
            </a:r>
            <a:r>
              <a:rPr lang="en-US" sz="2400" i="1" dirty="0" smtClean="0">
                <a:effectLst/>
                <a:latin typeface="Times New Roman" panose="02020603050405020304" pitchFamily="18" charset="0"/>
                <a:ea typeface="Calibri"/>
                <a:cs typeface="Times New Roman" panose="02020603050405020304" pitchFamily="18" charset="0"/>
              </a:rPr>
              <a:t>force, tone, length and vowel </a:t>
            </a:r>
            <a:r>
              <a:rPr lang="en-US" sz="2400" i="1" dirty="0" err="1" smtClean="0">
                <a:effectLst/>
                <a:latin typeface="Times New Roman" panose="02020603050405020304" pitchFamily="18" charset="0"/>
                <a:ea typeface="Calibri"/>
                <a:cs typeface="Times New Roman" panose="02020603050405020304" pitchFamily="18" charset="0"/>
              </a:rPr>
              <a:t>colour</a:t>
            </a:r>
            <a:r>
              <a:rPr lang="en-US" sz="2400" dirty="0" smtClean="0">
                <a:effectLst/>
                <a:latin typeface="Times New Roman" panose="02020603050405020304" pitchFamily="18" charset="0"/>
                <a:ea typeface="Calibri"/>
                <a:cs typeface="Times New Roman" panose="02020603050405020304" pitchFamily="18" charset="0"/>
              </a:rPr>
              <a:t>.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i="1" dirty="0" smtClean="0">
                <a:effectLst/>
                <a:latin typeface="Times New Roman" panose="02020603050405020304" pitchFamily="18" charset="0"/>
                <a:ea typeface="Calibri"/>
                <a:cs typeface="Times New Roman" panose="02020603050405020304" pitchFamily="18" charset="0"/>
              </a:rPr>
              <a:t>The dynamic stress</a:t>
            </a:r>
            <a:r>
              <a:rPr lang="en-US" sz="2400" dirty="0" smtClean="0">
                <a:effectLst/>
                <a:latin typeface="Times New Roman" panose="02020603050405020304" pitchFamily="18" charset="0"/>
                <a:ea typeface="Calibri"/>
                <a:cs typeface="Times New Roman" panose="02020603050405020304" pitchFamily="18" charset="0"/>
              </a:rPr>
              <a:t> implies greater force with which the syllable is pronounced. In other words in the articulation of the stressed syllable greater muscular energy is produced by the speaker. European languages such as English, German, French, Ukrainian are believed to possess predominantly dynamic word stress. In Scandinavian languages the word stress is considered to be both dynamic and musical.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i="1" dirty="0" smtClean="0">
                <a:effectLst/>
                <a:latin typeface="Times New Roman" panose="02020603050405020304" pitchFamily="18" charset="0"/>
                <a:ea typeface="Calibri"/>
                <a:cs typeface="Times New Roman" panose="02020603050405020304" pitchFamily="18" charset="0"/>
              </a:rPr>
              <a:t>The musical (or tonic) word stress</a:t>
            </a:r>
            <a:r>
              <a:rPr lang="en-US" sz="2400" dirty="0" smtClean="0">
                <a:effectLst/>
                <a:latin typeface="Times New Roman" panose="02020603050405020304" pitchFamily="18" charset="0"/>
                <a:ea typeface="Calibri"/>
                <a:cs typeface="Times New Roman" panose="02020603050405020304" pitchFamily="18" charset="0"/>
              </a:rPr>
              <a:t> is observed in Chinese, Japanese, Vietnamese. It is effected by the variations of voice pitch in relation to </a:t>
            </a:r>
            <a:r>
              <a:rPr lang="en-US" sz="2400" dirty="0" err="1" smtClean="0">
                <a:effectLst/>
                <a:latin typeface="Times New Roman" panose="02020603050405020304" pitchFamily="18" charset="0"/>
                <a:ea typeface="Calibri"/>
                <a:cs typeface="Times New Roman" panose="02020603050405020304" pitchFamily="18" charset="0"/>
              </a:rPr>
              <a:t>neighbouring</a:t>
            </a:r>
            <a:r>
              <a:rPr lang="en-US" sz="2400" dirty="0" smtClean="0">
                <a:effectLst/>
                <a:latin typeface="Times New Roman" panose="02020603050405020304" pitchFamily="18" charset="0"/>
                <a:ea typeface="Calibri"/>
                <a:cs typeface="Times New Roman" panose="02020603050405020304" pitchFamily="18" charset="0"/>
              </a:rPr>
              <a:t> syllables.</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6939959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60648"/>
            <a:ext cx="8496944" cy="6321731"/>
          </a:xfrm>
          <a:prstGeom prst="rect">
            <a:avLst/>
          </a:prstGeom>
        </p:spPr>
        <p:txBody>
          <a:bodyPr wrap="square">
            <a:spAutoFit/>
          </a:bodyPr>
          <a:lstStyle/>
          <a:p>
            <a:pPr indent="450215" algn="just">
              <a:lnSpc>
                <a:spcPct val="115000"/>
              </a:lnSpc>
              <a:spcAft>
                <a:spcPts val="0"/>
              </a:spcAft>
            </a:pPr>
            <a:r>
              <a:rPr lang="en-US" sz="3200" dirty="0" smtClean="0">
                <a:effectLst/>
                <a:latin typeface="Times New Roman"/>
                <a:ea typeface="Calibri"/>
                <a:cs typeface="Times New Roman"/>
              </a:rPr>
              <a:t>Recent investigations of lexical stress in English show the existence of </a:t>
            </a:r>
            <a:r>
              <a:rPr lang="en-US" sz="3200" b="1" i="1" dirty="0" smtClean="0">
                <a:effectLst/>
                <a:latin typeface="Times New Roman"/>
                <a:ea typeface="Calibri"/>
                <a:cs typeface="Times New Roman"/>
              </a:rPr>
              <a:t>a hierarchy of acoustic cues to the stressed status of a syllable in English</a:t>
            </a:r>
            <a:r>
              <a:rPr lang="en-US" sz="3200" dirty="0" smtClean="0">
                <a:effectLst/>
                <a:latin typeface="Times New Roman"/>
                <a:ea typeface="Calibri"/>
                <a:cs typeface="Times New Roman"/>
              </a:rPr>
              <a:t>: </a:t>
            </a:r>
            <a:endParaRPr lang="ru-RU" sz="3200" dirty="0">
              <a:ea typeface="Calibri"/>
              <a:cs typeface="Times New Roman"/>
            </a:endParaRPr>
          </a:p>
          <a:p>
            <a:pPr marL="342900" lvl="0" indent="-342900" algn="just">
              <a:lnSpc>
                <a:spcPct val="115000"/>
              </a:lnSpc>
              <a:spcAft>
                <a:spcPts val="0"/>
              </a:spcAft>
              <a:buFont typeface="Wingdings"/>
              <a:buChar char=""/>
            </a:pPr>
            <a:r>
              <a:rPr lang="en-US" sz="3200" dirty="0" smtClean="0">
                <a:effectLst/>
                <a:latin typeface="Times New Roman"/>
                <a:ea typeface="Calibri"/>
                <a:cs typeface="Times New Roman"/>
              </a:rPr>
              <a:t>the perceptually most influential cue is (higher) pitch, </a:t>
            </a:r>
            <a:endParaRPr lang="ru-RU" sz="3200" dirty="0">
              <a:ea typeface="Calibri"/>
              <a:cs typeface="Times New Roman"/>
            </a:endParaRPr>
          </a:p>
          <a:p>
            <a:pPr marL="342900" lvl="0" indent="-342900" algn="just">
              <a:lnSpc>
                <a:spcPct val="115000"/>
              </a:lnSpc>
              <a:spcAft>
                <a:spcPts val="0"/>
              </a:spcAft>
              <a:buFont typeface="Wingdings"/>
              <a:buChar char=""/>
            </a:pPr>
            <a:r>
              <a:rPr lang="en-US" sz="3200" dirty="0" smtClean="0">
                <a:effectLst/>
                <a:latin typeface="Times New Roman"/>
                <a:ea typeface="Calibri"/>
                <a:cs typeface="Times New Roman"/>
              </a:rPr>
              <a:t>the second most important cue in the hierarchy is (longer) duration, </a:t>
            </a:r>
            <a:endParaRPr lang="ru-RU" sz="3200" dirty="0">
              <a:ea typeface="Calibri"/>
              <a:cs typeface="Times New Roman"/>
            </a:endParaRPr>
          </a:p>
          <a:p>
            <a:pPr marL="342900" lvl="0" indent="-342900" algn="just">
              <a:lnSpc>
                <a:spcPct val="115000"/>
              </a:lnSpc>
              <a:spcAft>
                <a:spcPts val="0"/>
              </a:spcAft>
              <a:buFont typeface="Wingdings"/>
              <a:buChar char=""/>
            </a:pPr>
            <a:r>
              <a:rPr lang="en-US" sz="3200" dirty="0" smtClean="0">
                <a:effectLst/>
                <a:latin typeface="Times New Roman"/>
                <a:ea typeface="Calibri"/>
                <a:cs typeface="Times New Roman"/>
              </a:rPr>
              <a:t>the third is (greater) intensity and the last is segmental (sound) quality </a:t>
            </a:r>
            <a:r>
              <a:rPr lang="en-US" sz="3200" dirty="0" smtClean="0">
                <a:latin typeface="Times New Roman"/>
                <a:ea typeface="Calibri"/>
                <a:cs typeface="Times New Roman"/>
              </a:rPr>
              <a:t>[</a:t>
            </a:r>
            <a:r>
              <a:rPr lang="en-US" sz="3200" i="1" dirty="0" smtClean="0">
                <a:latin typeface="Times New Roman"/>
                <a:ea typeface="Calibri"/>
                <a:cs typeface="Times New Roman"/>
              </a:rPr>
              <a:t>John Laver </a:t>
            </a:r>
            <a:r>
              <a:rPr lang="en-US" sz="3200" dirty="0">
                <a:latin typeface="Times New Roman"/>
                <a:ea typeface="Calibri"/>
                <a:cs typeface="Times New Roman"/>
              </a:rPr>
              <a:t>in </a:t>
            </a:r>
            <a:r>
              <a:rPr lang="en-US" sz="2400" dirty="0">
                <a:latin typeface="Times New Roman"/>
                <a:ea typeface="Calibri"/>
                <a:cs typeface="Times New Roman"/>
              </a:rPr>
              <a:t>Phonetics and Phonology </a:t>
            </a:r>
            <a:r>
              <a:rPr lang="en-US" sz="2400" dirty="0" smtClean="0">
                <a:latin typeface="Times New Roman"/>
                <a:ea typeface="Calibri"/>
                <a:cs typeface="Times New Roman"/>
              </a:rPr>
              <a:t>/ Principles </a:t>
            </a:r>
            <a:r>
              <a:rPr lang="en-US" sz="2400" dirty="0">
                <a:latin typeface="Times New Roman"/>
                <a:ea typeface="Calibri"/>
                <a:cs typeface="Times New Roman"/>
              </a:rPr>
              <a:t>of </a:t>
            </a:r>
            <a:r>
              <a:rPr lang="en-US" sz="2400" dirty="0" smtClean="0">
                <a:latin typeface="Times New Roman"/>
                <a:ea typeface="Calibri"/>
                <a:cs typeface="Times New Roman"/>
              </a:rPr>
              <a:t>Phonetics</a:t>
            </a:r>
            <a:r>
              <a:rPr lang="en-US" sz="3200" dirty="0" smtClean="0">
                <a:latin typeface="Times New Roman"/>
                <a:ea typeface="Calibri"/>
                <a:cs typeface="Times New Roman"/>
              </a:rPr>
              <a:t>]. </a:t>
            </a:r>
            <a:endParaRPr lang="ru-RU" sz="3200" dirty="0">
              <a:ea typeface="Calibri"/>
              <a:cs typeface="Times New Roman"/>
            </a:endParaRPr>
          </a:p>
        </p:txBody>
      </p:sp>
    </p:spTree>
    <p:extLst>
      <p:ext uri="{BB962C8B-B14F-4D97-AF65-F5344CB8AC3E}">
        <p14:creationId xmlns:p14="http://schemas.microsoft.com/office/powerpoint/2010/main" val="4533220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76672"/>
            <a:ext cx="7992888" cy="5503301"/>
          </a:xfrm>
          <a:prstGeom prst="rect">
            <a:avLst/>
          </a:prstGeom>
        </p:spPr>
        <p:txBody>
          <a:bodyPr wrap="square">
            <a:spAutoFit/>
          </a:bodyPr>
          <a:lstStyle/>
          <a:p>
            <a:pPr marL="514350" indent="-514350" algn="just">
              <a:lnSpc>
                <a:spcPct val="115000"/>
              </a:lnSpc>
              <a:spcAft>
                <a:spcPts val="0"/>
              </a:spcAft>
              <a:buAutoNum type="arabicPeriod"/>
            </a:pPr>
            <a:r>
              <a:rPr lang="en-US" sz="2800" b="1" dirty="0" smtClean="0">
                <a:solidFill>
                  <a:srgbClr val="000000"/>
                </a:solidFill>
                <a:effectLst/>
                <a:latin typeface="Times New Roman" panose="02020603050405020304" pitchFamily="18" charset="0"/>
                <a:ea typeface="Calibri"/>
                <a:cs typeface="Times New Roman" panose="02020603050405020304" pitchFamily="18" charset="0"/>
              </a:rPr>
              <a:t>Definition. The Nature of Stress. </a:t>
            </a:r>
          </a:p>
          <a:p>
            <a:pPr algn="just">
              <a:lnSpc>
                <a:spcPct val="115000"/>
              </a:lnSpc>
              <a:spcAft>
                <a:spcPts val="0"/>
              </a:spcAft>
            </a:pP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The sequence of syllables in the word is not pronounced identically: some syllables are more prominent than the others. They are called stressed syllables. </a:t>
            </a: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Therefore, </a:t>
            </a:r>
            <a:r>
              <a:rPr lang="en-US" sz="2800" i="1" dirty="0" smtClean="0">
                <a:effectLst/>
                <a:latin typeface="Times New Roman" panose="02020603050405020304" pitchFamily="18" charset="0"/>
                <a:ea typeface="Calibri"/>
                <a:cs typeface="Times New Roman" panose="02020603050405020304" pitchFamily="18" charset="0"/>
              </a:rPr>
              <a:t>stress </a:t>
            </a:r>
            <a:r>
              <a:rPr lang="en-US" sz="2800" dirty="0" smtClean="0">
                <a:effectLst/>
                <a:latin typeface="Times New Roman" panose="02020603050405020304" pitchFamily="18" charset="0"/>
                <a:ea typeface="Calibri"/>
                <a:cs typeface="Times New Roman" panose="02020603050405020304" pitchFamily="18" charset="0"/>
              </a:rPr>
              <a:t>is a greater degree of prominence of a syllable or syllables as compared to the other syllables of the word. </a:t>
            </a: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A particular combination of varying prominence of syllables in a word forms its </a:t>
            </a:r>
            <a:r>
              <a:rPr lang="en-US" sz="2800" i="1" dirty="0" smtClean="0">
                <a:effectLst/>
                <a:latin typeface="Times New Roman" panose="02020603050405020304" pitchFamily="18" charset="0"/>
                <a:ea typeface="Calibri"/>
                <a:cs typeface="Times New Roman" panose="02020603050405020304" pitchFamily="18" charset="0"/>
              </a:rPr>
              <a:t>stress pattern</a:t>
            </a:r>
            <a:r>
              <a:rPr lang="en-US" sz="2800" dirty="0" smtClean="0">
                <a:effectLst/>
                <a:latin typeface="Times New Roman" panose="02020603050405020304" pitchFamily="18" charset="0"/>
                <a:ea typeface="Calibri"/>
                <a:cs typeface="Times New Roman" panose="02020603050405020304" pitchFamily="18" charset="0"/>
              </a:rPr>
              <a:t>. </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0759433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76672"/>
            <a:ext cx="7848872" cy="5543056"/>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a:ea typeface="Calibri"/>
                <a:cs typeface="Times New Roman"/>
              </a:rPr>
              <a:t>The English linguists </a:t>
            </a:r>
            <a:r>
              <a:rPr lang="en-US" sz="2800" dirty="0">
                <a:latin typeface="Times New Roman"/>
                <a:ea typeface="Calibri"/>
                <a:cs typeface="Times New Roman"/>
              </a:rPr>
              <a:t>(David </a:t>
            </a:r>
            <a:r>
              <a:rPr lang="en-US" sz="2800" dirty="0" smtClean="0">
                <a:effectLst/>
                <a:latin typeface="Times New Roman"/>
                <a:ea typeface="Calibri"/>
                <a:cs typeface="Times New Roman"/>
              </a:rPr>
              <a:t>Crystal, </a:t>
            </a:r>
            <a:r>
              <a:rPr lang="en-US" sz="2800" dirty="0">
                <a:latin typeface="Times New Roman"/>
                <a:ea typeface="Calibri"/>
                <a:cs typeface="Times New Roman"/>
              </a:rPr>
              <a:t>Alfred Charles </a:t>
            </a:r>
            <a:r>
              <a:rPr lang="en-US" sz="2800" dirty="0" err="1" smtClean="0">
                <a:effectLst/>
                <a:latin typeface="Times New Roman"/>
                <a:ea typeface="Calibri"/>
                <a:cs typeface="Times New Roman"/>
              </a:rPr>
              <a:t>Gimson</a:t>
            </a:r>
            <a:r>
              <a:rPr lang="en-US" sz="2800" dirty="0" smtClean="0">
                <a:effectLst/>
                <a:latin typeface="Times New Roman"/>
                <a:ea typeface="Calibri"/>
                <a:cs typeface="Times New Roman"/>
              </a:rPr>
              <a:t>) agree that in English word stress or accent is a complex phenomenon, marked by the variations in force, pitch, quantity and quality.</a:t>
            </a:r>
          </a:p>
          <a:p>
            <a:pPr indent="450215" algn="just">
              <a:lnSpc>
                <a:spcPct val="115000"/>
              </a:lnSpc>
              <a:spcAft>
                <a:spcPts val="0"/>
              </a:spcAft>
            </a:pPr>
            <a:r>
              <a:rPr lang="en-US" sz="2800" dirty="0" smtClean="0">
                <a:effectLst/>
                <a:latin typeface="Times New Roman"/>
                <a:ea typeface="Calibri"/>
                <a:cs typeface="Times New Roman"/>
              </a:rPr>
              <a:t> </a:t>
            </a:r>
          </a:p>
          <a:p>
            <a:pPr indent="450215" algn="just">
              <a:lnSpc>
                <a:spcPct val="115000"/>
              </a:lnSpc>
              <a:spcAft>
                <a:spcPts val="0"/>
              </a:spcAft>
            </a:pPr>
            <a:r>
              <a:rPr lang="en-US" sz="2800" i="1" dirty="0" smtClean="0">
                <a:effectLst/>
                <a:latin typeface="Times New Roman"/>
                <a:ea typeface="Calibri"/>
                <a:cs typeface="Times New Roman"/>
              </a:rPr>
              <a:t>The dynamic and the tonic features of English word stress prevail</a:t>
            </a:r>
            <a:r>
              <a:rPr lang="en-US" sz="2800" dirty="0" smtClean="0">
                <a:effectLst/>
                <a:latin typeface="Times New Roman"/>
                <a:ea typeface="Calibri"/>
                <a:cs typeface="Times New Roman"/>
              </a:rPr>
              <a:t> over the others. It should be noted that when the tonic or musical component of word stress is involved it is the change of pitch level that is significant in making the syllable prominent, but not the type of tone direction.</a:t>
            </a:r>
            <a:endParaRPr lang="ru-RU" sz="2800" dirty="0">
              <a:ea typeface="Calibri"/>
              <a:cs typeface="Times New Roman"/>
            </a:endParaRPr>
          </a:p>
        </p:txBody>
      </p:sp>
    </p:spTree>
    <p:extLst>
      <p:ext uri="{BB962C8B-B14F-4D97-AF65-F5344CB8AC3E}">
        <p14:creationId xmlns:p14="http://schemas.microsoft.com/office/powerpoint/2010/main" val="39352263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76672"/>
            <a:ext cx="8784976" cy="6038576"/>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a:ea typeface="Calibri"/>
                <a:cs typeface="Times New Roman"/>
              </a:rPr>
              <a:t>As to </a:t>
            </a:r>
            <a:r>
              <a:rPr lang="en-US" sz="2800" i="1" dirty="0" smtClean="0">
                <a:effectLst/>
                <a:latin typeface="Times New Roman"/>
                <a:ea typeface="Calibri"/>
                <a:cs typeface="Times New Roman"/>
              </a:rPr>
              <a:t>the quantitative and qualitative components of word stress</a:t>
            </a:r>
            <a:r>
              <a:rPr lang="en-US" sz="2800" dirty="0" smtClean="0">
                <a:effectLst/>
                <a:latin typeface="Times New Roman"/>
                <a:ea typeface="Calibri"/>
                <a:cs typeface="Times New Roman"/>
              </a:rPr>
              <a:t> they are also significant. </a:t>
            </a:r>
          </a:p>
          <a:p>
            <a:pPr indent="450215" algn="just">
              <a:lnSpc>
                <a:spcPct val="115000"/>
              </a:lnSpc>
              <a:spcAft>
                <a:spcPts val="0"/>
              </a:spcAft>
            </a:pPr>
            <a:r>
              <a:rPr lang="en-US" sz="2800" dirty="0" smtClean="0">
                <a:effectLst/>
                <a:latin typeface="Times New Roman"/>
                <a:ea typeface="Calibri"/>
                <a:cs typeface="Times New Roman"/>
              </a:rPr>
              <a:t>Certain distinctions of the vowel length and </a:t>
            </a:r>
            <a:r>
              <a:rPr lang="en-US" sz="2800" dirty="0" err="1" smtClean="0">
                <a:effectLst/>
                <a:latin typeface="Times New Roman"/>
                <a:ea typeface="Calibri"/>
                <a:cs typeface="Times New Roman"/>
              </a:rPr>
              <a:t>colour</a:t>
            </a:r>
            <a:r>
              <a:rPr lang="en-US" sz="2800" dirty="0" smtClean="0">
                <a:effectLst/>
                <a:latin typeface="Times New Roman"/>
                <a:ea typeface="Calibri"/>
                <a:cs typeface="Times New Roman"/>
              </a:rPr>
              <a:t> are reduced or lacking in unstressed syllables. The fact strengthens the idea that the accentuation is influenced by the vowel length and quality. The vowel of the stressed syllable is perceived as never reduced or obscure and longer than the same vowel in the unstressed syllables. </a:t>
            </a:r>
          </a:p>
          <a:p>
            <a:pPr indent="450215" algn="just">
              <a:lnSpc>
                <a:spcPct val="115000"/>
              </a:lnSpc>
              <a:spcAft>
                <a:spcPts val="0"/>
              </a:spcAft>
            </a:pPr>
            <a:r>
              <a:rPr lang="en-US" sz="2800" dirty="0" smtClean="0">
                <a:effectLst/>
                <a:latin typeface="Times New Roman"/>
                <a:ea typeface="Calibri"/>
                <a:cs typeface="Times New Roman"/>
              </a:rPr>
              <a:t>Thus, the word </a:t>
            </a:r>
            <a:r>
              <a:rPr lang="en-US" sz="2800" b="1" dirty="0" smtClean="0">
                <a:effectLst/>
                <a:latin typeface="Times New Roman"/>
                <a:ea typeface="Calibri"/>
                <a:cs typeface="Times New Roman"/>
              </a:rPr>
              <a:t>"stress"</a:t>
            </a:r>
            <a:r>
              <a:rPr lang="en-US" sz="2800" dirty="0" smtClean="0">
                <a:effectLst/>
                <a:latin typeface="Times New Roman"/>
                <a:ea typeface="Calibri"/>
                <a:cs typeface="Times New Roman"/>
              </a:rPr>
              <a:t> or </a:t>
            </a:r>
            <a:r>
              <a:rPr lang="en-US" sz="2800" b="1" dirty="0" smtClean="0">
                <a:effectLst/>
                <a:latin typeface="Times New Roman"/>
                <a:ea typeface="Calibri"/>
                <a:cs typeface="Times New Roman"/>
              </a:rPr>
              <a:t>"accent" </a:t>
            </a:r>
            <a:r>
              <a:rPr lang="en-US" sz="2800" dirty="0" smtClean="0">
                <a:effectLst/>
                <a:latin typeface="Times New Roman"/>
                <a:ea typeface="Calibri"/>
                <a:cs typeface="Times New Roman"/>
              </a:rPr>
              <a:t>is also defined as </a:t>
            </a:r>
            <a:r>
              <a:rPr lang="en-US" sz="2800" i="1" dirty="0" smtClean="0">
                <a:effectLst/>
                <a:latin typeface="Times New Roman"/>
                <a:ea typeface="Calibri"/>
                <a:cs typeface="Times New Roman"/>
              </a:rPr>
              <a:t>qualitative</a:t>
            </a:r>
            <a:r>
              <a:rPr lang="en-US" sz="2800" dirty="0" smtClean="0">
                <a:effectLst/>
                <a:latin typeface="Times New Roman"/>
                <a:ea typeface="Calibri"/>
                <a:cs typeface="Times New Roman"/>
              </a:rPr>
              <a:t> where the vowel </a:t>
            </a:r>
            <a:r>
              <a:rPr lang="en-US" sz="2800" dirty="0" err="1" smtClean="0">
                <a:effectLst/>
                <a:latin typeface="Times New Roman"/>
                <a:ea typeface="Calibri"/>
                <a:cs typeface="Times New Roman"/>
              </a:rPr>
              <a:t>colour</a:t>
            </a:r>
            <a:r>
              <a:rPr lang="en-US" sz="2800" dirty="0" smtClean="0">
                <a:effectLst/>
                <a:latin typeface="Times New Roman"/>
                <a:ea typeface="Calibri"/>
                <a:cs typeface="Times New Roman"/>
              </a:rPr>
              <a:t> or quality is a means of stress and </a:t>
            </a:r>
            <a:r>
              <a:rPr lang="en-US" sz="2800" i="1" dirty="0" smtClean="0">
                <a:effectLst/>
                <a:latin typeface="Times New Roman"/>
                <a:ea typeface="Calibri"/>
                <a:cs typeface="Times New Roman"/>
              </a:rPr>
              <a:t>quantitative</a:t>
            </a:r>
            <a:r>
              <a:rPr lang="en-US" sz="2800" dirty="0" smtClean="0">
                <a:effectLst/>
                <a:latin typeface="Times New Roman"/>
                <a:ea typeface="Calibri"/>
                <a:cs typeface="Times New Roman"/>
              </a:rPr>
              <a:t> with relatively increased length of the stressed vowel. </a:t>
            </a:r>
            <a:endParaRPr lang="ru-RU" sz="2800" dirty="0">
              <a:ea typeface="Calibri"/>
              <a:cs typeface="Times New Roman"/>
            </a:endParaRPr>
          </a:p>
        </p:txBody>
      </p:sp>
    </p:spTree>
    <p:extLst>
      <p:ext uri="{BB962C8B-B14F-4D97-AF65-F5344CB8AC3E}">
        <p14:creationId xmlns:p14="http://schemas.microsoft.com/office/powerpoint/2010/main" val="10933074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8340" y="323904"/>
            <a:ext cx="8712968" cy="6534096"/>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a:ea typeface="Calibri"/>
                <a:cs typeface="Times New Roman"/>
              </a:rPr>
              <a:t>The term </a:t>
            </a:r>
            <a:r>
              <a:rPr lang="en-US" sz="2800" b="1" i="1" dirty="0" smtClean="0">
                <a:effectLst/>
                <a:latin typeface="Times New Roman"/>
                <a:ea typeface="Calibri"/>
                <a:cs typeface="Times New Roman"/>
              </a:rPr>
              <a:t>prominence</a:t>
            </a:r>
            <a:r>
              <a:rPr lang="en-US" sz="2800" dirty="0" smtClean="0">
                <a:effectLst/>
                <a:latin typeface="Times New Roman"/>
                <a:ea typeface="Calibri"/>
                <a:cs typeface="Times New Roman"/>
              </a:rPr>
              <a:t> seems to cause some ambiguity when related to word stress. The stressed syllables are often said to be the most prominent syllables in the word.</a:t>
            </a:r>
          </a:p>
          <a:p>
            <a:pPr indent="450215" algn="just">
              <a:lnSpc>
                <a:spcPct val="115000"/>
              </a:lnSpc>
              <a:spcAft>
                <a:spcPts val="0"/>
              </a:spcAft>
            </a:pPr>
            <a:r>
              <a:rPr lang="en-US" sz="2800" dirty="0" smtClean="0">
                <a:effectLst/>
                <a:latin typeface="Times New Roman"/>
                <a:ea typeface="Calibri"/>
                <a:cs typeface="Times New Roman"/>
              </a:rPr>
              <a:t>According to G.P. </a:t>
            </a:r>
            <a:r>
              <a:rPr lang="en-US" sz="2800" dirty="0" err="1" smtClean="0">
                <a:effectLst/>
                <a:latin typeface="Times New Roman"/>
                <a:ea typeface="Calibri"/>
                <a:cs typeface="Times New Roman"/>
              </a:rPr>
              <a:t>Torsuev</a:t>
            </a:r>
            <a:r>
              <a:rPr lang="en-US" sz="2800" dirty="0" smtClean="0">
                <a:effectLst/>
                <a:latin typeface="Times New Roman"/>
                <a:ea typeface="Calibri"/>
                <a:cs typeface="Times New Roman"/>
              </a:rPr>
              <a:t> </a:t>
            </a:r>
            <a:r>
              <a:rPr lang="uk-UA" sz="2800" dirty="0" smtClean="0">
                <a:effectLst/>
                <a:latin typeface="Times New Roman"/>
                <a:ea typeface="Calibri"/>
                <a:cs typeface="Times New Roman"/>
              </a:rPr>
              <a:t>(</a:t>
            </a:r>
            <a:r>
              <a:rPr lang="uk-UA" sz="2400" dirty="0" smtClean="0">
                <a:effectLst/>
                <a:latin typeface="Times New Roman"/>
                <a:ea typeface="Calibri"/>
                <a:cs typeface="Times New Roman"/>
              </a:rPr>
              <a:t>Георгій Петрович </a:t>
            </a:r>
            <a:r>
              <a:rPr lang="uk-UA" sz="2400" dirty="0" err="1" smtClean="0">
                <a:effectLst/>
                <a:latin typeface="Times New Roman"/>
                <a:ea typeface="Calibri"/>
                <a:cs typeface="Times New Roman"/>
              </a:rPr>
              <a:t>Торсуєв</a:t>
            </a:r>
            <a:r>
              <a:rPr lang="uk-UA" sz="2800" dirty="0" smtClean="0">
                <a:effectLst/>
                <a:latin typeface="Times New Roman"/>
                <a:ea typeface="Calibri"/>
                <a:cs typeface="Times New Roman"/>
              </a:rPr>
              <a:t>) </a:t>
            </a:r>
            <a:r>
              <a:rPr lang="en-US" sz="2800" i="1" dirty="0" smtClean="0">
                <a:effectLst/>
                <a:latin typeface="Times New Roman"/>
                <a:ea typeface="Calibri"/>
                <a:cs typeface="Times New Roman"/>
              </a:rPr>
              <a:t>the notions "stressed" and "prominent" should not be used </a:t>
            </a:r>
            <a:r>
              <a:rPr lang="en-US" sz="2800" i="1" dirty="0" err="1" smtClean="0">
                <a:effectLst/>
                <a:latin typeface="Times New Roman"/>
                <a:ea typeface="Calibri"/>
                <a:cs typeface="Times New Roman"/>
              </a:rPr>
              <a:t>synonymically</a:t>
            </a:r>
            <a:r>
              <a:rPr lang="en-US" sz="2800" dirty="0" smtClean="0">
                <a:effectLst/>
                <a:latin typeface="Times New Roman"/>
                <a:ea typeface="Calibri"/>
                <a:cs typeface="Times New Roman"/>
              </a:rPr>
              <a:t>.</a:t>
            </a:r>
          </a:p>
          <a:p>
            <a:pPr indent="450215" algn="just">
              <a:lnSpc>
                <a:spcPct val="115000"/>
              </a:lnSpc>
              <a:spcAft>
                <a:spcPts val="0"/>
              </a:spcAft>
            </a:pPr>
            <a:r>
              <a:rPr lang="en-US" sz="2800" dirty="0" smtClean="0">
                <a:effectLst/>
                <a:latin typeface="Times New Roman"/>
                <a:ea typeface="Calibri"/>
                <a:cs typeface="Times New Roman"/>
              </a:rPr>
              <a:t>Prominence in speech is a broader term than stress. It is obtained by the components of word stress, such as the loudness, the length, the quality of the vowel plus the inherent sonority of the vowel and its historical length. </a:t>
            </a:r>
          </a:p>
          <a:p>
            <a:pPr indent="450215" algn="just">
              <a:lnSpc>
                <a:spcPct val="115000"/>
              </a:lnSpc>
              <a:spcAft>
                <a:spcPts val="0"/>
              </a:spcAft>
            </a:pPr>
            <a:r>
              <a:rPr lang="en-US" sz="2800" dirty="0" smtClean="0">
                <a:effectLst/>
                <a:latin typeface="Times New Roman"/>
                <a:ea typeface="Calibri"/>
                <a:cs typeface="Times New Roman"/>
              </a:rPr>
              <a:t>In a discourse the effect of prominence may be strengthened by the melody which is the component of intonation.</a:t>
            </a:r>
            <a:endParaRPr lang="ru-RU" sz="2800" dirty="0">
              <a:ea typeface="Calibri"/>
              <a:cs typeface="Times New Roman"/>
            </a:endParaRPr>
          </a:p>
        </p:txBody>
      </p:sp>
    </p:spTree>
    <p:extLst>
      <p:ext uri="{BB962C8B-B14F-4D97-AF65-F5344CB8AC3E}">
        <p14:creationId xmlns:p14="http://schemas.microsoft.com/office/powerpoint/2010/main" val="30934602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7896" y="404664"/>
            <a:ext cx="8712968" cy="6436442"/>
          </a:xfrm>
          <a:prstGeom prst="rect">
            <a:avLst/>
          </a:prstGeom>
        </p:spPr>
        <p:txBody>
          <a:bodyPr wrap="square">
            <a:spAutoFit/>
          </a:bodyPr>
          <a:lstStyle/>
          <a:p>
            <a:pPr algn="just">
              <a:lnSpc>
                <a:spcPct val="115000"/>
              </a:lnSpc>
              <a:spcAft>
                <a:spcPts val="0"/>
              </a:spcAft>
            </a:pPr>
            <a:r>
              <a:rPr lang="en-US" sz="2400" b="1" dirty="0" smtClean="0">
                <a:effectLst/>
                <a:latin typeface="Times New Roman"/>
                <a:ea typeface="Calibri"/>
                <a:cs typeface="Times New Roman"/>
              </a:rPr>
              <a:t>4. The placement of word stress. The systems of notation for marking stress in a written word.</a:t>
            </a:r>
            <a:endParaRPr lang="ru-RU" sz="2400" dirty="0">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Languages are also differentiated according to </a:t>
            </a:r>
            <a:r>
              <a:rPr lang="en-US" sz="2400" i="1" dirty="0" smtClean="0">
                <a:effectLst/>
                <a:latin typeface="Times New Roman"/>
                <a:ea typeface="Calibri"/>
                <a:cs typeface="Times New Roman"/>
              </a:rPr>
              <a:t>the placement of word stress</a:t>
            </a:r>
            <a:r>
              <a:rPr lang="en-US" sz="2400" dirty="0" smtClean="0">
                <a:effectLst/>
                <a:latin typeface="Times New Roman"/>
                <a:ea typeface="Calibri"/>
                <a:cs typeface="Times New Roman"/>
              </a:rPr>
              <a:t>. The traditional classification of languages concerning place of stress in a word is into those with </a:t>
            </a:r>
            <a:r>
              <a:rPr lang="en-US" sz="2400" i="1" dirty="0" smtClean="0">
                <a:effectLst/>
                <a:latin typeface="Times New Roman"/>
                <a:ea typeface="Calibri"/>
                <a:cs typeface="Times New Roman"/>
              </a:rPr>
              <a:t>a fixed stress</a:t>
            </a:r>
            <a:r>
              <a:rPr lang="en-US" sz="2400" dirty="0" smtClean="0">
                <a:effectLst/>
                <a:latin typeface="Times New Roman"/>
                <a:ea typeface="Calibri"/>
                <a:cs typeface="Times New Roman"/>
              </a:rPr>
              <a:t> and those with </a:t>
            </a:r>
            <a:r>
              <a:rPr lang="en-US" sz="2400" i="1" dirty="0" smtClean="0">
                <a:effectLst/>
                <a:latin typeface="Times New Roman"/>
                <a:ea typeface="Calibri"/>
                <a:cs typeface="Times New Roman"/>
              </a:rPr>
              <a:t>a free stress</a:t>
            </a:r>
            <a:r>
              <a:rPr lang="en-US" sz="2400" dirty="0" smtClean="0">
                <a:effectLst/>
                <a:latin typeface="Times New Roman"/>
                <a:ea typeface="Calibri"/>
                <a:cs typeface="Times New Roman"/>
              </a:rPr>
              <a:t>. </a:t>
            </a:r>
            <a:endParaRPr lang="ru-RU" sz="2400" dirty="0">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In languages with a fixed stress the occurrence of the word stress is limited to a particular syllable in a multisyllabic word. For instance, in French the stress falls on the last syllable of the word (if pronounced in isolation), in Finnish and Czech it is fixed on the first syllable, in Polish on the one but last syllable. </a:t>
            </a:r>
            <a:endParaRPr lang="ru-RU" sz="2400" dirty="0">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In languages with a free stress its place is not confined to a specific position in the word. In one word it may fall on the first syllable, in another on the second syllable, in the third word — on the last syllable, etc. </a:t>
            </a:r>
            <a:endParaRPr lang="ru-RU" sz="2400" dirty="0">
              <a:ea typeface="Calibri"/>
              <a:cs typeface="Times New Roman"/>
            </a:endParaRPr>
          </a:p>
        </p:txBody>
      </p:sp>
    </p:spTree>
    <p:extLst>
      <p:ext uri="{BB962C8B-B14F-4D97-AF65-F5344CB8AC3E}">
        <p14:creationId xmlns:p14="http://schemas.microsoft.com/office/powerpoint/2010/main" val="26274532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280920" cy="6321731"/>
          </a:xfrm>
          <a:prstGeom prst="rect">
            <a:avLst/>
          </a:prstGeom>
        </p:spPr>
        <p:txBody>
          <a:bodyPr wrap="square">
            <a:spAutoFit/>
          </a:bodyPr>
          <a:lstStyle/>
          <a:p>
            <a:pPr indent="450215" algn="just">
              <a:lnSpc>
                <a:spcPct val="115000"/>
              </a:lnSpc>
              <a:spcAft>
                <a:spcPts val="0"/>
              </a:spcAft>
            </a:pPr>
            <a:r>
              <a:rPr lang="en-US" sz="3200" i="1" dirty="0" smtClean="0">
                <a:effectLst/>
                <a:latin typeface="Times New Roman"/>
                <a:ea typeface="Calibri"/>
                <a:cs typeface="Times New Roman"/>
              </a:rPr>
              <a:t>The word stress in English</a:t>
            </a:r>
            <a:r>
              <a:rPr lang="en-US" sz="3200" dirty="0" smtClean="0">
                <a:effectLst/>
                <a:latin typeface="Times New Roman"/>
                <a:ea typeface="Calibri"/>
                <a:cs typeface="Times New Roman"/>
              </a:rPr>
              <a:t> as well as in Ukrainian is not only</a:t>
            </a:r>
            <a:r>
              <a:rPr lang="en-US" sz="3200" i="1" dirty="0" smtClean="0">
                <a:effectLst/>
                <a:latin typeface="Times New Roman"/>
                <a:ea typeface="Calibri"/>
                <a:cs typeface="Times New Roman"/>
              </a:rPr>
              <a:t> free</a:t>
            </a:r>
            <a:r>
              <a:rPr lang="en-US" sz="3200" dirty="0" smtClean="0">
                <a:effectLst/>
                <a:latin typeface="Times New Roman"/>
                <a:ea typeface="Calibri"/>
                <a:cs typeface="Times New Roman"/>
              </a:rPr>
              <a:t> but it may also be </a:t>
            </a:r>
            <a:r>
              <a:rPr lang="en-US" sz="3200" i="1" dirty="0" smtClean="0">
                <a:effectLst/>
                <a:latin typeface="Times New Roman"/>
                <a:ea typeface="Calibri"/>
                <a:cs typeface="Times New Roman"/>
              </a:rPr>
              <a:t>shifting</a:t>
            </a:r>
            <a:r>
              <a:rPr lang="en-US" sz="3200" dirty="0" smtClean="0">
                <a:effectLst/>
                <a:latin typeface="Times New Roman"/>
                <a:ea typeface="Calibri"/>
                <a:cs typeface="Times New Roman"/>
              </a:rPr>
              <a:t>, performing the semantic function of differentiating lexical units, parts of speech,</a:t>
            </a:r>
            <a:r>
              <a:rPr lang="en-US" sz="3200" dirty="0">
                <a:ea typeface="Calibri"/>
                <a:cs typeface="Times New Roman"/>
              </a:rPr>
              <a:t> </a:t>
            </a:r>
            <a:r>
              <a:rPr lang="en-US" sz="3200" dirty="0" smtClean="0">
                <a:effectLst/>
                <a:latin typeface="Times New Roman"/>
                <a:ea typeface="Calibri"/>
                <a:cs typeface="Times New Roman"/>
              </a:rPr>
              <a:t>grammatical forms. </a:t>
            </a:r>
          </a:p>
          <a:p>
            <a:pPr indent="450215" algn="just">
              <a:lnSpc>
                <a:spcPct val="115000"/>
              </a:lnSpc>
              <a:spcAft>
                <a:spcPts val="0"/>
              </a:spcAft>
            </a:pPr>
            <a:r>
              <a:rPr lang="en-US" sz="3200" dirty="0" smtClean="0">
                <a:effectLst/>
                <a:latin typeface="Times New Roman"/>
                <a:ea typeface="Calibri"/>
                <a:cs typeface="Times New Roman"/>
              </a:rPr>
              <a:t>It is worth noting that </a:t>
            </a:r>
            <a:r>
              <a:rPr lang="en-US" sz="3200" b="1" dirty="0" smtClean="0">
                <a:effectLst/>
                <a:latin typeface="Times New Roman"/>
                <a:ea typeface="Calibri"/>
                <a:cs typeface="Times New Roman"/>
              </a:rPr>
              <a:t>in English word stress is used as a means of word-building</a:t>
            </a:r>
            <a:r>
              <a:rPr lang="en-US" sz="3200" dirty="0" smtClean="0">
                <a:effectLst/>
                <a:latin typeface="Times New Roman"/>
                <a:ea typeface="Calibri"/>
                <a:cs typeface="Times New Roman"/>
              </a:rPr>
              <a:t>, in Ukrainian it marks both word-building and word formation, e.g.</a:t>
            </a:r>
            <a:endParaRPr lang="ru-RU" sz="3200" dirty="0">
              <a:ea typeface="Calibri"/>
              <a:cs typeface="Times New Roman"/>
            </a:endParaRPr>
          </a:p>
          <a:p>
            <a:pPr indent="450215" algn="just">
              <a:lnSpc>
                <a:spcPct val="115000"/>
              </a:lnSpc>
              <a:spcAft>
                <a:spcPts val="0"/>
              </a:spcAft>
            </a:pPr>
            <a:r>
              <a:rPr lang="en-US" sz="3200" i="1" dirty="0" smtClean="0">
                <a:effectLst/>
                <a:latin typeface="Times New Roman"/>
                <a:ea typeface="Calibri"/>
                <a:cs typeface="Times New Roman"/>
              </a:rPr>
              <a:t>'contrast – </a:t>
            </a:r>
            <a:r>
              <a:rPr lang="en-US" sz="3200" i="1" dirty="0" err="1" smtClean="0">
                <a:effectLst/>
                <a:latin typeface="Times New Roman"/>
                <a:ea typeface="Calibri"/>
                <a:cs typeface="Times New Roman"/>
              </a:rPr>
              <a:t>con'trast</a:t>
            </a:r>
            <a:r>
              <a:rPr lang="en-US" sz="3200" i="1" dirty="0" smtClean="0">
                <a:effectLst/>
                <a:latin typeface="Times New Roman"/>
                <a:ea typeface="Calibri"/>
                <a:cs typeface="Times New Roman"/>
              </a:rPr>
              <a:t> 'habit – </a:t>
            </a:r>
            <a:r>
              <a:rPr lang="en-US" sz="3200" i="1" dirty="0" err="1" smtClean="0">
                <a:effectLst/>
                <a:latin typeface="Times New Roman"/>
                <a:ea typeface="Calibri"/>
                <a:cs typeface="Times New Roman"/>
              </a:rPr>
              <a:t>ha'bitual</a:t>
            </a:r>
            <a:r>
              <a:rPr lang="en-US" sz="3200" i="1" dirty="0" smtClean="0">
                <a:effectLst/>
                <a:latin typeface="Times New Roman"/>
                <a:ea typeface="Calibri"/>
                <a:cs typeface="Times New Roman"/>
              </a:rPr>
              <a:t> 'music – </a:t>
            </a:r>
            <a:r>
              <a:rPr lang="en-US" sz="3200" i="1" dirty="0" err="1" smtClean="0">
                <a:effectLst/>
                <a:latin typeface="Times New Roman"/>
                <a:ea typeface="Calibri"/>
                <a:cs typeface="Times New Roman"/>
              </a:rPr>
              <a:t>mu'sician</a:t>
            </a:r>
            <a:endParaRPr lang="ru-RU" sz="3200" dirty="0">
              <a:ea typeface="Calibri"/>
              <a:cs typeface="Times New Roman"/>
            </a:endParaRPr>
          </a:p>
        </p:txBody>
      </p:sp>
    </p:spTree>
    <p:extLst>
      <p:ext uri="{BB962C8B-B14F-4D97-AF65-F5344CB8AC3E}">
        <p14:creationId xmlns:p14="http://schemas.microsoft.com/office/powerpoint/2010/main" val="6383255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60648"/>
            <a:ext cx="8712968" cy="5861605"/>
          </a:xfrm>
          <a:prstGeom prst="rect">
            <a:avLst/>
          </a:prstGeom>
        </p:spPr>
        <p:txBody>
          <a:bodyPr wrap="square">
            <a:spAutoFit/>
          </a:bodyPr>
          <a:lstStyle/>
          <a:p>
            <a:pPr indent="450215" algn="just">
              <a:lnSpc>
                <a:spcPct val="115000"/>
              </a:lnSpc>
              <a:spcAft>
                <a:spcPts val="0"/>
              </a:spcAft>
            </a:pPr>
            <a:r>
              <a:rPr lang="en-US" dirty="0" smtClean="0">
                <a:effectLst/>
                <a:latin typeface="Times New Roman"/>
                <a:ea typeface="Calibri"/>
                <a:cs typeface="Times New Roman"/>
              </a:rPr>
              <a:t>The opinions of phoneticians differ as to how many </a:t>
            </a:r>
            <a:r>
              <a:rPr lang="en-US" sz="2000" b="1" i="1" u="sng" dirty="0" smtClean="0">
                <a:effectLst/>
                <a:latin typeface="Times New Roman"/>
                <a:ea typeface="Calibri"/>
                <a:cs typeface="Times New Roman"/>
              </a:rPr>
              <a:t>degrees of stress</a:t>
            </a:r>
            <a:r>
              <a:rPr lang="en-US" sz="2000" b="1" i="1" dirty="0" smtClean="0">
                <a:effectLst/>
                <a:latin typeface="Times New Roman"/>
                <a:ea typeface="Calibri"/>
                <a:cs typeface="Times New Roman"/>
              </a:rPr>
              <a:t> </a:t>
            </a:r>
            <a:r>
              <a:rPr lang="en-US" dirty="0" smtClean="0">
                <a:effectLst/>
                <a:latin typeface="Times New Roman"/>
                <a:ea typeface="Calibri"/>
                <a:cs typeface="Times New Roman"/>
              </a:rPr>
              <a:t>are linguistically relevant in a word. </a:t>
            </a:r>
            <a:endParaRPr lang="ru-RU" sz="1400" dirty="0">
              <a:ea typeface="Calibri"/>
              <a:cs typeface="Times New Roman"/>
            </a:endParaRPr>
          </a:p>
          <a:p>
            <a:pPr indent="450215" algn="just">
              <a:lnSpc>
                <a:spcPct val="115000"/>
              </a:lnSpc>
              <a:spcAft>
                <a:spcPts val="0"/>
              </a:spcAft>
            </a:pPr>
            <a:r>
              <a:rPr lang="en-US" dirty="0" smtClean="0">
                <a:effectLst/>
                <a:latin typeface="Times New Roman"/>
                <a:ea typeface="Calibri"/>
                <a:cs typeface="Times New Roman"/>
              </a:rPr>
              <a:t>The majority of </a:t>
            </a:r>
            <a:r>
              <a:rPr lang="en-US" b="1" dirty="0" smtClean="0">
                <a:effectLst/>
                <a:latin typeface="Times New Roman"/>
                <a:ea typeface="Calibri"/>
                <a:cs typeface="Times New Roman"/>
              </a:rPr>
              <a:t>British</a:t>
            </a:r>
            <a:r>
              <a:rPr lang="en-US" dirty="0" smtClean="0">
                <a:effectLst/>
                <a:latin typeface="Times New Roman"/>
                <a:ea typeface="Calibri"/>
                <a:cs typeface="Times New Roman"/>
              </a:rPr>
              <a:t> </a:t>
            </a:r>
            <a:r>
              <a:rPr lang="en-US" dirty="0">
                <a:latin typeface="Times New Roman"/>
                <a:ea typeface="Calibri"/>
                <a:cs typeface="Times New Roman"/>
              </a:rPr>
              <a:t>(</a:t>
            </a:r>
            <a:r>
              <a:rPr lang="en-US" dirty="0" smtClean="0">
                <a:latin typeface="Times New Roman"/>
                <a:ea typeface="Calibri"/>
                <a:cs typeface="Times New Roman"/>
              </a:rPr>
              <a:t>Daniel</a:t>
            </a:r>
            <a:r>
              <a:rPr lang="uk-UA" dirty="0" smtClean="0">
                <a:latin typeface="Times New Roman"/>
                <a:ea typeface="Calibri"/>
                <a:cs typeface="Times New Roman"/>
              </a:rPr>
              <a:t> </a:t>
            </a:r>
            <a:r>
              <a:rPr lang="en-US" dirty="0" smtClean="0">
                <a:latin typeface="Times New Roman"/>
                <a:ea typeface="Calibri"/>
                <a:cs typeface="Times New Roman"/>
              </a:rPr>
              <a:t>Jones</a:t>
            </a:r>
            <a:r>
              <a:rPr lang="en-US" dirty="0" smtClean="0">
                <a:effectLst/>
                <a:latin typeface="Times New Roman"/>
                <a:ea typeface="Calibri"/>
                <a:cs typeface="Times New Roman"/>
              </a:rPr>
              <a:t>, </a:t>
            </a:r>
            <a:r>
              <a:rPr lang="en-US" dirty="0">
                <a:latin typeface="Times New Roman"/>
                <a:ea typeface="Calibri"/>
                <a:cs typeface="Times New Roman"/>
              </a:rPr>
              <a:t>Roger </a:t>
            </a:r>
            <a:r>
              <a:rPr lang="en-US" dirty="0" err="1" smtClean="0">
                <a:effectLst/>
                <a:latin typeface="Times New Roman"/>
                <a:ea typeface="Calibri"/>
                <a:cs typeface="Times New Roman"/>
              </a:rPr>
              <a:t>Kingdon</a:t>
            </a:r>
            <a:r>
              <a:rPr lang="en-US" dirty="0" smtClean="0">
                <a:effectLst/>
                <a:latin typeface="Times New Roman"/>
                <a:ea typeface="Calibri"/>
                <a:cs typeface="Times New Roman"/>
              </a:rPr>
              <a:t>, </a:t>
            </a:r>
            <a:r>
              <a:rPr lang="en-US" dirty="0">
                <a:latin typeface="Times New Roman"/>
                <a:ea typeface="Calibri"/>
                <a:cs typeface="Times New Roman"/>
              </a:rPr>
              <a:t>Alfred Charles </a:t>
            </a:r>
            <a:r>
              <a:rPr lang="en-US" dirty="0" err="1" smtClean="0">
                <a:effectLst/>
                <a:latin typeface="Times New Roman"/>
                <a:ea typeface="Calibri"/>
                <a:cs typeface="Times New Roman"/>
              </a:rPr>
              <a:t>Gimson</a:t>
            </a:r>
            <a:r>
              <a:rPr lang="en-US" dirty="0" smtClean="0">
                <a:effectLst/>
                <a:latin typeface="Times New Roman"/>
                <a:ea typeface="Calibri"/>
                <a:cs typeface="Times New Roman"/>
              </a:rPr>
              <a:t>) usually distinguish </a:t>
            </a:r>
            <a:r>
              <a:rPr lang="en-US" i="1" dirty="0" smtClean="0">
                <a:effectLst/>
                <a:latin typeface="Times New Roman"/>
                <a:ea typeface="Calibri"/>
                <a:cs typeface="Times New Roman"/>
              </a:rPr>
              <a:t>three degrees of stress</a:t>
            </a:r>
            <a:r>
              <a:rPr lang="en-US" dirty="0" smtClean="0">
                <a:effectLst/>
                <a:latin typeface="Times New Roman"/>
                <a:ea typeface="Calibri"/>
                <a:cs typeface="Times New Roman"/>
              </a:rPr>
              <a:t> in the word. The </a:t>
            </a:r>
            <a:r>
              <a:rPr lang="en-US" u="sng" dirty="0" smtClean="0">
                <a:effectLst/>
                <a:latin typeface="Times New Roman"/>
                <a:ea typeface="Calibri"/>
                <a:cs typeface="Times New Roman"/>
              </a:rPr>
              <a:t>primary</a:t>
            </a:r>
            <a:r>
              <a:rPr lang="en-US" dirty="0" smtClean="0">
                <a:effectLst/>
                <a:latin typeface="Times New Roman"/>
                <a:ea typeface="Calibri"/>
                <a:cs typeface="Times New Roman"/>
              </a:rPr>
              <a:t> stress is the strongest, the </a:t>
            </a:r>
            <a:r>
              <a:rPr lang="en-US" u="sng" dirty="0" smtClean="0">
                <a:effectLst/>
                <a:latin typeface="Times New Roman"/>
                <a:ea typeface="Calibri"/>
                <a:cs typeface="Times New Roman"/>
              </a:rPr>
              <a:t>secondary</a:t>
            </a:r>
            <a:r>
              <a:rPr lang="en-US" dirty="0" smtClean="0">
                <a:effectLst/>
                <a:latin typeface="Times New Roman"/>
                <a:ea typeface="Calibri"/>
                <a:cs typeface="Times New Roman"/>
              </a:rPr>
              <a:t> stress is the </a:t>
            </a:r>
            <a:r>
              <a:rPr lang="en-US" u="sng" dirty="0" smtClean="0">
                <a:effectLst/>
                <a:latin typeface="Times New Roman"/>
                <a:ea typeface="Calibri"/>
                <a:cs typeface="Times New Roman"/>
              </a:rPr>
              <a:t>second strongest.</a:t>
            </a:r>
            <a:r>
              <a:rPr lang="en-US" dirty="0" smtClean="0">
                <a:effectLst/>
                <a:latin typeface="Times New Roman"/>
                <a:ea typeface="Calibri"/>
                <a:cs typeface="Times New Roman"/>
              </a:rPr>
              <a:t> All the other degrees are termed </a:t>
            </a:r>
            <a:r>
              <a:rPr lang="en-US" u="sng" dirty="0" smtClean="0">
                <a:effectLst/>
                <a:latin typeface="Times New Roman"/>
                <a:ea typeface="Calibri"/>
                <a:cs typeface="Times New Roman"/>
              </a:rPr>
              <a:t>weak</a:t>
            </a:r>
            <a:r>
              <a:rPr lang="en-US" dirty="0" smtClean="0">
                <a:effectLst/>
                <a:latin typeface="Times New Roman"/>
                <a:ea typeface="Calibri"/>
                <a:cs typeface="Times New Roman"/>
              </a:rPr>
              <a:t> stress. Unstressed syllables are supposed to have weak stress. </a:t>
            </a:r>
            <a:endParaRPr lang="ru-RU" sz="1400" dirty="0">
              <a:ea typeface="Calibri"/>
              <a:cs typeface="Times New Roman"/>
            </a:endParaRPr>
          </a:p>
          <a:p>
            <a:pPr indent="450215" algn="just">
              <a:lnSpc>
                <a:spcPct val="115000"/>
              </a:lnSpc>
              <a:spcAft>
                <a:spcPts val="0"/>
              </a:spcAft>
            </a:pPr>
            <a:r>
              <a:rPr lang="en-US" dirty="0" smtClean="0">
                <a:effectLst/>
                <a:latin typeface="Times New Roman"/>
                <a:ea typeface="Calibri"/>
                <a:cs typeface="Times New Roman"/>
              </a:rPr>
              <a:t>The </a:t>
            </a:r>
            <a:r>
              <a:rPr lang="en-US" b="1" dirty="0" smtClean="0">
                <a:effectLst/>
                <a:latin typeface="Times New Roman"/>
                <a:ea typeface="Calibri"/>
                <a:cs typeface="Times New Roman"/>
              </a:rPr>
              <a:t>American </a:t>
            </a:r>
            <a:r>
              <a:rPr lang="en-US" dirty="0" smtClean="0">
                <a:effectLst/>
                <a:latin typeface="Times New Roman"/>
                <a:ea typeface="Calibri"/>
                <a:cs typeface="Times New Roman"/>
              </a:rPr>
              <a:t>scholars </a:t>
            </a:r>
            <a:r>
              <a:rPr lang="en-US" dirty="0">
                <a:latin typeface="Times New Roman"/>
                <a:ea typeface="Calibri"/>
                <a:cs typeface="Times New Roman"/>
              </a:rPr>
              <a:t>Bernard </a:t>
            </a:r>
            <a:r>
              <a:rPr lang="en-US" dirty="0" smtClean="0">
                <a:effectLst/>
                <a:latin typeface="Times New Roman"/>
                <a:ea typeface="Calibri"/>
                <a:cs typeface="Times New Roman"/>
              </a:rPr>
              <a:t>Bloch and </a:t>
            </a:r>
            <a:r>
              <a:rPr lang="en-US" dirty="0">
                <a:latin typeface="Times New Roman"/>
                <a:ea typeface="Calibri"/>
                <a:cs typeface="Times New Roman"/>
              </a:rPr>
              <a:t>George Leonard </a:t>
            </a:r>
            <a:r>
              <a:rPr lang="en-US" dirty="0" smtClean="0">
                <a:effectLst/>
                <a:latin typeface="Times New Roman"/>
                <a:ea typeface="Calibri"/>
                <a:cs typeface="Times New Roman"/>
              </a:rPr>
              <a:t>Trager find </a:t>
            </a:r>
            <a:r>
              <a:rPr lang="en-US" i="1" dirty="0" smtClean="0">
                <a:effectLst/>
                <a:latin typeface="Times New Roman"/>
                <a:ea typeface="Calibri"/>
                <a:cs typeface="Times New Roman"/>
              </a:rPr>
              <a:t>four contrastive degrees of word stress</a:t>
            </a:r>
            <a:r>
              <a:rPr lang="en-US" dirty="0" smtClean="0">
                <a:effectLst/>
                <a:latin typeface="Times New Roman"/>
                <a:ea typeface="Calibri"/>
                <a:cs typeface="Times New Roman"/>
              </a:rPr>
              <a:t>, namely: </a:t>
            </a:r>
            <a:r>
              <a:rPr lang="en-US" i="1" dirty="0" smtClean="0">
                <a:effectLst/>
                <a:latin typeface="Times New Roman"/>
                <a:ea typeface="Calibri"/>
                <a:cs typeface="Times New Roman"/>
              </a:rPr>
              <a:t>loud, reduced loud, medial </a:t>
            </a:r>
            <a:r>
              <a:rPr lang="en-US" dirty="0" smtClean="0">
                <a:effectLst/>
                <a:latin typeface="Times New Roman"/>
                <a:ea typeface="Calibri"/>
                <a:cs typeface="Times New Roman"/>
              </a:rPr>
              <a:t>and </a:t>
            </a:r>
            <a:r>
              <a:rPr lang="en-US" i="1" dirty="0" smtClean="0">
                <a:effectLst/>
                <a:latin typeface="Times New Roman"/>
                <a:ea typeface="Calibri"/>
                <a:cs typeface="Times New Roman"/>
              </a:rPr>
              <a:t>weak</a:t>
            </a:r>
            <a:r>
              <a:rPr lang="en-US" dirty="0" smtClean="0">
                <a:effectLst/>
                <a:latin typeface="Times New Roman"/>
                <a:ea typeface="Calibri"/>
                <a:cs typeface="Times New Roman"/>
              </a:rPr>
              <a:t> stresses. </a:t>
            </a:r>
          </a:p>
          <a:p>
            <a:pPr indent="450215" algn="just">
              <a:lnSpc>
                <a:spcPct val="115000"/>
              </a:lnSpc>
              <a:spcAft>
                <a:spcPts val="0"/>
              </a:spcAft>
            </a:pPr>
            <a:r>
              <a:rPr lang="en-US" dirty="0" smtClean="0">
                <a:effectLst/>
                <a:latin typeface="Times New Roman"/>
                <a:ea typeface="Calibri"/>
                <a:cs typeface="Times New Roman"/>
              </a:rPr>
              <a:t>Other American linguists also distinguish four degrees of word stress but term them: primary stress, secondary stress, tertiary stress and weak stress. </a:t>
            </a:r>
          </a:p>
          <a:p>
            <a:pPr indent="450215" algn="just">
              <a:lnSpc>
                <a:spcPct val="115000"/>
              </a:lnSpc>
              <a:spcAft>
                <a:spcPts val="0"/>
              </a:spcAft>
            </a:pPr>
            <a:r>
              <a:rPr lang="en-US" b="1" dirty="0" smtClean="0">
                <a:effectLst/>
                <a:latin typeface="Times New Roman"/>
                <a:ea typeface="Calibri"/>
                <a:cs typeface="Times New Roman"/>
              </a:rPr>
              <a:t>The difference between the secondary and tertiary stresses </a:t>
            </a:r>
            <a:r>
              <a:rPr lang="en-US" dirty="0" smtClean="0">
                <a:effectLst/>
                <a:latin typeface="Times New Roman"/>
                <a:ea typeface="Calibri"/>
                <a:cs typeface="Times New Roman"/>
              </a:rPr>
              <a:t>is very subtle. </a:t>
            </a:r>
            <a:r>
              <a:rPr lang="en-US" i="1" dirty="0" smtClean="0">
                <a:effectLst/>
                <a:latin typeface="Times New Roman"/>
                <a:ea typeface="Calibri"/>
                <a:cs typeface="Times New Roman"/>
              </a:rPr>
              <a:t>Secondary stress</a:t>
            </a:r>
            <a:r>
              <a:rPr lang="en-US" dirty="0" smtClean="0">
                <a:effectLst/>
                <a:latin typeface="Times New Roman"/>
                <a:ea typeface="Calibri"/>
                <a:cs typeface="Times New Roman"/>
              </a:rPr>
              <a:t> differs from tertiary in that it usually occurs </a:t>
            </a:r>
            <a:r>
              <a:rPr lang="en-US" u="sng" dirty="0" smtClean="0">
                <a:effectLst/>
                <a:latin typeface="Times New Roman"/>
                <a:ea typeface="Calibri"/>
                <a:cs typeface="Times New Roman"/>
              </a:rPr>
              <a:t>on the 3rd or 4th </a:t>
            </a:r>
            <a:r>
              <a:rPr lang="en-US" u="sng" dirty="0" err="1" smtClean="0">
                <a:effectLst/>
                <a:latin typeface="Times New Roman"/>
                <a:ea typeface="Calibri"/>
                <a:cs typeface="Times New Roman"/>
              </a:rPr>
              <a:t>pretonic</a:t>
            </a:r>
            <a:r>
              <a:rPr lang="en-US" u="sng" dirty="0" smtClean="0">
                <a:effectLst/>
                <a:latin typeface="Times New Roman"/>
                <a:ea typeface="Calibri"/>
                <a:cs typeface="Times New Roman"/>
              </a:rPr>
              <a:t> syllable</a:t>
            </a:r>
            <a:r>
              <a:rPr lang="en-US" dirty="0" smtClean="0">
                <a:effectLst/>
                <a:latin typeface="Times New Roman"/>
                <a:ea typeface="Calibri"/>
                <a:cs typeface="Times New Roman"/>
              </a:rPr>
              <a:t>, and </a:t>
            </a:r>
            <a:r>
              <a:rPr lang="en-US" i="1" dirty="0" smtClean="0">
                <a:effectLst/>
                <a:latin typeface="Times New Roman"/>
                <a:ea typeface="Calibri"/>
                <a:cs typeface="Times New Roman"/>
              </a:rPr>
              <a:t>tertiar</a:t>
            </a:r>
            <a:r>
              <a:rPr lang="en-US" dirty="0" smtClean="0">
                <a:effectLst/>
                <a:latin typeface="Times New Roman"/>
                <a:ea typeface="Calibri"/>
                <a:cs typeface="Times New Roman"/>
              </a:rPr>
              <a:t>y is always </a:t>
            </a:r>
            <a:r>
              <a:rPr lang="en-US" u="sng" dirty="0" smtClean="0">
                <a:effectLst/>
                <a:latin typeface="Times New Roman"/>
                <a:ea typeface="Calibri"/>
                <a:cs typeface="Times New Roman"/>
              </a:rPr>
              <a:t>post-tonic</a:t>
            </a:r>
            <a:r>
              <a:rPr lang="en-US" dirty="0" smtClean="0">
                <a:effectLst/>
                <a:latin typeface="Times New Roman"/>
                <a:ea typeface="Calibri"/>
                <a:cs typeface="Times New Roman"/>
              </a:rPr>
              <a:t>. </a:t>
            </a:r>
          </a:p>
          <a:p>
            <a:pPr indent="450215" algn="just">
              <a:lnSpc>
                <a:spcPct val="115000"/>
              </a:lnSpc>
              <a:spcAft>
                <a:spcPts val="0"/>
              </a:spcAft>
            </a:pPr>
            <a:r>
              <a:rPr lang="en-US" dirty="0" smtClean="0">
                <a:effectLst/>
                <a:latin typeface="Times New Roman"/>
                <a:ea typeface="Calibri"/>
                <a:cs typeface="Times New Roman"/>
              </a:rPr>
              <a:t>The second pre-tonic syllables of such words as </a:t>
            </a:r>
            <a:r>
              <a:rPr lang="en-US" i="1" dirty="0" smtClean="0">
                <a:effectLst/>
                <a:latin typeface="Times New Roman"/>
                <a:ea typeface="Calibri"/>
                <a:cs typeface="Times New Roman"/>
              </a:rPr>
              <a:t>,</a:t>
            </a:r>
            <a:r>
              <a:rPr lang="en-US" i="1" dirty="0" err="1" smtClean="0">
                <a:effectLst/>
                <a:latin typeface="Times New Roman"/>
                <a:ea typeface="Calibri"/>
                <a:cs typeface="Times New Roman"/>
              </a:rPr>
              <a:t>libe'ration</a:t>
            </a:r>
            <a:r>
              <a:rPr lang="en-US" dirty="0" smtClean="0">
                <a:effectLst/>
                <a:latin typeface="Times New Roman"/>
                <a:ea typeface="Calibri"/>
                <a:cs typeface="Times New Roman"/>
              </a:rPr>
              <a:t>, </a:t>
            </a:r>
            <a:r>
              <a:rPr lang="en-US" i="1" dirty="0" smtClean="0">
                <a:effectLst/>
                <a:latin typeface="Times New Roman"/>
                <a:ea typeface="Calibri"/>
                <a:cs typeface="Times New Roman"/>
              </a:rPr>
              <a:t>,</a:t>
            </a:r>
            <a:r>
              <a:rPr lang="en-US" i="1" dirty="0" err="1" smtClean="0">
                <a:effectLst/>
                <a:latin typeface="Times New Roman"/>
                <a:ea typeface="Calibri"/>
                <a:cs typeface="Times New Roman"/>
              </a:rPr>
              <a:t>recog'nition</a:t>
            </a:r>
            <a:r>
              <a:rPr lang="en-US" dirty="0" smtClean="0">
                <a:effectLst/>
                <a:latin typeface="Times New Roman"/>
                <a:ea typeface="Calibri"/>
                <a:cs typeface="Times New Roman"/>
              </a:rPr>
              <a:t> are marked by secondary stress in </a:t>
            </a:r>
            <a:r>
              <a:rPr lang="en-US" b="1" dirty="0" smtClean="0">
                <a:effectLst/>
                <a:latin typeface="Times New Roman"/>
                <a:ea typeface="Calibri"/>
                <a:cs typeface="Times New Roman"/>
              </a:rPr>
              <a:t>RP</a:t>
            </a:r>
            <a:r>
              <a:rPr lang="en-US" dirty="0" smtClean="0">
                <a:effectLst/>
                <a:latin typeface="Times New Roman"/>
                <a:ea typeface="Calibri"/>
                <a:cs typeface="Times New Roman"/>
              </a:rPr>
              <a:t>, in </a:t>
            </a:r>
            <a:r>
              <a:rPr lang="en-US" b="1" dirty="0" smtClean="0">
                <a:effectLst/>
                <a:latin typeface="Times New Roman"/>
                <a:ea typeface="Calibri"/>
                <a:cs typeface="Times New Roman"/>
              </a:rPr>
              <a:t>General Americ</a:t>
            </a:r>
            <a:r>
              <a:rPr lang="en-US" dirty="0" smtClean="0">
                <a:effectLst/>
                <a:latin typeface="Times New Roman"/>
                <a:ea typeface="Calibri"/>
                <a:cs typeface="Times New Roman"/>
              </a:rPr>
              <a:t>an they are said to have a tertiary stress. </a:t>
            </a:r>
          </a:p>
          <a:p>
            <a:pPr indent="450215" algn="just">
              <a:lnSpc>
                <a:spcPct val="115000"/>
              </a:lnSpc>
              <a:spcAft>
                <a:spcPts val="0"/>
              </a:spcAft>
            </a:pPr>
            <a:r>
              <a:rPr lang="en-US" dirty="0" smtClean="0">
                <a:effectLst/>
                <a:latin typeface="Times New Roman"/>
                <a:ea typeface="Calibri"/>
                <a:cs typeface="Times New Roman"/>
              </a:rPr>
              <a:t>In </a:t>
            </a:r>
            <a:r>
              <a:rPr lang="en-US" b="1" dirty="0" smtClean="0">
                <a:effectLst/>
                <a:latin typeface="Times New Roman"/>
                <a:ea typeface="Calibri"/>
                <a:cs typeface="Times New Roman"/>
              </a:rPr>
              <a:t>GA </a:t>
            </a:r>
            <a:r>
              <a:rPr lang="en-US" dirty="0" smtClean="0">
                <a:effectLst/>
                <a:latin typeface="Times New Roman"/>
                <a:ea typeface="Calibri"/>
                <a:cs typeface="Times New Roman"/>
              </a:rPr>
              <a:t>a tertiary stress also affects the suffixes -</a:t>
            </a:r>
            <a:r>
              <a:rPr lang="en-US" dirty="0" err="1" smtClean="0">
                <a:effectLst/>
                <a:latin typeface="Times New Roman"/>
                <a:ea typeface="Calibri"/>
                <a:cs typeface="Times New Roman"/>
              </a:rPr>
              <a:t>ory</a:t>
            </a:r>
            <a:r>
              <a:rPr lang="en-US" dirty="0" smtClean="0">
                <a:effectLst/>
                <a:latin typeface="Times New Roman"/>
                <a:ea typeface="Calibri"/>
                <a:cs typeface="Times New Roman"/>
              </a:rPr>
              <a:t>, -</a:t>
            </a:r>
            <a:r>
              <a:rPr lang="en-US" dirty="0" err="1" smtClean="0">
                <a:effectLst/>
                <a:latin typeface="Times New Roman"/>
                <a:ea typeface="Calibri"/>
                <a:cs typeface="Times New Roman"/>
              </a:rPr>
              <a:t>ary</a:t>
            </a:r>
            <a:r>
              <a:rPr lang="en-US" dirty="0" smtClean="0">
                <a:effectLst/>
                <a:latin typeface="Times New Roman"/>
                <a:ea typeface="Calibri"/>
                <a:cs typeface="Times New Roman"/>
              </a:rPr>
              <a:t>, -</a:t>
            </a:r>
            <a:r>
              <a:rPr lang="en-US" dirty="0" err="1" smtClean="0">
                <a:effectLst/>
                <a:latin typeface="Times New Roman"/>
                <a:ea typeface="Calibri"/>
                <a:cs typeface="Times New Roman"/>
              </a:rPr>
              <a:t>ory</a:t>
            </a:r>
            <a:r>
              <a:rPr lang="en-US" dirty="0" smtClean="0">
                <a:effectLst/>
                <a:latin typeface="Times New Roman"/>
                <a:ea typeface="Calibri"/>
                <a:cs typeface="Times New Roman"/>
              </a:rPr>
              <a:t> of nouns and the suffixes -ate, -</a:t>
            </a:r>
            <a:r>
              <a:rPr lang="en-US" dirty="0" err="1" smtClean="0">
                <a:effectLst/>
                <a:latin typeface="Times New Roman"/>
                <a:ea typeface="Calibri"/>
                <a:cs typeface="Times New Roman"/>
              </a:rPr>
              <a:t>ize</a:t>
            </a:r>
            <a:r>
              <a:rPr lang="en-US" dirty="0" smtClean="0">
                <a:effectLst/>
                <a:latin typeface="Times New Roman"/>
                <a:ea typeface="Calibri"/>
                <a:cs typeface="Times New Roman"/>
              </a:rPr>
              <a:t>, -y of verbs, which are considered unstressed in </a:t>
            </a:r>
            <a:r>
              <a:rPr lang="en-US" b="1" dirty="0" smtClean="0">
                <a:effectLst/>
                <a:latin typeface="Times New Roman"/>
                <a:ea typeface="Calibri"/>
                <a:cs typeface="Times New Roman"/>
              </a:rPr>
              <a:t>RP</a:t>
            </a:r>
            <a:r>
              <a:rPr lang="en-US" dirty="0" smtClean="0">
                <a:effectLst/>
                <a:latin typeface="Times New Roman"/>
                <a:ea typeface="Calibri"/>
                <a:cs typeface="Times New Roman"/>
              </a:rPr>
              <a:t>, e.g. </a:t>
            </a:r>
            <a:r>
              <a:rPr lang="en-US" i="1" dirty="0" smtClean="0">
                <a:effectLst/>
                <a:latin typeface="Times New Roman"/>
                <a:ea typeface="Calibri"/>
                <a:cs typeface="Times New Roman"/>
              </a:rPr>
              <a:t>'</a:t>
            </a:r>
            <a:r>
              <a:rPr lang="en-US" i="1" dirty="0" err="1" smtClean="0">
                <a:effectLst/>
                <a:latin typeface="Times New Roman"/>
                <a:ea typeface="Calibri"/>
                <a:cs typeface="Times New Roman"/>
              </a:rPr>
              <a:t>terri,tory</a:t>
            </a:r>
            <a:r>
              <a:rPr lang="en-US" i="1" dirty="0" smtClean="0">
                <a:effectLst/>
                <a:latin typeface="Times New Roman"/>
                <a:ea typeface="Calibri"/>
                <a:cs typeface="Times New Roman"/>
              </a:rPr>
              <a:t>, '</a:t>
            </a:r>
            <a:r>
              <a:rPr lang="en-US" i="1" dirty="0" err="1" smtClean="0">
                <a:effectLst/>
                <a:latin typeface="Times New Roman"/>
                <a:ea typeface="Calibri"/>
                <a:cs typeface="Times New Roman"/>
              </a:rPr>
              <a:t>cere,mony</a:t>
            </a:r>
            <a:r>
              <a:rPr lang="en-US" i="1" dirty="0" smtClean="0">
                <a:effectLst/>
                <a:latin typeface="Times New Roman"/>
                <a:ea typeface="Calibri"/>
                <a:cs typeface="Times New Roman"/>
              </a:rPr>
              <a:t>, '</a:t>
            </a:r>
            <a:r>
              <a:rPr lang="en-US" i="1" dirty="0" err="1" smtClean="0">
                <a:effectLst/>
                <a:latin typeface="Times New Roman"/>
                <a:ea typeface="Calibri"/>
                <a:cs typeface="Times New Roman"/>
              </a:rPr>
              <a:t>dictio,nary</a:t>
            </a:r>
            <a:r>
              <a:rPr lang="en-US" i="1" dirty="0" smtClean="0">
                <a:effectLst/>
                <a:latin typeface="Times New Roman"/>
                <a:ea typeface="Calibri"/>
                <a:cs typeface="Times New Roman"/>
              </a:rPr>
              <a:t>; '</a:t>
            </a:r>
            <a:r>
              <a:rPr lang="en-US" i="1" dirty="0" err="1" smtClean="0">
                <a:effectLst/>
                <a:latin typeface="Times New Roman"/>
                <a:ea typeface="Calibri"/>
                <a:cs typeface="Times New Roman"/>
              </a:rPr>
              <a:t>demonst,rate</a:t>
            </a:r>
            <a:r>
              <a:rPr lang="en-US" i="1" dirty="0" smtClean="0">
                <a:effectLst/>
                <a:latin typeface="Times New Roman"/>
                <a:ea typeface="Calibri"/>
                <a:cs typeface="Times New Roman"/>
              </a:rPr>
              <a:t>, '</a:t>
            </a:r>
            <a:r>
              <a:rPr lang="en-US" i="1" dirty="0" err="1" smtClean="0">
                <a:effectLst/>
                <a:latin typeface="Times New Roman"/>
                <a:ea typeface="Calibri"/>
                <a:cs typeface="Times New Roman"/>
              </a:rPr>
              <a:t>orga,nize</a:t>
            </a:r>
            <a:r>
              <a:rPr lang="en-US" i="1" dirty="0" smtClean="0">
                <a:effectLst/>
                <a:latin typeface="Times New Roman"/>
                <a:ea typeface="Calibri"/>
                <a:cs typeface="Times New Roman"/>
              </a:rPr>
              <a:t>, '</a:t>
            </a:r>
            <a:r>
              <a:rPr lang="en-US" i="1" dirty="0" err="1" smtClean="0">
                <a:effectLst/>
                <a:latin typeface="Times New Roman"/>
                <a:ea typeface="Calibri"/>
                <a:cs typeface="Times New Roman"/>
              </a:rPr>
              <a:t>simpli,fy</a:t>
            </a:r>
            <a:r>
              <a:rPr lang="en-US" dirty="0" smtClean="0">
                <a:effectLst/>
                <a:latin typeface="Times New Roman"/>
                <a:ea typeface="Calibri"/>
                <a:cs typeface="Times New Roman"/>
              </a:rPr>
              <a:t>. </a:t>
            </a:r>
            <a:endParaRPr lang="ru-RU" sz="1400" dirty="0">
              <a:ea typeface="Calibri"/>
              <a:cs typeface="Times New Roman"/>
            </a:endParaRPr>
          </a:p>
        </p:txBody>
      </p:sp>
    </p:spTree>
    <p:extLst>
      <p:ext uri="{BB962C8B-B14F-4D97-AF65-F5344CB8AC3E}">
        <p14:creationId xmlns:p14="http://schemas.microsoft.com/office/powerpoint/2010/main" val="16465841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0353" y="260648"/>
            <a:ext cx="8964488" cy="6463308"/>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a:ea typeface="Calibri"/>
                <a:cs typeface="Times New Roman"/>
              </a:rPr>
              <a:t>There are several </a:t>
            </a:r>
            <a:r>
              <a:rPr lang="en-US" sz="2400" b="1" i="1" dirty="0" smtClean="0">
                <a:effectLst/>
                <a:latin typeface="Times New Roman"/>
                <a:ea typeface="Calibri"/>
                <a:cs typeface="Times New Roman"/>
              </a:rPr>
              <a:t>systems of notation for marking stress in a written word</a:t>
            </a:r>
            <a:r>
              <a:rPr lang="en-US" sz="2400" dirty="0" smtClean="0">
                <a:effectLst/>
                <a:latin typeface="Times New Roman"/>
                <a:ea typeface="Calibri"/>
                <a:cs typeface="Times New Roman"/>
              </a:rPr>
              <a:t> that can make the concept visual for the language users: </a:t>
            </a:r>
            <a:endParaRPr lang="ru-RU" sz="2400" dirty="0">
              <a:ea typeface="Calibri"/>
              <a:cs typeface="Times New Roman"/>
            </a:endParaRPr>
          </a:p>
          <a:p>
            <a:pPr indent="450215" algn="just">
              <a:lnSpc>
                <a:spcPct val="115000"/>
              </a:lnSpc>
              <a:spcAft>
                <a:spcPts val="0"/>
              </a:spcAft>
            </a:pPr>
            <a:r>
              <a:rPr lang="en-US" sz="2400" dirty="0" err="1" smtClean="0">
                <a:effectLst/>
                <a:latin typeface="Times New Roman"/>
                <a:ea typeface="Calibri"/>
                <a:cs typeface="Times New Roman"/>
              </a:rPr>
              <a:t>CAPitals</a:t>
            </a:r>
            <a:r>
              <a:rPr lang="en-US" sz="2400" dirty="0" smtClean="0">
                <a:effectLst/>
                <a:latin typeface="Times New Roman"/>
                <a:ea typeface="Calibri"/>
                <a:cs typeface="Times New Roman"/>
              </a:rPr>
              <a:t>, </a:t>
            </a:r>
            <a:endParaRPr lang="ru-RU" sz="2400" dirty="0">
              <a:ea typeface="Calibri"/>
              <a:cs typeface="Times New Roman"/>
            </a:endParaRPr>
          </a:p>
          <a:p>
            <a:pPr indent="450215" algn="just">
              <a:lnSpc>
                <a:spcPct val="115000"/>
              </a:lnSpc>
              <a:spcAft>
                <a:spcPts val="0"/>
              </a:spcAft>
            </a:pPr>
            <a:r>
              <a:rPr lang="en-US" sz="2400" b="1" dirty="0" smtClean="0">
                <a:effectLst/>
                <a:latin typeface="Times New Roman"/>
                <a:ea typeface="Calibri"/>
                <a:cs typeface="Times New Roman"/>
              </a:rPr>
              <a:t>bold</a:t>
            </a:r>
            <a:r>
              <a:rPr lang="en-US" sz="2400" dirty="0" smtClean="0">
                <a:effectLst/>
                <a:latin typeface="Times New Roman"/>
                <a:ea typeface="Calibri"/>
                <a:cs typeface="Times New Roman"/>
              </a:rPr>
              <a:t>face, </a:t>
            </a:r>
            <a:endParaRPr lang="ru-RU" sz="2400" dirty="0">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in</a:t>
            </a:r>
            <a:r>
              <a:rPr lang="en-US" sz="2400" i="1" dirty="0" smtClean="0">
                <a:effectLst/>
                <a:latin typeface="Times New Roman"/>
                <a:ea typeface="Calibri"/>
                <a:cs typeface="Times New Roman"/>
              </a:rPr>
              <a:t> italics</a:t>
            </a:r>
            <a:r>
              <a:rPr lang="en-US" sz="2400" dirty="0" smtClean="0">
                <a:effectLst/>
                <a:latin typeface="Times New Roman"/>
                <a:ea typeface="Calibri"/>
                <a:cs typeface="Times New Roman"/>
              </a:rPr>
              <a:t>, </a:t>
            </a:r>
            <a:endParaRPr lang="ru-RU" sz="2400" dirty="0">
              <a:ea typeface="Calibri"/>
              <a:cs typeface="Times New Roman"/>
            </a:endParaRPr>
          </a:p>
          <a:p>
            <a:pPr indent="450215" algn="just">
              <a:lnSpc>
                <a:spcPct val="115000"/>
              </a:lnSpc>
              <a:spcAft>
                <a:spcPts val="0"/>
              </a:spcAft>
            </a:pPr>
            <a:r>
              <a:rPr lang="en-US" sz="2400" u="sng" dirty="0" smtClean="0">
                <a:effectLst/>
                <a:latin typeface="Times New Roman"/>
                <a:ea typeface="Calibri"/>
                <a:cs typeface="Times New Roman"/>
              </a:rPr>
              <a:t>under</a:t>
            </a:r>
            <a:r>
              <a:rPr lang="en-US" sz="2400" dirty="0" smtClean="0">
                <a:effectLst/>
                <a:latin typeface="Times New Roman"/>
                <a:ea typeface="Calibri"/>
                <a:cs typeface="Times New Roman"/>
              </a:rPr>
              <a:t>lining. </a:t>
            </a:r>
            <a:endParaRPr lang="ru-RU" sz="2400" dirty="0">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Most dictionaries mark primary stress with </a:t>
            </a:r>
            <a:r>
              <a:rPr lang="en-US" sz="2400" b="1" dirty="0" smtClean="0">
                <a:effectLst/>
                <a:latin typeface="Times New Roman"/>
                <a:ea typeface="Calibri"/>
                <a:cs typeface="Times New Roman"/>
              </a:rPr>
              <a:t>a vertical superscript stress mark</a:t>
            </a:r>
            <a:r>
              <a:rPr lang="en-US" sz="2400" dirty="0" smtClean="0">
                <a:effectLst/>
                <a:latin typeface="Times New Roman"/>
                <a:ea typeface="Calibri"/>
                <a:cs typeface="Times New Roman"/>
              </a:rPr>
              <a:t> – [ ' ] before the main stress syllable, and secondary stress with </a:t>
            </a:r>
            <a:r>
              <a:rPr lang="en-US" sz="2400" b="1" dirty="0" smtClean="0">
                <a:effectLst/>
                <a:latin typeface="Times New Roman"/>
                <a:ea typeface="Calibri"/>
                <a:cs typeface="Times New Roman"/>
              </a:rPr>
              <a:t>a subscript stress mark</a:t>
            </a:r>
            <a:r>
              <a:rPr lang="en-US" sz="2400" dirty="0" smtClean="0">
                <a:effectLst/>
                <a:latin typeface="Times New Roman"/>
                <a:ea typeface="Calibri"/>
                <a:cs typeface="Times New Roman"/>
              </a:rPr>
              <a:t> – [ ̗ ] before ̗ the syllable bearing secondary stress; tertiary stress is marked with [</a:t>
            </a:r>
            <a:r>
              <a:rPr lang="en-US" sz="2400" b="1" dirty="0" smtClean="0">
                <a:effectLst/>
                <a:latin typeface="Times New Roman"/>
                <a:ea typeface="Calibri"/>
                <a:cs typeface="Times New Roman"/>
              </a:rPr>
              <a:t>˳</a:t>
            </a:r>
            <a:r>
              <a:rPr lang="en-US" sz="2400" dirty="0" smtClean="0">
                <a:effectLst/>
                <a:latin typeface="Times New Roman"/>
                <a:ea typeface="Calibri"/>
                <a:cs typeface="Times New Roman"/>
              </a:rPr>
              <a:t>] before the appropriate syllable: </a:t>
            </a:r>
            <a:r>
              <a:rPr lang="en-US" sz="2400" i="1" dirty="0" smtClean="0">
                <a:effectLst/>
                <a:latin typeface="Times New Roman"/>
                <a:ea typeface="Calibri"/>
                <a:cs typeface="Times New Roman"/>
              </a:rPr>
              <a:t>interchangeability </a:t>
            </a:r>
            <a:r>
              <a:rPr lang="en-US" sz="2400" dirty="0" smtClean="0">
                <a:effectLst/>
                <a:latin typeface="Times New Roman"/>
                <a:ea typeface="Calibri"/>
                <a:cs typeface="Times New Roman"/>
              </a:rPr>
              <a:t>[̗</a:t>
            </a:r>
            <a:r>
              <a:rPr lang="en-US" sz="2400" dirty="0" err="1" smtClean="0">
                <a:effectLst/>
                <a:latin typeface="Times New Roman"/>
                <a:ea typeface="Calibri"/>
                <a:cs typeface="Times New Roman"/>
              </a:rPr>
              <a:t>intə</a:t>
            </a:r>
            <a:r>
              <a:rPr lang="en-US" sz="2400" dirty="0" err="1" smtClean="0">
                <a:effectLst/>
                <a:latin typeface="Times New Roman"/>
                <a:ea typeface="Calibri"/>
                <a:cs typeface="Times New Roman"/>
              </a:rPr>
              <a:t>˳t</a:t>
            </a:r>
            <a:r>
              <a:rPr lang="en-US" sz="2400" b="1" dirty="0" err="1" smtClean="0">
                <a:effectLst/>
                <a:latin typeface="Times New Roman"/>
                <a:ea typeface="Calibri"/>
                <a:cs typeface="Times New Roman"/>
              </a:rPr>
              <a:t>∫</a:t>
            </a:r>
            <a:r>
              <a:rPr lang="en-US" sz="2400" dirty="0" err="1" smtClean="0">
                <a:effectLst/>
                <a:latin typeface="Times New Roman"/>
                <a:ea typeface="Calibri"/>
                <a:cs typeface="Times New Roman"/>
              </a:rPr>
              <a:t>einʤə'biləti</a:t>
            </a:r>
            <a:r>
              <a:rPr lang="en-US" sz="2400" dirty="0" smtClean="0">
                <a:effectLst/>
                <a:latin typeface="Times New Roman"/>
                <a:ea typeface="Calibri"/>
                <a:cs typeface="Times New Roman"/>
              </a:rPr>
              <a:t>]. </a:t>
            </a:r>
            <a:endParaRPr lang="ru-RU" sz="2400" dirty="0">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The stress in a word may be on the last syllable, </a:t>
            </a:r>
            <a:r>
              <a:rPr lang="en-US" sz="2400" b="1" dirty="0" smtClean="0">
                <a:effectLst/>
                <a:latin typeface="Times New Roman"/>
                <a:ea typeface="Calibri"/>
                <a:cs typeface="Times New Roman"/>
              </a:rPr>
              <a:t>the </a:t>
            </a:r>
            <a:r>
              <a:rPr lang="en-US" sz="2400" b="1" dirty="0" err="1" smtClean="0">
                <a:effectLst/>
                <a:latin typeface="Times New Roman"/>
                <a:ea typeface="Calibri"/>
                <a:cs typeface="Times New Roman"/>
              </a:rPr>
              <a:t>ult</a:t>
            </a:r>
            <a:r>
              <a:rPr lang="en-US" sz="2400" dirty="0" smtClean="0">
                <a:effectLst/>
                <a:latin typeface="Times New Roman"/>
                <a:ea typeface="Calibri"/>
                <a:cs typeface="Times New Roman"/>
              </a:rPr>
              <a:t>; on the next-to-last (the second from the end), </a:t>
            </a:r>
            <a:r>
              <a:rPr lang="en-US" sz="2400" b="1" dirty="0" smtClean="0">
                <a:effectLst/>
                <a:latin typeface="Times New Roman"/>
                <a:ea typeface="Calibri"/>
                <a:cs typeface="Times New Roman"/>
              </a:rPr>
              <a:t>the penult</a:t>
            </a:r>
            <a:r>
              <a:rPr lang="en-US" sz="2400" dirty="0" smtClean="0">
                <a:effectLst/>
                <a:latin typeface="Times New Roman"/>
                <a:ea typeface="Calibri"/>
                <a:cs typeface="Times New Roman"/>
              </a:rPr>
              <a:t>; on the third syllable from the end, </a:t>
            </a:r>
            <a:r>
              <a:rPr lang="en-US" sz="2400" b="1" dirty="0" smtClean="0">
                <a:effectLst/>
                <a:latin typeface="Times New Roman"/>
                <a:ea typeface="Calibri"/>
                <a:cs typeface="Times New Roman"/>
              </a:rPr>
              <a:t>the antepenult</a:t>
            </a:r>
            <a:r>
              <a:rPr lang="en-US" sz="2400" dirty="0" smtClean="0">
                <a:effectLst/>
                <a:latin typeface="Times New Roman"/>
                <a:ea typeface="Calibri"/>
                <a:cs typeface="Times New Roman"/>
              </a:rPr>
              <a:t>; and a few words are stressed on the fourth syllable from the end, </a:t>
            </a:r>
            <a:r>
              <a:rPr lang="en-US" sz="2400" b="1" dirty="0" smtClean="0">
                <a:effectLst/>
                <a:latin typeface="Times New Roman"/>
                <a:ea typeface="Calibri"/>
                <a:cs typeface="Times New Roman"/>
              </a:rPr>
              <a:t>the pre-antepenult </a:t>
            </a:r>
            <a:r>
              <a:rPr lang="en-US" sz="2400" dirty="0" smtClean="0">
                <a:effectLst/>
                <a:latin typeface="Times New Roman"/>
                <a:ea typeface="Calibri"/>
                <a:cs typeface="Times New Roman"/>
              </a:rPr>
              <a:t>[</a:t>
            </a:r>
            <a:r>
              <a:rPr lang="en-US" sz="2400" dirty="0">
                <a:latin typeface="Times New Roman"/>
                <a:ea typeface="Calibri"/>
                <a:cs typeface="Times New Roman"/>
              </a:rPr>
              <a:t>C</a:t>
            </a:r>
            <a:r>
              <a:rPr lang="en-US" sz="2400" dirty="0" smtClean="0">
                <a:effectLst/>
                <a:latin typeface="Times New Roman"/>
                <a:ea typeface="Calibri"/>
                <a:cs typeface="Times New Roman"/>
              </a:rPr>
              <a:t>harles W. </a:t>
            </a:r>
            <a:r>
              <a:rPr lang="en-US" sz="2400" dirty="0" err="1" smtClean="0">
                <a:effectLst/>
                <a:latin typeface="Times New Roman"/>
                <a:ea typeface="Calibri"/>
                <a:cs typeface="Times New Roman"/>
              </a:rPr>
              <a:t>Kreidler</a:t>
            </a:r>
            <a:r>
              <a:rPr lang="en-US" sz="2400" dirty="0" smtClean="0">
                <a:effectLst/>
                <a:latin typeface="Times New Roman"/>
                <a:ea typeface="Calibri"/>
                <a:cs typeface="Times New Roman"/>
              </a:rPr>
              <a:t>].</a:t>
            </a:r>
            <a:endParaRPr lang="ru-RU" sz="2400" dirty="0">
              <a:ea typeface="Calibri"/>
              <a:cs typeface="Times New Roman"/>
            </a:endParaRPr>
          </a:p>
        </p:txBody>
      </p:sp>
    </p:spTree>
    <p:extLst>
      <p:ext uri="{BB962C8B-B14F-4D97-AF65-F5344CB8AC3E}">
        <p14:creationId xmlns:p14="http://schemas.microsoft.com/office/powerpoint/2010/main" val="16049333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515895"/>
            <a:ext cx="8208912" cy="6038576"/>
          </a:xfrm>
          <a:prstGeom prst="rect">
            <a:avLst/>
          </a:prstGeom>
        </p:spPr>
        <p:txBody>
          <a:bodyPr wrap="square">
            <a:spAutoFit/>
          </a:bodyPr>
          <a:lstStyle/>
          <a:p>
            <a:pPr algn="just">
              <a:lnSpc>
                <a:spcPct val="115000"/>
              </a:lnSpc>
              <a:spcAft>
                <a:spcPts val="0"/>
              </a:spcAft>
            </a:pPr>
            <a:r>
              <a:rPr lang="en-US" sz="2400" b="1" dirty="0" smtClean="0">
                <a:effectLst/>
                <a:latin typeface="Times New Roman"/>
                <a:ea typeface="Calibri"/>
                <a:cs typeface="Times New Roman"/>
              </a:rPr>
              <a:t>5. This recessive tendency. The rhythmical tendency. The retentive tendency. The semantic factor.</a:t>
            </a:r>
            <a:endParaRPr lang="ru-RU" sz="2400" dirty="0">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Phoneticians generally distinguish the following tendencies in the placement of word stress: </a:t>
            </a:r>
            <a:r>
              <a:rPr lang="en-US" sz="2400" i="1" dirty="0" smtClean="0">
                <a:effectLst/>
                <a:latin typeface="Times New Roman"/>
                <a:ea typeface="Calibri"/>
                <a:cs typeface="Times New Roman"/>
              </a:rPr>
              <a:t>recessive tendency</a:t>
            </a:r>
            <a:r>
              <a:rPr lang="en-US" sz="2400" dirty="0" smtClean="0">
                <a:effectLst/>
                <a:latin typeface="Times New Roman"/>
                <a:ea typeface="Calibri"/>
                <a:cs typeface="Times New Roman"/>
              </a:rPr>
              <a:t>, </a:t>
            </a:r>
            <a:r>
              <a:rPr lang="en-US" sz="2400" i="1" dirty="0" smtClean="0">
                <a:effectLst/>
                <a:latin typeface="Times New Roman"/>
                <a:ea typeface="Calibri"/>
                <a:cs typeface="Times New Roman"/>
              </a:rPr>
              <a:t>rhythmic tendency</a:t>
            </a:r>
            <a:r>
              <a:rPr lang="en-US" sz="2400" dirty="0" smtClean="0">
                <a:effectLst/>
                <a:latin typeface="Times New Roman"/>
                <a:ea typeface="Calibri"/>
                <a:cs typeface="Times New Roman"/>
              </a:rPr>
              <a:t>, </a:t>
            </a:r>
            <a:r>
              <a:rPr lang="en-US" sz="2400" i="1" dirty="0" smtClean="0">
                <a:effectLst/>
                <a:latin typeface="Times New Roman"/>
                <a:ea typeface="Calibri"/>
                <a:cs typeface="Times New Roman"/>
              </a:rPr>
              <a:t>retentive tendency </a:t>
            </a:r>
            <a:r>
              <a:rPr lang="en-US" sz="2400" dirty="0" smtClean="0">
                <a:effectLst/>
                <a:latin typeface="Times New Roman"/>
                <a:ea typeface="Calibri"/>
                <a:cs typeface="Times New Roman"/>
              </a:rPr>
              <a:t>and </a:t>
            </a:r>
            <a:r>
              <a:rPr lang="en-US" sz="2400" i="1" dirty="0" smtClean="0">
                <a:effectLst/>
                <a:latin typeface="Times New Roman"/>
                <a:ea typeface="Calibri"/>
                <a:cs typeface="Times New Roman"/>
              </a:rPr>
              <a:t>semantic factor</a:t>
            </a:r>
            <a:r>
              <a:rPr lang="en-US" sz="2400" dirty="0" smtClean="0">
                <a:effectLst/>
                <a:latin typeface="Times New Roman"/>
                <a:ea typeface="Calibri"/>
                <a:cs typeface="Times New Roman"/>
              </a:rPr>
              <a:t>. </a:t>
            </a:r>
            <a:endParaRPr lang="ru-RU" sz="2400" dirty="0">
              <a:ea typeface="Calibri"/>
              <a:cs typeface="Times New Roman"/>
            </a:endParaRPr>
          </a:p>
          <a:p>
            <a:pPr indent="450215" algn="just">
              <a:lnSpc>
                <a:spcPct val="115000"/>
              </a:lnSpc>
              <a:spcAft>
                <a:spcPts val="0"/>
              </a:spcAft>
            </a:pPr>
            <a:r>
              <a:rPr lang="en-US" sz="2400" i="1" dirty="0" smtClean="0">
                <a:effectLst/>
                <a:latin typeface="Times New Roman"/>
                <a:ea typeface="Calibri"/>
                <a:cs typeface="Times New Roman"/>
              </a:rPr>
              <a:t>Recessive tendency </a:t>
            </a:r>
            <a:r>
              <a:rPr lang="en-US" sz="2400" dirty="0" smtClean="0">
                <a:effectLst/>
                <a:latin typeface="Times New Roman"/>
                <a:ea typeface="Calibri"/>
                <a:cs typeface="Times New Roman"/>
              </a:rPr>
              <a:t>is the tendency to stress the beginning of the word. It can be of two sub-types. </a:t>
            </a:r>
          </a:p>
          <a:p>
            <a:pPr marL="342900" indent="-342900" algn="just">
              <a:lnSpc>
                <a:spcPct val="115000"/>
              </a:lnSpc>
              <a:spcAft>
                <a:spcPts val="0"/>
              </a:spcAft>
              <a:buFont typeface="Wingdings" panose="05000000000000000000" pitchFamily="2" charset="2"/>
              <a:buChar char="v"/>
            </a:pPr>
            <a:r>
              <a:rPr lang="en-US" sz="2400" dirty="0" smtClean="0">
                <a:effectLst/>
                <a:latin typeface="Times New Roman"/>
                <a:ea typeface="Calibri"/>
                <a:cs typeface="Times New Roman"/>
              </a:rPr>
              <a:t>Unrestricted recessive tendency is observed in the native English words with no prefix ('</a:t>
            </a:r>
            <a:r>
              <a:rPr lang="en-US" sz="2400" i="1" dirty="0" smtClean="0">
                <a:effectLst/>
                <a:latin typeface="Times New Roman"/>
                <a:ea typeface="Calibri"/>
                <a:cs typeface="Times New Roman"/>
              </a:rPr>
              <a:t>mother, 'daughter, 'brother, 'swallow</a:t>
            </a:r>
            <a:r>
              <a:rPr lang="en-US" sz="2400" dirty="0" smtClean="0">
                <a:effectLst/>
                <a:latin typeface="Times New Roman"/>
                <a:ea typeface="Calibri"/>
                <a:cs typeface="Times New Roman"/>
              </a:rPr>
              <a:t>) and in assimilated French borrowings ('</a:t>
            </a:r>
            <a:r>
              <a:rPr lang="en-US" sz="2400" i="1" dirty="0" smtClean="0">
                <a:effectLst/>
                <a:latin typeface="Times New Roman"/>
                <a:ea typeface="Calibri"/>
                <a:cs typeface="Times New Roman"/>
              </a:rPr>
              <a:t>reason, '</a:t>
            </a:r>
            <a:r>
              <a:rPr lang="en-US" sz="2400" i="1" dirty="0" err="1" smtClean="0">
                <a:effectLst/>
                <a:latin typeface="Times New Roman"/>
                <a:ea typeface="Calibri"/>
                <a:cs typeface="Times New Roman"/>
              </a:rPr>
              <a:t>colour</a:t>
            </a:r>
            <a:r>
              <a:rPr lang="en-US" sz="2400" dirty="0" smtClean="0">
                <a:effectLst/>
                <a:latin typeface="Times New Roman"/>
                <a:ea typeface="Calibri"/>
                <a:cs typeface="Times New Roman"/>
              </a:rPr>
              <a:t>). </a:t>
            </a:r>
          </a:p>
          <a:p>
            <a:pPr marL="342900" indent="-342900" algn="just">
              <a:lnSpc>
                <a:spcPct val="115000"/>
              </a:lnSpc>
              <a:spcAft>
                <a:spcPts val="0"/>
              </a:spcAft>
              <a:buFont typeface="Wingdings" panose="05000000000000000000" pitchFamily="2" charset="2"/>
              <a:buChar char="v"/>
            </a:pPr>
            <a:r>
              <a:rPr lang="en-US" sz="2400" dirty="0" smtClean="0">
                <a:effectLst/>
                <a:latin typeface="Times New Roman"/>
                <a:ea typeface="Calibri"/>
                <a:cs typeface="Times New Roman"/>
              </a:rPr>
              <a:t>Restricted recessive tendency is characterized by placing the word stress on the root of the word if this word has a prefix, which has lost its meaning (</a:t>
            </a:r>
            <a:r>
              <a:rPr lang="en-US" sz="2400" i="1" dirty="0" err="1" smtClean="0">
                <a:effectLst/>
                <a:latin typeface="Times New Roman"/>
                <a:ea typeface="Calibri"/>
                <a:cs typeface="Times New Roman"/>
              </a:rPr>
              <a:t>fore'see</a:t>
            </a:r>
            <a:r>
              <a:rPr lang="en-US" sz="2400" i="1" dirty="0" smtClean="0">
                <a:effectLst/>
                <a:latin typeface="Times New Roman"/>
                <a:ea typeface="Calibri"/>
                <a:cs typeface="Times New Roman"/>
              </a:rPr>
              <a:t>, </a:t>
            </a:r>
            <a:r>
              <a:rPr lang="en-US" sz="2400" i="1" dirty="0" err="1" smtClean="0">
                <a:effectLst/>
                <a:latin typeface="Times New Roman"/>
                <a:ea typeface="Calibri"/>
                <a:cs typeface="Times New Roman"/>
              </a:rPr>
              <a:t>with'draw</a:t>
            </a:r>
            <a:r>
              <a:rPr lang="en-US" sz="2400" i="1" dirty="0" smtClean="0">
                <a:effectLst/>
                <a:latin typeface="Times New Roman"/>
                <a:ea typeface="Calibri"/>
                <a:cs typeface="Times New Roman"/>
              </a:rPr>
              <a:t>, </a:t>
            </a:r>
            <a:r>
              <a:rPr lang="en-US" sz="2400" i="1" dirty="0" err="1" smtClean="0">
                <a:effectLst/>
                <a:latin typeface="Times New Roman"/>
                <a:ea typeface="Calibri"/>
                <a:cs typeface="Times New Roman"/>
              </a:rPr>
              <a:t>be'gin</a:t>
            </a:r>
            <a:r>
              <a:rPr lang="en-US" sz="2400" dirty="0" smtClean="0">
                <a:effectLst/>
                <a:latin typeface="Times New Roman"/>
                <a:ea typeface="Calibri"/>
                <a:cs typeface="Times New Roman"/>
              </a:rPr>
              <a:t>). </a:t>
            </a:r>
            <a:endParaRPr lang="ru-RU" sz="2400" dirty="0">
              <a:ea typeface="Calibri"/>
              <a:cs typeface="Times New Roman"/>
            </a:endParaRPr>
          </a:p>
        </p:txBody>
      </p:sp>
    </p:spTree>
    <p:extLst>
      <p:ext uri="{BB962C8B-B14F-4D97-AF65-F5344CB8AC3E}">
        <p14:creationId xmlns:p14="http://schemas.microsoft.com/office/powerpoint/2010/main" val="25337813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2656"/>
            <a:ext cx="8424936" cy="5732980"/>
          </a:xfrm>
          <a:prstGeom prst="rect">
            <a:avLst/>
          </a:prstGeom>
        </p:spPr>
        <p:txBody>
          <a:bodyPr wrap="square">
            <a:spAutoFit/>
          </a:bodyPr>
          <a:lstStyle/>
          <a:p>
            <a:pPr indent="450215" algn="just">
              <a:lnSpc>
                <a:spcPct val="115000"/>
              </a:lnSpc>
              <a:spcAft>
                <a:spcPts val="0"/>
              </a:spcAft>
            </a:pPr>
            <a:r>
              <a:rPr lang="en-US" sz="2000" dirty="0" smtClean="0">
                <a:effectLst/>
                <a:latin typeface="Times New Roman"/>
                <a:ea typeface="Calibri"/>
                <a:cs typeface="Times New Roman"/>
              </a:rPr>
              <a:t>The </a:t>
            </a:r>
            <a:r>
              <a:rPr lang="en-US" sz="2000" i="1" dirty="0" smtClean="0">
                <a:effectLst/>
                <a:latin typeface="Times New Roman"/>
                <a:ea typeface="Calibri"/>
                <a:cs typeface="Times New Roman"/>
              </a:rPr>
              <a:t>rhythmic (rhythmical) tendency </a:t>
            </a:r>
            <a:r>
              <a:rPr lang="en-US" sz="2000" dirty="0" smtClean="0">
                <a:effectLst/>
                <a:latin typeface="Times New Roman"/>
                <a:ea typeface="Calibri"/>
                <a:cs typeface="Times New Roman"/>
              </a:rPr>
              <a:t>reflects the rhythm of alternating stressed and unstressed syllables. </a:t>
            </a:r>
          </a:p>
          <a:p>
            <a:pPr indent="450215" algn="just">
              <a:lnSpc>
                <a:spcPct val="115000"/>
              </a:lnSpc>
              <a:spcAft>
                <a:spcPts val="0"/>
              </a:spcAft>
            </a:pPr>
            <a:r>
              <a:rPr lang="en-US" sz="2000" dirty="0" smtClean="0">
                <a:effectLst/>
                <a:latin typeface="Times New Roman"/>
                <a:ea typeface="Calibri"/>
                <a:cs typeface="Times New Roman"/>
              </a:rPr>
              <a:t>This tendency caused the appearance of the secondary stress in the multisyllabic French borrowings (ˏ</a:t>
            </a:r>
            <a:r>
              <a:rPr lang="en-US" sz="2000" i="1" dirty="0" err="1" smtClean="0">
                <a:effectLst/>
                <a:latin typeface="Times New Roman"/>
                <a:ea typeface="Calibri"/>
                <a:cs typeface="Times New Roman"/>
              </a:rPr>
              <a:t>revo'lution</a:t>
            </a:r>
            <a:r>
              <a:rPr lang="en-US" sz="2000" i="1" dirty="0" smtClean="0">
                <a:effectLst/>
                <a:latin typeface="Times New Roman"/>
                <a:ea typeface="Calibri"/>
                <a:cs typeface="Times New Roman"/>
              </a:rPr>
              <a:t>, ˏ</a:t>
            </a:r>
            <a:r>
              <a:rPr lang="en-US" sz="2000" i="1" dirty="0" err="1" smtClean="0">
                <a:effectLst/>
                <a:latin typeface="Times New Roman"/>
                <a:ea typeface="Calibri"/>
                <a:cs typeface="Times New Roman"/>
              </a:rPr>
              <a:t>organi'sation</a:t>
            </a:r>
            <a:r>
              <a:rPr lang="en-US" sz="2000" dirty="0" smtClean="0">
                <a:effectLst/>
                <a:latin typeface="Times New Roman"/>
                <a:ea typeface="Calibri"/>
                <a:cs typeface="Times New Roman"/>
              </a:rPr>
              <a:t>). It also explains the placement of primary stress on the third syllable from the end in three- and four-syllable words ('</a:t>
            </a:r>
            <a:r>
              <a:rPr lang="en-US" sz="2000" i="1" dirty="0" smtClean="0">
                <a:effectLst/>
                <a:latin typeface="Times New Roman"/>
                <a:ea typeface="Calibri"/>
                <a:cs typeface="Times New Roman"/>
              </a:rPr>
              <a:t>cinema, </a:t>
            </a:r>
            <a:r>
              <a:rPr lang="en-US" sz="2000" i="1" dirty="0" err="1" smtClean="0">
                <a:effectLst/>
                <a:latin typeface="Times New Roman"/>
                <a:ea typeface="Calibri"/>
                <a:cs typeface="Times New Roman"/>
              </a:rPr>
              <a:t>sig'nificant</a:t>
            </a:r>
            <a:r>
              <a:rPr lang="en-US" sz="2000" dirty="0" smtClean="0">
                <a:effectLst/>
                <a:latin typeface="Times New Roman"/>
                <a:ea typeface="Calibri"/>
                <a:cs typeface="Times New Roman"/>
              </a:rPr>
              <a:t>). The interrelation of recessive and rhythmic tendencies can be traced in borrowed three-syllable words ('</a:t>
            </a:r>
            <a:r>
              <a:rPr lang="en-US" sz="2000" i="1" dirty="0" smtClean="0">
                <a:effectLst/>
                <a:latin typeface="Times New Roman"/>
                <a:ea typeface="Calibri"/>
                <a:cs typeface="Times New Roman"/>
              </a:rPr>
              <a:t>family, 'library, 'faculty</a:t>
            </a:r>
            <a:r>
              <a:rPr lang="en-US" sz="2000" dirty="0" smtClean="0">
                <a:effectLst/>
                <a:latin typeface="Times New Roman"/>
                <a:ea typeface="Calibri"/>
                <a:cs typeface="Times New Roman"/>
              </a:rPr>
              <a:t>). In most cases, however, these two tendencies contradict each other, which leads to the existence of such accentual variants as '</a:t>
            </a:r>
            <a:r>
              <a:rPr lang="en-US" sz="2000" i="1" dirty="0" smtClean="0">
                <a:effectLst/>
                <a:latin typeface="Times New Roman"/>
                <a:ea typeface="Calibri"/>
                <a:cs typeface="Times New Roman"/>
              </a:rPr>
              <a:t>hospitable </a:t>
            </a:r>
            <a:r>
              <a:rPr lang="en-US" sz="2000" dirty="0" smtClean="0">
                <a:effectLst/>
                <a:latin typeface="Times New Roman"/>
                <a:ea typeface="Calibri"/>
                <a:cs typeface="Times New Roman"/>
              </a:rPr>
              <a:t>– </a:t>
            </a:r>
            <a:r>
              <a:rPr lang="en-US" sz="2000" i="1" dirty="0" err="1" smtClean="0">
                <a:effectLst/>
                <a:latin typeface="Times New Roman"/>
                <a:ea typeface="Calibri"/>
                <a:cs typeface="Times New Roman"/>
              </a:rPr>
              <a:t>hos'pitable</a:t>
            </a:r>
            <a:r>
              <a:rPr lang="en-US" sz="2000" dirty="0" smtClean="0">
                <a:effectLst/>
                <a:latin typeface="Times New Roman"/>
                <a:ea typeface="Calibri"/>
                <a:cs typeface="Times New Roman"/>
              </a:rPr>
              <a:t>, '</a:t>
            </a:r>
            <a:r>
              <a:rPr lang="en-US" sz="2000" i="1" dirty="0" smtClean="0">
                <a:effectLst/>
                <a:latin typeface="Times New Roman"/>
                <a:ea typeface="Calibri"/>
                <a:cs typeface="Times New Roman"/>
              </a:rPr>
              <a:t>distribute </a:t>
            </a:r>
            <a:r>
              <a:rPr lang="en-US" sz="2000" dirty="0" smtClean="0">
                <a:effectLst/>
                <a:latin typeface="Times New Roman"/>
                <a:ea typeface="Calibri"/>
                <a:cs typeface="Times New Roman"/>
              </a:rPr>
              <a:t>– </a:t>
            </a:r>
            <a:r>
              <a:rPr lang="en-US" sz="2000" i="1" dirty="0" err="1" smtClean="0">
                <a:effectLst/>
                <a:latin typeface="Times New Roman"/>
                <a:ea typeface="Calibri"/>
                <a:cs typeface="Times New Roman"/>
              </a:rPr>
              <a:t>dist'ribute</a:t>
            </a:r>
            <a:r>
              <a:rPr lang="en-US" sz="2000" dirty="0" smtClean="0">
                <a:effectLst/>
                <a:latin typeface="Times New Roman"/>
                <a:ea typeface="Calibri"/>
                <a:cs typeface="Times New Roman"/>
              </a:rPr>
              <a:t>. The stress on the initial syllable is caused by the </a:t>
            </a:r>
            <a:r>
              <a:rPr lang="en-US" sz="2000" dirty="0" err="1" smtClean="0">
                <a:effectLst/>
                <a:latin typeface="Times New Roman"/>
                <a:ea typeface="Calibri"/>
                <a:cs typeface="Times New Roman"/>
              </a:rPr>
              <a:t>diachronical</a:t>
            </a:r>
            <a:r>
              <a:rPr lang="en-US" sz="2000" dirty="0" smtClean="0">
                <a:effectLst/>
                <a:latin typeface="Times New Roman"/>
                <a:ea typeface="Calibri"/>
                <a:cs typeface="Times New Roman"/>
              </a:rPr>
              <a:t> recessive tendency and the stress on the second syllable is under the influence of rhythmic tendency. In sentences, words with two stresses can be pronounced with one singular stress under the influence of rhythm: </a:t>
            </a:r>
            <a:r>
              <a:rPr lang="en-US" sz="2000" i="1" dirty="0" smtClean="0">
                <a:effectLst/>
                <a:latin typeface="Times New Roman"/>
                <a:ea typeface="Calibri"/>
                <a:cs typeface="Times New Roman"/>
              </a:rPr>
              <a:t>ˏ</a:t>
            </a:r>
            <a:r>
              <a:rPr lang="en-US" sz="2000" i="1" dirty="0" err="1" smtClean="0">
                <a:effectLst/>
                <a:latin typeface="Times New Roman"/>
                <a:ea typeface="Calibri"/>
                <a:cs typeface="Times New Roman"/>
              </a:rPr>
              <a:t>thirʹteen</a:t>
            </a:r>
            <a:r>
              <a:rPr lang="en-US" sz="2000" i="1" dirty="0" smtClean="0">
                <a:effectLst/>
                <a:latin typeface="Times New Roman"/>
                <a:ea typeface="Calibri"/>
                <a:cs typeface="Times New Roman"/>
              </a:rPr>
              <a:t> </a:t>
            </a:r>
            <a:r>
              <a:rPr lang="en-US" sz="2000" dirty="0" smtClean="0">
                <a:effectLst/>
                <a:latin typeface="Times New Roman"/>
                <a:ea typeface="Calibri"/>
                <a:cs typeface="Times New Roman"/>
              </a:rPr>
              <a:t>/ </a:t>
            </a:r>
            <a:r>
              <a:rPr lang="en-US" sz="2000" i="1" dirty="0" smtClean="0">
                <a:effectLst/>
                <a:latin typeface="Times New Roman"/>
                <a:ea typeface="Calibri"/>
                <a:cs typeface="Times New Roman"/>
              </a:rPr>
              <a:t>Her ʹnumber is ʹthirteen ˎhundred</a:t>
            </a:r>
            <a:r>
              <a:rPr lang="en-US" sz="2000" dirty="0" smtClean="0">
                <a:effectLst/>
                <a:latin typeface="Times New Roman"/>
                <a:ea typeface="Calibri"/>
                <a:cs typeface="Times New Roman"/>
              </a:rPr>
              <a:t>. Under the influence of rhythm compounds of three elements may have a strong stress on the second element (</a:t>
            </a:r>
            <a:r>
              <a:rPr lang="en-US" sz="2000" i="1" dirty="0" smtClean="0">
                <a:effectLst/>
                <a:latin typeface="Times New Roman"/>
                <a:ea typeface="Calibri"/>
                <a:cs typeface="Times New Roman"/>
              </a:rPr>
              <a:t>hot ʹwater bottle, waste ʹpaper basket</a:t>
            </a:r>
            <a:r>
              <a:rPr lang="en-US" sz="2000" dirty="0" smtClean="0">
                <a:effectLst/>
                <a:latin typeface="Times New Roman"/>
                <a:ea typeface="Calibri"/>
                <a:cs typeface="Times New Roman"/>
              </a:rPr>
              <a:t>). The rhythmic tendency is very strong in modern English. </a:t>
            </a:r>
            <a:endParaRPr lang="ru-RU" sz="2000" dirty="0">
              <a:ea typeface="Calibri"/>
              <a:cs typeface="Times New Roman"/>
            </a:endParaRPr>
          </a:p>
        </p:txBody>
      </p:sp>
    </p:spTree>
    <p:extLst>
      <p:ext uri="{BB962C8B-B14F-4D97-AF65-F5344CB8AC3E}">
        <p14:creationId xmlns:p14="http://schemas.microsoft.com/office/powerpoint/2010/main" val="18169412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620688"/>
            <a:ext cx="8712968" cy="4835170"/>
          </a:xfrm>
          <a:prstGeom prst="rect">
            <a:avLst/>
          </a:prstGeom>
        </p:spPr>
        <p:txBody>
          <a:bodyPr wrap="square">
            <a:spAutoFit/>
          </a:bodyPr>
          <a:lstStyle/>
          <a:p>
            <a:pPr indent="450215" algn="ctr">
              <a:lnSpc>
                <a:spcPct val="115000"/>
              </a:lnSpc>
              <a:spcAft>
                <a:spcPts val="0"/>
              </a:spcAft>
            </a:pPr>
            <a:r>
              <a:rPr lang="en-US" sz="2800" dirty="0" smtClean="0">
                <a:effectLst/>
                <a:latin typeface="Times New Roman"/>
                <a:ea typeface="Calibri"/>
                <a:cs typeface="Times New Roman"/>
              </a:rPr>
              <a:t>The third tendency is called </a:t>
            </a:r>
            <a:r>
              <a:rPr lang="en-US" sz="3600" b="1" i="1" dirty="0" smtClean="0">
                <a:effectLst/>
                <a:latin typeface="Times New Roman"/>
                <a:ea typeface="Calibri"/>
                <a:cs typeface="Times New Roman"/>
              </a:rPr>
              <a:t>retentive</a:t>
            </a:r>
            <a:r>
              <a:rPr lang="en-US" sz="3600" b="1" dirty="0" smtClean="0">
                <a:effectLst/>
                <a:latin typeface="Times New Roman"/>
                <a:ea typeface="Calibri"/>
                <a:cs typeface="Times New Roman"/>
              </a:rPr>
              <a:t>. </a:t>
            </a:r>
          </a:p>
          <a:p>
            <a:pPr indent="450215" algn="just">
              <a:lnSpc>
                <a:spcPct val="115000"/>
              </a:lnSpc>
              <a:spcAft>
                <a:spcPts val="0"/>
              </a:spcAft>
            </a:pPr>
            <a:endParaRPr lang="en-US" sz="2800" dirty="0" smtClean="0">
              <a:effectLst/>
              <a:latin typeface="Times New Roman"/>
              <a:ea typeface="Calibri"/>
              <a:cs typeface="Times New Roman"/>
            </a:endParaRPr>
          </a:p>
          <a:p>
            <a:pPr indent="450215" algn="just">
              <a:lnSpc>
                <a:spcPct val="115000"/>
              </a:lnSpc>
              <a:spcAft>
                <a:spcPts val="0"/>
              </a:spcAft>
            </a:pPr>
            <a:r>
              <a:rPr lang="en-US" sz="2800" dirty="0" smtClean="0">
                <a:effectLst/>
                <a:latin typeface="Times New Roman"/>
                <a:ea typeface="Calibri"/>
                <a:cs typeface="Times New Roman"/>
              </a:rPr>
              <a:t>A derivative retains the stress of the original word</a:t>
            </a:r>
          </a:p>
          <a:p>
            <a:pPr indent="450215" algn="ctr">
              <a:lnSpc>
                <a:spcPct val="115000"/>
              </a:lnSpc>
              <a:spcAft>
                <a:spcPts val="0"/>
              </a:spcAft>
            </a:pPr>
            <a:r>
              <a:rPr lang="en-US" sz="3200" b="1" dirty="0" smtClean="0">
                <a:effectLst/>
                <a:latin typeface="Times New Roman"/>
                <a:ea typeface="Calibri"/>
                <a:cs typeface="Times New Roman"/>
              </a:rPr>
              <a:t>'</a:t>
            </a:r>
            <a:r>
              <a:rPr lang="en-US" sz="3200" b="1" i="1" dirty="0" smtClean="0">
                <a:effectLst/>
                <a:latin typeface="Times New Roman"/>
                <a:ea typeface="Calibri"/>
                <a:cs typeface="Times New Roman"/>
              </a:rPr>
              <a:t>similar – </a:t>
            </a:r>
            <a:r>
              <a:rPr lang="en-US" sz="3200" b="1" i="1" dirty="0" err="1" smtClean="0">
                <a:effectLst/>
                <a:latin typeface="Times New Roman"/>
                <a:ea typeface="Calibri"/>
                <a:cs typeface="Times New Roman"/>
              </a:rPr>
              <a:t>as'similate</a:t>
            </a:r>
            <a:r>
              <a:rPr lang="en-US" sz="3200" b="1" dirty="0" smtClean="0">
                <a:effectLst/>
                <a:latin typeface="Times New Roman"/>
                <a:ea typeface="Calibri"/>
                <a:cs typeface="Times New Roman"/>
              </a:rPr>
              <a:t> </a:t>
            </a:r>
          </a:p>
          <a:p>
            <a:pPr indent="450215" algn="ctr">
              <a:lnSpc>
                <a:spcPct val="115000"/>
              </a:lnSpc>
              <a:spcAft>
                <a:spcPts val="0"/>
              </a:spcAft>
            </a:pPr>
            <a:endParaRPr lang="en-US" sz="2800" dirty="0" smtClean="0">
              <a:effectLst/>
              <a:latin typeface="Times New Roman"/>
              <a:ea typeface="Calibri"/>
              <a:cs typeface="Times New Roman"/>
            </a:endParaRPr>
          </a:p>
          <a:p>
            <a:pPr indent="450215" algn="ctr">
              <a:lnSpc>
                <a:spcPct val="115000"/>
              </a:lnSpc>
              <a:spcAft>
                <a:spcPts val="0"/>
              </a:spcAft>
            </a:pPr>
            <a:endParaRPr lang="en-US" sz="2800" dirty="0" smtClean="0">
              <a:effectLst/>
              <a:latin typeface="Times New Roman"/>
              <a:ea typeface="Calibri"/>
              <a:cs typeface="Times New Roman"/>
            </a:endParaRPr>
          </a:p>
          <a:p>
            <a:pPr indent="450215" algn="just">
              <a:lnSpc>
                <a:spcPct val="115000"/>
              </a:lnSpc>
              <a:spcAft>
                <a:spcPts val="0"/>
              </a:spcAft>
            </a:pPr>
            <a:r>
              <a:rPr lang="en-US" sz="2800" dirty="0" smtClean="0">
                <a:effectLst/>
                <a:latin typeface="Times New Roman"/>
                <a:ea typeface="Calibri"/>
                <a:cs typeface="Times New Roman"/>
              </a:rPr>
              <a:t>Sometimes in the derivative the primary stress of the original word turns into secondary stress </a:t>
            </a:r>
          </a:p>
          <a:p>
            <a:pPr indent="450215" algn="ctr">
              <a:lnSpc>
                <a:spcPct val="115000"/>
              </a:lnSpc>
              <a:spcAft>
                <a:spcPts val="0"/>
              </a:spcAft>
            </a:pPr>
            <a:r>
              <a:rPr lang="en-US" sz="3200" b="1" dirty="0" smtClean="0">
                <a:effectLst/>
                <a:latin typeface="Times New Roman"/>
                <a:ea typeface="Calibri"/>
                <a:cs typeface="Times New Roman"/>
              </a:rPr>
              <a:t>'</a:t>
            </a:r>
            <a:r>
              <a:rPr lang="en-US" sz="3200" b="1" i="1" dirty="0" smtClean="0">
                <a:effectLst/>
                <a:latin typeface="Times New Roman"/>
                <a:ea typeface="Calibri"/>
                <a:cs typeface="Times New Roman"/>
              </a:rPr>
              <a:t>demonstrate – ˏ</a:t>
            </a:r>
            <a:r>
              <a:rPr lang="en-US" sz="3200" b="1" i="1" dirty="0" err="1" smtClean="0">
                <a:effectLst/>
                <a:latin typeface="Times New Roman"/>
                <a:ea typeface="Calibri"/>
                <a:cs typeface="Times New Roman"/>
              </a:rPr>
              <a:t>demonst'ration</a:t>
            </a:r>
            <a:r>
              <a:rPr lang="en-US" sz="3200" b="1" dirty="0" smtClean="0">
                <a:effectLst/>
                <a:latin typeface="Times New Roman"/>
                <a:ea typeface="Calibri"/>
                <a:cs typeface="Times New Roman"/>
              </a:rPr>
              <a:t> </a:t>
            </a:r>
            <a:endParaRPr lang="ru-RU" sz="3200" b="1" dirty="0">
              <a:ea typeface="Calibri"/>
              <a:cs typeface="Times New Roman"/>
            </a:endParaRPr>
          </a:p>
        </p:txBody>
      </p:sp>
    </p:spTree>
    <p:extLst>
      <p:ext uri="{BB962C8B-B14F-4D97-AF65-F5344CB8AC3E}">
        <p14:creationId xmlns:p14="http://schemas.microsoft.com/office/powerpoint/2010/main" val="18034990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4909" y="476672"/>
            <a:ext cx="8263555" cy="5262979"/>
          </a:xfrm>
          <a:prstGeom prst="rect">
            <a:avLst/>
          </a:prstGeom>
        </p:spPr>
        <p:txBody>
          <a:bodyPr wrap="square">
            <a:spAutoFit/>
          </a:bodyPr>
          <a:lstStyle/>
          <a:p>
            <a:pPr indent="450215" algn="just">
              <a:spcAft>
                <a:spcPts val="0"/>
              </a:spcAft>
            </a:pPr>
            <a:r>
              <a:rPr lang="en-US" sz="2800" dirty="0" smtClean="0">
                <a:solidFill>
                  <a:srgbClr val="000000"/>
                </a:solidFill>
                <a:effectLst/>
                <a:latin typeface="Times New Roman"/>
                <a:ea typeface="Calibri"/>
              </a:rPr>
              <a:t>Stress is defined differently by different scientists.</a:t>
            </a:r>
          </a:p>
          <a:p>
            <a:pPr indent="450215" algn="just">
              <a:spcAft>
                <a:spcPts val="0"/>
              </a:spcAft>
            </a:pPr>
            <a:endParaRPr lang="en-US" sz="2800" i="1" dirty="0" smtClean="0">
              <a:solidFill>
                <a:srgbClr val="000000"/>
              </a:solidFill>
              <a:latin typeface="Times New Roman"/>
              <a:ea typeface="Calibri"/>
            </a:endParaRPr>
          </a:p>
          <a:p>
            <a:pPr indent="450215" algn="just">
              <a:spcAft>
                <a:spcPts val="0"/>
              </a:spcAft>
            </a:pPr>
            <a:r>
              <a:rPr lang="en-US" sz="2800" i="1" dirty="0" smtClean="0">
                <a:solidFill>
                  <a:srgbClr val="000000"/>
                </a:solidFill>
                <a:latin typeface="Times New Roman"/>
                <a:ea typeface="Calibri"/>
              </a:rPr>
              <a:t>Daniel Jones </a:t>
            </a:r>
            <a:r>
              <a:rPr lang="en-US" sz="2800" dirty="0" smtClean="0">
                <a:solidFill>
                  <a:srgbClr val="000000"/>
                </a:solidFill>
                <a:latin typeface="Times New Roman"/>
                <a:ea typeface="Calibri"/>
              </a:rPr>
              <a:t>defined </a:t>
            </a:r>
            <a:r>
              <a:rPr lang="en-US" sz="2800" dirty="0" smtClean="0">
                <a:solidFill>
                  <a:srgbClr val="000000"/>
                </a:solidFill>
                <a:effectLst/>
                <a:latin typeface="Times New Roman"/>
                <a:ea typeface="Calibri"/>
              </a:rPr>
              <a:t>stress as the degree of force, which is accompanied by a strong force of exhalation and gives an impression of loudness.</a:t>
            </a:r>
          </a:p>
          <a:p>
            <a:pPr indent="450215" algn="just">
              <a:spcAft>
                <a:spcPts val="0"/>
              </a:spcAft>
            </a:pPr>
            <a:r>
              <a:rPr lang="en-US" sz="2800" dirty="0" smtClean="0">
                <a:solidFill>
                  <a:srgbClr val="000000"/>
                </a:solidFill>
                <a:effectLst/>
                <a:latin typeface="Times New Roman"/>
                <a:ea typeface="Calibri"/>
              </a:rPr>
              <a:t> </a:t>
            </a:r>
          </a:p>
          <a:p>
            <a:pPr indent="450215" algn="just">
              <a:spcAft>
                <a:spcPts val="0"/>
              </a:spcAft>
            </a:pPr>
            <a:r>
              <a:rPr lang="en-US" sz="2800" i="1" dirty="0" smtClean="0">
                <a:solidFill>
                  <a:srgbClr val="000000"/>
                </a:solidFill>
                <a:effectLst/>
                <a:latin typeface="Times New Roman"/>
                <a:ea typeface="Calibri"/>
              </a:rPr>
              <a:t>Henry Sweet </a:t>
            </a:r>
            <a:r>
              <a:rPr lang="en-US" sz="2800" dirty="0" smtClean="0">
                <a:solidFill>
                  <a:srgbClr val="000000"/>
                </a:solidFill>
                <a:effectLst/>
                <a:latin typeface="Times New Roman"/>
                <a:ea typeface="Calibri"/>
              </a:rPr>
              <a:t>also stated that stress is connected with the force of breath. </a:t>
            </a:r>
          </a:p>
          <a:p>
            <a:pPr indent="450215" algn="just">
              <a:spcAft>
                <a:spcPts val="0"/>
              </a:spcAft>
            </a:pPr>
            <a:endParaRPr lang="en-US" sz="2800" dirty="0" smtClean="0">
              <a:solidFill>
                <a:srgbClr val="000000"/>
              </a:solidFill>
              <a:effectLst/>
              <a:latin typeface="Times New Roman"/>
              <a:ea typeface="Calibri"/>
            </a:endParaRPr>
          </a:p>
          <a:p>
            <a:pPr indent="450215" algn="just">
              <a:spcAft>
                <a:spcPts val="0"/>
              </a:spcAft>
            </a:pPr>
            <a:r>
              <a:rPr lang="en-US" sz="2800" i="1" dirty="0">
                <a:solidFill>
                  <a:srgbClr val="000000"/>
                </a:solidFill>
                <a:latin typeface="Times New Roman"/>
                <a:ea typeface="Calibri"/>
              </a:rPr>
              <a:t>Alfred Charles </a:t>
            </a:r>
            <a:r>
              <a:rPr lang="en-US" sz="2800" i="1" dirty="0" smtClean="0">
                <a:solidFill>
                  <a:srgbClr val="000000"/>
                </a:solidFill>
                <a:effectLst/>
                <a:latin typeface="Times New Roman"/>
                <a:ea typeface="Calibri"/>
              </a:rPr>
              <a:t>Jimson </a:t>
            </a:r>
            <a:r>
              <a:rPr lang="en-US" sz="2800" dirty="0" smtClean="0">
                <a:solidFill>
                  <a:srgbClr val="000000"/>
                </a:solidFill>
                <a:effectLst/>
                <a:latin typeface="Times New Roman"/>
                <a:ea typeface="Calibri"/>
              </a:rPr>
              <a:t>admits that a more prominent syllable is accompanied by pitch changes in the voice, quality and quantity of the stressed sounds. </a:t>
            </a:r>
            <a:endParaRPr lang="ru-RU" sz="2800" dirty="0">
              <a:solidFill>
                <a:srgbClr val="000000"/>
              </a:solidFill>
              <a:ea typeface="Calibri"/>
            </a:endParaRPr>
          </a:p>
        </p:txBody>
      </p:sp>
    </p:spTree>
    <p:extLst>
      <p:ext uri="{BB962C8B-B14F-4D97-AF65-F5344CB8AC3E}">
        <p14:creationId xmlns:p14="http://schemas.microsoft.com/office/powerpoint/2010/main" val="27809300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75169"/>
            <a:ext cx="8280920" cy="6011710"/>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a:ea typeface="Calibri"/>
                <a:cs typeface="Times New Roman"/>
              </a:rPr>
              <a:t>The </a:t>
            </a:r>
            <a:r>
              <a:rPr lang="en-US" sz="2400" i="1" dirty="0" smtClean="0">
                <a:effectLst/>
                <a:latin typeface="Times New Roman"/>
                <a:ea typeface="Calibri"/>
                <a:cs typeface="Times New Roman"/>
              </a:rPr>
              <a:t>semantic factor </a:t>
            </a:r>
            <a:r>
              <a:rPr lang="en-US" sz="2400" dirty="0" smtClean="0">
                <a:effectLst/>
                <a:latin typeface="Times New Roman"/>
                <a:ea typeface="Calibri"/>
                <a:cs typeface="Times New Roman"/>
              </a:rPr>
              <a:t>is observed in compound words. The stress generally falls on the elements, which have a greater semantic, distinctive weight. For example, in such pairs as ʹ</a:t>
            </a:r>
            <a:r>
              <a:rPr lang="en-US" sz="2400" i="1" dirty="0" smtClean="0">
                <a:effectLst/>
                <a:latin typeface="Times New Roman"/>
                <a:ea typeface="Calibri"/>
                <a:cs typeface="Times New Roman"/>
              </a:rPr>
              <a:t>gentleman – ʹgentle ʹman</a:t>
            </a:r>
            <a:r>
              <a:rPr lang="en-US" sz="2400" dirty="0" smtClean="0">
                <a:effectLst/>
                <a:latin typeface="Times New Roman"/>
                <a:ea typeface="Calibri"/>
                <a:cs typeface="Times New Roman"/>
              </a:rPr>
              <a:t>, ʹ</a:t>
            </a:r>
            <a:r>
              <a:rPr lang="en-US" sz="2400" i="1" dirty="0" smtClean="0">
                <a:effectLst/>
                <a:latin typeface="Times New Roman"/>
                <a:ea typeface="Calibri"/>
                <a:cs typeface="Times New Roman"/>
              </a:rPr>
              <a:t>blackboard – ʹblack ʹboard </a:t>
            </a:r>
            <a:r>
              <a:rPr lang="en-US" sz="2400" dirty="0" smtClean="0">
                <a:effectLst/>
                <a:latin typeface="Times New Roman"/>
                <a:ea typeface="Calibri"/>
                <a:cs typeface="Times New Roman"/>
              </a:rPr>
              <a:t>the placement of stress on the first morpheme signifies that these words have a single meaning, which is not made up from the meanings of their sub-parts. Two equal stresses on both parts of these word combinations show that each element has its own meaning. </a:t>
            </a:r>
          </a:p>
          <a:p>
            <a:pPr indent="450215" algn="just">
              <a:lnSpc>
                <a:spcPct val="115000"/>
              </a:lnSpc>
              <a:spcAft>
                <a:spcPts val="0"/>
              </a:spcAft>
            </a:pPr>
            <a:r>
              <a:rPr lang="en-US" sz="2400" dirty="0" smtClean="0">
                <a:effectLst/>
                <a:latin typeface="Times New Roman"/>
                <a:ea typeface="Calibri"/>
                <a:cs typeface="Times New Roman"/>
              </a:rPr>
              <a:t>The semantic factor is also observed when the first element of </a:t>
            </a:r>
            <a:r>
              <a:rPr lang="en-US" sz="2400" dirty="0" err="1" smtClean="0">
                <a:effectLst/>
                <a:latin typeface="Times New Roman"/>
                <a:ea typeface="Calibri"/>
                <a:cs typeface="Times New Roman"/>
              </a:rPr>
              <a:t>thecompound</a:t>
            </a:r>
            <a:r>
              <a:rPr lang="en-US" sz="2400" dirty="0" smtClean="0">
                <a:effectLst/>
                <a:latin typeface="Times New Roman"/>
                <a:ea typeface="Calibri"/>
                <a:cs typeface="Times New Roman"/>
              </a:rPr>
              <a:t> is more important (ʹ</a:t>
            </a:r>
            <a:r>
              <a:rPr lang="en-US" sz="2400" i="1" dirty="0" smtClean="0">
                <a:effectLst/>
                <a:latin typeface="Times New Roman"/>
                <a:ea typeface="Calibri"/>
                <a:cs typeface="Times New Roman"/>
              </a:rPr>
              <a:t>birthday</a:t>
            </a:r>
            <a:r>
              <a:rPr lang="en-US" sz="2400" dirty="0" smtClean="0">
                <a:effectLst/>
                <a:latin typeface="Times New Roman"/>
                <a:ea typeface="Calibri"/>
                <a:cs typeface="Times New Roman"/>
              </a:rPr>
              <a:t>), when it is contrasted with some other word (ʹ</a:t>
            </a:r>
            <a:r>
              <a:rPr lang="en-US" sz="2400" i="1" dirty="0" smtClean="0">
                <a:effectLst/>
                <a:latin typeface="Times New Roman"/>
                <a:ea typeface="Calibri"/>
                <a:cs typeface="Times New Roman"/>
              </a:rPr>
              <a:t>flute player</a:t>
            </a:r>
            <a:r>
              <a:rPr lang="en-US" sz="2400" dirty="0" smtClean="0">
                <a:effectLst/>
                <a:latin typeface="Times New Roman"/>
                <a:ea typeface="Calibri"/>
                <a:cs typeface="Times New Roman"/>
              </a:rPr>
              <a:t>, not ʹ</a:t>
            </a:r>
            <a:r>
              <a:rPr lang="en-US" sz="2400" i="1" dirty="0" smtClean="0">
                <a:effectLst/>
                <a:latin typeface="Times New Roman"/>
                <a:ea typeface="Calibri"/>
                <a:cs typeface="Times New Roman"/>
              </a:rPr>
              <a:t>violin player</a:t>
            </a:r>
            <a:r>
              <a:rPr lang="en-US" sz="2400" dirty="0" smtClean="0">
                <a:effectLst/>
                <a:latin typeface="Times New Roman"/>
                <a:ea typeface="Calibri"/>
                <a:cs typeface="Times New Roman"/>
              </a:rPr>
              <a:t>), or when a compound is very common and frequently used (</a:t>
            </a:r>
            <a:r>
              <a:rPr lang="en-US" sz="2400" i="1" dirty="0" smtClean="0">
                <a:effectLst/>
                <a:latin typeface="Times New Roman"/>
                <a:ea typeface="Calibri"/>
                <a:cs typeface="Times New Roman"/>
              </a:rPr>
              <a:t>ʹmidsummer, ʹmidnight</a:t>
            </a:r>
            <a:r>
              <a:rPr lang="en-US" sz="2400" dirty="0" smtClean="0">
                <a:effectLst/>
                <a:latin typeface="Times New Roman"/>
                <a:ea typeface="Calibri"/>
                <a:cs typeface="Times New Roman"/>
              </a:rPr>
              <a:t>). </a:t>
            </a:r>
            <a:endParaRPr lang="ru-RU" sz="2400" dirty="0">
              <a:ea typeface="Calibri"/>
              <a:cs typeface="Times New Roman"/>
            </a:endParaRPr>
          </a:p>
        </p:txBody>
      </p:sp>
    </p:spTree>
    <p:extLst>
      <p:ext uri="{BB962C8B-B14F-4D97-AF65-F5344CB8AC3E}">
        <p14:creationId xmlns:p14="http://schemas.microsoft.com/office/powerpoint/2010/main" val="2743369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52830"/>
            <a:ext cx="9144000" cy="6888039"/>
          </a:xfrm>
          <a:prstGeom prst="rect">
            <a:avLst/>
          </a:prstGeom>
        </p:spPr>
        <p:txBody>
          <a:bodyPr wrap="square">
            <a:spAutoFit/>
          </a:bodyPr>
          <a:lstStyle/>
          <a:p>
            <a:pPr indent="450215" algn="just">
              <a:lnSpc>
                <a:spcPct val="115000"/>
              </a:lnSpc>
              <a:spcAft>
                <a:spcPts val="0"/>
              </a:spcAft>
            </a:pPr>
            <a:r>
              <a:rPr lang="en-US" sz="2400" b="1" i="1" dirty="0" smtClean="0">
                <a:latin typeface="Times New Roman" panose="02020603050405020304" pitchFamily="18" charset="0"/>
                <a:ea typeface="Calibri"/>
                <a:cs typeface="Times New Roman" panose="02020603050405020304" pitchFamily="18" charset="0"/>
              </a:rPr>
              <a:t>The </a:t>
            </a:r>
            <a:r>
              <a:rPr lang="en-US" sz="2400" b="1" i="1" dirty="0">
                <a:latin typeface="Times New Roman" panose="02020603050405020304" pitchFamily="18" charset="0"/>
                <a:ea typeface="Calibri"/>
                <a:cs typeface="Times New Roman" panose="02020603050405020304" pitchFamily="18" charset="0"/>
              </a:rPr>
              <a:t>most common rules of word-stress in English</a:t>
            </a:r>
            <a:r>
              <a:rPr lang="en-US" sz="2400" i="1" dirty="0">
                <a:latin typeface="Times New Roman" panose="02020603050405020304" pitchFamily="18" charset="0"/>
                <a:ea typeface="Calibri"/>
                <a:cs typeface="Times New Roman" panose="02020603050405020304" pitchFamily="18" charset="0"/>
              </a:rPr>
              <a:t>: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i="1" u="sng" dirty="0">
                <a:latin typeface="Times New Roman" panose="02020603050405020304" pitchFamily="18" charset="0"/>
                <a:ea typeface="Calibri"/>
                <a:cs typeface="Times New Roman" panose="02020603050405020304" pitchFamily="18" charset="0"/>
              </a:rPr>
              <a:t>Two-syllable words: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a:latin typeface="Times New Roman" panose="02020603050405020304" pitchFamily="18" charset="0"/>
                <a:ea typeface="Calibri"/>
                <a:cs typeface="Times New Roman" panose="02020603050405020304" pitchFamily="18" charset="0"/>
              </a:rPr>
              <a:t>− if a word is a verb the basic rule is that if the second syllable contains a long vowel or a diphthong, or if it ends with more than one consonant, the second syllable is stressed: </a:t>
            </a:r>
            <a:r>
              <a:rPr lang="en-US" sz="2400" i="1" dirty="0">
                <a:latin typeface="Times New Roman" panose="02020603050405020304" pitchFamily="18" charset="0"/>
                <a:ea typeface="Calibri"/>
                <a:cs typeface="Times New Roman" panose="02020603050405020304" pitchFamily="18" charset="0"/>
              </a:rPr>
              <a:t>apply </a:t>
            </a:r>
            <a:r>
              <a:rPr lang="en-US" sz="2400" dirty="0">
                <a:latin typeface="Times New Roman" panose="02020603050405020304" pitchFamily="18" charset="0"/>
                <a:ea typeface="Calibri"/>
                <a:cs typeface="Times New Roman" panose="02020603050405020304" pitchFamily="18" charset="0"/>
              </a:rPr>
              <a:t>[</a:t>
            </a:r>
            <a:r>
              <a:rPr lang="en-US" sz="2400" dirty="0" err="1">
                <a:latin typeface="Times New Roman" panose="02020603050405020304" pitchFamily="18" charset="0"/>
                <a:ea typeface="Calibri"/>
                <a:cs typeface="Times New Roman" panose="02020603050405020304" pitchFamily="18" charset="0"/>
              </a:rPr>
              <a:t>ə'plaɪ</a:t>
            </a:r>
            <a:r>
              <a:rPr lang="en-US" sz="2400" dirty="0">
                <a:latin typeface="Times New Roman" panose="02020603050405020304" pitchFamily="18" charset="0"/>
                <a:ea typeface="Calibri"/>
                <a:cs typeface="Times New Roman" panose="02020603050405020304" pitchFamily="18" charset="0"/>
              </a:rPr>
              <a:t>], </a:t>
            </a:r>
            <a:r>
              <a:rPr lang="en-US" sz="2400" i="1" dirty="0">
                <a:latin typeface="Times New Roman" panose="02020603050405020304" pitchFamily="18" charset="0"/>
                <a:ea typeface="Calibri"/>
                <a:cs typeface="Times New Roman" panose="02020603050405020304" pitchFamily="18" charset="0"/>
              </a:rPr>
              <a:t>assist </a:t>
            </a:r>
            <a:r>
              <a:rPr lang="en-US" sz="2400" dirty="0">
                <a:latin typeface="Times New Roman" panose="02020603050405020304" pitchFamily="18" charset="0"/>
                <a:ea typeface="Calibri"/>
                <a:cs typeface="Times New Roman" panose="02020603050405020304" pitchFamily="18" charset="0"/>
              </a:rPr>
              <a:t>[</a:t>
            </a:r>
            <a:r>
              <a:rPr lang="en-US" sz="2400" dirty="0" err="1">
                <a:latin typeface="Times New Roman" panose="02020603050405020304" pitchFamily="18" charset="0"/>
                <a:ea typeface="Calibri"/>
                <a:cs typeface="Times New Roman" panose="02020603050405020304" pitchFamily="18" charset="0"/>
              </a:rPr>
              <a:t>ə'sɪst</a:t>
            </a:r>
            <a:r>
              <a:rPr lang="en-US" sz="2400" dirty="0">
                <a:latin typeface="Times New Roman" panose="02020603050405020304" pitchFamily="18" charset="0"/>
                <a:ea typeface="Calibri"/>
                <a:cs typeface="Times New Roman" panose="02020603050405020304" pitchFamily="18" charset="0"/>
              </a:rPr>
              <a:t>]; if the final syllable contains a short vowel and one (or no) final consonant, the first syllable is stressed: </a:t>
            </a:r>
            <a:r>
              <a:rPr lang="en-US" sz="2400" i="1" dirty="0">
                <a:latin typeface="Times New Roman" panose="02020603050405020304" pitchFamily="18" charset="0"/>
                <a:ea typeface="Calibri"/>
                <a:cs typeface="Times New Roman" panose="02020603050405020304" pitchFamily="18" charset="0"/>
              </a:rPr>
              <a:t>enter </a:t>
            </a:r>
            <a:r>
              <a:rPr lang="en-US" sz="2400" dirty="0">
                <a:latin typeface="Times New Roman" panose="02020603050405020304" pitchFamily="18" charset="0"/>
                <a:ea typeface="Calibri"/>
                <a:cs typeface="Times New Roman" panose="02020603050405020304" pitchFamily="18" charset="0"/>
              </a:rPr>
              <a:t>['</a:t>
            </a:r>
            <a:r>
              <a:rPr lang="en-US" sz="2400" dirty="0" err="1">
                <a:latin typeface="Times New Roman" panose="02020603050405020304" pitchFamily="18" charset="0"/>
                <a:ea typeface="Calibri"/>
                <a:cs typeface="Times New Roman" panose="02020603050405020304" pitchFamily="18" charset="0"/>
              </a:rPr>
              <a:t>entə</a:t>
            </a:r>
            <a:r>
              <a:rPr lang="en-US" sz="2400" dirty="0">
                <a:latin typeface="Times New Roman" panose="02020603050405020304" pitchFamily="18" charset="0"/>
                <a:ea typeface="Calibri"/>
                <a:cs typeface="Times New Roman" panose="02020603050405020304" pitchFamily="18" charset="0"/>
              </a:rPr>
              <a:t>], </a:t>
            </a:r>
            <a:r>
              <a:rPr lang="en-US" sz="2400" i="1" dirty="0">
                <a:latin typeface="Times New Roman" panose="02020603050405020304" pitchFamily="18" charset="0"/>
                <a:ea typeface="Calibri"/>
                <a:cs typeface="Times New Roman" panose="02020603050405020304" pitchFamily="18" charset="0"/>
              </a:rPr>
              <a:t>open </a:t>
            </a:r>
            <a:r>
              <a:rPr lang="en-US" sz="2400" dirty="0">
                <a:latin typeface="Times New Roman" panose="02020603050405020304" pitchFamily="18" charset="0"/>
                <a:ea typeface="Calibri"/>
                <a:cs typeface="Times New Roman" panose="02020603050405020304" pitchFamily="18" charset="0"/>
              </a:rPr>
              <a:t>['</a:t>
            </a:r>
            <a:r>
              <a:rPr lang="en-US" sz="2400" dirty="0" err="1">
                <a:latin typeface="Times New Roman" panose="02020603050405020304" pitchFamily="18" charset="0"/>
                <a:ea typeface="Calibri"/>
                <a:cs typeface="Times New Roman" panose="02020603050405020304" pitchFamily="18" charset="0"/>
              </a:rPr>
              <a:t>əʊpən</a:t>
            </a:r>
            <a:r>
              <a:rPr lang="en-US" sz="2400" dirty="0">
                <a:latin typeface="Times New Roman" panose="02020603050405020304" pitchFamily="18" charset="0"/>
                <a:ea typeface="Calibri"/>
                <a:cs typeface="Times New Roman" panose="02020603050405020304" pitchFamily="18" charset="0"/>
              </a:rPr>
              <a:t>]; a final syllable is unstressed if it contains [</a:t>
            </a:r>
            <a:r>
              <a:rPr lang="en-US" sz="2400" dirty="0" err="1">
                <a:latin typeface="Times New Roman" panose="02020603050405020304" pitchFamily="18" charset="0"/>
                <a:ea typeface="Calibri"/>
                <a:cs typeface="Times New Roman" panose="02020603050405020304" pitchFamily="18" charset="0"/>
              </a:rPr>
              <a:t>əʊ</a:t>
            </a:r>
            <a:r>
              <a:rPr lang="en-US" sz="2400" dirty="0">
                <a:latin typeface="Times New Roman" panose="02020603050405020304" pitchFamily="18" charset="0"/>
                <a:ea typeface="Calibri"/>
                <a:cs typeface="Times New Roman" panose="02020603050405020304" pitchFamily="18" charset="0"/>
              </a:rPr>
              <a:t>]: </a:t>
            </a:r>
            <a:r>
              <a:rPr lang="en-US" sz="2400" i="1" dirty="0">
                <a:latin typeface="Times New Roman" panose="02020603050405020304" pitchFamily="18" charset="0"/>
                <a:ea typeface="Calibri"/>
                <a:cs typeface="Times New Roman" panose="02020603050405020304" pitchFamily="18" charset="0"/>
              </a:rPr>
              <a:t>follow </a:t>
            </a:r>
            <a:r>
              <a:rPr lang="en-US" sz="2400" dirty="0">
                <a:latin typeface="Times New Roman" panose="02020603050405020304" pitchFamily="18" charset="0"/>
                <a:ea typeface="Calibri"/>
                <a:cs typeface="Times New Roman" panose="02020603050405020304" pitchFamily="18" charset="0"/>
              </a:rPr>
              <a:t>['</a:t>
            </a:r>
            <a:r>
              <a:rPr lang="en-US" sz="2400" dirty="0" err="1">
                <a:latin typeface="Times New Roman" panose="02020603050405020304" pitchFamily="18" charset="0"/>
                <a:ea typeface="Calibri"/>
                <a:cs typeface="Times New Roman" panose="02020603050405020304" pitchFamily="18" charset="0"/>
              </a:rPr>
              <a:t>fɒləʊ</a:t>
            </a:r>
            <a:r>
              <a:rPr lang="en-US" sz="2400" dirty="0">
                <a:latin typeface="Times New Roman" panose="02020603050405020304" pitchFamily="18" charset="0"/>
                <a:ea typeface="Calibri"/>
                <a:cs typeface="Times New Roman" panose="02020603050405020304" pitchFamily="18" charset="0"/>
              </a:rPr>
              <a:t>];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a:latin typeface="Times New Roman" panose="02020603050405020304" pitchFamily="18" charset="0"/>
                <a:ea typeface="Calibri"/>
                <a:cs typeface="Times New Roman" panose="02020603050405020304" pitchFamily="18" charset="0"/>
              </a:rPr>
              <a:t>− two-syllable simple adjectives are stressed according to the same rule: </a:t>
            </a:r>
            <a:r>
              <a:rPr lang="en-US" sz="2400" i="1" dirty="0">
                <a:latin typeface="Times New Roman" panose="02020603050405020304" pitchFamily="18" charset="0"/>
                <a:ea typeface="Calibri"/>
                <a:cs typeface="Times New Roman" panose="02020603050405020304" pitchFamily="18" charset="0"/>
              </a:rPr>
              <a:t>lovely </a:t>
            </a:r>
            <a:r>
              <a:rPr lang="en-US" sz="2400" dirty="0">
                <a:latin typeface="Times New Roman" panose="02020603050405020304" pitchFamily="18" charset="0"/>
                <a:ea typeface="Calibri"/>
                <a:cs typeface="Times New Roman" panose="02020603050405020304" pitchFamily="18" charset="0"/>
              </a:rPr>
              <a:t>['</a:t>
            </a:r>
            <a:r>
              <a:rPr lang="en-US" sz="2400" dirty="0" err="1">
                <a:latin typeface="Times New Roman" panose="02020603050405020304" pitchFamily="18" charset="0"/>
                <a:ea typeface="Calibri"/>
                <a:cs typeface="Times New Roman" panose="02020603050405020304" pitchFamily="18" charset="0"/>
              </a:rPr>
              <a:t>lʌvlɪ</a:t>
            </a:r>
            <a:r>
              <a:rPr lang="en-US" sz="2400" dirty="0">
                <a:latin typeface="Times New Roman" panose="02020603050405020304" pitchFamily="18" charset="0"/>
                <a:ea typeface="Calibri"/>
                <a:cs typeface="Times New Roman" panose="02020603050405020304" pitchFamily="18" charset="0"/>
              </a:rPr>
              <a:t>], </a:t>
            </a:r>
            <a:r>
              <a:rPr lang="en-US" sz="2400" i="1" dirty="0">
                <a:latin typeface="Times New Roman" panose="02020603050405020304" pitchFamily="18" charset="0"/>
                <a:ea typeface="Calibri"/>
                <a:cs typeface="Times New Roman" panose="02020603050405020304" pitchFamily="18" charset="0"/>
              </a:rPr>
              <a:t>alive </a:t>
            </a:r>
            <a:r>
              <a:rPr lang="en-US" sz="2400" dirty="0">
                <a:latin typeface="Times New Roman" panose="02020603050405020304" pitchFamily="18" charset="0"/>
                <a:ea typeface="Calibri"/>
                <a:cs typeface="Times New Roman" panose="02020603050405020304" pitchFamily="18" charset="0"/>
              </a:rPr>
              <a:t>[</a:t>
            </a:r>
            <a:r>
              <a:rPr lang="en-US" sz="2400" dirty="0" err="1">
                <a:latin typeface="Times New Roman" panose="02020603050405020304" pitchFamily="18" charset="0"/>
                <a:ea typeface="Calibri"/>
                <a:cs typeface="Times New Roman" panose="02020603050405020304" pitchFamily="18" charset="0"/>
              </a:rPr>
              <a:t>ə'laɪv</a:t>
            </a:r>
            <a:r>
              <a:rPr lang="en-US" sz="2400" dirty="0">
                <a:latin typeface="Times New Roman" panose="02020603050405020304" pitchFamily="18" charset="0"/>
                <a:ea typeface="Calibri"/>
                <a:cs typeface="Times New Roman" panose="02020603050405020304" pitchFamily="18" charset="0"/>
              </a:rPr>
              <a:t>] (as with most stress rules there are exceptions: </a:t>
            </a:r>
            <a:r>
              <a:rPr lang="en-US" sz="2400" i="1" dirty="0">
                <a:latin typeface="Times New Roman" panose="02020603050405020304" pitchFamily="18" charset="0"/>
                <a:ea typeface="Calibri"/>
                <a:cs typeface="Times New Roman" panose="02020603050405020304" pitchFamily="18" charset="0"/>
              </a:rPr>
              <a:t>honest </a:t>
            </a:r>
            <a:r>
              <a:rPr lang="en-US" sz="2400" dirty="0">
                <a:latin typeface="Times New Roman" panose="02020603050405020304" pitchFamily="18" charset="0"/>
                <a:ea typeface="Calibri"/>
                <a:cs typeface="Times New Roman" panose="02020603050405020304" pitchFamily="18" charset="0"/>
              </a:rPr>
              <a:t>['</a:t>
            </a:r>
            <a:r>
              <a:rPr lang="en-US" sz="2400" dirty="0" err="1">
                <a:latin typeface="Times New Roman" panose="02020603050405020304" pitchFamily="18" charset="0"/>
                <a:ea typeface="Calibri"/>
                <a:cs typeface="Times New Roman" panose="02020603050405020304" pitchFamily="18" charset="0"/>
              </a:rPr>
              <a:t>ɒnɪst</a:t>
            </a:r>
            <a:r>
              <a:rPr lang="en-US" sz="2400" dirty="0">
                <a:latin typeface="Times New Roman" panose="02020603050405020304" pitchFamily="18" charset="0"/>
                <a:ea typeface="Calibri"/>
                <a:cs typeface="Times New Roman" panose="02020603050405020304" pitchFamily="18" charset="0"/>
              </a:rPr>
              <a:t>] – ends in two consonants);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a:latin typeface="Times New Roman" panose="02020603050405020304" pitchFamily="18" charset="0"/>
                <a:ea typeface="Calibri"/>
                <a:cs typeface="Times New Roman" panose="02020603050405020304" pitchFamily="18" charset="0"/>
              </a:rPr>
              <a:t>− nouns require a different rule – if the second syllable contains a short vowel the stress is usually on the first syllable, otherwise it is on the second syllable: </a:t>
            </a:r>
            <a:r>
              <a:rPr lang="en-US" sz="2400" i="1" dirty="0">
                <a:latin typeface="Times New Roman" panose="02020603050405020304" pitchFamily="18" charset="0"/>
                <a:ea typeface="Calibri"/>
                <a:cs typeface="Times New Roman" panose="02020603050405020304" pitchFamily="18" charset="0"/>
              </a:rPr>
              <a:t>money </a:t>
            </a:r>
            <a:r>
              <a:rPr lang="en-US" sz="2400" dirty="0">
                <a:latin typeface="Times New Roman" panose="02020603050405020304" pitchFamily="18" charset="0"/>
                <a:ea typeface="Calibri"/>
                <a:cs typeface="Times New Roman" panose="02020603050405020304" pitchFamily="18" charset="0"/>
              </a:rPr>
              <a:t>['</a:t>
            </a:r>
            <a:r>
              <a:rPr lang="en-US" sz="2400" dirty="0" err="1">
                <a:latin typeface="Times New Roman" panose="02020603050405020304" pitchFamily="18" charset="0"/>
                <a:ea typeface="Calibri"/>
                <a:cs typeface="Times New Roman" panose="02020603050405020304" pitchFamily="18" charset="0"/>
              </a:rPr>
              <a:t>mʌnɪ</a:t>
            </a:r>
            <a:r>
              <a:rPr lang="en-US" sz="2400" dirty="0">
                <a:latin typeface="Times New Roman" panose="02020603050405020304" pitchFamily="18" charset="0"/>
                <a:ea typeface="Calibri"/>
                <a:cs typeface="Times New Roman" panose="02020603050405020304" pitchFamily="18" charset="0"/>
              </a:rPr>
              <a:t>], </a:t>
            </a:r>
            <a:r>
              <a:rPr lang="en-US" sz="2400" i="1" dirty="0">
                <a:latin typeface="Times New Roman" panose="02020603050405020304" pitchFamily="18" charset="0"/>
                <a:ea typeface="Calibri"/>
                <a:cs typeface="Times New Roman" panose="02020603050405020304" pitchFamily="18" charset="0"/>
              </a:rPr>
              <a:t>estate </a:t>
            </a:r>
            <a:r>
              <a:rPr lang="en-US" sz="2400" dirty="0">
                <a:latin typeface="Times New Roman" panose="02020603050405020304" pitchFamily="18" charset="0"/>
                <a:ea typeface="Calibri"/>
                <a:cs typeface="Times New Roman" panose="02020603050405020304" pitchFamily="18" charset="0"/>
              </a:rPr>
              <a:t>[</a:t>
            </a:r>
            <a:r>
              <a:rPr lang="en-US" sz="2400" dirty="0" err="1">
                <a:latin typeface="Times New Roman" panose="02020603050405020304" pitchFamily="18" charset="0"/>
                <a:ea typeface="Calibri"/>
                <a:cs typeface="Times New Roman" panose="02020603050405020304" pitchFamily="18" charset="0"/>
              </a:rPr>
              <a:t>ɪs'teɪt</a:t>
            </a:r>
            <a:r>
              <a:rPr lang="en-US" sz="2400" dirty="0">
                <a:latin typeface="Times New Roman" panose="02020603050405020304" pitchFamily="18" charset="0"/>
                <a:ea typeface="Calibri"/>
                <a:cs typeface="Times New Roman" panose="02020603050405020304" pitchFamily="18" charset="0"/>
              </a:rPr>
              <a:t>];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a:latin typeface="Times New Roman" panose="02020603050405020304" pitchFamily="18" charset="0"/>
                <a:ea typeface="Calibri"/>
                <a:cs typeface="Times New Roman" panose="02020603050405020304" pitchFamily="18" charset="0"/>
              </a:rPr>
              <a:t>− other two-syllable words such as adverbs and prepositions seem to behave like verbs and adjectives. </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42099315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60648"/>
            <a:ext cx="8712968" cy="6463308"/>
          </a:xfrm>
          <a:prstGeom prst="rect">
            <a:avLst/>
          </a:prstGeom>
        </p:spPr>
        <p:txBody>
          <a:bodyPr wrap="square">
            <a:spAutoFit/>
          </a:bodyPr>
          <a:lstStyle/>
          <a:p>
            <a:pPr indent="450215" algn="just">
              <a:lnSpc>
                <a:spcPct val="115000"/>
              </a:lnSpc>
              <a:spcAft>
                <a:spcPts val="0"/>
              </a:spcAft>
            </a:pPr>
            <a:r>
              <a:rPr lang="en-US" sz="2400" i="1" u="sng" dirty="0">
                <a:latin typeface="Times New Roman"/>
                <a:ea typeface="Calibri"/>
                <a:cs typeface="Times New Roman"/>
              </a:rPr>
              <a:t>Three-syllable words: </a:t>
            </a:r>
            <a:endParaRPr lang="ru-RU" sz="2400" dirty="0">
              <a:ea typeface="Calibri"/>
              <a:cs typeface="Times New Roman"/>
            </a:endParaRPr>
          </a:p>
          <a:p>
            <a:pPr indent="450215" algn="just">
              <a:lnSpc>
                <a:spcPct val="115000"/>
              </a:lnSpc>
              <a:spcAft>
                <a:spcPts val="0"/>
              </a:spcAft>
            </a:pPr>
            <a:r>
              <a:rPr lang="en-US" sz="2400" dirty="0">
                <a:latin typeface="Times New Roman"/>
                <a:ea typeface="Calibri"/>
                <a:cs typeface="Times New Roman"/>
              </a:rPr>
              <a:t>− in verbs if the last syllable contains a short vowel and ends with not more than one consonant, that syllable is unstressed, and stress is on the preceding syllable: </a:t>
            </a:r>
            <a:r>
              <a:rPr lang="en-US" sz="2400" i="1" dirty="0">
                <a:latin typeface="Times New Roman"/>
                <a:ea typeface="Calibri"/>
                <a:cs typeface="Times New Roman"/>
              </a:rPr>
              <a:t>determine </a:t>
            </a:r>
            <a:r>
              <a:rPr lang="en-US" sz="2400" dirty="0">
                <a:latin typeface="Times New Roman"/>
                <a:ea typeface="Calibri"/>
                <a:cs typeface="Times New Roman"/>
              </a:rPr>
              <a:t>[</a:t>
            </a:r>
            <a:r>
              <a:rPr lang="en-US" sz="2400" dirty="0" err="1">
                <a:latin typeface="Times New Roman"/>
                <a:ea typeface="Calibri"/>
                <a:cs typeface="Times New Roman"/>
              </a:rPr>
              <a:t>dɪ'tɜːmɪn</a:t>
            </a:r>
            <a:r>
              <a:rPr lang="en-US" sz="2400" dirty="0">
                <a:latin typeface="Times New Roman"/>
                <a:ea typeface="Calibri"/>
                <a:cs typeface="Times New Roman"/>
              </a:rPr>
              <a:t>]; if the final syllable contains a long vowel or a diphthong, or ends with more than one consonant, that final syllable is stressed: </a:t>
            </a:r>
            <a:r>
              <a:rPr lang="en-US" sz="2400" i="1" dirty="0">
                <a:latin typeface="Times New Roman"/>
                <a:ea typeface="Calibri"/>
                <a:cs typeface="Times New Roman"/>
              </a:rPr>
              <a:t>entertain </a:t>
            </a:r>
            <a:r>
              <a:rPr lang="en-US" sz="2400" dirty="0">
                <a:latin typeface="Times New Roman"/>
                <a:ea typeface="Calibri"/>
                <a:cs typeface="Times New Roman"/>
              </a:rPr>
              <a:t>[ˌ</a:t>
            </a:r>
            <a:r>
              <a:rPr lang="en-US" sz="2400" dirty="0" err="1">
                <a:latin typeface="Times New Roman"/>
                <a:ea typeface="Calibri"/>
                <a:cs typeface="Times New Roman"/>
              </a:rPr>
              <a:t>entə'teɪn</a:t>
            </a:r>
            <a:r>
              <a:rPr lang="en-US" sz="2400" dirty="0">
                <a:latin typeface="Times New Roman"/>
                <a:ea typeface="Calibri"/>
                <a:cs typeface="Times New Roman"/>
              </a:rPr>
              <a:t>]; </a:t>
            </a:r>
            <a:endParaRPr lang="ru-RU" sz="2400" dirty="0">
              <a:ea typeface="Calibri"/>
              <a:cs typeface="Times New Roman"/>
            </a:endParaRPr>
          </a:p>
          <a:p>
            <a:pPr indent="450215" algn="just">
              <a:lnSpc>
                <a:spcPct val="115000"/>
              </a:lnSpc>
              <a:spcAft>
                <a:spcPts val="0"/>
              </a:spcAft>
            </a:pPr>
            <a:r>
              <a:rPr lang="en-US" sz="2400" dirty="0">
                <a:latin typeface="Times New Roman"/>
                <a:ea typeface="Calibri"/>
                <a:cs typeface="Times New Roman"/>
              </a:rPr>
              <a:t>− in nouns if the final syllable contains a short vowel or [</a:t>
            </a:r>
            <a:r>
              <a:rPr lang="en-US" sz="2400" dirty="0" err="1">
                <a:latin typeface="Times New Roman"/>
                <a:ea typeface="Calibri"/>
                <a:cs typeface="Times New Roman"/>
              </a:rPr>
              <a:t>əʊ</a:t>
            </a:r>
            <a:r>
              <a:rPr lang="en-US" sz="2400" dirty="0">
                <a:latin typeface="Times New Roman"/>
                <a:ea typeface="Calibri"/>
                <a:cs typeface="Times New Roman"/>
              </a:rPr>
              <a:t>], it is unstressed; if the syllable preceding this final syllable contains a long vowel or a diphthong, or if it ends with more than one consonant, that middle syllable will be stressed: </a:t>
            </a:r>
            <a:r>
              <a:rPr lang="en-US" sz="2400" i="1" dirty="0">
                <a:latin typeface="Times New Roman"/>
                <a:ea typeface="Calibri"/>
                <a:cs typeface="Times New Roman"/>
              </a:rPr>
              <a:t>disaster </a:t>
            </a:r>
            <a:r>
              <a:rPr lang="en-US" sz="2400" dirty="0">
                <a:latin typeface="Times New Roman"/>
                <a:ea typeface="Calibri"/>
                <a:cs typeface="Times New Roman"/>
              </a:rPr>
              <a:t>[</a:t>
            </a:r>
            <a:r>
              <a:rPr lang="en-US" sz="2400" dirty="0" err="1">
                <a:latin typeface="Times New Roman"/>
                <a:ea typeface="Calibri"/>
                <a:cs typeface="Times New Roman"/>
              </a:rPr>
              <a:t>dɪ'zɑːstə</a:t>
            </a:r>
            <a:r>
              <a:rPr lang="en-US" sz="2400" dirty="0">
                <a:latin typeface="Times New Roman"/>
                <a:ea typeface="Calibri"/>
                <a:cs typeface="Times New Roman"/>
              </a:rPr>
              <a:t>]; if the final syllable contains a short vowel and the middle syllable contains a short vowel and ends with not more than one consonant, both final and middle syllables are unstressed, and the first syllable is stressed: </a:t>
            </a:r>
            <a:r>
              <a:rPr lang="en-US" sz="2400" i="1" dirty="0">
                <a:latin typeface="Times New Roman"/>
                <a:ea typeface="Calibri"/>
                <a:cs typeface="Times New Roman"/>
              </a:rPr>
              <a:t>cinema </a:t>
            </a:r>
            <a:r>
              <a:rPr lang="en-US" sz="2400" dirty="0">
                <a:latin typeface="Times New Roman"/>
                <a:ea typeface="Calibri"/>
                <a:cs typeface="Times New Roman"/>
              </a:rPr>
              <a:t>['</a:t>
            </a:r>
            <a:r>
              <a:rPr lang="en-US" sz="2400" dirty="0" err="1">
                <a:latin typeface="Times New Roman"/>
                <a:ea typeface="Calibri"/>
                <a:cs typeface="Times New Roman"/>
              </a:rPr>
              <a:t>sɪnəmə</a:t>
            </a:r>
            <a:r>
              <a:rPr lang="en-US" sz="2400" dirty="0">
                <a:latin typeface="Times New Roman"/>
                <a:ea typeface="Calibri"/>
                <a:cs typeface="Times New Roman"/>
              </a:rPr>
              <a:t>]; </a:t>
            </a:r>
            <a:endParaRPr lang="ru-RU" sz="2400" dirty="0">
              <a:ea typeface="Calibri"/>
              <a:cs typeface="Times New Roman"/>
            </a:endParaRPr>
          </a:p>
          <a:p>
            <a:pPr indent="450215" algn="just">
              <a:lnSpc>
                <a:spcPct val="115000"/>
              </a:lnSpc>
              <a:spcAft>
                <a:spcPts val="0"/>
              </a:spcAft>
            </a:pPr>
            <a:r>
              <a:rPr lang="en-US" sz="2400" dirty="0">
                <a:latin typeface="Times New Roman"/>
                <a:ea typeface="Calibri"/>
                <a:cs typeface="Times New Roman"/>
              </a:rPr>
              <a:t>− adjectives seem to need the same rule: </a:t>
            </a:r>
            <a:r>
              <a:rPr lang="en-US" sz="2400" i="1" dirty="0">
                <a:latin typeface="Times New Roman"/>
                <a:ea typeface="Calibri"/>
                <a:cs typeface="Times New Roman"/>
              </a:rPr>
              <a:t>insolent </a:t>
            </a:r>
            <a:r>
              <a:rPr lang="en-US" sz="2400" dirty="0">
                <a:latin typeface="Times New Roman"/>
                <a:ea typeface="Calibri"/>
                <a:cs typeface="Times New Roman"/>
              </a:rPr>
              <a:t>['</a:t>
            </a:r>
            <a:r>
              <a:rPr lang="en-US" sz="2400" dirty="0" err="1">
                <a:latin typeface="Times New Roman"/>
                <a:ea typeface="Calibri"/>
                <a:cs typeface="Times New Roman"/>
              </a:rPr>
              <a:t>ɪnsələnt</a:t>
            </a:r>
            <a:r>
              <a:rPr lang="en-US" sz="2400" dirty="0">
                <a:latin typeface="Times New Roman"/>
                <a:ea typeface="Calibri"/>
                <a:cs typeface="Times New Roman"/>
              </a:rPr>
              <a:t>]. </a:t>
            </a:r>
            <a:endParaRPr lang="ru-RU" sz="2400" dirty="0">
              <a:ea typeface="Calibri"/>
              <a:cs typeface="Times New Roman"/>
            </a:endParaRPr>
          </a:p>
        </p:txBody>
      </p:sp>
    </p:spTree>
    <p:extLst>
      <p:ext uri="{BB962C8B-B14F-4D97-AF65-F5344CB8AC3E}">
        <p14:creationId xmlns:p14="http://schemas.microsoft.com/office/powerpoint/2010/main" val="32312494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1633" y="305094"/>
            <a:ext cx="8496944" cy="6086923"/>
          </a:xfrm>
          <a:prstGeom prst="rect">
            <a:avLst/>
          </a:prstGeom>
        </p:spPr>
        <p:txBody>
          <a:bodyPr wrap="square">
            <a:spAutoFit/>
          </a:bodyPr>
          <a:lstStyle/>
          <a:p>
            <a:pPr indent="450215" algn="just">
              <a:lnSpc>
                <a:spcPct val="115000"/>
              </a:lnSpc>
              <a:spcAft>
                <a:spcPts val="0"/>
              </a:spcAft>
            </a:pPr>
            <a:r>
              <a:rPr lang="en-US" sz="2000" i="1" u="sng" dirty="0">
                <a:latin typeface="Times New Roman"/>
                <a:ea typeface="Calibri"/>
                <a:cs typeface="Times New Roman"/>
              </a:rPr>
              <a:t>Words with suffixes or prefixes: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 in words with prefixes the primary stress typically falls on the syllable following the prefix: </a:t>
            </a:r>
            <a:r>
              <a:rPr lang="en-US" sz="2000" i="1" dirty="0" err="1">
                <a:latin typeface="Times New Roman"/>
                <a:ea typeface="Calibri"/>
                <a:cs typeface="Times New Roman"/>
              </a:rPr>
              <a:t>im</a:t>
            </a:r>
            <a:r>
              <a:rPr lang="en-US" sz="2000" dirty="0" err="1">
                <a:latin typeface="Times New Roman"/>
                <a:ea typeface="Calibri"/>
                <a:cs typeface="Times New Roman"/>
              </a:rPr>
              <a:t>'</a:t>
            </a:r>
            <a:r>
              <a:rPr lang="en-US" sz="2000" i="1" dirty="0" err="1">
                <a:latin typeface="Times New Roman"/>
                <a:ea typeface="Calibri"/>
                <a:cs typeface="Times New Roman"/>
              </a:rPr>
              <a:t>possible</a:t>
            </a:r>
            <a:r>
              <a:rPr lang="en-US" sz="2000" dirty="0">
                <a:latin typeface="Times New Roman"/>
                <a:ea typeface="Calibri"/>
                <a:cs typeface="Times New Roman"/>
              </a:rPr>
              <a:t>, </a:t>
            </a:r>
            <a:r>
              <a:rPr lang="en-US" sz="2000" i="1" dirty="0" err="1">
                <a:latin typeface="Times New Roman"/>
                <a:ea typeface="Calibri"/>
                <a:cs typeface="Times New Roman"/>
              </a:rPr>
              <a:t>re</a:t>
            </a:r>
            <a:r>
              <a:rPr lang="en-US" sz="2000" dirty="0" err="1">
                <a:latin typeface="Times New Roman"/>
                <a:ea typeface="Calibri"/>
                <a:cs typeface="Times New Roman"/>
              </a:rPr>
              <a:t>'</a:t>
            </a:r>
            <a:r>
              <a:rPr lang="en-US" sz="2000" i="1" dirty="0" err="1">
                <a:latin typeface="Times New Roman"/>
                <a:ea typeface="Calibri"/>
                <a:cs typeface="Times New Roman"/>
              </a:rPr>
              <a:t>call</a:t>
            </a:r>
            <a:r>
              <a:rPr lang="en-US" sz="2000" dirty="0">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 in words with prefixes with their own meaning, the place of secondary stress is on the prefix: ˏ</a:t>
            </a:r>
            <a:r>
              <a:rPr lang="en-US" sz="2000" i="1" dirty="0">
                <a:latin typeface="Times New Roman"/>
                <a:ea typeface="Calibri"/>
                <a:cs typeface="Times New Roman"/>
              </a:rPr>
              <a:t>ex-ʹminister, ˏanti-ʹcapitalist</a:t>
            </a:r>
            <a:r>
              <a:rPr lang="en-US" sz="2000" dirty="0">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 in </a:t>
            </a:r>
            <a:r>
              <a:rPr lang="en-US" sz="2000" dirty="0" err="1">
                <a:latin typeface="Times New Roman"/>
                <a:ea typeface="Calibri"/>
                <a:cs typeface="Times New Roman"/>
              </a:rPr>
              <a:t>prefixal</a:t>
            </a:r>
            <a:r>
              <a:rPr lang="en-US" sz="2000" dirty="0">
                <a:latin typeface="Times New Roman"/>
                <a:ea typeface="Calibri"/>
                <a:cs typeface="Times New Roman"/>
              </a:rPr>
              <a:t> verbs which are distinguished from similarly spelt nouns and adjectives, the place of stress is on the second syllable, nouns and adjectives have their stress on the initial syllable: </a:t>
            </a:r>
            <a:r>
              <a:rPr lang="en-US" sz="2000" i="1" dirty="0">
                <a:latin typeface="Times New Roman"/>
                <a:ea typeface="Calibri"/>
                <a:cs typeface="Times New Roman"/>
              </a:rPr>
              <a:t>to </a:t>
            </a:r>
            <a:r>
              <a:rPr lang="en-US" sz="2000" i="1" dirty="0" err="1">
                <a:latin typeface="Times New Roman"/>
                <a:ea typeface="Calibri"/>
                <a:cs typeface="Times New Roman"/>
              </a:rPr>
              <a:t>comʹpound</a:t>
            </a:r>
            <a:r>
              <a:rPr lang="en-US" sz="2000" i="1" dirty="0">
                <a:latin typeface="Times New Roman"/>
                <a:ea typeface="Calibri"/>
                <a:cs typeface="Times New Roman"/>
              </a:rPr>
              <a:t> </a:t>
            </a:r>
            <a:r>
              <a:rPr lang="en-US" sz="2000" dirty="0">
                <a:latin typeface="Times New Roman"/>
                <a:ea typeface="Calibri"/>
                <a:cs typeface="Times New Roman"/>
              </a:rPr>
              <a:t>- ʹ</a:t>
            </a:r>
            <a:r>
              <a:rPr lang="en-US" sz="2000" i="1" dirty="0">
                <a:latin typeface="Times New Roman"/>
                <a:ea typeface="Calibri"/>
                <a:cs typeface="Times New Roman"/>
              </a:rPr>
              <a:t>compound</a:t>
            </a:r>
            <a:r>
              <a:rPr lang="en-US" sz="2000" dirty="0">
                <a:latin typeface="Times New Roman"/>
                <a:ea typeface="Calibri"/>
                <a:cs typeface="Times New Roman"/>
              </a:rPr>
              <a:t>, </a:t>
            </a:r>
            <a:r>
              <a:rPr lang="en-US" sz="2000" i="1" dirty="0">
                <a:latin typeface="Times New Roman"/>
                <a:ea typeface="Calibri"/>
                <a:cs typeface="Times New Roman"/>
              </a:rPr>
              <a:t>to </a:t>
            </a:r>
            <a:r>
              <a:rPr lang="en-US" sz="2000" i="1" dirty="0" err="1">
                <a:latin typeface="Times New Roman"/>
                <a:ea typeface="Calibri"/>
                <a:cs typeface="Times New Roman"/>
              </a:rPr>
              <a:t>inʹcrease</a:t>
            </a:r>
            <a:r>
              <a:rPr lang="en-US" sz="2000" i="1" dirty="0">
                <a:latin typeface="Times New Roman"/>
                <a:ea typeface="Calibri"/>
                <a:cs typeface="Times New Roman"/>
              </a:rPr>
              <a:t> - ʹincrease</a:t>
            </a:r>
            <a:r>
              <a:rPr lang="en-US" sz="2000" dirty="0">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 suffixes -</a:t>
            </a:r>
            <a:r>
              <a:rPr lang="en-US" sz="2000" i="1" dirty="0" err="1">
                <a:latin typeface="Times New Roman"/>
                <a:ea typeface="Calibri"/>
                <a:cs typeface="Times New Roman"/>
              </a:rPr>
              <a:t>esce</a:t>
            </a:r>
            <a:r>
              <a:rPr lang="en-US" sz="2000" i="1" dirty="0">
                <a:latin typeface="Times New Roman"/>
                <a:ea typeface="Calibri"/>
                <a:cs typeface="Times New Roman"/>
              </a:rPr>
              <a:t>, -</a:t>
            </a:r>
            <a:r>
              <a:rPr lang="en-US" sz="2000" i="1" dirty="0" err="1">
                <a:latin typeface="Times New Roman"/>
                <a:ea typeface="Calibri"/>
                <a:cs typeface="Times New Roman"/>
              </a:rPr>
              <a:t>esque</a:t>
            </a:r>
            <a:r>
              <a:rPr lang="en-US" sz="2000" i="1" dirty="0">
                <a:latin typeface="Times New Roman"/>
                <a:ea typeface="Calibri"/>
                <a:cs typeface="Times New Roman"/>
              </a:rPr>
              <a:t>, -ate, -</a:t>
            </a:r>
            <a:r>
              <a:rPr lang="en-US" sz="2000" i="1" dirty="0" err="1">
                <a:latin typeface="Times New Roman"/>
                <a:ea typeface="Calibri"/>
                <a:cs typeface="Times New Roman"/>
              </a:rPr>
              <a:t>ize</a:t>
            </a:r>
            <a:r>
              <a:rPr lang="en-US" sz="2000" i="1" dirty="0">
                <a:latin typeface="Times New Roman"/>
                <a:ea typeface="Calibri"/>
                <a:cs typeface="Times New Roman"/>
              </a:rPr>
              <a:t>, -</a:t>
            </a:r>
            <a:r>
              <a:rPr lang="en-US" sz="2000" i="1" dirty="0" err="1">
                <a:latin typeface="Times New Roman"/>
                <a:ea typeface="Calibri"/>
                <a:cs typeface="Times New Roman"/>
              </a:rPr>
              <a:t>fy</a:t>
            </a:r>
            <a:r>
              <a:rPr lang="en-US" sz="2000" i="1" dirty="0">
                <a:latin typeface="Times New Roman"/>
                <a:ea typeface="Calibri"/>
                <a:cs typeface="Times New Roman"/>
              </a:rPr>
              <a:t>, -</a:t>
            </a:r>
            <a:r>
              <a:rPr lang="en-US" sz="2000" i="1" dirty="0" err="1">
                <a:latin typeface="Times New Roman"/>
                <a:ea typeface="Calibri"/>
                <a:cs typeface="Times New Roman"/>
              </a:rPr>
              <a:t>ette</a:t>
            </a:r>
            <a:r>
              <a:rPr lang="en-US" sz="2000" i="1" dirty="0">
                <a:latin typeface="Times New Roman"/>
                <a:ea typeface="Calibri"/>
                <a:cs typeface="Times New Roman"/>
              </a:rPr>
              <a:t>, -</a:t>
            </a:r>
            <a:r>
              <a:rPr lang="en-US" sz="2000" i="1" dirty="0" err="1">
                <a:latin typeface="Times New Roman"/>
                <a:ea typeface="Calibri"/>
                <a:cs typeface="Times New Roman"/>
              </a:rPr>
              <a:t>ique</a:t>
            </a:r>
            <a:r>
              <a:rPr lang="en-US" sz="2000" i="1" dirty="0">
                <a:latin typeface="Times New Roman"/>
                <a:ea typeface="Calibri"/>
                <a:cs typeface="Times New Roman"/>
              </a:rPr>
              <a:t>, -</a:t>
            </a:r>
            <a:r>
              <a:rPr lang="en-US" sz="2000" i="1" dirty="0" err="1">
                <a:latin typeface="Times New Roman"/>
                <a:ea typeface="Calibri"/>
                <a:cs typeface="Times New Roman"/>
              </a:rPr>
              <a:t>ee</a:t>
            </a:r>
            <a:r>
              <a:rPr lang="en-US" sz="2000" i="1" dirty="0">
                <a:latin typeface="Times New Roman"/>
                <a:ea typeface="Calibri"/>
                <a:cs typeface="Times New Roman"/>
              </a:rPr>
              <a:t>, -</a:t>
            </a:r>
            <a:r>
              <a:rPr lang="en-US" sz="2000" i="1" dirty="0" err="1">
                <a:latin typeface="Times New Roman"/>
                <a:ea typeface="Calibri"/>
                <a:cs typeface="Times New Roman"/>
              </a:rPr>
              <a:t>eer</a:t>
            </a:r>
            <a:r>
              <a:rPr lang="en-US" sz="2000" i="1" dirty="0">
                <a:latin typeface="Times New Roman"/>
                <a:ea typeface="Calibri"/>
                <a:cs typeface="Times New Roman"/>
              </a:rPr>
              <a:t>, -</a:t>
            </a:r>
            <a:r>
              <a:rPr lang="en-US" sz="2000" i="1" dirty="0" err="1">
                <a:latin typeface="Times New Roman"/>
                <a:ea typeface="Calibri"/>
                <a:cs typeface="Times New Roman"/>
              </a:rPr>
              <a:t>ade</a:t>
            </a:r>
            <a:r>
              <a:rPr lang="en-US" sz="2000" i="1" dirty="0">
                <a:latin typeface="Times New Roman"/>
                <a:ea typeface="Calibri"/>
                <a:cs typeface="Times New Roman"/>
              </a:rPr>
              <a:t> </a:t>
            </a:r>
            <a:r>
              <a:rPr lang="en-US" sz="2000" dirty="0">
                <a:latin typeface="Times New Roman"/>
                <a:ea typeface="Calibri"/>
                <a:cs typeface="Times New Roman"/>
              </a:rPr>
              <a:t>have the place of stress on themselves (or on the preceding syllable): </a:t>
            </a:r>
            <a:r>
              <a:rPr lang="en-US" sz="2000" i="1" dirty="0">
                <a:latin typeface="Times New Roman"/>
                <a:ea typeface="Calibri"/>
                <a:cs typeface="Times New Roman"/>
              </a:rPr>
              <a:t>ˏ</a:t>
            </a:r>
            <a:r>
              <a:rPr lang="en-US" sz="2000" i="1" dirty="0" err="1">
                <a:latin typeface="Times New Roman"/>
                <a:ea typeface="Calibri"/>
                <a:cs typeface="Times New Roman"/>
              </a:rPr>
              <a:t>mariʹnade</a:t>
            </a:r>
            <a:r>
              <a:rPr lang="en-US" sz="2000" i="1" dirty="0">
                <a:latin typeface="Times New Roman"/>
                <a:ea typeface="Calibri"/>
                <a:cs typeface="Times New Roman"/>
              </a:rPr>
              <a:t>, ˏ</a:t>
            </a:r>
            <a:r>
              <a:rPr lang="en-US" sz="2000" i="1" dirty="0" err="1">
                <a:latin typeface="Times New Roman"/>
                <a:ea typeface="Calibri"/>
                <a:cs typeface="Times New Roman"/>
              </a:rPr>
              <a:t>speciaʹlize</a:t>
            </a:r>
            <a:r>
              <a:rPr lang="en-US" sz="2000" dirty="0">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 suffixes -</a:t>
            </a:r>
            <a:r>
              <a:rPr lang="en-US" sz="2000" i="1" dirty="0" err="1">
                <a:latin typeface="Times New Roman"/>
                <a:ea typeface="Calibri"/>
                <a:cs typeface="Times New Roman"/>
              </a:rPr>
              <a:t>ical</a:t>
            </a:r>
            <a:r>
              <a:rPr lang="en-US" sz="2000" i="1" dirty="0">
                <a:latin typeface="Times New Roman"/>
                <a:ea typeface="Calibri"/>
                <a:cs typeface="Times New Roman"/>
              </a:rPr>
              <a:t>, -</a:t>
            </a:r>
            <a:r>
              <a:rPr lang="en-US" sz="2000" i="1" dirty="0" err="1">
                <a:latin typeface="Times New Roman"/>
                <a:ea typeface="Calibri"/>
                <a:cs typeface="Times New Roman"/>
              </a:rPr>
              <a:t>ic</a:t>
            </a:r>
            <a:r>
              <a:rPr lang="en-US" sz="2000" i="1" dirty="0">
                <a:latin typeface="Times New Roman"/>
                <a:ea typeface="Calibri"/>
                <a:cs typeface="Times New Roman"/>
              </a:rPr>
              <a:t>, -ion, -</a:t>
            </a:r>
            <a:r>
              <a:rPr lang="en-US" sz="2000" i="1" dirty="0" err="1">
                <a:latin typeface="Times New Roman"/>
                <a:ea typeface="Calibri"/>
                <a:cs typeface="Times New Roman"/>
              </a:rPr>
              <a:t>ity</a:t>
            </a:r>
            <a:r>
              <a:rPr lang="en-US" sz="2000" i="1" dirty="0">
                <a:latin typeface="Times New Roman"/>
                <a:ea typeface="Calibri"/>
                <a:cs typeface="Times New Roman"/>
              </a:rPr>
              <a:t>, -</a:t>
            </a:r>
            <a:r>
              <a:rPr lang="en-US" sz="2000" i="1" dirty="0" err="1">
                <a:latin typeface="Times New Roman"/>
                <a:ea typeface="Calibri"/>
                <a:cs typeface="Times New Roman"/>
              </a:rPr>
              <a:t>ial</a:t>
            </a:r>
            <a:r>
              <a:rPr lang="en-US" sz="2000" i="1" dirty="0">
                <a:latin typeface="Times New Roman"/>
                <a:ea typeface="Calibri"/>
                <a:cs typeface="Times New Roman"/>
              </a:rPr>
              <a:t>, -</a:t>
            </a:r>
            <a:r>
              <a:rPr lang="en-US" sz="2000" i="1" dirty="0" err="1">
                <a:latin typeface="Times New Roman"/>
                <a:ea typeface="Calibri"/>
                <a:cs typeface="Times New Roman"/>
              </a:rPr>
              <a:t>cient</a:t>
            </a:r>
            <a:r>
              <a:rPr lang="en-US" sz="2000" i="1" dirty="0">
                <a:latin typeface="Times New Roman"/>
                <a:ea typeface="Calibri"/>
                <a:cs typeface="Times New Roman"/>
              </a:rPr>
              <a:t>, -</a:t>
            </a:r>
            <a:r>
              <a:rPr lang="en-US" sz="2000" i="1" dirty="0" err="1">
                <a:latin typeface="Times New Roman"/>
                <a:ea typeface="Calibri"/>
                <a:cs typeface="Times New Roman"/>
              </a:rPr>
              <a:t>iency</a:t>
            </a:r>
            <a:r>
              <a:rPr lang="en-US" sz="2000" i="1" dirty="0">
                <a:latin typeface="Times New Roman"/>
                <a:ea typeface="Calibri"/>
                <a:cs typeface="Times New Roman"/>
              </a:rPr>
              <a:t>, -</a:t>
            </a:r>
            <a:r>
              <a:rPr lang="en-US" sz="2000" i="1" dirty="0" err="1">
                <a:latin typeface="Times New Roman"/>
                <a:ea typeface="Calibri"/>
                <a:cs typeface="Times New Roman"/>
              </a:rPr>
              <a:t>eous</a:t>
            </a:r>
            <a:r>
              <a:rPr lang="en-US" sz="2000" i="1" dirty="0">
                <a:latin typeface="Times New Roman"/>
                <a:ea typeface="Calibri"/>
                <a:cs typeface="Times New Roman"/>
              </a:rPr>
              <a:t>, -</a:t>
            </a:r>
            <a:r>
              <a:rPr lang="en-US" sz="2000" i="1" dirty="0" err="1">
                <a:latin typeface="Times New Roman"/>
                <a:ea typeface="Calibri"/>
                <a:cs typeface="Times New Roman"/>
              </a:rPr>
              <a:t>ual</a:t>
            </a:r>
            <a:r>
              <a:rPr lang="en-US" sz="2000" i="1" dirty="0">
                <a:latin typeface="Times New Roman"/>
                <a:ea typeface="Calibri"/>
                <a:cs typeface="Times New Roman"/>
              </a:rPr>
              <a:t>, -</a:t>
            </a:r>
            <a:r>
              <a:rPr lang="en-US" sz="2000" i="1" dirty="0" err="1">
                <a:latin typeface="Times New Roman"/>
                <a:ea typeface="Calibri"/>
                <a:cs typeface="Times New Roman"/>
              </a:rPr>
              <a:t>uous</a:t>
            </a:r>
            <a:r>
              <a:rPr lang="en-US" sz="2000" i="1" dirty="0">
                <a:latin typeface="Times New Roman"/>
                <a:ea typeface="Calibri"/>
                <a:cs typeface="Times New Roman"/>
              </a:rPr>
              <a:t>, -</a:t>
            </a:r>
            <a:r>
              <a:rPr lang="en-US" sz="2000" i="1" dirty="0" err="1">
                <a:latin typeface="Times New Roman"/>
                <a:ea typeface="Calibri"/>
                <a:cs typeface="Times New Roman"/>
              </a:rPr>
              <a:t>ety</a:t>
            </a:r>
            <a:r>
              <a:rPr lang="en-US" sz="2000" i="1" dirty="0">
                <a:latin typeface="Times New Roman"/>
                <a:ea typeface="Calibri"/>
                <a:cs typeface="Times New Roman"/>
              </a:rPr>
              <a:t>, -</a:t>
            </a:r>
            <a:r>
              <a:rPr lang="en-US" sz="2000" i="1" dirty="0" err="1">
                <a:latin typeface="Times New Roman"/>
                <a:ea typeface="Calibri"/>
                <a:cs typeface="Times New Roman"/>
              </a:rPr>
              <a:t>itous</a:t>
            </a:r>
            <a:r>
              <a:rPr lang="en-US" sz="2000" i="1" dirty="0">
                <a:latin typeface="Times New Roman"/>
                <a:ea typeface="Calibri"/>
                <a:cs typeface="Times New Roman"/>
              </a:rPr>
              <a:t>, -</a:t>
            </a:r>
            <a:r>
              <a:rPr lang="en-US" sz="2000" i="1" dirty="0" err="1">
                <a:latin typeface="Times New Roman"/>
                <a:ea typeface="Calibri"/>
                <a:cs typeface="Times New Roman"/>
              </a:rPr>
              <a:t>ive</a:t>
            </a:r>
            <a:r>
              <a:rPr lang="en-US" sz="2000" i="1" dirty="0">
                <a:latin typeface="Times New Roman"/>
                <a:ea typeface="Calibri"/>
                <a:cs typeface="Times New Roman"/>
              </a:rPr>
              <a:t>, -</a:t>
            </a:r>
            <a:r>
              <a:rPr lang="en-US" sz="2000" i="1" dirty="0" err="1">
                <a:latin typeface="Times New Roman"/>
                <a:ea typeface="Calibri"/>
                <a:cs typeface="Times New Roman"/>
              </a:rPr>
              <a:t>ative</a:t>
            </a:r>
            <a:r>
              <a:rPr lang="en-US" sz="2000" i="1" dirty="0">
                <a:latin typeface="Times New Roman"/>
                <a:ea typeface="Calibri"/>
                <a:cs typeface="Times New Roman"/>
              </a:rPr>
              <a:t>, -</a:t>
            </a:r>
            <a:r>
              <a:rPr lang="en-US" sz="2000" i="1" dirty="0" err="1">
                <a:latin typeface="Times New Roman"/>
                <a:ea typeface="Calibri"/>
                <a:cs typeface="Times New Roman"/>
              </a:rPr>
              <a:t>itude</a:t>
            </a:r>
            <a:r>
              <a:rPr lang="en-US" sz="2000" i="1" dirty="0">
                <a:latin typeface="Times New Roman"/>
                <a:ea typeface="Calibri"/>
                <a:cs typeface="Times New Roman"/>
              </a:rPr>
              <a:t>, -ident, -</a:t>
            </a:r>
            <a:r>
              <a:rPr lang="en-US" sz="2000" i="1" dirty="0" err="1">
                <a:latin typeface="Times New Roman"/>
                <a:ea typeface="Calibri"/>
                <a:cs typeface="Times New Roman"/>
              </a:rPr>
              <a:t>inal</a:t>
            </a:r>
            <a:r>
              <a:rPr lang="en-US" sz="2000" i="1" dirty="0">
                <a:latin typeface="Times New Roman"/>
                <a:ea typeface="Calibri"/>
                <a:cs typeface="Times New Roman"/>
              </a:rPr>
              <a:t>, -</a:t>
            </a:r>
            <a:r>
              <a:rPr lang="en-US" sz="2000" i="1" dirty="0" err="1">
                <a:latin typeface="Times New Roman"/>
                <a:ea typeface="Calibri"/>
                <a:cs typeface="Times New Roman"/>
              </a:rPr>
              <a:t>ital</a:t>
            </a:r>
            <a:r>
              <a:rPr lang="en-US" sz="2000" dirty="0">
                <a:latin typeface="Times New Roman"/>
                <a:ea typeface="Calibri"/>
                <a:cs typeface="Times New Roman"/>
              </a:rPr>
              <a:t>, </a:t>
            </a:r>
            <a:r>
              <a:rPr lang="en-US" sz="2000" i="1" dirty="0">
                <a:latin typeface="Times New Roman"/>
                <a:ea typeface="Calibri"/>
                <a:cs typeface="Times New Roman"/>
              </a:rPr>
              <a:t>-wards </a:t>
            </a:r>
            <a:r>
              <a:rPr lang="en-US" sz="2000" dirty="0">
                <a:latin typeface="Times New Roman"/>
                <a:ea typeface="Calibri"/>
                <a:cs typeface="Times New Roman"/>
              </a:rPr>
              <a:t>have the place of stress on the preceding syllable: </a:t>
            </a:r>
            <a:r>
              <a:rPr lang="en-US" sz="2000" i="1" dirty="0" err="1">
                <a:latin typeface="Times New Roman"/>
                <a:ea typeface="Calibri"/>
                <a:cs typeface="Times New Roman"/>
              </a:rPr>
              <a:t>ecoʹnomic</a:t>
            </a:r>
            <a:r>
              <a:rPr lang="en-US" sz="2000" i="1" dirty="0">
                <a:latin typeface="Times New Roman"/>
                <a:ea typeface="Calibri"/>
                <a:cs typeface="Times New Roman"/>
              </a:rPr>
              <a:t>, </a:t>
            </a:r>
            <a:r>
              <a:rPr lang="en-US" sz="2000" i="1" dirty="0" err="1">
                <a:latin typeface="Times New Roman"/>
                <a:ea typeface="Calibri"/>
                <a:cs typeface="Times New Roman"/>
              </a:rPr>
              <a:t>maʹjority</a:t>
            </a:r>
            <a:r>
              <a:rPr lang="en-US" sz="2000" dirty="0">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 in words of 4 or more syllables the place of stress is on the antepenultimate syllable (third form the end): </a:t>
            </a:r>
            <a:r>
              <a:rPr lang="en-US" sz="2000" i="1" dirty="0" err="1">
                <a:latin typeface="Times New Roman"/>
                <a:ea typeface="Calibri"/>
                <a:cs typeface="Times New Roman"/>
              </a:rPr>
              <a:t>eʹmergency</a:t>
            </a:r>
            <a:r>
              <a:rPr lang="en-US" sz="2000" i="1" dirty="0">
                <a:latin typeface="Times New Roman"/>
                <a:ea typeface="Calibri"/>
                <a:cs typeface="Times New Roman"/>
              </a:rPr>
              <a:t>, </a:t>
            </a:r>
            <a:r>
              <a:rPr lang="en-US" sz="2000" i="1" dirty="0" err="1">
                <a:latin typeface="Times New Roman"/>
                <a:ea typeface="Calibri"/>
                <a:cs typeface="Times New Roman"/>
              </a:rPr>
              <a:t>hisʹtorical</a:t>
            </a:r>
            <a:r>
              <a:rPr lang="en-US" sz="2000" dirty="0">
                <a:latin typeface="Times New Roman"/>
                <a:ea typeface="Calibri"/>
                <a:cs typeface="Times New Roman"/>
              </a:rPr>
              <a:t>. </a:t>
            </a:r>
            <a:endParaRPr lang="ru-RU" sz="2000" dirty="0">
              <a:ea typeface="Calibri"/>
              <a:cs typeface="Times New Roman"/>
            </a:endParaRPr>
          </a:p>
        </p:txBody>
      </p:sp>
    </p:spTree>
    <p:extLst>
      <p:ext uri="{BB962C8B-B14F-4D97-AF65-F5344CB8AC3E}">
        <p14:creationId xmlns:p14="http://schemas.microsoft.com/office/powerpoint/2010/main" val="6363011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60648"/>
            <a:ext cx="8424936" cy="6086923"/>
          </a:xfrm>
          <a:prstGeom prst="rect">
            <a:avLst/>
          </a:prstGeom>
        </p:spPr>
        <p:txBody>
          <a:bodyPr wrap="square">
            <a:spAutoFit/>
          </a:bodyPr>
          <a:lstStyle/>
          <a:p>
            <a:pPr indent="450215" algn="just">
              <a:lnSpc>
                <a:spcPct val="115000"/>
              </a:lnSpc>
              <a:spcAft>
                <a:spcPts val="0"/>
              </a:spcAft>
            </a:pPr>
            <a:r>
              <a:rPr lang="en-US" sz="2000" i="1" u="sng" dirty="0">
                <a:latin typeface="Times New Roman"/>
                <a:ea typeface="Calibri"/>
                <a:cs typeface="Times New Roman"/>
              </a:rPr>
              <a:t>In compound words</a:t>
            </a:r>
            <a:r>
              <a:rPr lang="en-US" sz="2000" dirty="0">
                <a:latin typeface="Times New Roman"/>
                <a:ea typeface="Calibri"/>
                <a:cs typeface="Times New Roman"/>
              </a:rPr>
              <a:t> the first element is stressed when: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 compounds are written as one word: </a:t>
            </a:r>
            <a:r>
              <a:rPr lang="en-US" sz="2000" i="1" dirty="0">
                <a:latin typeface="Times New Roman"/>
                <a:ea typeface="Calibri"/>
                <a:cs typeface="Times New Roman"/>
              </a:rPr>
              <a:t>ʹ</a:t>
            </a:r>
            <a:r>
              <a:rPr lang="en-US" sz="2000" i="1" dirty="0" err="1">
                <a:latin typeface="Times New Roman"/>
                <a:ea typeface="Calibri"/>
                <a:cs typeface="Times New Roman"/>
              </a:rPr>
              <a:t>appletree</a:t>
            </a:r>
            <a:r>
              <a:rPr lang="en-US" sz="2000" i="1" dirty="0">
                <a:latin typeface="Times New Roman"/>
                <a:ea typeface="Calibri"/>
                <a:cs typeface="Times New Roman"/>
              </a:rPr>
              <a:t>, ʹbedroom</a:t>
            </a:r>
            <a:r>
              <a:rPr lang="en-US" sz="2000" dirty="0">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 nouns are compounded of a verb and an adverb: </a:t>
            </a:r>
            <a:r>
              <a:rPr lang="en-US" sz="2000" i="1" dirty="0">
                <a:latin typeface="Times New Roman"/>
                <a:ea typeface="Calibri"/>
                <a:cs typeface="Times New Roman"/>
              </a:rPr>
              <a:t>ʹpickup, ʹmake-up</a:t>
            </a:r>
            <a:r>
              <a:rPr lang="en-US" sz="2000" dirty="0">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 nouns in the possessive case are followed by another noun: </a:t>
            </a:r>
            <a:r>
              <a:rPr lang="en-US" sz="2000" i="1" dirty="0">
                <a:latin typeface="Times New Roman"/>
                <a:ea typeface="Calibri"/>
                <a:cs typeface="Times New Roman"/>
              </a:rPr>
              <a:t>ʹ</a:t>
            </a:r>
            <a:r>
              <a:rPr lang="en-US" sz="2000" i="1" dirty="0" err="1">
                <a:latin typeface="Times New Roman"/>
                <a:ea typeface="Calibri"/>
                <a:cs typeface="Times New Roman"/>
              </a:rPr>
              <a:t>dollʼs</a:t>
            </a:r>
            <a:r>
              <a:rPr lang="en-US" sz="2000" i="1" dirty="0">
                <a:latin typeface="Times New Roman"/>
                <a:ea typeface="Calibri"/>
                <a:cs typeface="Times New Roman"/>
              </a:rPr>
              <a:t> house, ʹ</a:t>
            </a:r>
            <a:r>
              <a:rPr lang="en-US" sz="2000" i="1" dirty="0" err="1">
                <a:latin typeface="Times New Roman"/>
                <a:ea typeface="Calibri"/>
                <a:cs typeface="Times New Roman"/>
              </a:rPr>
              <a:t>ladyʼs</a:t>
            </a:r>
            <a:r>
              <a:rPr lang="en-US" sz="2000" i="1" dirty="0">
                <a:latin typeface="Times New Roman"/>
                <a:ea typeface="Calibri"/>
                <a:cs typeface="Times New Roman"/>
              </a:rPr>
              <a:t> maid</a:t>
            </a:r>
            <a:r>
              <a:rPr lang="en-US" sz="2000" dirty="0">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i="1" u="sng" dirty="0">
                <a:latin typeface="Times New Roman"/>
                <a:ea typeface="Calibri"/>
                <a:cs typeface="Times New Roman"/>
              </a:rPr>
              <a:t>In compound words</a:t>
            </a:r>
            <a:r>
              <a:rPr lang="en-US" sz="2000" dirty="0">
                <a:latin typeface="Times New Roman"/>
                <a:ea typeface="Calibri"/>
                <a:cs typeface="Times New Roman"/>
              </a:rPr>
              <a:t> the second element is stressed when: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 food items have the first element which is of a material used in manufacturing the whole: ˏ</a:t>
            </a:r>
            <a:r>
              <a:rPr lang="en-US" sz="2000" i="1" dirty="0">
                <a:latin typeface="Times New Roman"/>
                <a:ea typeface="Calibri"/>
                <a:cs typeface="Times New Roman"/>
              </a:rPr>
              <a:t>apple ʹtart</a:t>
            </a:r>
            <a:r>
              <a:rPr lang="en-US" sz="2000" dirty="0">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 parts of the house and other buildings are implied: </a:t>
            </a:r>
            <a:r>
              <a:rPr lang="en-US" sz="2000" i="1" dirty="0">
                <a:latin typeface="Times New Roman"/>
                <a:ea typeface="Calibri"/>
                <a:cs typeface="Times New Roman"/>
              </a:rPr>
              <a:t>ˏfront ʹdoor</a:t>
            </a:r>
            <a:r>
              <a:rPr lang="en-US" sz="2000" dirty="0">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 adjectives with past participles characterize people: </a:t>
            </a:r>
            <a:r>
              <a:rPr lang="en-US" sz="2000" i="1" dirty="0">
                <a:latin typeface="Times New Roman"/>
                <a:ea typeface="Calibri"/>
                <a:cs typeface="Times New Roman"/>
              </a:rPr>
              <a:t>ˏthick ʹskinned</a:t>
            </a:r>
            <a:r>
              <a:rPr lang="en-US" sz="2000" dirty="0">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 compound nouns ending in </a:t>
            </a:r>
            <a:r>
              <a:rPr lang="en-US" sz="2000" i="1" dirty="0">
                <a:latin typeface="Times New Roman"/>
                <a:ea typeface="Calibri"/>
                <a:cs typeface="Times New Roman"/>
              </a:rPr>
              <a:t>-</a:t>
            </a:r>
            <a:r>
              <a:rPr lang="en-US" sz="2000" i="1" dirty="0" err="1">
                <a:latin typeface="Times New Roman"/>
                <a:ea typeface="Calibri"/>
                <a:cs typeface="Times New Roman"/>
              </a:rPr>
              <a:t>er</a:t>
            </a:r>
            <a:r>
              <a:rPr lang="en-US" sz="2000" i="1" dirty="0">
                <a:latin typeface="Times New Roman"/>
                <a:ea typeface="Calibri"/>
                <a:cs typeface="Times New Roman"/>
              </a:rPr>
              <a:t> </a:t>
            </a:r>
            <a:r>
              <a:rPr lang="en-US" sz="2000" dirty="0">
                <a:latin typeface="Times New Roman"/>
                <a:ea typeface="Calibri"/>
                <a:cs typeface="Times New Roman"/>
              </a:rPr>
              <a:t>or </a:t>
            </a:r>
            <a:r>
              <a:rPr lang="en-US" sz="2000" i="1" dirty="0">
                <a:latin typeface="Times New Roman"/>
                <a:ea typeface="Calibri"/>
                <a:cs typeface="Times New Roman"/>
              </a:rPr>
              <a:t>-</a:t>
            </a:r>
            <a:r>
              <a:rPr lang="en-US" sz="2000" i="1" dirty="0" err="1">
                <a:latin typeface="Times New Roman"/>
                <a:ea typeface="Calibri"/>
                <a:cs typeface="Times New Roman"/>
              </a:rPr>
              <a:t>ing</a:t>
            </a:r>
            <a:r>
              <a:rPr lang="en-US" sz="2000" i="1" dirty="0">
                <a:latin typeface="Times New Roman"/>
                <a:ea typeface="Calibri"/>
                <a:cs typeface="Times New Roman"/>
              </a:rPr>
              <a:t> </a:t>
            </a:r>
            <a:r>
              <a:rPr lang="en-US" sz="2000" dirty="0">
                <a:latin typeface="Times New Roman"/>
                <a:ea typeface="Calibri"/>
                <a:cs typeface="Times New Roman"/>
              </a:rPr>
              <a:t>are followed by adverbs: </a:t>
            </a:r>
            <a:r>
              <a:rPr lang="en-US" sz="2000" i="1" dirty="0">
                <a:latin typeface="Times New Roman"/>
                <a:ea typeface="Calibri"/>
                <a:cs typeface="Times New Roman"/>
              </a:rPr>
              <a:t>ˏ</a:t>
            </a:r>
            <a:r>
              <a:rPr lang="en-US" sz="2000" i="1" dirty="0" err="1">
                <a:latin typeface="Times New Roman"/>
                <a:ea typeface="Calibri"/>
                <a:cs typeface="Times New Roman"/>
              </a:rPr>
              <a:t>passerʹby</a:t>
            </a:r>
            <a:r>
              <a:rPr lang="en-US" sz="2000" dirty="0">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 the first element of compounds is a number: </a:t>
            </a:r>
            <a:r>
              <a:rPr lang="en-US" sz="2000" i="1" dirty="0">
                <a:latin typeface="Times New Roman"/>
                <a:ea typeface="Calibri"/>
                <a:cs typeface="Times New Roman"/>
              </a:rPr>
              <a:t>second-ʹclass, three-ʹwheeler</a:t>
            </a:r>
            <a:r>
              <a:rPr lang="en-US" sz="2000" dirty="0">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 compounds function as adverbs: </a:t>
            </a:r>
            <a:r>
              <a:rPr lang="en-US" sz="2000" i="1" dirty="0">
                <a:latin typeface="Times New Roman"/>
                <a:ea typeface="Calibri"/>
                <a:cs typeface="Times New Roman"/>
              </a:rPr>
              <a:t>head-ʹfirst</a:t>
            </a:r>
            <a:r>
              <a:rPr lang="en-US" sz="2000" dirty="0">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i="1" u="sng" dirty="0">
                <a:latin typeface="Times New Roman"/>
                <a:ea typeface="Calibri"/>
                <a:cs typeface="Times New Roman"/>
              </a:rPr>
              <a:t>Two equal stresses</a:t>
            </a:r>
            <a:r>
              <a:rPr lang="en-US" sz="2000" dirty="0">
                <a:latin typeface="Times New Roman"/>
                <a:ea typeface="Calibri"/>
                <a:cs typeface="Times New Roman"/>
              </a:rPr>
              <a:t> are observed: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 in composite verbs: </a:t>
            </a:r>
            <a:r>
              <a:rPr lang="en-US" sz="2000" i="1" dirty="0">
                <a:latin typeface="Times New Roman"/>
                <a:ea typeface="Calibri"/>
                <a:cs typeface="Times New Roman"/>
              </a:rPr>
              <a:t>to ʹgive ʹup </a:t>
            </a:r>
            <a:r>
              <a:rPr lang="en-US" sz="2000" dirty="0">
                <a:latin typeface="Times New Roman"/>
                <a:ea typeface="Calibri"/>
                <a:cs typeface="Times New Roman"/>
              </a:rPr>
              <a:t>(in speech stress may be neutral);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 in numerals from 13 to 19: ˏ</a:t>
            </a:r>
            <a:r>
              <a:rPr lang="en-US" sz="2000" i="1" dirty="0" err="1">
                <a:latin typeface="Times New Roman"/>
                <a:ea typeface="Calibri"/>
                <a:cs typeface="Times New Roman"/>
              </a:rPr>
              <a:t>sixʹteen</a:t>
            </a:r>
            <a:r>
              <a:rPr lang="en-US" sz="2000" dirty="0">
                <a:latin typeface="Times New Roman"/>
                <a:ea typeface="Calibri"/>
                <a:cs typeface="Times New Roman"/>
              </a:rPr>
              <a:t>. </a:t>
            </a:r>
            <a:endParaRPr lang="ru-RU" sz="2000" dirty="0">
              <a:ea typeface="Calibri"/>
              <a:cs typeface="Times New Roman"/>
            </a:endParaRPr>
          </a:p>
        </p:txBody>
      </p:sp>
    </p:spTree>
    <p:extLst>
      <p:ext uri="{BB962C8B-B14F-4D97-AF65-F5344CB8AC3E}">
        <p14:creationId xmlns:p14="http://schemas.microsoft.com/office/powerpoint/2010/main" val="23692539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548680"/>
            <a:ext cx="8496944" cy="6007157"/>
          </a:xfrm>
          <a:prstGeom prst="rect">
            <a:avLst/>
          </a:prstGeom>
        </p:spPr>
        <p:txBody>
          <a:bodyPr wrap="square">
            <a:spAutoFit/>
          </a:bodyPr>
          <a:lstStyle/>
          <a:p>
            <a:pPr indent="450215" algn="just">
              <a:lnSpc>
                <a:spcPct val="115000"/>
              </a:lnSpc>
              <a:spcAft>
                <a:spcPts val="0"/>
              </a:spcAft>
            </a:pPr>
            <a:r>
              <a:rPr lang="en-US" sz="2800" dirty="0">
                <a:latin typeface="Times New Roman"/>
                <a:ea typeface="Calibri"/>
                <a:cs typeface="Times New Roman"/>
              </a:rPr>
              <a:t>According to the data given by phoneticians </a:t>
            </a:r>
            <a:r>
              <a:rPr lang="en-US" sz="2800" b="1" i="1" dirty="0">
                <a:latin typeface="Times New Roman"/>
                <a:ea typeface="Calibri"/>
                <a:cs typeface="Times New Roman"/>
              </a:rPr>
              <a:t>the most common types of English stress pattern</a:t>
            </a:r>
            <a:r>
              <a:rPr lang="en-US" sz="2800" dirty="0">
                <a:latin typeface="Times New Roman"/>
                <a:ea typeface="Calibri"/>
                <a:cs typeface="Times New Roman"/>
              </a:rPr>
              <a:t> are: </a:t>
            </a:r>
            <a:endParaRPr lang="en-US" sz="2800" dirty="0" smtClean="0">
              <a:latin typeface="Times New Roman"/>
              <a:ea typeface="Calibri"/>
              <a:cs typeface="Times New Roman"/>
            </a:endParaRPr>
          </a:p>
          <a:p>
            <a:pPr indent="450215" algn="ctr">
              <a:lnSpc>
                <a:spcPct val="115000"/>
              </a:lnSpc>
              <a:spcAft>
                <a:spcPts val="0"/>
              </a:spcAft>
            </a:pPr>
            <a:r>
              <a:rPr lang="en-US" sz="2800" dirty="0" smtClean="0">
                <a:latin typeface="Times New Roman"/>
                <a:ea typeface="Calibri"/>
                <a:cs typeface="Times New Roman"/>
              </a:rPr>
              <a:t>ʹ</a:t>
            </a:r>
            <a:r>
              <a:rPr lang="en-US" sz="2800" dirty="0">
                <a:latin typeface="Times New Roman"/>
                <a:ea typeface="Calibri"/>
                <a:cs typeface="Times New Roman"/>
              </a:rPr>
              <a:t>_ _ (</a:t>
            </a:r>
            <a:r>
              <a:rPr lang="en-US" sz="2800" i="1" dirty="0">
                <a:latin typeface="Times New Roman"/>
                <a:ea typeface="Calibri"/>
                <a:cs typeface="Times New Roman"/>
              </a:rPr>
              <a:t>after</a:t>
            </a:r>
            <a:r>
              <a:rPr lang="en-US" sz="2800" dirty="0">
                <a:latin typeface="Times New Roman"/>
                <a:ea typeface="Calibri"/>
                <a:cs typeface="Times New Roman"/>
              </a:rPr>
              <a:t>), _ ʹ_ (</a:t>
            </a:r>
            <a:r>
              <a:rPr lang="en-US" sz="2800" i="1" dirty="0">
                <a:latin typeface="Times New Roman"/>
                <a:ea typeface="Calibri"/>
                <a:cs typeface="Times New Roman"/>
              </a:rPr>
              <a:t>before</a:t>
            </a:r>
            <a:r>
              <a:rPr lang="en-US" sz="2800" dirty="0">
                <a:latin typeface="Times New Roman"/>
                <a:ea typeface="Calibri"/>
                <a:cs typeface="Times New Roman"/>
              </a:rPr>
              <a:t>), </a:t>
            </a:r>
            <a:endParaRPr lang="en-US" sz="2800" dirty="0" smtClean="0">
              <a:latin typeface="Times New Roman"/>
              <a:ea typeface="Calibri"/>
              <a:cs typeface="Times New Roman"/>
            </a:endParaRPr>
          </a:p>
          <a:p>
            <a:pPr indent="450215" algn="ctr">
              <a:lnSpc>
                <a:spcPct val="115000"/>
              </a:lnSpc>
              <a:spcAft>
                <a:spcPts val="0"/>
              </a:spcAft>
            </a:pPr>
            <a:r>
              <a:rPr lang="en-US" sz="2800" dirty="0" smtClean="0">
                <a:latin typeface="Times New Roman"/>
                <a:ea typeface="Calibri"/>
                <a:cs typeface="Times New Roman"/>
              </a:rPr>
              <a:t>ʹ</a:t>
            </a:r>
            <a:r>
              <a:rPr lang="en-US" sz="2800" dirty="0">
                <a:latin typeface="Times New Roman"/>
                <a:ea typeface="Calibri"/>
                <a:cs typeface="Times New Roman"/>
              </a:rPr>
              <a:t>_ _ _ (</a:t>
            </a:r>
            <a:r>
              <a:rPr lang="en-US" sz="2800" i="1" dirty="0">
                <a:latin typeface="Times New Roman"/>
                <a:ea typeface="Calibri"/>
                <a:cs typeface="Times New Roman"/>
              </a:rPr>
              <a:t>family</a:t>
            </a:r>
            <a:r>
              <a:rPr lang="en-US" sz="2800" dirty="0">
                <a:latin typeface="Times New Roman"/>
                <a:ea typeface="Calibri"/>
                <a:cs typeface="Times New Roman"/>
              </a:rPr>
              <a:t>), _ ʹ_ _ (</a:t>
            </a:r>
            <a:r>
              <a:rPr lang="en-US" sz="2800" i="1" dirty="0">
                <a:latin typeface="Times New Roman"/>
                <a:ea typeface="Calibri"/>
                <a:cs typeface="Times New Roman"/>
              </a:rPr>
              <a:t>importance</a:t>
            </a:r>
            <a:r>
              <a:rPr lang="en-US" sz="2800" dirty="0">
                <a:latin typeface="Times New Roman"/>
                <a:ea typeface="Calibri"/>
                <a:cs typeface="Times New Roman"/>
              </a:rPr>
              <a:t>). </a:t>
            </a:r>
            <a:endParaRPr lang="ru-RU" sz="2800" dirty="0">
              <a:ea typeface="Calibri"/>
              <a:cs typeface="Times New Roman"/>
            </a:endParaRPr>
          </a:p>
          <a:p>
            <a:pPr indent="450215" algn="just">
              <a:lnSpc>
                <a:spcPct val="115000"/>
              </a:lnSpc>
              <a:spcAft>
                <a:spcPts val="0"/>
              </a:spcAft>
            </a:pPr>
            <a:r>
              <a:rPr lang="en-US" sz="2800" dirty="0">
                <a:latin typeface="Times New Roman"/>
                <a:ea typeface="Calibri"/>
                <a:cs typeface="Times New Roman"/>
              </a:rPr>
              <a:t>All the rules have exceptions and the learner of English may feel that the rules are so complex that sometimes it is best to learn the stress for each word individually when the word itself is learned. Besides, learners of English should be aware of the fact that some words have two variants of stress and they are both considered to be correct: </a:t>
            </a:r>
            <a:endParaRPr lang="en-US" sz="2800" dirty="0" smtClean="0">
              <a:latin typeface="Times New Roman"/>
              <a:ea typeface="Calibri"/>
              <a:cs typeface="Times New Roman"/>
            </a:endParaRPr>
          </a:p>
          <a:p>
            <a:pPr indent="450215" algn="ctr">
              <a:lnSpc>
                <a:spcPct val="115000"/>
              </a:lnSpc>
              <a:spcAft>
                <a:spcPts val="0"/>
              </a:spcAft>
            </a:pPr>
            <a:r>
              <a:rPr lang="en-US" sz="2800" i="1" dirty="0" smtClean="0">
                <a:latin typeface="Times New Roman"/>
                <a:ea typeface="Calibri"/>
                <a:cs typeface="Times New Roman"/>
              </a:rPr>
              <a:t>kilometer </a:t>
            </a:r>
            <a:r>
              <a:rPr lang="en-US" sz="2800" dirty="0">
                <a:latin typeface="Times New Roman"/>
                <a:ea typeface="Calibri"/>
                <a:cs typeface="Times New Roman"/>
              </a:rPr>
              <a:t>[</a:t>
            </a:r>
            <a:r>
              <a:rPr lang="en-US" sz="2800" dirty="0" err="1">
                <a:latin typeface="Times New Roman"/>
                <a:ea typeface="Calibri"/>
                <a:cs typeface="Times New Roman"/>
              </a:rPr>
              <a:t>kɪ'lɒmɪtə</a:t>
            </a:r>
            <a:r>
              <a:rPr lang="en-US" sz="2800" dirty="0">
                <a:latin typeface="Times New Roman"/>
                <a:ea typeface="Calibri"/>
                <a:cs typeface="Times New Roman"/>
              </a:rPr>
              <a:t>], [ʹ</a:t>
            </a:r>
            <a:r>
              <a:rPr lang="en-US" sz="2800" dirty="0" err="1">
                <a:latin typeface="Times New Roman"/>
                <a:ea typeface="Calibri"/>
                <a:cs typeface="Times New Roman"/>
              </a:rPr>
              <a:t>kɪləmɪ:tə</a:t>
            </a:r>
            <a:r>
              <a:rPr lang="en-US" sz="2800" dirty="0">
                <a:latin typeface="Times New Roman"/>
                <a:ea typeface="Calibri"/>
                <a:cs typeface="Times New Roman"/>
              </a:rPr>
              <a:t>].</a:t>
            </a:r>
            <a:endParaRPr lang="ru-RU" sz="2800" dirty="0">
              <a:ea typeface="Calibri"/>
              <a:cs typeface="Times New Roman"/>
            </a:endParaRPr>
          </a:p>
        </p:txBody>
      </p:sp>
    </p:spTree>
    <p:extLst>
      <p:ext uri="{BB962C8B-B14F-4D97-AF65-F5344CB8AC3E}">
        <p14:creationId xmlns:p14="http://schemas.microsoft.com/office/powerpoint/2010/main" val="327079422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332656"/>
            <a:ext cx="8928992" cy="6463308"/>
          </a:xfrm>
          <a:prstGeom prst="rect">
            <a:avLst/>
          </a:prstGeom>
        </p:spPr>
        <p:txBody>
          <a:bodyPr wrap="square">
            <a:spAutoFit/>
          </a:bodyPr>
          <a:lstStyle/>
          <a:p>
            <a:pPr algn="just">
              <a:lnSpc>
                <a:spcPct val="115000"/>
              </a:lnSpc>
              <a:spcAft>
                <a:spcPts val="0"/>
              </a:spcAft>
            </a:pPr>
            <a:r>
              <a:rPr lang="en-US" sz="2400" b="1" dirty="0">
                <a:latin typeface="Times New Roman"/>
                <a:ea typeface="Calibri"/>
                <a:cs typeface="Times New Roman"/>
              </a:rPr>
              <a:t>6. The typology of accentual structure of English words worked out by G.P. </a:t>
            </a:r>
            <a:r>
              <a:rPr lang="en-US" sz="2400" b="1" dirty="0" err="1">
                <a:latin typeface="Times New Roman"/>
                <a:ea typeface="Calibri"/>
                <a:cs typeface="Times New Roman"/>
              </a:rPr>
              <a:t>Torsuev</a:t>
            </a:r>
            <a:r>
              <a:rPr lang="en-US" sz="2400" b="1" dirty="0">
                <a:latin typeface="Times New Roman"/>
                <a:ea typeface="Calibri"/>
                <a:cs typeface="Times New Roman"/>
              </a:rPr>
              <a:t>.</a:t>
            </a:r>
            <a:endParaRPr lang="ru-RU" sz="2400" dirty="0">
              <a:ea typeface="Calibri"/>
              <a:cs typeface="Times New Roman"/>
            </a:endParaRPr>
          </a:p>
          <a:p>
            <a:pPr algn="just">
              <a:lnSpc>
                <a:spcPct val="115000"/>
              </a:lnSpc>
              <a:spcAft>
                <a:spcPts val="0"/>
              </a:spcAft>
            </a:pPr>
            <a:r>
              <a:rPr lang="en-US" sz="2400" dirty="0">
                <a:latin typeface="Times New Roman"/>
                <a:ea typeface="Calibri"/>
                <a:cs typeface="Times New Roman"/>
              </a:rPr>
              <a:t> </a:t>
            </a:r>
            <a:r>
              <a:rPr lang="en-US" sz="2400" dirty="0" smtClean="0">
                <a:latin typeface="Times New Roman"/>
                <a:ea typeface="Calibri"/>
                <a:cs typeface="Times New Roman"/>
              </a:rPr>
              <a:t>The </a:t>
            </a:r>
            <a:r>
              <a:rPr lang="en-US" sz="2400" dirty="0">
                <a:latin typeface="Times New Roman"/>
                <a:ea typeface="Calibri"/>
                <a:cs typeface="Times New Roman"/>
              </a:rPr>
              <a:t>numerous variations of English word stress are systematized in </a:t>
            </a:r>
            <a:r>
              <a:rPr lang="en-US" sz="2400" b="1" dirty="0">
                <a:latin typeface="Times New Roman"/>
                <a:ea typeface="Calibri"/>
                <a:cs typeface="Times New Roman"/>
              </a:rPr>
              <a:t>the typology of accentual structure of English words</a:t>
            </a:r>
            <a:r>
              <a:rPr lang="en-US" sz="2400" dirty="0">
                <a:latin typeface="Times New Roman"/>
                <a:ea typeface="Calibri"/>
                <a:cs typeface="Times New Roman"/>
              </a:rPr>
              <a:t> </a:t>
            </a:r>
            <a:r>
              <a:rPr lang="en-US" sz="2400" i="1" dirty="0">
                <a:latin typeface="Times New Roman"/>
                <a:ea typeface="Calibri"/>
                <a:cs typeface="Times New Roman"/>
              </a:rPr>
              <a:t>worked out by G.P. </a:t>
            </a:r>
            <a:r>
              <a:rPr lang="en-US" sz="2400" i="1" dirty="0" err="1" smtClean="0">
                <a:latin typeface="Times New Roman"/>
                <a:ea typeface="Calibri"/>
                <a:cs typeface="Times New Roman"/>
              </a:rPr>
              <a:t>Torsuev</a:t>
            </a:r>
            <a:r>
              <a:rPr lang="en-US" sz="2400" dirty="0" smtClean="0">
                <a:latin typeface="Times New Roman"/>
                <a:ea typeface="Calibri"/>
                <a:cs typeface="Times New Roman"/>
              </a:rPr>
              <a:t>. </a:t>
            </a:r>
            <a:r>
              <a:rPr lang="en-US" sz="2400" dirty="0">
                <a:latin typeface="Times New Roman"/>
                <a:ea typeface="Calibri"/>
                <a:cs typeface="Times New Roman"/>
              </a:rPr>
              <a:t>He classifies them according to </a:t>
            </a:r>
            <a:r>
              <a:rPr lang="en-US" sz="2400" i="1" u="sng" dirty="0">
                <a:latin typeface="Times New Roman"/>
                <a:ea typeface="Calibri"/>
                <a:cs typeface="Times New Roman"/>
              </a:rPr>
              <a:t>the number of stressed syllables, their degree or character (the main and the secondary stress)</a:t>
            </a:r>
            <a:r>
              <a:rPr lang="en-US" sz="2400" dirty="0">
                <a:latin typeface="Times New Roman"/>
                <a:ea typeface="Calibri"/>
                <a:cs typeface="Times New Roman"/>
              </a:rPr>
              <a:t>. </a:t>
            </a:r>
            <a:endParaRPr lang="ru-RU" sz="2400" dirty="0">
              <a:ea typeface="Calibri"/>
              <a:cs typeface="Times New Roman"/>
            </a:endParaRPr>
          </a:p>
          <a:p>
            <a:pPr algn="just">
              <a:lnSpc>
                <a:spcPct val="115000"/>
              </a:lnSpc>
              <a:spcAft>
                <a:spcPts val="0"/>
              </a:spcAft>
            </a:pPr>
            <a:r>
              <a:rPr lang="en-US" sz="2400" dirty="0">
                <a:latin typeface="Times New Roman"/>
                <a:ea typeface="Calibri"/>
                <a:cs typeface="Times New Roman"/>
              </a:rPr>
              <a:t>The distribution of stressed syllables within the word accentual types forms accentual structures of words, e.g. the accentual type of words with two equal stresses may be presented by several accentual structures: </a:t>
            </a:r>
            <a:r>
              <a:rPr lang="en-US" sz="2400" i="1" dirty="0">
                <a:latin typeface="Times New Roman"/>
                <a:ea typeface="Calibri"/>
                <a:cs typeface="Times New Roman"/>
              </a:rPr>
              <a:t>'well-'bred</a:t>
            </a:r>
            <a:r>
              <a:rPr lang="en-US" sz="2400" dirty="0">
                <a:latin typeface="Times New Roman"/>
                <a:ea typeface="Calibri"/>
                <a:cs typeface="Times New Roman"/>
              </a:rPr>
              <a:t> [</a:t>
            </a:r>
            <a:r>
              <a:rPr lang="en-US" sz="2400" dirty="0" err="1">
                <a:latin typeface="Malgun Gothic"/>
                <a:ea typeface="Calibri"/>
                <a:cs typeface="Malgun Gothic"/>
              </a:rPr>
              <a:t>ᅩᅩ</a:t>
            </a:r>
            <a:r>
              <a:rPr lang="en-US" sz="2400" dirty="0">
                <a:latin typeface="Times New Roman"/>
                <a:ea typeface="Calibri"/>
                <a:cs typeface="Times New Roman"/>
              </a:rPr>
              <a:t>], </a:t>
            </a:r>
            <a:r>
              <a:rPr lang="en-US" sz="2400" i="1" dirty="0">
                <a:latin typeface="Times New Roman"/>
                <a:ea typeface="Calibri"/>
                <a:cs typeface="Times New Roman"/>
              </a:rPr>
              <a:t>'absent-minded</a:t>
            </a:r>
            <a:r>
              <a:rPr lang="en-US" sz="2400" dirty="0">
                <a:latin typeface="Times New Roman"/>
                <a:ea typeface="Calibri"/>
                <a:cs typeface="Times New Roman"/>
              </a:rPr>
              <a:t> [</a:t>
            </a:r>
            <a:r>
              <a:rPr lang="en-US" sz="2400" dirty="0">
                <a:latin typeface="Malgun Gothic"/>
                <a:ea typeface="Calibri"/>
                <a:cs typeface="Malgun Gothic"/>
              </a:rPr>
              <a:t>ᅩ</a:t>
            </a:r>
            <a:r>
              <a:rPr lang="en-US" sz="2400" dirty="0">
                <a:latin typeface="Times New Roman"/>
                <a:ea typeface="Calibri"/>
                <a:cs typeface="Times New Roman"/>
              </a:rPr>
              <a:t> –</a:t>
            </a:r>
            <a:r>
              <a:rPr lang="en-US" sz="2400" dirty="0">
                <a:latin typeface="Malgun Gothic"/>
                <a:ea typeface="Calibri"/>
                <a:cs typeface="Malgun Gothic"/>
              </a:rPr>
              <a:t>ᅩ</a:t>
            </a:r>
            <a:r>
              <a:rPr lang="en-US" sz="2400" dirty="0">
                <a:latin typeface="Times New Roman"/>
                <a:ea typeface="Calibri"/>
                <a:cs typeface="Times New Roman"/>
              </a:rPr>
              <a:t> –], or </a:t>
            </a:r>
            <a:r>
              <a:rPr lang="en-US" sz="2400" i="1" dirty="0">
                <a:latin typeface="Times New Roman"/>
                <a:ea typeface="Calibri"/>
                <a:cs typeface="Times New Roman"/>
              </a:rPr>
              <a:t>'good-looking</a:t>
            </a:r>
            <a:r>
              <a:rPr lang="en-US" sz="2400" dirty="0">
                <a:latin typeface="Times New Roman"/>
                <a:ea typeface="Calibri"/>
                <a:cs typeface="Times New Roman"/>
              </a:rPr>
              <a:t> [</a:t>
            </a:r>
            <a:r>
              <a:rPr lang="en-US" sz="2400" dirty="0" err="1">
                <a:latin typeface="Malgun Gothic"/>
                <a:ea typeface="Calibri"/>
                <a:cs typeface="Malgun Gothic"/>
              </a:rPr>
              <a:t>ᅩᅩ</a:t>
            </a:r>
            <a:r>
              <a:rPr lang="en-US" sz="2400" dirty="0">
                <a:latin typeface="Times New Roman"/>
                <a:ea typeface="Calibri"/>
                <a:cs typeface="Times New Roman"/>
              </a:rPr>
              <a:t> –]. </a:t>
            </a:r>
            <a:endParaRPr lang="ru-RU" sz="2400" dirty="0">
              <a:ea typeface="Calibri"/>
              <a:cs typeface="Times New Roman"/>
            </a:endParaRPr>
          </a:p>
          <a:p>
            <a:pPr algn="just">
              <a:lnSpc>
                <a:spcPct val="115000"/>
              </a:lnSpc>
              <a:spcAft>
                <a:spcPts val="0"/>
              </a:spcAft>
            </a:pPr>
            <a:r>
              <a:rPr lang="en-US" sz="2400" dirty="0">
                <a:latin typeface="Times New Roman"/>
                <a:ea typeface="Calibri"/>
                <a:cs typeface="Times New Roman"/>
              </a:rPr>
              <a:t>Accentual types and accentual structures are closely connected with the morphological type of words, with the number of syllables, the semantic value of the root and the prefix of the word. </a:t>
            </a:r>
            <a:endParaRPr lang="ru-RU" sz="2400" dirty="0">
              <a:ea typeface="Calibri"/>
              <a:cs typeface="Times New Roman"/>
            </a:endParaRPr>
          </a:p>
        </p:txBody>
      </p:sp>
    </p:spTree>
    <p:extLst>
      <p:ext uri="{BB962C8B-B14F-4D97-AF65-F5344CB8AC3E}">
        <p14:creationId xmlns:p14="http://schemas.microsoft.com/office/powerpoint/2010/main" val="10869303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515895"/>
            <a:ext cx="8136904" cy="5586979"/>
          </a:xfrm>
          <a:prstGeom prst="rect">
            <a:avLst/>
          </a:prstGeom>
        </p:spPr>
        <p:txBody>
          <a:bodyPr wrap="square">
            <a:spAutoFit/>
          </a:bodyPr>
          <a:lstStyle/>
          <a:p>
            <a:pPr algn="just">
              <a:lnSpc>
                <a:spcPct val="115000"/>
              </a:lnSpc>
              <a:spcAft>
                <a:spcPts val="0"/>
              </a:spcAft>
            </a:pPr>
            <a:r>
              <a:rPr lang="en-US" sz="2400" dirty="0">
                <a:latin typeface="Times New Roman"/>
                <a:ea typeface="Calibri"/>
                <a:cs typeface="Times New Roman"/>
              </a:rPr>
              <a:t>The </a:t>
            </a:r>
            <a:r>
              <a:rPr lang="en-US" sz="2400" b="1" i="1" dirty="0">
                <a:latin typeface="Times New Roman"/>
                <a:ea typeface="Calibri"/>
                <a:cs typeface="Times New Roman"/>
              </a:rPr>
              <a:t>accentual types</a:t>
            </a:r>
            <a:r>
              <a:rPr lang="en-US" sz="2400" dirty="0">
                <a:latin typeface="Times New Roman"/>
                <a:ea typeface="Calibri"/>
                <a:cs typeface="Times New Roman"/>
              </a:rPr>
              <a:t> are: </a:t>
            </a:r>
            <a:endParaRPr lang="ru-RU" sz="2400" dirty="0">
              <a:ea typeface="Calibri"/>
              <a:cs typeface="Times New Roman"/>
            </a:endParaRPr>
          </a:p>
          <a:p>
            <a:pPr algn="just">
              <a:lnSpc>
                <a:spcPct val="115000"/>
              </a:lnSpc>
              <a:spcAft>
                <a:spcPts val="0"/>
              </a:spcAft>
            </a:pPr>
            <a:r>
              <a:rPr lang="en-US" sz="2400" dirty="0">
                <a:latin typeface="Times New Roman"/>
                <a:ea typeface="Calibri"/>
                <a:cs typeface="Times New Roman"/>
              </a:rPr>
              <a:t>I. [</a:t>
            </a:r>
            <a:r>
              <a:rPr lang="en-US" sz="2400" dirty="0">
                <a:latin typeface="Malgun Gothic"/>
                <a:ea typeface="Calibri"/>
                <a:cs typeface="Malgun Gothic"/>
              </a:rPr>
              <a:t>ᅩ</a:t>
            </a:r>
            <a:r>
              <a:rPr lang="en-US" sz="2400" dirty="0">
                <a:latin typeface="Times New Roman"/>
                <a:ea typeface="Calibri"/>
                <a:cs typeface="Times New Roman"/>
              </a:rPr>
              <a:t> –] This accentual type marks both simple and com pound words. The accentual structures of this type may include two and more syllables, e.g. 'father, 'possibly, '</a:t>
            </a:r>
            <a:r>
              <a:rPr lang="en-US" sz="2400" dirty="0" err="1">
                <a:latin typeface="Times New Roman"/>
                <a:ea typeface="Calibri"/>
                <a:cs typeface="Times New Roman"/>
              </a:rPr>
              <a:t>motherin</a:t>
            </a:r>
            <a:r>
              <a:rPr lang="en-US" sz="2400" dirty="0">
                <a:latin typeface="Times New Roman"/>
                <a:ea typeface="Calibri"/>
                <a:cs typeface="Times New Roman"/>
              </a:rPr>
              <a:t>-law, 'gas-pipe. </a:t>
            </a:r>
            <a:endParaRPr lang="ru-RU" sz="2400" dirty="0">
              <a:ea typeface="Calibri"/>
              <a:cs typeface="Times New Roman"/>
            </a:endParaRPr>
          </a:p>
          <a:p>
            <a:pPr algn="just">
              <a:lnSpc>
                <a:spcPct val="115000"/>
              </a:lnSpc>
              <a:spcAft>
                <a:spcPts val="0"/>
              </a:spcAft>
            </a:pPr>
            <a:r>
              <a:rPr lang="en-US" sz="2400" dirty="0">
                <a:latin typeface="Times New Roman"/>
                <a:ea typeface="Calibri"/>
                <a:cs typeface="Times New Roman"/>
              </a:rPr>
              <a:t>II. [</a:t>
            </a:r>
            <a:r>
              <a:rPr lang="en-US" sz="2400" dirty="0" err="1">
                <a:latin typeface="Malgun Gothic"/>
                <a:ea typeface="Calibri"/>
                <a:cs typeface="Malgun Gothic"/>
              </a:rPr>
              <a:t>ᅩᅩ</a:t>
            </a:r>
            <a:r>
              <a:rPr lang="en-US" sz="2400" dirty="0">
                <a:latin typeface="Times New Roman"/>
                <a:ea typeface="Calibri"/>
                <a:cs typeface="Times New Roman"/>
              </a:rPr>
              <a:t>]. The accentual type is commonly realized in </a:t>
            </a:r>
            <a:r>
              <a:rPr lang="en-US" sz="2400" dirty="0" smtClean="0">
                <a:latin typeface="Times New Roman"/>
                <a:ea typeface="Calibri"/>
                <a:cs typeface="Times New Roman"/>
              </a:rPr>
              <a:t>compound </a:t>
            </a:r>
            <a:r>
              <a:rPr lang="en-US" sz="2400" dirty="0">
                <a:latin typeface="Times New Roman"/>
                <a:ea typeface="Calibri"/>
                <a:cs typeface="Times New Roman"/>
              </a:rPr>
              <a:t>words, most of them are with separable prefixes, e.g. 'radio-'active, '</a:t>
            </a:r>
            <a:r>
              <a:rPr lang="en-US" sz="2400" dirty="0" err="1">
                <a:latin typeface="Times New Roman"/>
                <a:ea typeface="Calibri"/>
                <a:cs typeface="Times New Roman"/>
              </a:rPr>
              <a:t>re'write</a:t>
            </a:r>
            <a:r>
              <a:rPr lang="en-US" sz="2400" dirty="0">
                <a:latin typeface="Times New Roman"/>
                <a:ea typeface="Calibri"/>
                <a:cs typeface="Times New Roman"/>
              </a:rPr>
              <a:t>, '</a:t>
            </a:r>
            <a:r>
              <a:rPr lang="en-US" sz="2400" dirty="0" err="1">
                <a:latin typeface="Times New Roman"/>
                <a:ea typeface="Calibri"/>
                <a:cs typeface="Times New Roman"/>
              </a:rPr>
              <a:t>diso'bey</a:t>
            </a:r>
            <a:r>
              <a:rPr lang="en-US" sz="2400" dirty="0">
                <a:latin typeface="Times New Roman"/>
                <a:ea typeface="Calibri"/>
                <a:cs typeface="Times New Roman"/>
              </a:rPr>
              <a:t>. </a:t>
            </a:r>
            <a:endParaRPr lang="ru-RU" sz="2400" dirty="0">
              <a:ea typeface="Calibri"/>
              <a:cs typeface="Times New Roman"/>
            </a:endParaRPr>
          </a:p>
          <a:p>
            <a:pPr algn="just">
              <a:lnSpc>
                <a:spcPct val="115000"/>
              </a:lnSpc>
              <a:spcAft>
                <a:spcPts val="0"/>
              </a:spcAft>
            </a:pPr>
            <a:r>
              <a:rPr lang="en-US" sz="2400" dirty="0">
                <a:latin typeface="Times New Roman"/>
                <a:ea typeface="Calibri"/>
                <a:cs typeface="Times New Roman"/>
              </a:rPr>
              <a:t>III. [</a:t>
            </a:r>
            <a:r>
              <a:rPr lang="en-US" sz="2400" dirty="0" err="1">
                <a:latin typeface="Malgun Gothic"/>
                <a:ea typeface="Calibri"/>
                <a:cs typeface="Malgun Gothic"/>
              </a:rPr>
              <a:t>ᅩᅩᅩ</a:t>
            </a:r>
            <a:r>
              <a:rPr lang="en-US" sz="2400" dirty="0">
                <a:latin typeface="Times New Roman"/>
                <a:ea typeface="Calibri"/>
                <a:cs typeface="Times New Roman"/>
              </a:rPr>
              <a:t>] and </a:t>
            </a:r>
            <a:endParaRPr lang="ru-RU" sz="2400" dirty="0">
              <a:ea typeface="Calibri"/>
              <a:cs typeface="Times New Roman"/>
            </a:endParaRPr>
          </a:p>
          <a:p>
            <a:pPr algn="just">
              <a:lnSpc>
                <a:spcPct val="115000"/>
              </a:lnSpc>
              <a:spcAft>
                <a:spcPts val="0"/>
              </a:spcAft>
            </a:pPr>
            <a:r>
              <a:rPr lang="en-US" sz="2400" dirty="0">
                <a:latin typeface="Times New Roman"/>
                <a:ea typeface="Calibri"/>
                <a:cs typeface="Times New Roman"/>
              </a:rPr>
              <a:t>IV. [</a:t>
            </a:r>
            <a:r>
              <a:rPr lang="en-US" sz="2400" dirty="0" err="1">
                <a:latin typeface="Malgun Gothic"/>
                <a:ea typeface="Calibri"/>
                <a:cs typeface="Malgun Gothic"/>
              </a:rPr>
              <a:t>ᅩᅩᅩᅩ</a:t>
            </a:r>
            <a:r>
              <a:rPr lang="en-US" sz="2400" dirty="0">
                <a:latin typeface="Times New Roman"/>
                <a:ea typeface="Calibri"/>
                <a:cs typeface="Times New Roman"/>
              </a:rPr>
              <a:t>]. The accentual types are met in initial compound abbreviations like 'U'S'A, </a:t>
            </a:r>
            <a:r>
              <a:rPr lang="en-US" sz="2400" dirty="0" smtClean="0">
                <a:latin typeface="Times New Roman"/>
                <a:ea typeface="Calibri"/>
                <a:cs typeface="Times New Roman"/>
              </a:rPr>
              <a:t>'C'C'T'V (</a:t>
            </a:r>
            <a:r>
              <a:rPr lang="en-US" sz="2000" dirty="0" smtClean="0">
                <a:latin typeface="Times New Roman"/>
                <a:ea typeface="Calibri"/>
                <a:cs typeface="Times New Roman"/>
              </a:rPr>
              <a:t>closed-circuit television</a:t>
            </a:r>
            <a:r>
              <a:rPr lang="en-US" sz="2400" dirty="0" smtClean="0">
                <a:latin typeface="Times New Roman"/>
                <a:ea typeface="Calibri"/>
                <a:cs typeface="Times New Roman"/>
              </a:rPr>
              <a:t>). </a:t>
            </a:r>
            <a:endParaRPr lang="ru-RU" sz="2400" dirty="0">
              <a:ea typeface="Calibri"/>
              <a:cs typeface="Times New Roman"/>
            </a:endParaRPr>
          </a:p>
          <a:p>
            <a:pPr algn="just">
              <a:lnSpc>
                <a:spcPct val="115000"/>
              </a:lnSpc>
              <a:spcAft>
                <a:spcPts val="0"/>
              </a:spcAft>
            </a:pPr>
            <a:r>
              <a:rPr lang="en-US" sz="2400" dirty="0">
                <a:latin typeface="Times New Roman"/>
                <a:ea typeface="Calibri"/>
                <a:cs typeface="Times New Roman"/>
              </a:rPr>
              <a:t>V. [</a:t>
            </a:r>
            <a:r>
              <a:rPr lang="en-US" sz="2400" dirty="0" err="1">
                <a:latin typeface="Malgun Gothic"/>
                <a:ea typeface="Calibri"/>
                <a:cs typeface="Malgun Gothic"/>
              </a:rPr>
              <a:t>ᅩᅮ</a:t>
            </a:r>
            <a:r>
              <a:rPr lang="en-US" sz="2400" dirty="0">
                <a:latin typeface="Times New Roman"/>
                <a:ea typeface="Calibri"/>
                <a:cs typeface="Times New Roman"/>
              </a:rPr>
              <a:t> –] The type is realized both in simple and com pound words, very common among compound words, </a:t>
            </a:r>
            <a:endParaRPr lang="en-US" sz="2400" dirty="0" smtClean="0">
              <a:latin typeface="Times New Roman"/>
              <a:ea typeface="Calibri"/>
              <a:cs typeface="Times New Roman"/>
            </a:endParaRPr>
          </a:p>
          <a:p>
            <a:pPr algn="just">
              <a:lnSpc>
                <a:spcPct val="115000"/>
              </a:lnSpc>
              <a:spcAft>
                <a:spcPts val="0"/>
              </a:spcAft>
            </a:pPr>
            <a:r>
              <a:rPr lang="en-US" sz="2400" dirty="0" smtClean="0">
                <a:latin typeface="Times New Roman"/>
                <a:ea typeface="Calibri"/>
                <a:cs typeface="Times New Roman"/>
              </a:rPr>
              <a:t>e.g</a:t>
            </a:r>
            <a:r>
              <a:rPr lang="en-US" sz="2400" dirty="0">
                <a:latin typeface="Times New Roman"/>
                <a:ea typeface="Calibri"/>
                <a:cs typeface="Times New Roman"/>
              </a:rPr>
              <a:t>. </a:t>
            </a:r>
            <a:r>
              <a:rPr lang="en-US" sz="2400" dirty="0">
                <a:latin typeface="Times New Roman"/>
                <a:ea typeface="Calibri"/>
                <a:cs typeface="Times New Roman"/>
              </a:rPr>
              <a:t>'hair-ˏdresser</a:t>
            </a:r>
            <a:r>
              <a:rPr lang="en-US" sz="2400" dirty="0">
                <a:latin typeface="Times New Roman"/>
                <a:ea typeface="Calibri"/>
                <a:cs typeface="Times New Roman"/>
              </a:rPr>
              <a:t>, </a:t>
            </a:r>
            <a:r>
              <a:rPr lang="en-US" sz="2400" dirty="0">
                <a:latin typeface="Times New Roman"/>
                <a:ea typeface="Calibri"/>
                <a:cs typeface="Times New Roman"/>
              </a:rPr>
              <a:t>'</a:t>
            </a:r>
            <a:r>
              <a:rPr lang="en-US" sz="2400" dirty="0" err="1">
                <a:latin typeface="Times New Roman"/>
                <a:ea typeface="Calibri"/>
                <a:cs typeface="Times New Roman"/>
              </a:rPr>
              <a:t>subˏstructure</a:t>
            </a:r>
            <a:r>
              <a:rPr lang="en-US" sz="2400" dirty="0">
                <a:latin typeface="Times New Roman"/>
                <a:ea typeface="Calibri"/>
                <a:cs typeface="Times New Roman"/>
              </a:rPr>
              <a:t>. </a:t>
            </a:r>
            <a:endParaRPr lang="ru-RU" sz="2400" dirty="0">
              <a:ea typeface="Calibri"/>
              <a:cs typeface="Times New Roman"/>
            </a:endParaRPr>
          </a:p>
        </p:txBody>
      </p:sp>
    </p:spTree>
    <p:extLst>
      <p:ext uri="{BB962C8B-B14F-4D97-AF65-F5344CB8AC3E}">
        <p14:creationId xmlns:p14="http://schemas.microsoft.com/office/powerpoint/2010/main" val="141443436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76211" y="260648"/>
            <a:ext cx="8424936" cy="6086923"/>
          </a:xfrm>
          <a:prstGeom prst="rect">
            <a:avLst/>
          </a:prstGeom>
        </p:spPr>
        <p:txBody>
          <a:bodyPr wrap="square">
            <a:spAutoFit/>
          </a:bodyPr>
          <a:lstStyle/>
          <a:p>
            <a:pPr algn="just">
              <a:lnSpc>
                <a:spcPct val="115000"/>
              </a:lnSpc>
              <a:spcAft>
                <a:spcPts val="0"/>
              </a:spcAft>
            </a:pPr>
            <a:r>
              <a:rPr lang="en-US" sz="2000" dirty="0">
                <a:latin typeface="Times New Roman"/>
                <a:ea typeface="Calibri"/>
                <a:cs typeface="Times New Roman"/>
              </a:rPr>
              <a:t>VI. [</a:t>
            </a:r>
            <a:r>
              <a:rPr lang="en-US" sz="2000" dirty="0" err="1">
                <a:latin typeface="Malgun Gothic"/>
                <a:ea typeface="Calibri"/>
                <a:cs typeface="Malgun Gothic"/>
              </a:rPr>
              <a:t>ᅮᅩ</a:t>
            </a:r>
            <a:r>
              <a:rPr lang="en-US" sz="2000" dirty="0">
                <a:latin typeface="Times New Roman"/>
                <a:ea typeface="Calibri"/>
                <a:cs typeface="Times New Roman"/>
              </a:rPr>
              <a:t> –]. The accentual type marks a great number of simple words and some compound words as well. </a:t>
            </a:r>
            <a:endParaRPr lang="ru-RU" sz="2000" dirty="0">
              <a:ea typeface="Calibri"/>
              <a:cs typeface="Times New Roman"/>
            </a:endParaRPr>
          </a:p>
          <a:p>
            <a:pPr algn="just">
              <a:lnSpc>
                <a:spcPct val="115000"/>
              </a:lnSpc>
              <a:spcAft>
                <a:spcPts val="0"/>
              </a:spcAft>
            </a:pPr>
            <a:r>
              <a:rPr lang="en-US" sz="2000" dirty="0">
                <a:latin typeface="Times New Roman"/>
                <a:ea typeface="Calibri"/>
                <a:cs typeface="Times New Roman"/>
              </a:rPr>
              <a:t>In simple words the stresses fall onto: the prefix and the root: </a:t>
            </a:r>
            <a:endParaRPr lang="ru-RU" sz="2000" dirty="0">
              <a:ea typeface="Calibri"/>
              <a:cs typeface="Times New Roman"/>
            </a:endParaRPr>
          </a:p>
          <a:p>
            <a:pPr algn="just">
              <a:lnSpc>
                <a:spcPct val="115000"/>
              </a:lnSpc>
              <a:spcAft>
                <a:spcPts val="0"/>
              </a:spcAft>
            </a:pPr>
            <a:r>
              <a:rPr lang="en-US" sz="2000" dirty="0">
                <a:latin typeface="Times New Roman"/>
                <a:ea typeface="Calibri"/>
                <a:cs typeface="Times New Roman"/>
              </a:rPr>
              <a:t>1. ,</a:t>
            </a:r>
            <a:r>
              <a:rPr lang="en-US" sz="2000" dirty="0" err="1">
                <a:latin typeface="Times New Roman"/>
                <a:ea typeface="Calibri"/>
                <a:cs typeface="Times New Roman"/>
              </a:rPr>
              <a:t>maga'zine</a:t>
            </a:r>
            <a:r>
              <a:rPr lang="en-US" sz="2000" dirty="0">
                <a:latin typeface="Times New Roman"/>
                <a:ea typeface="Calibri"/>
                <a:cs typeface="Times New Roman"/>
              </a:rPr>
              <a:t>; the root and the suffix: </a:t>
            </a:r>
            <a:endParaRPr lang="ru-RU" sz="2000" dirty="0">
              <a:ea typeface="Calibri"/>
              <a:cs typeface="Times New Roman"/>
            </a:endParaRPr>
          </a:p>
          <a:p>
            <a:pPr algn="just">
              <a:lnSpc>
                <a:spcPct val="115000"/>
              </a:lnSpc>
              <a:spcAft>
                <a:spcPts val="0"/>
              </a:spcAft>
            </a:pPr>
            <a:r>
              <a:rPr lang="en-US" sz="2000" dirty="0">
                <a:latin typeface="Times New Roman"/>
                <a:ea typeface="Calibri"/>
                <a:cs typeface="Times New Roman"/>
              </a:rPr>
              <a:t>2. ,</a:t>
            </a:r>
            <a:r>
              <a:rPr lang="en-US" sz="2000" dirty="0" err="1">
                <a:latin typeface="Times New Roman"/>
                <a:ea typeface="Calibri"/>
                <a:cs typeface="Times New Roman"/>
              </a:rPr>
              <a:t>hospi'tality</a:t>
            </a:r>
            <a:r>
              <a:rPr lang="en-US" sz="2000" dirty="0">
                <a:latin typeface="Times New Roman"/>
                <a:ea typeface="Calibri"/>
                <a:cs typeface="Times New Roman"/>
              </a:rPr>
              <a:t>; the prefix and the suffix: </a:t>
            </a:r>
            <a:endParaRPr lang="ru-RU" sz="2000" dirty="0">
              <a:ea typeface="Calibri"/>
              <a:cs typeface="Times New Roman"/>
            </a:endParaRPr>
          </a:p>
          <a:p>
            <a:pPr algn="just">
              <a:lnSpc>
                <a:spcPct val="115000"/>
              </a:lnSpc>
              <a:spcAft>
                <a:spcPts val="0"/>
              </a:spcAft>
            </a:pPr>
            <a:r>
              <a:rPr lang="en-US" sz="2000" dirty="0">
                <a:latin typeface="Times New Roman"/>
                <a:ea typeface="Calibri"/>
                <a:cs typeface="Times New Roman"/>
              </a:rPr>
              <a:t>3. ,</a:t>
            </a:r>
            <a:r>
              <a:rPr lang="en-US" sz="2000" dirty="0" err="1">
                <a:latin typeface="Times New Roman"/>
                <a:ea typeface="Calibri"/>
                <a:cs typeface="Times New Roman"/>
              </a:rPr>
              <a:t>disorgani'zation</a:t>
            </a:r>
            <a:r>
              <a:rPr lang="en-US" sz="2000" dirty="0">
                <a:latin typeface="Times New Roman"/>
                <a:ea typeface="Calibri"/>
                <a:cs typeface="Times New Roman"/>
              </a:rPr>
              <a:t>. </a:t>
            </a:r>
            <a:endParaRPr lang="ru-RU" sz="2000" dirty="0">
              <a:ea typeface="Calibri"/>
              <a:cs typeface="Times New Roman"/>
            </a:endParaRPr>
          </a:p>
          <a:p>
            <a:pPr algn="just">
              <a:lnSpc>
                <a:spcPct val="115000"/>
              </a:lnSpc>
              <a:spcAft>
                <a:spcPts val="0"/>
              </a:spcAft>
            </a:pPr>
            <a:r>
              <a:rPr lang="en-US" sz="2000" dirty="0">
                <a:latin typeface="Times New Roman"/>
                <a:ea typeface="Calibri"/>
                <a:cs typeface="Times New Roman"/>
              </a:rPr>
              <a:t>VII. [</a:t>
            </a:r>
            <a:r>
              <a:rPr lang="en-US" sz="2000" dirty="0" err="1">
                <a:latin typeface="Malgun Gothic"/>
                <a:ea typeface="Calibri"/>
                <a:cs typeface="Malgun Gothic"/>
              </a:rPr>
              <a:t>ᅩᅮᅩ</a:t>
            </a:r>
            <a:r>
              <a:rPr lang="en-US" sz="2000" dirty="0">
                <a:latin typeface="Times New Roman"/>
                <a:ea typeface="Calibri"/>
                <a:cs typeface="Times New Roman"/>
              </a:rPr>
              <a:t> –] The type includes rather a small number of simple words with the separable prefixes, e.g. '</a:t>
            </a:r>
            <a:r>
              <a:rPr lang="en-US" sz="2000" dirty="0" err="1">
                <a:latin typeface="Times New Roman"/>
                <a:ea typeface="Calibri"/>
                <a:cs typeface="Times New Roman"/>
              </a:rPr>
              <a:t>mis,repre'sent</a:t>
            </a:r>
            <a:r>
              <a:rPr lang="en-US" sz="2000" dirty="0">
                <a:latin typeface="Times New Roman"/>
                <a:ea typeface="Calibri"/>
                <a:cs typeface="Times New Roman"/>
              </a:rPr>
              <a:t>. </a:t>
            </a:r>
            <a:endParaRPr lang="ru-RU" sz="2000" dirty="0">
              <a:ea typeface="Calibri"/>
              <a:cs typeface="Times New Roman"/>
            </a:endParaRPr>
          </a:p>
          <a:p>
            <a:pPr algn="just">
              <a:lnSpc>
                <a:spcPct val="115000"/>
              </a:lnSpc>
              <a:spcAft>
                <a:spcPts val="0"/>
              </a:spcAft>
            </a:pPr>
            <a:r>
              <a:rPr lang="en-US" sz="2000" dirty="0">
                <a:latin typeface="Times New Roman"/>
                <a:ea typeface="Calibri"/>
                <a:cs typeface="Times New Roman"/>
              </a:rPr>
              <a:t>VIII. [</a:t>
            </a:r>
            <a:r>
              <a:rPr lang="en-US" sz="2000" dirty="0" err="1">
                <a:latin typeface="Malgun Gothic"/>
                <a:ea typeface="Calibri"/>
                <a:cs typeface="Malgun Gothic"/>
              </a:rPr>
              <a:t>ᅮᅮᅩ</a:t>
            </a:r>
            <a:r>
              <a:rPr lang="en-US" sz="2000" dirty="0">
                <a:latin typeface="Times New Roman"/>
                <a:ea typeface="Calibri"/>
                <a:cs typeface="Times New Roman"/>
              </a:rPr>
              <a:t> –]. The type is found in a very small number of words, usually simple words with the stresses on the prefix, the root and the suffix, e.g. ,</a:t>
            </a:r>
            <a:r>
              <a:rPr lang="en-US" sz="2000" dirty="0" err="1">
                <a:latin typeface="Times New Roman"/>
                <a:ea typeface="Calibri"/>
                <a:cs typeface="Times New Roman"/>
              </a:rPr>
              <a:t>indi,viduali'zation</a:t>
            </a:r>
            <a:r>
              <a:rPr lang="en-US" sz="2000" dirty="0">
                <a:latin typeface="Times New Roman"/>
                <a:ea typeface="Calibri"/>
                <a:cs typeface="Times New Roman"/>
              </a:rPr>
              <a:t>. </a:t>
            </a:r>
            <a:endParaRPr lang="ru-RU" sz="2000" dirty="0">
              <a:ea typeface="Calibri"/>
              <a:cs typeface="Times New Roman"/>
            </a:endParaRPr>
          </a:p>
          <a:p>
            <a:pPr algn="just">
              <a:lnSpc>
                <a:spcPct val="115000"/>
              </a:lnSpc>
              <a:spcAft>
                <a:spcPts val="0"/>
              </a:spcAft>
            </a:pPr>
            <a:r>
              <a:rPr lang="en-US" sz="2000" dirty="0">
                <a:latin typeface="Times New Roman"/>
                <a:ea typeface="Calibri"/>
                <a:cs typeface="Times New Roman"/>
              </a:rPr>
              <a:t>IX. [</a:t>
            </a:r>
            <a:r>
              <a:rPr lang="en-US" sz="2000" dirty="0" err="1">
                <a:latin typeface="Malgun Gothic"/>
                <a:ea typeface="Calibri"/>
                <a:cs typeface="Malgun Gothic"/>
              </a:rPr>
              <a:t>ᅩᅩᅮ</a:t>
            </a:r>
            <a:r>
              <a:rPr lang="en-US" sz="2000" dirty="0">
                <a:ea typeface="Calibri"/>
                <a:cs typeface="Calibri"/>
              </a:rPr>
              <a:t>–</a:t>
            </a:r>
            <a:r>
              <a:rPr lang="en-US" sz="2000" dirty="0">
                <a:latin typeface="Times New Roman"/>
                <a:ea typeface="Calibri"/>
                <a:cs typeface="Times New Roman"/>
              </a:rPr>
              <a:t>]. The type is met in rare instances of compound words with separable prefixes, e.g. '</a:t>
            </a:r>
            <a:r>
              <a:rPr lang="en-US" sz="2000" dirty="0" err="1">
                <a:latin typeface="Times New Roman"/>
                <a:ea typeface="Calibri"/>
                <a:cs typeface="Times New Roman"/>
              </a:rPr>
              <a:t>un'sea,worthy</a:t>
            </a:r>
            <a:r>
              <a:rPr lang="en-US" sz="2000" dirty="0">
                <a:latin typeface="Times New Roman"/>
                <a:ea typeface="Calibri"/>
                <a:cs typeface="Times New Roman"/>
              </a:rPr>
              <a:t>.      </a:t>
            </a:r>
            <a:endParaRPr lang="ru-RU" sz="2000" dirty="0">
              <a:ea typeface="Calibri"/>
              <a:cs typeface="Times New Roman"/>
            </a:endParaRPr>
          </a:p>
          <a:p>
            <a:pPr algn="just">
              <a:lnSpc>
                <a:spcPct val="115000"/>
              </a:lnSpc>
              <a:spcAft>
                <a:spcPts val="0"/>
              </a:spcAft>
            </a:pPr>
            <a:r>
              <a:rPr lang="en-US" sz="2000" dirty="0">
                <a:latin typeface="Times New Roman"/>
                <a:ea typeface="Calibri"/>
                <a:cs typeface="Times New Roman"/>
              </a:rPr>
              <a:t>X. [</a:t>
            </a:r>
            <a:r>
              <a:rPr lang="en-US" sz="2000" dirty="0">
                <a:latin typeface="Malgun Gothic"/>
                <a:ea typeface="Calibri"/>
                <a:cs typeface="Malgun Gothic"/>
              </a:rPr>
              <a:t>ᅩ</a:t>
            </a:r>
            <a:r>
              <a:rPr lang="en-US" sz="2000" dirty="0">
                <a:latin typeface="Times New Roman"/>
                <a:ea typeface="Calibri"/>
                <a:cs typeface="Times New Roman"/>
              </a:rPr>
              <a:t> –</a:t>
            </a:r>
            <a:r>
              <a:rPr lang="en-US" sz="2000" dirty="0" err="1">
                <a:latin typeface="Malgun Gothic"/>
                <a:ea typeface="Calibri"/>
                <a:cs typeface="Malgun Gothic"/>
              </a:rPr>
              <a:t>ᅮᅮ</a:t>
            </a:r>
            <a:r>
              <a:rPr lang="en-US" sz="2000" dirty="0">
                <a:latin typeface="Times New Roman"/>
                <a:ea typeface="Calibri"/>
                <a:cs typeface="Times New Roman"/>
              </a:rPr>
              <a:t>]. The type is represented by rare instances of simple and compound words, e.g. 'soda-,water ,bottle. </a:t>
            </a:r>
            <a:endParaRPr lang="ru-RU" sz="2000" dirty="0">
              <a:ea typeface="Calibri"/>
              <a:cs typeface="Times New Roman"/>
            </a:endParaRPr>
          </a:p>
          <a:p>
            <a:pPr algn="just">
              <a:lnSpc>
                <a:spcPct val="115000"/>
              </a:lnSpc>
              <a:spcAft>
                <a:spcPts val="0"/>
              </a:spcAft>
            </a:pPr>
            <a:r>
              <a:rPr lang="en-US" sz="2000" dirty="0">
                <a:latin typeface="Times New Roman"/>
                <a:ea typeface="Calibri"/>
                <a:cs typeface="Times New Roman"/>
              </a:rPr>
              <a:t>XI. [</a:t>
            </a:r>
            <a:r>
              <a:rPr lang="en-US" sz="2000" dirty="0" err="1">
                <a:latin typeface="Malgun Gothic"/>
                <a:ea typeface="Calibri"/>
                <a:cs typeface="Malgun Gothic"/>
              </a:rPr>
              <a:t>ᅮᅩᅮ</a:t>
            </a:r>
            <a:r>
              <a:rPr lang="en-US" sz="2000" dirty="0">
                <a:latin typeface="Times New Roman"/>
                <a:ea typeface="Calibri"/>
                <a:cs typeface="Times New Roman"/>
              </a:rPr>
              <a:t>]. The type is found in rare instances of compound words consisting of the three components, e.g. ,</a:t>
            </a:r>
            <a:r>
              <a:rPr lang="en-US" sz="2000" dirty="0" err="1">
                <a:latin typeface="Times New Roman"/>
                <a:ea typeface="Calibri"/>
                <a:cs typeface="Times New Roman"/>
              </a:rPr>
              <a:t>ginger'beer</a:t>
            </a:r>
            <a:r>
              <a:rPr lang="en-US" sz="2000" dirty="0">
                <a:latin typeface="Times New Roman"/>
                <a:ea typeface="Calibri"/>
                <a:cs typeface="Times New Roman"/>
              </a:rPr>
              <a:t>-,bottle.</a:t>
            </a:r>
            <a:endParaRPr lang="ru-RU" sz="2000" dirty="0">
              <a:ea typeface="Calibri"/>
              <a:cs typeface="Times New Roman"/>
            </a:endParaRPr>
          </a:p>
        </p:txBody>
      </p:sp>
    </p:spTree>
    <p:extLst>
      <p:ext uri="{BB962C8B-B14F-4D97-AF65-F5344CB8AC3E}">
        <p14:creationId xmlns:p14="http://schemas.microsoft.com/office/powerpoint/2010/main" val="27683161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79456"/>
            <a:ext cx="8568952" cy="5967788"/>
          </a:xfrm>
          <a:prstGeom prst="rect">
            <a:avLst/>
          </a:prstGeom>
        </p:spPr>
        <p:txBody>
          <a:bodyPr wrap="square">
            <a:spAutoFit/>
          </a:bodyPr>
          <a:lstStyle/>
          <a:p>
            <a:pPr algn="just">
              <a:lnSpc>
                <a:spcPct val="115000"/>
              </a:lnSpc>
              <a:spcAft>
                <a:spcPts val="0"/>
              </a:spcAft>
            </a:pPr>
            <a:r>
              <a:rPr lang="en-US" sz="3200" b="1" i="1" dirty="0">
                <a:latin typeface="Times New Roman"/>
                <a:ea typeface="Calibri"/>
                <a:cs typeface="Times New Roman"/>
              </a:rPr>
              <a:t>The most widely spread</a:t>
            </a:r>
            <a:r>
              <a:rPr lang="en-US" sz="3200" dirty="0">
                <a:latin typeface="Times New Roman"/>
                <a:ea typeface="Calibri"/>
                <a:cs typeface="Times New Roman"/>
              </a:rPr>
              <a:t> among the enumerated </a:t>
            </a:r>
            <a:r>
              <a:rPr lang="en-US" sz="3200" b="1" i="1" dirty="0">
                <a:latin typeface="Times New Roman"/>
                <a:ea typeface="Calibri"/>
                <a:cs typeface="Times New Roman"/>
              </a:rPr>
              <a:t>accentual types</a:t>
            </a:r>
            <a:r>
              <a:rPr lang="en-US" sz="3200" dirty="0">
                <a:latin typeface="Times New Roman"/>
                <a:ea typeface="Calibri"/>
                <a:cs typeface="Times New Roman"/>
              </a:rPr>
              <a:t> are supposed to be </a:t>
            </a:r>
            <a:endParaRPr lang="en-US" sz="3200" dirty="0" smtClean="0">
              <a:latin typeface="Times New Roman"/>
              <a:ea typeface="Calibri"/>
              <a:cs typeface="Times New Roman"/>
            </a:endParaRPr>
          </a:p>
          <a:p>
            <a:pPr algn="just">
              <a:lnSpc>
                <a:spcPct val="115000"/>
              </a:lnSpc>
              <a:spcAft>
                <a:spcPts val="0"/>
              </a:spcAft>
            </a:pPr>
            <a:r>
              <a:rPr lang="en-US" sz="3200" dirty="0" smtClean="0">
                <a:latin typeface="Times New Roman"/>
                <a:ea typeface="Calibri"/>
                <a:cs typeface="Times New Roman"/>
              </a:rPr>
              <a:t>Type </a:t>
            </a:r>
            <a:r>
              <a:rPr lang="en-US" sz="3200" dirty="0">
                <a:latin typeface="Times New Roman"/>
                <a:ea typeface="Calibri"/>
                <a:cs typeface="Times New Roman"/>
              </a:rPr>
              <a:t>I [</a:t>
            </a:r>
            <a:r>
              <a:rPr lang="en-US" sz="3200" dirty="0">
                <a:latin typeface="Malgun Gothic"/>
                <a:ea typeface="Calibri"/>
                <a:cs typeface="Malgun Gothic"/>
              </a:rPr>
              <a:t>ᅩ</a:t>
            </a:r>
            <a:r>
              <a:rPr lang="en-US" sz="3200" dirty="0">
                <a:latin typeface="Times New Roman"/>
                <a:ea typeface="Calibri"/>
                <a:cs typeface="Times New Roman"/>
              </a:rPr>
              <a:t> –], </a:t>
            </a:r>
            <a:endParaRPr lang="en-US" sz="3200" dirty="0" smtClean="0">
              <a:latin typeface="Times New Roman"/>
              <a:ea typeface="Calibri"/>
              <a:cs typeface="Times New Roman"/>
            </a:endParaRPr>
          </a:p>
          <a:p>
            <a:pPr algn="just">
              <a:lnSpc>
                <a:spcPct val="115000"/>
              </a:lnSpc>
              <a:spcAft>
                <a:spcPts val="0"/>
              </a:spcAft>
            </a:pPr>
            <a:r>
              <a:rPr lang="en-US" sz="3200" dirty="0" smtClean="0">
                <a:latin typeface="Times New Roman"/>
                <a:ea typeface="Calibri"/>
                <a:cs typeface="Times New Roman"/>
              </a:rPr>
              <a:t>Type </a:t>
            </a:r>
            <a:r>
              <a:rPr lang="en-US" sz="3200" dirty="0">
                <a:latin typeface="Times New Roman"/>
                <a:ea typeface="Calibri"/>
                <a:cs typeface="Times New Roman"/>
              </a:rPr>
              <a:t>II [</a:t>
            </a:r>
            <a:r>
              <a:rPr lang="en-US" sz="3200" dirty="0" err="1">
                <a:latin typeface="Malgun Gothic"/>
                <a:ea typeface="Calibri"/>
                <a:cs typeface="Malgun Gothic"/>
              </a:rPr>
              <a:t>ᅩᅩ</a:t>
            </a:r>
            <a:r>
              <a:rPr lang="en-US" sz="3200" dirty="0">
                <a:latin typeface="Times New Roman"/>
                <a:ea typeface="Calibri"/>
                <a:cs typeface="Times New Roman"/>
              </a:rPr>
              <a:t>], </a:t>
            </a:r>
            <a:endParaRPr lang="en-US" sz="3200" dirty="0" smtClean="0">
              <a:latin typeface="Times New Roman"/>
              <a:ea typeface="Calibri"/>
              <a:cs typeface="Times New Roman"/>
            </a:endParaRPr>
          </a:p>
          <a:p>
            <a:pPr algn="just">
              <a:lnSpc>
                <a:spcPct val="115000"/>
              </a:lnSpc>
              <a:spcAft>
                <a:spcPts val="0"/>
              </a:spcAft>
            </a:pPr>
            <a:r>
              <a:rPr lang="en-US" sz="3200" dirty="0" smtClean="0">
                <a:latin typeface="Times New Roman"/>
                <a:ea typeface="Calibri"/>
                <a:cs typeface="Times New Roman"/>
              </a:rPr>
              <a:t>Type </a:t>
            </a:r>
            <a:r>
              <a:rPr lang="en-US" sz="3200" dirty="0">
                <a:latin typeface="Times New Roman"/>
                <a:ea typeface="Calibri"/>
                <a:cs typeface="Times New Roman"/>
              </a:rPr>
              <a:t>V [</a:t>
            </a:r>
            <a:r>
              <a:rPr lang="en-US" sz="3200" dirty="0" err="1">
                <a:latin typeface="Malgun Gothic"/>
                <a:ea typeface="Calibri"/>
                <a:cs typeface="Malgun Gothic"/>
              </a:rPr>
              <a:t>ᅩᅮ</a:t>
            </a:r>
            <a:r>
              <a:rPr lang="en-US" sz="3200" dirty="0" smtClean="0">
                <a:latin typeface="Times New Roman"/>
                <a:ea typeface="Calibri"/>
                <a:cs typeface="Times New Roman"/>
              </a:rPr>
              <a:t>],</a:t>
            </a:r>
          </a:p>
          <a:p>
            <a:pPr algn="just">
              <a:lnSpc>
                <a:spcPct val="115000"/>
              </a:lnSpc>
              <a:spcAft>
                <a:spcPts val="0"/>
              </a:spcAft>
            </a:pPr>
            <a:r>
              <a:rPr lang="en-US" sz="3200" dirty="0" smtClean="0">
                <a:latin typeface="Times New Roman"/>
                <a:ea typeface="Calibri"/>
                <a:cs typeface="Times New Roman"/>
              </a:rPr>
              <a:t>Type </a:t>
            </a:r>
            <a:r>
              <a:rPr lang="en-US" sz="3200" dirty="0">
                <a:latin typeface="Times New Roman"/>
                <a:ea typeface="Calibri"/>
                <a:cs typeface="Times New Roman"/>
              </a:rPr>
              <a:t>VI [</a:t>
            </a:r>
            <a:r>
              <a:rPr lang="en-US" sz="3200" dirty="0" err="1">
                <a:latin typeface="Malgun Gothic"/>
                <a:ea typeface="Calibri"/>
                <a:cs typeface="Malgun Gothic"/>
              </a:rPr>
              <a:t>ᅮᅩ</a:t>
            </a:r>
            <a:r>
              <a:rPr lang="en-US" sz="3200" dirty="0">
                <a:latin typeface="Times New Roman"/>
                <a:ea typeface="Calibri"/>
                <a:cs typeface="Times New Roman"/>
              </a:rPr>
              <a:t>]. </a:t>
            </a:r>
            <a:endParaRPr lang="en-US" sz="3200" dirty="0" smtClean="0">
              <a:latin typeface="Times New Roman"/>
              <a:ea typeface="Calibri"/>
              <a:cs typeface="Times New Roman"/>
            </a:endParaRPr>
          </a:p>
          <a:p>
            <a:pPr algn="just">
              <a:lnSpc>
                <a:spcPct val="115000"/>
              </a:lnSpc>
              <a:spcAft>
                <a:spcPts val="0"/>
              </a:spcAft>
            </a:pPr>
            <a:r>
              <a:rPr lang="en-US" sz="2800" dirty="0" smtClean="0">
                <a:latin typeface="Times New Roman"/>
                <a:ea typeface="Calibri"/>
                <a:cs typeface="Times New Roman"/>
              </a:rPr>
              <a:t>Each </a:t>
            </a:r>
            <a:r>
              <a:rPr lang="en-US" sz="2800" dirty="0">
                <a:latin typeface="Times New Roman"/>
                <a:ea typeface="Calibri"/>
                <a:cs typeface="Times New Roman"/>
              </a:rPr>
              <a:t>type includes varieties of definite accentual structures with different numbers of syllables and marks thousands of words. So the four of them cover the main bulk of most common English words and are therefore most typical for the English vocabulary. </a:t>
            </a:r>
            <a:endParaRPr lang="ru-RU" sz="2800" dirty="0">
              <a:ea typeface="Calibri"/>
              <a:cs typeface="Times New Roman"/>
            </a:endParaRPr>
          </a:p>
        </p:txBody>
      </p:sp>
    </p:spTree>
    <p:extLst>
      <p:ext uri="{BB962C8B-B14F-4D97-AF65-F5344CB8AC3E}">
        <p14:creationId xmlns:p14="http://schemas.microsoft.com/office/powerpoint/2010/main" val="40870350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302359"/>
            <a:ext cx="8856984" cy="6124754"/>
          </a:xfrm>
          <a:prstGeom prst="rect">
            <a:avLst/>
          </a:prstGeom>
        </p:spPr>
        <p:txBody>
          <a:bodyPr wrap="square">
            <a:spAutoFit/>
          </a:bodyPr>
          <a:lstStyle/>
          <a:p>
            <a:pPr algn="just"/>
            <a:r>
              <a:rPr lang="en-US" sz="2800" dirty="0" smtClean="0">
                <a:effectLst/>
                <a:latin typeface="Times New Roman"/>
                <a:ea typeface="Calibri"/>
              </a:rPr>
              <a:t>The nature of word stress can be studied from the point of view of </a:t>
            </a:r>
            <a:r>
              <a:rPr lang="en-US" sz="2800" i="1" dirty="0" smtClean="0">
                <a:effectLst/>
                <a:latin typeface="Times New Roman"/>
                <a:ea typeface="Calibri"/>
              </a:rPr>
              <a:t>production</a:t>
            </a:r>
            <a:r>
              <a:rPr lang="en-US" sz="2800" dirty="0" smtClean="0">
                <a:effectLst/>
                <a:latin typeface="Times New Roman"/>
                <a:ea typeface="Calibri"/>
              </a:rPr>
              <a:t> and </a:t>
            </a:r>
            <a:r>
              <a:rPr lang="en-US" sz="2800" i="1" dirty="0" smtClean="0">
                <a:effectLst/>
                <a:latin typeface="Times New Roman"/>
                <a:ea typeface="Calibri"/>
              </a:rPr>
              <a:t>perception</a:t>
            </a:r>
            <a:r>
              <a:rPr lang="en-US" sz="2800" dirty="0" smtClean="0">
                <a:effectLst/>
                <a:latin typeface="Times New Roman"/>
                <a:ea typeface="Calibri"/>
              </a:rPr>
              <a:t>; the two are obviously closely related but are not identical. </a:t>
            </a:r>
          </a:p>
          <a:p>
            <a:pPr algn="just"/>
            <a:endParaRPr lang="en-US" sz="2800" dirty="0" smtClean="0">
              <a:effectLst/>
              <a:latin typeface="Times New Roman"/>
              <a:ea typeface="Calibri"/>
            </a:endParaRPr>
          </a:p>
          <a:p>
            <a:pPr marL="457200" indent="-457200" algn="just">
              <a:buFont typeface="Wingdings" panose="05000000000000000000" pitchFamily="2" charset="2"/>
              <a:buChar char="v"/>
            </a:pPr>
            <a:r>
              <a:rPr lang="en-US" sz="2800" i="1" dirty="0" smtClean="0">
                <a:effectLst/>
                <a:latin typeface="Times New Roman"/>
                <a:ea typeface="Calibri"/>
              </a:rPr>
              <a:t>The production of stressed syllables </a:t>
            </a:r>
            <a:r>
              <a:rPr lang="en-US" sz="2800" dirty="0" smtClean="0">
                <a:effectLst/>
                <a:latin typeface="Times New Roman"/>
                <a:ea typeface="Calibri"/>
              </a:rPr>
              <a:t>requires more muscular energy. Greater muscular effort and muscular activity produce higher subglottal pressure and an increase in the amount of air expelled from the lungs. </a:t>
            </a:r>
          </a:p>
          <a:p>
            <a:pPr algn="just"/>
            <a:endParaRPr lang="en-US" sz="2800" dirty="0" smtClean="0">
              <a:effectLst/>
              <a:latin typeface="Times New Roman"/>
              <a:ea typeface="Calibri"/>
            </a:endParaRPr>
          </a:p>
          <a:p>
            <a:pPr marL="457200" indent="-457200" algn="just">
              <a:buFont typeface="Wingdings" panose="05000000000000000000" pitchFamily="2" charset="2"/>
              <a:buChar char="v"/>
            </a:pPr>
            <a:r>
              <a:rPr lang="en-US" sz="2800" i="1" dirty="0" smtClean="0">
                <a:effectLst/>
                <a:latin typeface="Times New Roman"/>
                <a:ea typeface="Calibri"/>
              </a:rPr>
              <a:t>On the acoustic level </a:t>
            </a:r>
            <a:r>
              <a:rPr lang="en-US" sz="2800" dirty="0" smtClean="0">
                <a:effectLst/>
                <a:latin typeface="Times New Roman"/>
                <a:ea typeface="Calibri"/>
              </a:rPr>
              <a:t>this extra articulatory activity leads to the increase of intensity, duration and fundamental frequency of the stressed syllable. </a:t>
            </a:r>
            <a:r>
              <a:rPr lang="en-US" sz="2800" i="1" dirty="0" smtClean="0">
                <a:effectLst/>
                <a:latin typeface="Times New Roman"/>
                <a:ea typeface="Calibri"/>
              </a:rPr>
              <a:t>On the perception level </a:t>
            </a:r>
            <a:r>
              <a:rPr lang="en-US" sz="2800" dirty="0" smtClean="0">
                <a:effectLst/>
                <a:latin typeface="Times New Roman"/>
                <a:ea typeface="Calibri"/>
              </a:rPr>
              <a:t>it corresponds to the increase of loudness, length and pitch. </a:t>
            </a:r>
            <a:endParaRPr lang="ru-RU" sz="2800" dirty="0"/>
          </a:p>
        </p:txBody>
      </p:sp>
    </p:spTree>
    <p:extLst>
      <p:ext uri="{BB962C8B-B14F-4D97-AF65-F5344CB8AC3E}">
        <p14:creationId xmlns:p14="http://schemas.microsoft.com/office/powerpoint/2010/main" val="336514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515895"/>
            <a:ext cx="8280920" cy="5613845"/>
          </a:xfrm>
          <a:prstGeom prst="rect">
            <a:avLst/>
          </a:prstGeom>
        </p:spPr>
        <p:txBody>
          <a:bodyPr wrap="square">
            <a:spAutoFit/>
          </a:bodyPr>
          <a:lstStyle/>
          <a:p>
            <a:pPr algn="just">
              <a:lnSpc>
                <a:spcPct val="115000"/>
              </a:lnSpc>
              <a:spcAft>
                <a:spcPts val="0"/>
              </a:spcAft>
            </a:pPr>
            <a:r>
              <a:rPr lang="en-US" sz="2400" i="1" dirty="0" smtClean="0">
                <a:latin typeface="Times New Roman"/>
                <a:ea typeface="Calibri"/>
                <a:cs typeface="Times New Roman"/>
              </a:rPr>
              <a:t>The </a:t>
            </a:r>
            <a:r>
              <a:rPr lang="en-US" sz="2400" i="1" dirty="0">
                <a:latin typeface="Times New Roman"/>
                <a:ea typeface="Calibri"/>
                <a:cs typeface="Times New Roman"/>
              </a:rPr>
              <a:t>typical feature of English accentual structure</a:t>
            </a:r>
            <a:r>
              <a:rPr lang="en-US" sz="2400" dirty="0">
                <a:latin typeface="Times New Roman"/>
                <a:ea typeface="Calibri"/>
                <a:cs typeface="Times New Roman"/>
              </a:rPr>
              <a:t> is its </a:t>
            </a:r>
            <a:r>
              <a:rPr lang="en-US" sz="2400" i="1" u="sng" dirty="0">
                <a:latin typeface="Times New Roman"/>
                <a:ea typeface="Calibri"/>
                <a:cs typeface="Times New Roman"/>
              </a:rPr>
              <a:t>instability</a:t>
            </a:r>
            <a:r>
              <a:rPr lang="en-US" sz="2400" dirty="0">
                <a:latin typeface="Times New Roman"/>
                <a:ea typeface="Calibri"/>
                <a:cs typeface="Times New Roman"/>
              </a:rPr>
              <a:t>. There is a great number of words having variants of their accentual patterns. They may differ in: </a:t>
            </a:r>
            <a:endParaRPr lang="en-US" sz="2400" dirty="0" smtClean="0">
              <a:latin typeface="Times New Roman"/>
              <a:ea typeface="Calibri"/>
              <a:cs typeface="Times New Roman"/>
            </a:endParaRPr>
          </a:p>
          <a:p>
            <a:pPr algn="just">
              <a:lnSpc>
                <a:spcPct val="115000"/>
              </a:lnSpc>
              <a:spcAft>
                <a:spcPts val="0"/>
              </a:spcAft>
            </a:pPr>
            <a:r>
              <a:rPr lang="en-US" sz="2400" dirty="0" smtClean="0">
                <a:latin typeface="Times New Roman"/>
                <a:ea typeface="Calibri"/>
                <a:cs typeface="Times New Roman"/>
              </a:rPr>
              <a:t>number </a:t>
            </a:r>
            <a:r>
              <a:rPr lang="en-US" sz="2400" dirty="0">
                <a:latin typeface="Times New Roman"/>
                <a:ea typeface="Calibri"/>
                <a:cs typeface="Times New Roman"/>
              </a:rPr>
              <a:t>of stresses: </a:t>
            </a:r>
            <a:r>
              <a:rPr lang="en-US" sz="2400" dirty="0" smtClean="0">
                <a:latin typeface="Times New Roman"/>
                <a:ea typeface="Calibri"/>
                <a:cs typeface="Times New Roman"/>
              </a:rPr>
              <a:t>CCTV </a:t>
            </a:r>
            <a:r>
              <a:rPr lang="en-US" sz="2400" dirty="0">
                <a:latin typeface="Times New Roman"/>
                <a:ea typeface="Calibri"/>
                <a:cs typeface="Times New Roman"/>
              </a:rPr>
              <a:t>[</a:t>
            </a:r>
            <a:r>
              <a:rPr lang="en-US" sz="2400" dirty="0" err="1">
                <a:latin typeface="Malgun Gothic"/>
                <a:ea typeface="Calibri"/>
                <a:cs typeface="Malgun Gothic"/>
              </a:rPr>
              <a:t>ᅩᅩᅩᅩ</a:t>
            </a:r>
            <a:r>
              <a:rPr lang="en-US" sz="2400" dirty="0">
                <a:latin typeface="Times New Roman"/>
                <a:ea typeface="Calibri"/>
                <a:cs typeface="Times New Roman"/>
              </a:rPr>
              <a:t>] or [</a:t>
            </a:r>
            <a:r>
              <a:rPr lang="en-US" sz="2400" dirty="0">
                <a:latin typeface="Malgun Gothic"/>
                <a:ea typeface="Calibri"/>
                <a:cs typeface="Malgun Gothic"/>
              </a:rPr>
              <a:t>ᅩ</a:t>
            </a:r>
            <a:r>
              <a:rPr lang="en-US" sz="2400" dirty="0">
                <a:latin typeface="Times New Roman"/>
                <a:ea typeface="Calibri"/>
                <a:cs typeface="Times New Roman"/>
              </a:rPr>
              <a:t> ––</a:t>
            </a:r>
            <a:r>
              <a:rPr lang="en-US" sz="2400" dirty="0">
                <a:latin typeface="Malgun Gothic"/>
                <a:ea typeface="Calibri"/>
                <a:cs typeface="Malgun Gothic"/>
              </a:rPr>
              <a:t>ᅩ</a:t>
            </a:r>
            <a:r>
              <a:rPr lang="en-US" sz="2400" dirty="0">
                <a:latin typeface="Times New Roman"/>
                <a:ea typeface="Calibri"/>
                <a:cs typeface="Times New Roman"/>
              </a:rPr>
              <a:t>]; </a:t>
            </a:r>
            <a:endParaRPr lang="en-US" sz="2400" dirty="0" smtClean="0">
              <a:latin typeface="Times New Roman"/>
              <a:ea typeface="Calibri"/>
              <a:cs typeface="Times New Roman"/>
            </a:endParaRPr>
          </a:p>
          <a:p>
            <a:pPr algn="just">
              <a:lnSpc>
                <a:spcPct val="115000"/>
              </a:lnSpc>
              <a:spcAft>
                <a:spcPts val="0"/>
              </a:spcAft>
            </a:pPr>
            <a:r>
              <a:rPr lang="en-US" sz="2400" dirty="0" smtClean="0">
                <a:latin typeface="Times New Roman"/>
                <a:ea typeface="Calibri"/>
                <a:cs typeface="Times New Roman"/>
              </a:rPr>
              <a:t>the </a:t>
            </a:r>
            <a:r>
              <a:rPr lang="en-US" sz="2400" dirty="0">
                <a:latin typeface="Times New Roman"/>
                <a:ea typeface="Calibri"/>
                <a:cs typeface="Times New Roman"/>
              </a:rPr>
              <a:t>place of stress: </a:t>
            </a:r>
            <a:r>
              <a:rPr lang="en-US" sz="2400" dirty="0" smtClean="0">
                <a:latin typeface="Times New Roman"/>
                <a:ea typeface="Calibri"/>
                <a:cs typeface="Times New Roman"/>
              </a:rPr>
              <a:t>hospitable </a:t>
            </a:r>
            <a:r>
              <a:rPr lang="en-US" sz="2400" dirty="0">
                <a:latin typeface="Times New Roman"/>
                <a:ea typeface="Calibri"/>
                <a:cs typeface="Times New Roman"/>
              </a:rPr>
              <a:t>[</a:t>
            </a:r>
            <a:r>
              <a:rPr lang="en-US" sz="2400" dirty="0">
                <a:latin typeface="Malgun Gothic"/>
                <a:ea typeface="Calibri"/>
                <a:cs typeface="Malgun Gothic"/>
              </a:rPr>
              <a:t>ᅩ</a:t>
            </a:r>
            <a:r>
              <a:rPr lang="en-US" sz="2400" dirty="0">
                <a:latin typeface="Times New Roman"/>
                <a:ea typeface="Calibri"/>
                <a:cs typeface="Times New Roman"/>
              </a:rPr>
              <a:t> –––] or [–</a:t>
            </a:r>
            <a:r>
              <a:rPr lang="en-US" sz="2400" dirty="0">
                <a:latin typeface="Malgun Gothic"/>
                <a:ea typeface="Calibri"/>
                <a:cs typeface="Malgun Gothic"/>
              </a:rPr>
              <a:t>ᅩ</a:t>
            </a:r>
            <a:r>
              <a:rPr lang="en-US" sz="2400" dirty="0">
                <a:latin typeface="Times New Roman"/>
                <a:ea typeface="Calibri"/>
                <a:cs typeface="Times New Roman"/>
              </a:rPr>
              <a:t> </a:t>
            </a:r>
            <a:r>
              <a:rPr lang="en-US" sz="2400" dirty="0" smtClean="0">
                <a:latin typeface="Times New Roman"/>
                <a:ea typeface="Calibri"/>
                <a:cs typeface="Times New Roman"/>
              </a:rPr>
              <a:t>––]; individualization </a:t>
            </a:r>
            <a:r>
              <a:rPr lang="en-US" sz="2400" dirty="0">
                <a:latin typeface="Times New Roman"/>
                <a:ea typeface="Calibri"/>
                <a:cs typeface="Times New Roman"/>
              </a:rPr>
              <a:t>[</a:t>
            </a:r>
            <a:r>
              <a:rPr lang="en-US" sz="2400" dirty="0">
                <a:latin typeface="Malgun Gothic"/>
                <a:ea typeface="Calibri"/>
                <a:cs typeface="Malgun Gothic"/>
              </a:rPr>
              <a:t>ᅮ</a:t>
            </a:r>
            <a:r>
              <a:rPr lang="en-US" sz="2400" dirty="0">
                <a:latin typeface="Times New Roman"/>
                <a:ea typeface="Calibri"/>
                <a:cs typeface="Times New Roman"/>
              </a:rPr>
              <a:t>  –</a:t>
            </a:r>
            <a:r>
              <a:rPr lang="en-US" sz="2400" dirty="0">
                <a:latin typeface="Malgun Gothic"/>
                <a:ea typeface="Calibri"/>
                <a:cs typeface="Malgun Gothic"/>
              </a:rPr>
              <a:t>ᅮ</a:t>
            </a:r>
            <a:r>
              <a:rPr lang="en-US" sz="2400" dirty="0">
                <a:latin typeface="Times New Roman"/>
                <a:ea typeface="Calibri"/>
                <a:cs typeface="Times New Roman"/>
              </a:rPr>
              <a:t> –</a:t>
            </a:r>
            <a:r>
              <a:rPr lang="en-US" sz="2400" dirty="0">
                <a:latin typeface="Malgun Gothic"/>
                <a:ea typeface="Calibri"/>
                <a:cs typeface="Malgun Gothic"/>
              </a:rPr>
              <a:t>ᅩ</a:t>
            </a:r>
            <a:r>
              <a:rPr lang="en-US" sz="2400" dirty="0">
                <a:latin typeface="Times New Roman"/>
                <a:ea typeface="Calibri"/>
                <a:cs typeface="Times New Roman"/>
              </a:rPr>
              <a:t> –]   or [</a:t>
            </a:r>
            <a:r>
              <a:rPr lang="en-US" sz="2400" dirty="0">
                <a:latin typeface="Malgun Gothic"/>
                <a:ea typeface="Calibri"/>
                <a:cs typeface="Malgun Gothic"/>
              </a:rPr>
              <a:t>ᅩ</a:t>
            </a:r>
            <a:r>
              <a:rPr lang="en-US" sz="2400" dirty="0">
                <a:latin typeface="Times New Roman"/>
                <a:ea typeface="Calibri"/>
                <a:cs typeface="Times New Roman"/>
              </a:rPr>
              <a:t> –</a:t>
            </a:r>
            <a:r>
              <a:rPr lang="en-US" sz="2400" dirty="0">
                <a:latin typeface="Malgun Gothic"/>
                <a:ea typeface="Calibri"/>
                <a:cs typeface="Malgun Gothic"/>
              </a:rPr>
              <a:t>ᅮ</a:t>
            </a:r>
            <a:r>
              <a:rPr lang="en-US" sz="2400" dirty="0">
                <a:latin typeface="Times New Roman"/>
                <a:ea typeface="Calibri"/>
                <a:cs typeface="Times New Roman"/>
              </a:rPr>
              <a:t> –</a:t>
            </a:r>
            <a:r>
              <a:rPr lang="en-US" sz="2400" dirty="0">
                <a:latin typeface="Malgun Gothic"/>
                <a:ea typeface="Calibri"/>
                <a:cs typeface="Malgun Gothic"/>
              </a:rPr>
              <a:t>ᅩ</a:t>
            </a:r>
            <a:r>
              <a:rPr lang="en-US" sz="2400" dirty="0">
                <a:latin typeface="Times New Roman"/>
                <a:ea typeface="Calibri"/>
                <a:cs typeface="Times New Roman"/>
              </a:rPr>
              <a:t> </a:t>
            </a:r>
            <a:r>
              <a:rPr lang="en-US" sz="2400" dirty="0" smtClean="0">
                <a:latin typeface="Times New Roman"/>
                <a:ea typeface="Calibri"/>
                <a:cs typeface="Times New Roman"/>
              </a:rPr>
              <a:t>–].</a:t>
            </a:r>
          </a:p>
          <a:p>
            <a:pPr algn="just">
              <a:lnSpc>
                <a:spcPct val="115000"/>
              </a:lnSpc>
              <a:spcAft>
                <a:spcPts val="0"/>
              </a:spcAft>
            </a:pPr>
            <a:endParaRPr lang="ru-RU" sz="2400" dirty="0">
              <a:ea typeface="Calibri"/>
              <a:cs typeface="Times New Roman"/>
            </a:endParaRPr>
          </a:p>
          <a:p>
            <a:pPr algn="just">
              <a:lnSpc>
                <a:spcPct val="115000"/>
              </a:lnSpc>
              <a:spcAft>
                <a:spcPts val="0"/>
              </a:spcAft>
            </a:pPr>
            <a:r>
              <a:rPr lang="en-US" sz="2400" dirty="0">
                <a:latin typeface="Times New Roman"/>
                <a:ea typeface="Calibri"/>
                <a:cs typeface="Times New Roman"/>
              </a:rPr>
              <a:t>The variability of the word accentual structure is multiplied in connected speech. The accentual structure of words may be altered under the influence of rhythm, e.g. </a:t>
            </a:r>
            <a:endParaRPr lang="en-US" sz="2400" dirty="0" smtClean="0">
              <a:latin typeface="Times New Roman"/>
              <a:ea typeface="Calibri"/>
              <a:cs typeface="Times New Roman"/>
            </a:endParaRPr>
          </a:p>
          <a:p>
            <a:pPr algn="just">
              <a:lnSpc>
                <a:spcPct val="115000"/>
              </a:lnSpc>
              <a:spcAft>
                <a:spcPts val="0"/>
              </a:spcAft>
            </a:pPr>
            <a:endParaRPr lang="en-US" sz="2400" dirty="0" smtClean="0">
              <a:latin typeface="Times New Roman"/>
              <a:ea typeface="Calibri"/>
              <a:cs typeface="Times New Roman"/>
            </a:endParaRPr>
          </a:p>
          <a:p>
            <a:pPr algn="ctr">
              <a:lnSpc>
                <a:spcPct val="115000"/>
              </a:lnSpc>
              <a:spcAft>
                <a:spcPts val="0"/>
              </a:spcAft>
            </a:pPr>
            <a:r>
              <a:rPr lang="en-US" sz="2400" i="1" dirty="0" smtClean="0">
                <a:latin typeface="Times New Roman"/>
                <a:ea typeface="Calibri"/>
                <a:cs typeface="Times New Roman"/>
              </a:rPr>
              <a:t>An </a:t>
            </a:r>
            <a:r>
              <a:rPr lang="en-US" sz="2400" i="1" dirty="0">
                <a:latin typeface="Times New Roman"/>
                <a:ea typeface="Calibri"/>
                <a:cs typeface="Times New Roman"/>
              </a:rPr>
              <a:t>'unpolished 'stone.</a:t>
            </a:r>
            <a:r>
              <a:rPr lang="en-US" sz="2400" dirty="0">
                <a:latin typeface="Times New Roman"/>
                <a:ea typeface="Calibri"/>
                <a:cs typeface="Times New Roman"/>
              </a:rPr>
              <a:t>  But: </a:t>
            </a:r>
            <a:r>
              <a:rPr lang="en-US" sz="2400" i="1" dirty="0">
                <a:latin typeface="Times New Roman"/>
                <a:ea typeface="Calibri"/>
                <a:cs typeface="Times New Roman"/>
              </a:rPr>
              <a:t>The 'stone was </a:t>
            </a:r>
            <a:r>
              <a:rPr lang="en-US" sz="2400" i="1" dirty="0" err="1">
                <a:latin typeface="Times New Roman"/>
                <a:ea typeface="Calibri"/>
                <a:cs typeface="Times New Roman"/>
              </a:rPr>
              <a:t>un'polished</a:t>
            </a:r>
            <a:r>
              <a:rPr lang="en-US" sz="2400" dirty="0">
                <a:latin typeface="Times New Roman"/>
                <a:ea typeface="Calibri"/>
                <a:cs typeface="Times New Roman"/>
              </a:rPr>
              <a:t>. </a:t>
            </a:r>
            <a:endParaRPr lang="ru-RU" sz="2400" dirty="0">
              <a:ea typeface="Calibri"/>
              <a:cs typeface="Times New Roman"/>
            </a:endParaRPr>
          </a:p>
          <a:p>
            <a:pPr algn="ctr">
              <a:lnSpc>
                <a:spcPct val="115000"/>
              </a:lnSpc>
              <a:spcAft>
                <a:spcPts val="0"/>
              </a:spcAft>
            </a:pPr>
            <a:r>
              <a:rPr lang="en-US" sz="2400" i="1" dirty="0">
                <a:latin typeface="Times New Roman"/>
                <a:ea typeface="Calibri"/>
                <a:cs typeface="Times New Roman"/>
              </a:rPr>
              <a:t>'Find 'page </a:t>
            </a:r>
            <a:r>
              <a:rPr lang="en-US" sz="2400" i="1" dirty="0" err="1">
                <a:latin typeface="Times New Roman"/>
                <a:ea typeface="Calibri"/>
                <a:cs typeface="Times New Roman"/>
              </a:rPr>
              <a:t>four'teen</a:t>
            </a:r>
            <a:r>
              <a:rPr lang="en-US" sz="2400" i="1" dirty="0">
                <a:latin typeface="Times New Roman"/>
                <a:ea typeface="Calibri"/>
                <a:cs typeface="Times New Roman"/>
              </a:rPr>
              <a:t>.</a:t>
            </a:r>
            <a:r>
              <a:rPr lang="en-US" sz="2400" dirty="0">
                <a:latin typeface="Times New Roman"/>
                <a:ea typeface="Calibri"/>
                <a:cs typeface="Times New Roman"/>
              </a:rPr>
              <a:t>   But: </a:t>
            </a:r>
            <a:r>
              <a:rPr lang="en-US" sz="2400" i="1" dirty="0">
                <a:latin typeface="Times New Roman"/>
                <a:ea typeface="Calibri"/>
                <a:cs typeface="Times New Roman"/>
              </a:rPr>
              <a:t>We 'counted 'fourteen 'birds.</a:t>
            </a:r>
            <a:endParaRPr lang="ru-RU" sz="2400" dirty="0">
              <a:ea typeface="Calibri"/>
              <a:cs typeface="Times New Roman"/>
            </a:endParaRPr>
          </a:p>
        </p:txBody>
      </p:sp>
    </p:spTree>
    <p:extLst>
      <p:ext uri="{BB962C8B-B14F-4D97-AF65-F5344CB8AC3E}">
        <p14:creationId xmlns:p14="http://schemas.microsoft.com/office/powerpoint/2010/main" val="311007019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60648"/>
            <a:ext cx="9144000" cy="6463308"/>
          </a:xfrm>
          <a:prstGeom prst="rect">
            <a:avLst/>
          </a:prstGeom>
        </p:spPr>
        <p:txBody>
          <a:bodyPr wrap="square">
            <a:spAutoFit/>
          </a:bodyPr>
          <a:lstStyle/>
          <a:p>
            <a:pPr algn="just">
              <a:lnSpc>
                <a:spcPct val="115000"/>
              </a:lnSpc>
              <a:spcAft>
                <a:spcPts val="0"/>
              </a:spcAft>
            </a:pPr>
            <a:r>
              <a:rPr lang="en-US" sz="2000" b="1" dirty="0">
                <a:latin typeface="Times New Roman"/>
                <a:ea typeface="Calibri"/>
                <a:cs typeface="Times New Roman"/>
              </a:rPr>
              <a:t>7. The functional aspect of word stress</a:t>
            </a:r>
            <a:r>
              <a:rPr lang="en-US" sz="2000" b="1" dirty="0" smtClean="0">
                <a:latin typeface="Times New Roman"/>
                <a:ea typeface="Calibri"/>
                <a:cs typeface="Times New Roman"/>
              </a:rPr>
              <a:t>.</a:t>
            </a:r>
          </a:p>
          <a:p>
            <a:pPr algn="just">
              <a:lnSpc>
                <a:spcPct val="115000"/>
              </a:lnSpc>
              <a:spcAft>
                <a:spcPts val="0"/>
              </a:spcAft>
            </a:pP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Word stress performs the following functions: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1. Word stress organizes the syllables into a word. It creates a particular pattern of relationships among syllables, making some syllables more prominent than others and shapes the word as a whole. Thus word stress performs the </a:t>
            </a:r>
            <a:r>
              <a:rPr lang="en-US" sz="2000" i="1" dirty="0">
                <a:latin typeface="Times New Roman"/>
                <a:ea typeface="Calibri"/>
                <a:cs typeface="Times New Roman"/>
              </a:rPr>
              <a:t>constitutive function</a:t>
            </a:r>
            <a:r>
              <a:rPr lang="en-US" sz="2000" dirty="0">
                <a:latin typeface="Times New Roman"/>
                <a:ea typeface="Calibri"/>
                <a:cs typeface="Times New Roman"/>
              </a:rPr>
              <a:t>.</a:t>
            </a:r>
            <a:r>
              <a:rPr lang="en-US" sz="2000" dirty="0">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John </a:t>
            </a:r>
            <a:r>
              <a:rPr lang="en-US" sz="2000" dirty="0" smtClean="0">
                <a:latin typeface="Times New Roman"/>
                <a:ea typeface="Calibri"/>
                <a:cs typeface="Times New Roman"/>
              </a:rPr>
              <a:t>Laver</a:t>
            </a:r>
            <a:r>
              <a:rPr lang="en-US" sz="2000" dirty="0">
                <a:latin typeface="Times New Roman"/>
                <a:ea typeface="Calibri"/>
                <a:cs typeface="Times New Roman"/>
              </a:rPr>
              <a:t>, a British </a:t>
            </a:r>
            <a:r>
              <a:rPr lang="en-US" sz="2000" dirty="0" smtClean="0">
                <a:latin typeface="Times New Roman"/>
                <a:ea typeface="Calibri"/>
                <a:cs typeface="Times New Roman"/>
              </a:rPr>
              <a:t>phonetician, </a:t>
            </a:r>
            <a:r>
              <a:rPr lang="en-US" sz="2000" dirty="0">
                <a:latin typeface="Times New Roman"/>
                <a:ea typeface="Calibri"/>
                <a:cs typeface="Times New Roman"/>
              </a:rPr>
              <a:t>holds the view that lexical stress shows </a:t>
            </a:r>
            <a:r>
              <a:rPr lang="en-US" sz="2000" i="1" dirty="0">
                <a:latin typeface="Times New Roman"/>
                <a:ea typeface="Calibri"/>
                <a:cs typeface="Times New Roman"/>
              </a:rPr>
              <a:t>a </a:t>
            </a:r>
            <a:r>
              <a:rPr lang="en-US" sz="2000" i="1" dirty="0" err="1">
                <a:latin typeface="Times New Roman"/>
                <a:ea typeface="Calibri"/>
                <a:cs typeface="Times New Roman"/>
              </a:rPr>
              <a:t>culminative</a:t>
            </a:r>
            <a:r>
              <a:rPr lang="en-US" sz="2000" i="1" dirty="0">
                <a:latin typeface="Times New Roman"/>
                <a:ea typeface="Calibri"/>
                <a:cs typeface="Times New Roman"/>
              </a:rPr>
              <a:t> |ˈ</a:t>
            </a:r>
            <a:r>
              <a:rPr lang="en-US" sz="2000" i="1" dirty="0" err="1" smtClean="0">
                <a:latin typeface="Times New Roman"/>
                <a:ea typeface="Calibri"/>
                <a:cs typeface="Times New Roman"/>
              </a:rPr>
              <a:t>kʌlmɪneɪtɪ</a:t>
            </a:r>
            <a:r>
              <a:rPr lang="en-US" sz="2000" i="1" dirty="0" err="1">
                <a:latin typeface="Times New Roman"/>
                <a:ea typeface="Calibri"/>
                <a:cs typeface="Times New Roman"/>
              </a:rPr>
              <a:t>v</a:t>
            </a:r>
            <a:r>
              <a:rPr lang="en-US" sz="2000" i="1" dirty="0" smtClean="0">
                <a:latin typeface="Times New Roman"/>
                <a:ea typeface="Calibri"/>
                <a:cs typeface="Times New Roman"/>
              </a:rPr>
              <a:t>|</a:t>
            </a:r>
            <a:r>
              <a:rPr lang="ru-RU" sz="2000" i="1" dirty="0" smtClean="0">
                <a:latin typeface="Times New Roman"/>
                <a:ea typeface="Calibri"/>
                <a:cs typeface="Times New Roman"/>
              </a:rPr>
              <a:t> </a:t>
            </a:r>
            <a:r>
              <a:rPr lang="en-US" sz="2000" i="1" dirty="0" smtClean="0">
                <a:latin typeface="Times New Roman"/>
                <a:ea typeface="Calibri"/>
                <a:cs typeface="Times New Roman"/>
              </a:rPr>
              <a:t>function</a:t>
            </a:r>
            <a:r>
              <a:rPr lang="en-US" sz="2000" dirty="0">
                <a:latin typeface="Times New Roman"/>
                <a:ea typeface="Calibri"/>
                <a:cs typeface="Times New Roman"/>
              </a:rPr>
              <a:t>: being a characteristic property of the word, it is thought to help the listener to judge how many individual words the speaker has produced in a given </a:t>
            </a:r>
            <a:r>
              <a:rPr lang="en-US" sz="2000" dirty="0" smtClean="0">
                <a:latin typeface="Times New Roman"/>
                <a:ea typeface="Calibri"/>
                <a:cs typeface="Times New Roman"/>
              </a:rPr>
              <a:t>utterance.</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2. Word stress makes it possible for the listener to identify a succession of syllables with a definite recurrent stress pattern as a word. In other words, it helps us to </a:t>
            </a:r>
            <a:r>
              <a:rPr lang="en-US" sz="2000" dirty="0" err="1">
                <a:latin typeface="Times New Roman"/>
                <a:ea typeface="Calibri"/>
                <a:cs typeface="Times New Roman"/>
              </a:rPr>
              <a:t>recognise</a:t>
            </a:r>
            <a:r>
              <a:rPr lang="en-US" sz="2000" dirty="0">
                <a:latin typeface="Times New Roman"/>
                <a:ea typeface="Calibri"/>
                <a:cs typeface="Times New Roman"/>
              </a:rPr>
              <a:t> the word in the chain of speech. This function is called </a:t>
            </a:r>
            <a:r>
              <a:rPr lang="en-US" sz="2000" i="1" dirty="0" err="1">
                <a:latin typeface="Times New Roman"/>
                <a:ea typeface="Calibri"/>
                <a:cs typeface="Times New Roman"/>
              </a:rPr>
              <a:t>recognitive</a:t>
            </a:r>
            <a:r>
              <a:rPr lang="en-US" sz="2000" i="1" dirty="0">
                <a:latin typeface="Times New Roman"/>
                <a:ea typeface="Calibri"/>
                <a:cs typeface="Times New Roman"/>
              </a:rPr>
              <a:t> </a:t>
            </a:r>
            <a:r>
              <a:rPr lang="en-US" sz="2000" dirty="0">
                <a:latin typeface="Times New Roman"/>
                <a:ea typeface="Calibri"/>
                <a:cs typeface="Times New Roman"/>
              </a:rPr>
              <a:t>(</a:t>
            </a:r>
            <a:r>
              <a:rPr lang="en-US" sz="2000" i="1" dirty="0" err="1">
                <a:latin typeface="Times New Roman"/>
                <a:ea typeface="Calibri"/>
                <a:cs typeface="Times New Roman"/>
              </a:rPr>
              <a:t>identificatory</a:t>
            </a:r>
            <a:r>
              <a:rPr lang="en-US" sz="2000" dirty="0">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3. Word stress is capable of differentiating the meaning of words or their forms, thus performing its </a:t>
            </a:r>
            <a:r>
              <a:rPr lang="en-US" sz="2000" i="1" dirty="0">
                <a:latin typeface="Times New Roman"/>
                <a:ea typeface="Calibri"/>
                <a:cs typeface="Times New Roman"/>
              </a:rPr>
              <a:t>distinctive function</a:t>
            </a:r>
            <a:r>
              <a:rPr lang="en-US" sz="2000" dirty="0">
                <a:latin typeface="Times New Roman"/>
                <a:ea typeface="Calibri"/>
                <a:cs typeface="Times New Roman"/>
              </a:rPr>
              <a:t>. Primary stress placement can distinguish the grammatical category of the word in the opposition ('</a:t>
            </a:r>
            <a:r>
              <a:rPr lang="en-US" sz="2000" i="1" dirty="0">
                <a:latin typeface="Times New Roman"/>
                <a:ea typeface="Calibri"/>
                <a:cs typeface="Times New Roman"/>
              </a:rPr>
              <a:t>import </a:t>
            </a:r>
            <a:r>
              <a:rPr lang="en-US" sz="2000" dirty="0">
                <a:latin typeface="Times New Roman"/>
                <a:ea typeface="Calibri"/>
                <a:cs typeface="Times New Roman"/>
              </a:rPr>
              <a:t>– </a:t>
            </a:r>
            <a:r>
              <a:rPr lang="en-US" sz="2000" i="1" dirty="0" err="1">
                <a:latin typeface="Times New Roman"/>
                <a:ea typeface="Calibri"/>
                <a:cs typeface="Times New Roman"/>
              </a:rPr>
              <a:t>im'port</a:t>
            </a:r>
            <a:r>
              <a:rPr lang="en-US" sz="2000" dirty="0">
                <a:latin typeface="Times New Roman"/>
                <a:ea typeface="Calibri"/>
                <a:cs typeface="Times New Roman"/>
              </a:rPr>
              <a:t>), the meaning of the word ('</a:t>
            </a:r>
            <a:r>
              <a:rPr lang="en-US" sz="2000" i="1" dirty="0">
                <a:latin typeface="Times New Roman"/>
                <a:ea typeface="Calibri"/>
                <a:cs typeface="Times New Roman"/>
              </a:rPr>
              <a:t>billow </a:t>
            </a:r>
            <a:r>
              <a:rPr lang="en-US" sz="2000" dirty="0">
                <a:latin typeface="Times New Roman"/>
                <a:ea typeface="Calibri"/>
                <a:cs typeface="Times New Roman"/>
              </a:rPr>
              <a:t>– </a:t>
            </a:r>
            <a:r>
              <a:rPr lang="en-US" sz="2000" i="1" dirty="0" err="1">
                <a:latin typeface="Times New Roman"/>
                <a:ea typeface="Calibri"/>
                <a:cs typeface="Times New Roman"/>
              </a:rPr>
              <a:t>be'low</a:t>
            </a:r>
            <a:r>
              <a:rPr lang="en-US" sz="2000" dirty="0">
                <a:latin typeface="Times New Roman"/>
                <a:ea typeface="Calibri"/>
                <a:cs typeface="Times New Roman"/>
              </a:rPr>
              <a:t>), compound nouns from free word combinations ('greenhouse – 'green 'house).</a:t>
            </a:r>
            <a:endParaRPr lang="ru-RU" sz="2000" dirty="0">
              <a:ea typeface="Calibri"/>
              <a:cs typeface="Times New Roman"/>
            </a:endParaRPr>
          </a:p>
        </p:txBody>
      </p:sp>
    </p:spTree>
    <p:extLst>
      <p:ext uri="{BB962C8B-B14F-4D97-AF65-F5344CB8AC3E}">
        <p14:creationId xmlns:p14="http://schemas.microsoft.com/office/powerpoint/2010/main" val="129553889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97346"/>
            <a:ext cx="8064896" cy="6436442"/>
          </a:xfrm>
          <a:prstGeom prst="rect">
            <a:avLst/>
          </a:prstGeom>
        </p:spPr>
        <p:txBody>
          <a:bodyPr wrap="square">
            <a:spAutoFit/>
          </a:bodyPr>
          <a:lstStyle/>
          <a:p>
            <a:pPr algn="just">
              <a:lnSpc>
                <a:spcPct val="115000"/>
              </a:lnSpc>
              <a:spcAft>
                <a:spcPts val="0"/>
              </a:spcAft>
            </a:pPr>
            <a:r>
              <a:rPr lang="en-US" sz="2400" b="1" dirty="0">
                <a:latin typeface="Times New Roman"/>
                <a:ea typeface="Calibri"/>
                <a:cs typeface="Times New Roman"/>
              </a:rPr>
              <a:t>8. The term "</a:t>
            </a:r>
            <a:r>
              <a:rPr lang="en-US" sz="2400" b="1" dirty="0" err="1">
                <a:latin typeface="Times New Roman"/>
                <a:ea typeface="Calibri"/>
                <a:cs typeface="Times New Roman"/>
              </a:rPr>
              <a:t>accenteme</a:t>
            </a:r>
            <a:r>
              <a:rPr lang="en-US" sz="2400" b="1" dirty="0">
                <a:latin typeface="Times New Roman"/>
                <a:ea typeface="Calibri"/>
                <a:cs typeface="Times New Roman"/>
              </a:rPr>
              <a:t>" for word stress as a </a:t>
            </a:r>
            <a:r>
              <a:rPr lang="en-US" sz="2400" b="1" dirty="0" err="1">
                <a:latin typeface="Times New Roman"/>
                <a:ea typeface="Calibri"/>
                <a:cs typeface="Times New Roman"/>
              </a:rPr>
              <a:t>suprasegmental</a:t>
            </a:r>
            <a:r>
              <a:rPr lang="en-US" sz="2400" b="1" dirty="0">
                <a:latin typeface="Times New Roman"/>
                <a:ea typeface="Calibri"/>
                <a:cs typeface="Times New Roman"/>
              </a:rPr>
              <a:t> phonological unit having different degrees and placement in a word, introduced by </a:t>
            </a:r>
            <a:r>
              <a:rPr lang="en-US" sz="2400" b="1" dirty="0" err="1" smtClean="0">
                <a:latin typeface="Times New Roman"/>
                <a:ea typeface="Calibri"/>
                <a:cs typeface="Times New Roman"/>
              </a:rPr>
              <a:t>V.A.Vassilyev</a:t>
            </a:r>
            <a:r>
              <a:rPr lang="en-US" sz="2400" b="1" dirty="0">
                <a:latin typeface="Times New Roman"/>
                <a:ea typeface="Calibri"/>
                <a:cs typeface="Times New Roman"/>
              </a:rPr>
              <a:t>. The three groups of words with identical spelling, representing different parts of speech, which are opposed by means of shifting of the stress, established by Alfred Charles </a:t>
            </a:r>
            <a:r>
              <a:rPr lang="en-US" sz="2400" b="1" dirty="0" err="1">
                <a:latin typeface="Times New Roman"/>
                <a:ea typeface="Calibri"/>
                <a:cs typeface="Times New Roman"/>
              </a:rPr>
              <a:t>Gimson</a:t>
            </a:r>
            <a:r>
              <a:rPr lang="en-US" sz="2400" b="1" dirty="0">
                <a:latin typeface="Times New Roman"/>
                <a:ea typeface="Calibri"/>
                <a:cs typeface="Times New Roman"/>
              </a:rPr>
              <a:t>.</a:t>
            </a:r>
            <a:endParaRPr lang="ru-RU" sz="2400" dirty="0">
              <a:ea typeface="Calibri"/>
              <a:cs typeface="Times New Roman"/>
            </a:endParaRPr>
          </a:p>
          <a:p>
            <a:pPr indent="450215" algn="just">
              <a:lnSpc>
                <a:spcPct val="115000"/>
              </a:lnSpc>
              <a:spcAft>
                <a:spcPts val="0"/>
              </a:spcAft>
            </a:pPr>
            <a:r>
              <a:rPr lang="en-US" sz="2400" dirty="0">
                <a:latin typeface="Times New Roman"/>
                <a:ea typeface="Calibri"/>
                <a:cs typeface="Times New Roman"/>
              </a:rPr>
              <a:t> </a:t>
            </a:r>
            <a:endParaRPr lang="ru-RU" sz="2400" dirty="0">
              <a:ea typeface="Calibri"/>
              <a:cs typeface="Times New Roman"/>
            </a:endParaRPr>
          </a:p>
          <a:p>
            <a:pPr indent="450215" algn="just">
              <a:lnSpc>
                <a:spcPct val="115000"/>
              </a:lnSpc>
              <a:spcAft>
                <a:spcPts val="0"/>
              </a:spcAft>
            </a:pPr>
            <a:r>
              <a:rPr lang="en-US" sz="2400" dirty="0">
                <a:latin typeface="Times New Roman"/>
                <a:ea typeface="Calibri"/>
                <a:cs typeface="Times New Roman"/>
              </a:rPr>
              <a:t>The accentual patterns of words or the degrees of word stress and their positions form oppositions. There are about 135 pairs of words of identical orthography in English which could occur either as nouns (with stress on the penultimate syllable) or as verbs (with stress on the final syllable), with a very small number of cases the location of lexical stress alone being the differentiating factor: </a:t>
            </a:r>
            <a:r>
              <a:rPr lang="en-US" sz="2400" i="1" dirty="0">
                <a:latin typeface="Times New Roman"/>
                <a:ea typeface="Calibri"/>
                <a:cs typeface="Times New Roman"/>
              </a:rPr>
              <a:t>'import</a:t>
            </a:r>
            <a:r>
              <a:rPr lang="en-US" sz="2400" dirty="0">
                <a:latin typeface="Times New Roman"/>
                <a:ea typeface="Calibri"/>
                <a:cs typeface="Times New Roman"/>
              </a:rPr>
              <a:t> (noun) – </a:t>
            </a:r>
            <a:r>
              <a:rPr lang="en-US" sz="2400" i="1" dirty="0" err="1">
                <a:latin typeface="Times New Roman"/>
                <a:ea typeface="Calibri"/>
                <a:cs typeface="Times New Roman"/>
              </a:rPr>
              <a:t>im'port</a:t>
            </a:r>
            <a:r>
              <a:rPr lang="en-US" sz="2400" dirty="0">
                <a:latin typeface="Times New Roman"/>
                <a:ea typeface="Calibri"/>
                <a:cs typeface="Times New Roman"/>
              </a:rPr>
              <a:t> (verb), </a:t>
            </a:r>
            <a:r>
              <a:rPr lang="en-US" sz="2400" i="1" dirty="0">
                <a:latin typeface="Times New Roman"/>
                <a:ea typeface="Calibri"/>
                <a:cs typeface="Times New Roman"/>
              </a:rPr>
              <a:t>'insult</a:t>
            </a:r>
            <a:r>
              <a:rPr lang="en-US" sz="2400" dirty="0">
                <a:latin typeface="Times New Roman"/>
                <a:ea typeface="Calibri"/>
                <a:cs typeface="Times New Roman"/>
              </a:rPr>
              <a:t> (noun) – </a:t>
            </a:r>
            <a:r>
              <a:rPr lang="en-US" sz="2400" i="1" dirty="0" err="1">
                <a:latin typeface="Times New Roman"/>
                <a:ea typeface="Calibri"/>
                <a:cs typeface="Times New Roman"/>
              </a:rPr>
              <a:t>in'sult</a:t>
            </a:r>
            <a:r>
              <a:rPr lang="en-US" sz="2400" i="1" dirty="0">
                <a:latin typeface="Times New Roman"/>
                <a:ea typeface="Calibri"/>
                <a:cs typeface="Times New Roman"/>
              </a:rPr>
              <a:t> </a:t>
            </a:r>
            <a:r>
              <a:rPr lang="en-US" sz="2400" dirty="0">
                <a:latin typeface="Times New Roman"/>
                <a:ea typeface="Calibri"/>
                <a:cs typeface="Times New Roman"/>
              </a:rPr>
              <a:t>(verb) [</a:t>
            </a:r>
            <a:r>
              <a:rPr lang="en-US" sz="2400" dirty="0" smtClean="0">
                <a:latin typeface="Times New Roman"/>
                <a:ea typeface="Calibri"/>
                <a:cs typeface="Times New Roman"/>
              </a:rPr>
              <a:t>John Laver]. </a:t>
            </a:r>
            <a:endParaRPr lang="ru-RU" sz="2400" dirty="0">
              <a:ea typeface="Calibri"/>
              <a:cs typeface="Times New Roman"/>
            </a:endParaRPr>
          </a:p>
        </p:txBody>
      </p:sp>
    </p:spTree>
    <p:extLst>
      <p:ext uri="{BB962C8B-B14F-4D97-AF65-F5344CB8AC3E}">
        <p14:creationId xmlns:p14="http://schemas.microsoft.com/office/powerpoint/2010/main" val="19041892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indent="450215">
              <a:lnSpc>
                <a:spcPct val="115000"/>
              </a:lnSpc>
              <a:spcAft>
                <a:spcPts val="0"/>
              </a:spcAft>
            </a:pPr>
            <a:r>
              <a:rPr lang="en-US" sz="2700" b="1" dirty="0" smtClean="0">
                <a:latin typeface="Times New Roman"/>
                <a:ea typeface="Calibri"/>
                <a:cs typeface="Times New Roman"/>
              </a:rPr>
              <a:t/>
            </a:r>
            <a:br>
              <a:rPr lang="en-US" sz="2700" b="1" dirty="0" smtClean="0">
                <a:latin typeface="Times New Roman"/>
                <a:ea typeface="Calibri"/>
                <a:cs typeface="Times New Roman"/>
              </a:rPr>
            </a:br>
            <a:r>
              <a:rPr lang="en-US" sz="2700" b="1" dirty="0" smtClean="0">
                <a:latin typeface="Times New Roman"/>
                <a:ea typeface="Calibri"/>
                <a:cs typeface="Times New Roman"/>
              </a:rPr>
              <a:t/>
            </a:r>
            <a:br>
              <a:rPr lang="en-US" sz="2700" b="1" dirty="0" smtClean="0">
                <a:latin typeface="Times New Roman"/>
                <a:ea typeface="Calibri"/>
                <a:cs typeface="Times New Roman"/>
              </a:rPr>
            </a:br>
            <a:r>
              <a:rPr lang="en-US" sz="2700" b="1" dirty="0" smtClean="0">
                <a:latin typeface="Times New Roman"/>
                <a:ea typeface="Calibri"/>
                <a:cs typeface="Times New Roman"/>
              </a:rPr>
              <a:t>Orthographically </a:t>
            </a:r>
            <a:r>
              <a:rPr lang="en-US" sz="2700" b="1" dirty="0">
                <a:latin typeface="Times New Roman"/>
                <a:ea typeface="Calibri"/>
                <a:cs typeface="Times New Roman"/>
              </a:rPr>
              <a:t>identical word-pairs in English differentiated by word-stress as nouns (penultimate stress) </a:t>
            </a:r>
            <a:r>
              <a:rPr lang="en-US" sz="2700" b="1" dirty="0" smtClean="0">
                <a:latin typeface="Times New Roman"/>
                <a:ea typeface="Calibri"/>
                <a:cs typeface="Times New Roman"/>
              </a:rPr>
              <a:t/>
            </a:r>
            <a:br>
              <a:rPr lang="en-US" sz="2700" b="1" dirty="0" smtClean="0">
                <a:latin typeface="Times New Roman"/>
                <a:ea typeface="Calibri"/>
                <a:cs typeface="Times New Roman"/>
              </a:rPr>
            </a:br>
            <a:r>
              <a:rPr lang="en-US" sz="2700" b="1" dirty="0" smtClean="0">
                <a:latin typeface="Times New Roman"/>
                <a:ea typeface="Calibri"/>
                <a:cs typeface="Times New Roman"/>
              </a:rPr>
              <a:t>or </a:t>
            </a:r>
            <a:r>
              <a:rPr lang="en-US" sz="2700" b="1" dirty="0">
                <a:latin typeface="Times New Roman"/>
                <a:ea typeface="Calibri"/>
                <a:cs typeface="Times New Roman"/>
              </a:rPr>
              <a:t>verbs (ultimate stress):</a:t>
            </a:r>
            <a:r>
              <a:rPr lang="ru-RU" sz="3600" dirty="0">
                <a:ea typeface="Calibri"/>
                <a:cs typeface="Times New Roman"/>
              </a:rPr>
              <a:t/>
            </a:r>
            <a:br>
              <a:rPr lang="ru-RU" sz="3600" dirty="0">
                <a:ea typeface="Calibri"/>
                <a:cs typeface="Times New Roman"/>
              </a:rPr>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075338159"/>
              </p:ext>
            </p:extLst>
          </p:nvPr>
        </p:nvGraphicFramePr>
        <p:xfrm>
          <a:off x="179512" y="1628796"/>
          <a:ext cx="8784976" cy="4968555"/>
        </p:xfrm>
        <a:graphic>
          <a:graphicData uri="http://schemas.openxmlformats.org/drawingml/2006/table">
            <a:tbl>
              <a:tblPr firstRow="1" firstCol="1" bandRow="1"/>
              <a:tblGrid>
                <a:gridCol w="2195557"/>
                <a:gridCol w="2196473"/>
                <a:gridCol w="2196473"/>
                <a:gridCol w="2196473"/>
              </a:tblGrid>
              <a:tr h="331237">
                <a:tc>
                  <a:txBody>
                    <a:bodyPr/>
                    <a:lstStyle/>
                    <a:p>
                      <a:pPr algn="just">
                        <a:lnSpc>
                          <a:spcPct val="115000"/>
                        </a:lnSpc>
                        <a:spcAft>
                          <a:spcPts val="0"/>
                        </a:spcAft>
                      </a:pPr>
                      <a:r>
                        <a:rPr lang="en-US" sz="1400">
                          <a:effectLst/>
                          <a:latin typeface="Times New Roman"/>
                          <a:ea typeface="Calibri"/>
                          <a:cs typeface="Times New Roman"/>
                        </a:rPr>
                        <a:t>abstract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contest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extract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produce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237">
                <a:tc>
                  <a:txBody>
                    <a:bodyPr/>
                    <a:lstStyle/>
                    <a:p>
                      <a:pPr algn="just">
                        <a:lnSpc>
                          <a:spcPct val="115000"/>
                        </a:lnSpc>
                        <a:spcAft>
                          <a:spcPts val="0"/>
                        </a:spcAft>
                      </a:pPr>
                      <a:r>
                        <a:rPr lang="en-US" sz="1400">
                          <a:effectLst/>
                          <a:latin typeface="Times New Roman"/>
                          <a:ea typeface="Calibri"/>
                          <a:cs typeface="Times New Roman"/>
                        </a:rPr>
                        <a:t>accent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contrast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fragment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progress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237">
                <a:tc>
                  <a:txBody>
                    <a:bodyPr/>
                    <a:lstStyle/>
                    <a:p>
                      <a:pPr algn="just">
                        <a:lnSpc>
                          <a:spcPct val="115000"/>
                        </a:lnSpc>
                        <a:spcAft>
                          <a:spcPts val="0"/>
                        </a:spcAft>
                      </a:pPr>
                      <a:r>
                        <a:rPr lang="en-US" sz="1400">
                          <a:effectLst/>
                          <a:latin typeface="Times New Roman"/>
                          <a:ea typeface="Calibri"/>
                          <a:cs typeface="Times New Roman"/>
                        </a:rPr>
                        <a:t>addict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convict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import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protest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237">
                <a:tc>
                  <a:txBody>
                    <a:bodyPr/>
                    <a:lstStyle/>
                    <a:p>
                      <a:pPr algn="just">
                        <a:lnSpc>
                          <a:spcPct val="115000"/>
                        </a:lnSpc>
                        <a:spcAft>
                          <a:spcPts val="0"/>
                        </a:spcAft>
                      </a:pPr>
                      <a:r>
                        <a:rPr lang="en-US" sz="1400">
                          <a:effectLst/>
                          <a:latin typeface="Times New Roman"/>
                          <a:ea typeface="Calibri"/>
                          <a:cs typeface="Times New Roman"/>
                        </a:rPr>
                        <a:t>address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defect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impact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rebel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237">
                <a:tc>
                  <a:txBody>
                    <a:bodyPr/>
                    <a:lstStyle/>
                    <a:p>
                      <a:pPr algn="just">
                        <a:lnSpc>
                          <a:spcPct val="115000"/>
                        </a:lnSpc>
                        <a:spcAft>
                          <a:spcPts val="0"/>
                        </a:spcAft>
                      </a:pPr>
                      <a:r>
                        <a:rPr lang="en-US" sz="1400">
                          <a:effectLst/>
                          <a:latin typeface="Times New Roman"/>
                          <a:ea typeface="Calibri"/>
                          <a:cs typeface="Times New Roman"/>
                        </a:rPr>
                        <a:t>affect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desert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impress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recess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237">
                <a:tc>
                  <a:txBody>
                    <a:bodyPr/>
                    <a:lstStyle/>
                    <a:p>
                      <a:pPr algn="just">
                        <a:lnSpc>
                          <a:spcPct val="115000"/>
                        </a:lnSpc>
                        <a:spcAft>
                          <a:spcPts val="0"/>
                        </a:spcAft>
                      </a:pPr>
                      <a:r>
                        <a:rPr lang="en-US" sz="1400">
                          <a:effectLst/>
                          <a:latin typeface="Times New Roman"/>
                          <a:ea typeface="Calibri"/>
                          <a:cs typeface="Times New Roman"/>
                        </a:rPr>
                        <a:t>affix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detail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incline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record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237">
                <a:tc>
                  <a:txBody>
                    <a:bodyPr/>
                    <a:lstStyle/>
                    <a:p>
                      <a:pPr algn="just">
                        <a:lnSpc>
                          <a:spcPct val="115000"/>
                        </a:lnSpc>
                        <a:spcAft>
                          <a:spcPts val="0"/>
                        </a:spcAft>
                      </a:pPr>
                      <a:r>
                        <a:rPr lang="en-US" sz="1400">
                          <a:effectLst/>
                          <a:latin typeface="Times New Roman"/>
                          <a:ea typeface="Calibri"/>
                          <a:cs typeface="Times New Roman"/>
                        </a:rPr>
                        <a:t>annex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digest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increase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refill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237">
                <a:tc>
                  <a:txBody>
                    <a:bodyPr/>
                    <a:lstStyle/>
                    <a:p>
                      <a:pPr algn="just">
                        <a:lnSpc>
                          <a:spcPct val="115000"/>
                        </a:lnSpc>
                        <a:spcAft>
                          <a:spcPts val="0"/>
                        </a:spcAft>
                      </a:pPr>
                      <a:r>
                        <a:rPr lang="en-US" sz="1400">
                          <a:effectLst/>
                          <a:latin typeface="Times New Roman"/>
                          <a:ea typeface="Calibri"/>
                          <a:cs typeface="Times New Roman"/>
                        </a:rPr>
                        <a:t>collect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discard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insert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refuse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237">
                <a:tc>
                  <a:txBody>
                    <a:bodyPr/>
                    <a:lstStyle/>
                    <a:p>
                      <a:pPr algn="just">
                        <a:lnSpc>
                          <a:spcPct val="115000"/>
                        </a:lnSpc>
                        <a:spcAft>
                          <a:spcPts val="0"/>
                        </a:spcAft>
                      </a:pPr>
                      <a:r>
                        <a:rPr lang="en-US" sz="1400">
                          <a:effectLst/>
                          <a:latin typeface="Times New Roman"/>
                          <a:ea typeface="Calibri"/>
                          <a:cs typeface="Times New Roman"/>
                        </a:rPr>
                        <a:t>combat</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discharge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insult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segment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237">
                <a:tc>
                  <a:txBody>
                    <a:bodyPr/>
                    <a:lstStyle/>
                    <a:p>
                      <a:pPr algn="just">
                        <a:lnSpc>
                          <a:spcPct val="115000"/>
                        </a:lnSpc>
                        <a:spcAft>
                          <a:spcPts val="0"/>
                        </a:spcAft>
                      </a:pPr>
                      <a:r>
                        <a:rPr lang="en-US" sz="1400">
                          <a:effectLst/>
                          <a:latin typeface="Times New Roman"/>
                          <a:ea typeface="Calibri"/>
                          <a:cs typeface="Times New Roman"/>
                        </a:rPr>
                        <a:t>commerce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discount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intern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survey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237">
                <a:tc>
                  <a:txBody>
                    <a:bodyPr/>
                    <a:lstStyle/>
                    <a:p>
                      <a:pPr algn="just">
                        <a:lnSpc>
                          <a:spcPct val="115000"/>
                        </a:lnSpc>
                        <a:spcAft>
                          <a:spcPts val="0"/>
                        </a:spcAft>
                      </a:pPr>
                      <a:r>
                        <a:rPr lang="en-US" sz="1400">
                          <a:effectLst/>
                          <a:latin typeface="Times New Roman"/>
                          <a:ea typeface="Calibri"/>
                          <a:cs typeface="Times New Roman"/>
                        </a:rPr>
                        <a:t>commune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discourse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object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subject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237">
                <a:tc>
                  <a:txBody>
                    <a:bodyPr/>
                    <a:lstStyle/>
                    <a:p>
                      <a:pPr algn="just">
                        <a:lnSpc>
                          <a:spcPct val="115000"/>
                        </a:lnSpc>
                        <a:spcAft>
                          <a:spcPts val="0"/>
                        </a:spcAft>
                      </a:pPr>
                      <a:r>
                        <a:rPr lang="en-US" sz="1400">
                          <a:effectLst/>
                          <a:latin typeface="Times New Roman"/>
                          <a:ea typeface="Calibri"/>
                          <a:cs typeface="Times New Roman"/>
                        </a:rPr>
                        <a:t>compound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escort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outrage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suspect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237">
                <a:tc>
                  <a:txBody>
                    <a:bodyPr/>
                    <a:lstStyle/>
                    <a:p>
                      <a:pPr algn="just">
                        <a:lnSpc>
                          <a:spcPct val="115000"/>
                        </a:lnSpc>
                        <a:spcAft>
                          <a:spcPts val="0"/>
                        </a:spcAft>
                      </a:pPr>
                      <a:r>
                        <a:rPr lang="en-US" sz="1400">
                          <a:effectLst/>
                          <a:latin typeface="Times New Roman"/>
                          <a:ea typeface="Calibri"/>
                          <a:cs typeface="Times New Roman"/>
                        </a:rPr>
                        <a:t>compress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envelope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perfume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torment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237">
                <a:tc>
                  <a:txBody>
                    <a:bodyPr/>
                    <a:lstStyle/>
                    <a:p>
                      <a:pPr algn="just">
                        <a:lnSpc>
                          <a:spcPct val="115000"/>
                        </a:lnSpc>
                        <a:spcAft>
                          <a:spcPts val="0"/>
                        </a:spcAft>
                      </a:pPr>
                      <a:r>
                        <a:rPr lang="en-US" sz="1400">
                          <a:effectLst/>
                          <a:latin typeface="Times New Roman"/>
                          <a:ea typeface="Calibri"/>
                          <a:cs typeface="Times New Roman"/>
                        </a:rPr>
                        <a:t>confine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exploit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pervert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transfer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237">
                <a:tc>
                  <a:txBody>
                    <a:bodyPr/>
                    <a:lstStyle/>
                    <a:p>
                      <a:pPr algn="just">
                        <a:lnSpc>
                          <a:spcPct val="115000"/>
                        </a:lnSpc>
                        <a:spcAft>
                          <a:spcPts val="0"/>
                        </a:spcAft>
                      </a:pPr>
                      <a:r>
                        <a:rPr lang="en-US" sz="1400">
                          <a:effectLst/>
                          <a:latin typeface="Times New Roman"/>
                          <a:ea typeface="Calibri"/>
                          <a:cs typeface="Times New Roman"/>
                        </a:rPr>
                        <a:t>conflict</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export</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effectLst/>
                          <a:latin typeface="Times New Roman"/>
                          <a:ea typeface="Calibri"/>
                          <a:cs typeface="Times New Roman"/>
                        </a:rPr>
                        <a:t>present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dirty="0">
                          <a:effectLst/>
                          <a:latin typeface="Times New Roman"/>
                          <a:ea typeface="Calibri"/>
                          <a:cs typeface="Times New Roman"/>
                        </a:rPr>
                        <a:t>transport</a:t>
                      </a:r>
                      <a:endParaRPr lang="ru-RU"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102409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476672"/>
            <a:ext cx="8208912" cy="4552015"/>
          </a:xfrm>
          <a:prstGeom prst="rect">
            <a:avLst/>
          </a:prstGeom>
        </p:spPr>
        <p:txBody>
          <a:bodyPr wrap="square">
            <a:spAutoFit/>
          </a:bodyPr>
          <a:lstStyle/>
          <a:p>
            <a:pPr indent="450215" algn="just">
              <a:lnSpc>
                <a:spcPct val="115000"/>
              </a:lnSpc>
              <a:spcAft>
                <a:spcPts val="0"/>
              </a:spcAft>
            </a:pPr>
            <a:endParaRPr lang="en-US" sz="2800" b="1" dirty="0" smtClean="0">
              <a:latin typeface="Times New Roman"/>
              <a:ea typeface="Calibri"/>
              <a:cs typeface="Times New Roman"/>
            </a:endParaRPr>
          </a:p>
          <a:p>
            <a:pPr indent="450215" algn="just">
              <a:lnSpc>
                <a:spcPct val="115000"/>
              </a:lnSpc>
              <a:spcAft>
                <a:spcPts val="0"/>
              </a:spcAft>
            </a:pPr>
            <a:r>
              <a:rPr lang="en-US" sz="2800" b="1" dirty="0" err="1" smtClean="0">
                <a:latin typeface="Times New Roman"/>
                <a:ea typeface="Calibri"/>
                <a:cs typeface="Times New Roman"/>
              </a:rPr>
              <a:t>V.A.Vassilyev</a:t>
            </a:r>
            <a:r>
              <a:rPr lang="en-US" sz="2800" dirty="0" smtClean="0">
                <a:latin typeface="Times New Roman"/>
                <a:ea typeface="Calibri"/>
                <a:cs typeface="Times New Roman"/>
              </a:rPr>
              <a:t> </a:t>
            </a:r>
            <a:r>
              <a:rPr lang="en-US" sz="2800" dirty="0">
                <a:latin typeface="Times New Roman"/>
                <a:ea typeface="Calibri"/>
                <a:cs typeface="Times New Roman"/>
              </a:rPr>
              <a:t>introduces the term </a:t>
            </a:r>
            <a:r>
              <a:rPr lang="en-US" sz="2800" b="1" i="1" dirty="0">
                <a:latin typeface="Times New Roman"/>
                <a:ea typeface="Calibri"/>
                <a:cs typeface="Times New Roman"/>
              </a:rPr>
              <a:t>"</a:t>
            </a:r>
            <a:r>
              <a:rPr lang="en-US" sz="2800" b="1" i="1" dirty="0" err="1">
                <a:latin typeface="Times New Roman"/>
                <a:ea typeface="Calibri"/>
                <a:cs typeface="Times New Roman"/>
              </a:rPr>
              <a:t>accenteme</a:t>
            </a:r>
            <a:r>
              <a:rPr lang="en-US" sz="2800" b="1" i="1" dirty="0">
                <a:latin typeface="Times New Roman"/>
                <a:ea typeface="Calibri"/>
                <a:cs typeface="Times New Roman"/>
              </a:rPr>
              <a:t>"</a:t>
            </a:r>
            <a:r>
              <a:rPr lang="en-US" sz="2800" dirty="0">
                <a:latin typeface="Times New Roman"/>
                <a:ea typeface="Calibri"/>
                <a:cs typeface="Times New Roman"/>
              </a:rPr>
              <a:t> for word stress as </a:t>
            </a:r>
            <a:r>
              <a:rPr lang="en-US" sz="2800" i="1" dirty="0">
                <a:latin typeface="Times New Roman"/>
                <a:ea typeface="Calibri"/>
                <a:cs typeface="Times New Roman"/>
              </a:rPr>
              <a:t>a </a:t>
            </a:r>
            <a:r>
              <a:rPr lang="en-US" sz="2800" i="1" dirty="0" err="1">
                <a:latin typeface="Times New Roman"/>
                <a:ea typeface="Calibri"/>
                <a:cs typeface="Times New Roman"/>
              </a:rPr>
              <a:t>suprasegmental</a:t>
            </a:r>
            <a:r>
              <a:rPr lang="en-US" sz="2800" i="1" dirty="0">
                <a:latin typeface="Times New Roman"/>
                <a:ea typeface="Calibri"/>
                <a:cs typeface="Times New Roman"/>
              </a:rPr>
              <a:t> phonological unit having different degrees and placement in a </a:t>
            </a:r>
            <a:r>
              <a:rPr lang="en-US" sz="2800" i="1" dirty="0" smtClean="0">
                <a:latin typeface="Times New Roman"/>
                <a:ea typeface="Calibri"/>
                <a:cs typeface="Times New Roman"/>
              </a:rPr>
              <a:t>word</a:t>
            </a:r>
            <a:r>
              <a:rPr lang="en-US" sz="2800" dirty="0" smtClean="0">
                <a:latin typeface="Times New Roman"/>
                <a:ea typeface="Calibri"/>
                <a:cs typeface="Times New Roman"/>
              </a:rPr>
              <a:t>. </a:t>
            </a:r>
          </a:p>
          <a:p>
            <a:pPr indent="450215" algn="just">
              <a:lnSpc>
                <a:spcPct val="115000"/>
              </a:lnSpc>
              <a:spcAft>
                <a:spcPts val="0"/>
              </a:spcAft>
            </a:pPr>
            <a:endParaRPr lang="en-US" sz="2800" dirty="0" smtClean="0">
              <a:latin typeface="Times New Roman"/>
              <a:ea typeface="Calibri"/>
              <a:cs typeface="Times New Roman"/>
            </a:endParaRPr>
          </a:p>
          <a:p>
            <a:pPr indent="450215" algn="just">
              <a:lnSpc>
                <a:spcPct val="115000"/>
              </a:lnSpc>
              <a:spcAft>
                <a:spcPts val="0"/>
              </a:spcAft>
            </a:pPr>
            <a:endParaRPr lang="en-US" sz="2800" dirty="0" smtClean="0">
              <a:latin typeface="Times New Roman"/>
              <a:ea typeface="Calibri"/>
              <a:cs typeface="Times New Roman"/>
            </a:endParaRPr>
          </a:p>
          <a:p>
            <a:pPr indent="450215" algn="just">
              <a:lnSpc>
                <a:spcPct val="115000"/>
              </a:lnSpc>
              <a:spcAft>
                <a:spcPts val="0"/>
              </a:spcAft>
            </a:pPr>
            <a:r>
              <a:rPr lang="en-US" sz="2800" dirty="0" smtClean="0">
                <a:latin typeface="Times New Roman"/>
                <a:ea typeface="Calibri"/>
                <a:cs typeface="Times New Roman"/>
              </a:rPr>
              <a:t>For instance, </a:t>
            </a:r>
            <a:r>
              <a:rPr lang="en-US" sz="2800" dirty="0">
                <a:latin typeface="Times New Roman"/>
                <a:ea typeface="Calibri"/>
                <a:cs typeface="Times New Roman"/>
              </a:rPr>
              <a:t>the primary </a:t>
            </a:r>
            <a:r>
              <a:rPr lang="en-US" sz="2800" dirty="0" err="1">
                <a:latin typeface="Times New Roman"/>
                <a:ea typeface="Calibri"/>
                <a:cs typeface="Times New Roman"/>
              </a:rPr>
              <a:t>accenteme</a:t>
            </a:r>
            <a:r>
              <a:rPr lang="en-US" sz="2800" dirty="0">
                <a:latin typeface="Times New Roman"/>
                <a:ea typeface="Calibri"/>
                <a:cs typeface="Times New Roman"/>
              </a:rPr>
              <a:t> is opposed to the weak word </a:t>
            </a:r>
            <a:r>
              <a:rPr lang="en-US" sz="2800" dirty="0" err="1">
                <a:latin typeface="Times New Roman"/>
                <a:ea typeface="Calibri"/>
                <a:cs typeface="Times New Roman"/>
              </a:rPr>
              <a:t>accenteme</a:t>
            </a:r>
            <a:r>
              <a:rPr lang="en-US" sz="2800" dirty="0">
                <a:latin typeface="Times New Roman"/>
                <a:ea typeface="Calibri"/>
                <a:cs typeface="Times New Roman"/>
              </a:rPr>
              <a:t> (unstressed position), in </a:t>
            </a:r>
            <a:r>
              <a:rPr lang="en-US" sz="2800" i="1" dirty="0">
                <a:latin typeface="Times New Roman"/>
                <a:ea typeface="Calibri"/>
                <a:cs typeface="Times New Roman"/>
              </a:rPr>
              <a:t>'import – </a:t>
            </a:r>
            <a:r>
              <a:rPr lang="en-US" sz="2800" i="1" dirty="0" err="1">
                <a:latin typeface="Times New Roman"/>
                <a:ea typeface="Calibri"/>
                <a:cs typeface="Times New Roman"/>
              </a:rPr>
              <a:t>im'port</a:t>
            </a:r>
            <a:r>
              <a:rPr lang="en-US" sz="2800" dirty="0">
                <a:latin typeface="Times New Roman"/>
                <a:ea typeface="Calibri"/>
                <a:cs typeface="Times New Roman"/>
              </a:rPr>
              <a:t> differentiating the noun from the verb. </a:t>
            </a:r>
            <a:endParaRPr lang="ru-RU" sz="2800" dirty="0">
              <a:ea typeface="Calibri"/>
              <a:cs typeface="Times New Roman"/>
            </a:endParaRPr>
          </a:p>
        </p:txBody>
      </p:sp>
    </p:spTree>
    <p:extLst>
      <p:ext uri="{BB962C8B-B14F-4D97-AF65-F5344CB8AC3E}">
        <p14:creationId xmlns:p14="http://schemas.microsoft.com/office/powerpoint/2010/main" val="263623528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16632"/>
            <a:ext cx="8352928" cy="6781857"/>
          </a:xfrm>
          <a:prstGeom prst="rect">
            <a:avLst/>
          </a:prstGeom>
        </p:spPr>
        <p:txBody>
          <a:bodyPr wrap="square">
            <a:spAutoFit/>
          </a:bodyPr>
          <a:lstStyle/>
          <a:p>
            <a:pPr indent="450215" algn="just">
              <a:lnSpc>
                <a:spcPct val="115000"/>
              </a:lnSpc>
              <a:spcAft>
                <a:spcPts val="0"/>
              </a:spcAft>
            </a:pPr>
            <a:r>
              <a:rPr lang="en-US" b="1" dirty="0">
                <a:latin typeface="Times New Roman"/>
                <a:ea typeface="Calibri"/>
                <a:cs typeface="Times New Roman"/>
              </a:rPr>
              <a:t>Alfred Charles </a:t>
            </a:r>
            <a:r>
              <a:rPr lang="en-US" b="1" dirty="0" err="1">
                <a:latin typeface="Times New Roman"/>
                <a:ea typeface="Calibri"/>
                <a:cs typeface="Times New Roman"/>
              </a:rPr>
              <a:t>Gimson</a:t>
            </a:r>
            <a:r>
              <a:rPr lang="en-US" dirty="0">
                <a:latin typeface="Times New Roman"/>
                <a:ea typeface="Calibri"/>
                <a:cs typeface="Times New Roman"/>
              </a:rPr>
              <a:t> establishes </a:t>
            </a:r>
            <a:r>
              <a:rPr lang="en-US" i="1" dirty="0">
                <a:latin typeface="Times New Roman"/>
                <a:ea typeface="Calibri"/>
                <a:cs typeface="Times New Roman"/>
              </a:rPr>
              <a:t>three groups of words with identical spelling representing different parts of speech</a:t>
            </a:r>
            <a:r>
              <a:rPr lang="en-US" dirty="0">
                <a:latin typeface="Times New Roman"/>
                <a:ea typeface="Calibri"/>
                <a:cs typeface="Times New Roman"/>
              </a:rPr>
              <a:t> which are opposed by means of shifting of the </a:t>
            </a:r>
            <a:r>
              <a:rPr lang="en-US" dirty="0" smtClean="0">
                <a:latin typeface="Times New Roman"/>
                <a:ea typeface="Calibri"/>
                <a:cs typeface="Times New Roman"/>
              </a:rPr>
              <a:t>stress:</a:t>
            </a:r>
            <a:endParaRPr lang="ru-RU" sz="1400" dirty="0">
              <a:ea typeface="Calibri"/>
              <a:cs typeface="Times New Roman"/>
            </a:endParaRPr>
          </a:p>
          <a:p>
            <a:pPr indent="450215" algn="just">
              <a:lnSpc>
                <a:spcPct val="115000"/>
              </a:lnSpc>
              <a:spcAft>
                <a:spcPts val="0"/>
              </a:spcAft>
            </a:pPr>
            <a:r>
              <a:rPr lang="en-US" dirty="0">
                <a:latin typeface="Times New Roman"/>
                <a:ea typeface="Calibri"/>
                <a:cs typeface="Times New Roman"/>
              </a:rPr>
              <a:t>1. A small group of words where the noun is differentiated from a verb by the opposition of the accentual pattern of the word alone, e.g.</a:t>
            </a:r>
            <a:endParaRPr lang="ru-RU" sz="1400" dirty="0">
              <a:ea typeface="Calibri"/>
              <a:cs typeface="Times New Roman"/>
            </a:endParaRPr>
          </a:p>
          <a:p>
            <a:pPr indent="450215" algn="just">
              <a:lnSpc>
                <a:spcPct val="115000"/>
              </a:lnSpc>
              <a:spcAft>
                <a:spcPts val="0"/>
              </a:spcAft>
            </a:pPr>
            <a:r>
              <a:rPr lang="en-US" dirty="0">
                <a:latin typeface="Times New Roman"/>
                <a:ea typeface="Calibri"/>
                <a:cs typeface="Times New Roman"/>
              </a:rPr>
              <a:t>increase ['</a:t>
            </a:r>
            <a:r>
              <a:rPr lang="en-US" dirty="0" err="1">
                <a:latin typeface="Times New Roman"/>
                <a:ea typeface="Calibri"/>
                <a:cs typeface="Times New Roman"/>
              </a:rPr>
              <a:t>inkris</a:t>
            </a:r>
            <a:r>
              <a:rPr lang="en-US" dirty="0">
                <a:latin typeface="Times New Roman"/>
                <a:ea typeface="Calibri"/>
                <a:cs typeface="Times New Roman"/>
              </a:rPr>
              <a:t>] vs. [</a:t>
            </a:r>
            <a:r>
              <a:rPr lang="en-US" dirty="0" err="1">
                <a:latin typeface="Times New Roman"/>
                <a:ea typeface="Calibri"/>
                <a:cs typeface="Times New Roman"/>
              </a:rPr>
              <a:t>in'kri:s</a:t>
            </a:r>
            <a:r>
              <a:rPr lang="en-US" dirty="0">
                <a:latin typeface="Times New Roman"/>
                <a:ea typeface="Calibri"/>
                <a:cs typeface="Times New Roman"/>
              </a:rPr>
              <a:t>]</a:t>
            </a:r>
            <a:endParaRPr lang="ru-RU" sz="1400" dirty="0">
              <a:ea typeface="Calibri"/>
              <a:cs typeface="Times New Roman"/>
            </a:endParaRPr>
          </a:p>
          <a:p>
            <a:pPr indent="450215" algn="just">
              <a:lnSpc>
                <a:spcPct val="115000"/>
              </a:lnSpc>
              <a:spcAft>
                <a:spcPts val="0"/>
              </a:spcAft>
            </a:pPr>
            <a:r>
              <a:rPr lang="en-US" dirty="0" err="1">
                <a:latin typeface="Times New Roman"/>
                <a:ea typeface="Calibri"/>
                <a:cs typeface="Times New Roman"/>
              </a:rPr>
              <a:t>i</a:t>
            </a:r>
            <a:r>
              <a:rPr lang="en-US" dirty="0">
                <a:latin typeface="Times New Roman"/>
                <a:ea typeface="Calibri"/>
                <a:cs typeface="Times New Roman"/>
              </a:rPr>
              <a:t> n s u l t ['</a:t>
            </a:r>
            <a:r>
              <a:rPr lang="en-US" dirty="0" err="1">
                <a:latin typeface="Times New Roman"/>
                <a:ea typeface="Calibri"/>
                <a:cs typeface="Times New Roman"/>
              </a:rPr>
              <a:t>insʌlt</a:t>
            </a:r>
            <a:r>
              <a:rPr lang="en-US" dirty="0">
                <a:latin typeface="Times New Roman"/>
                <a:ea typeface="Calibri"/>
                <a:cs typeface="Times New Roman"/>
              </a:rPr>
              <a:t>] vs. [</a:t>
            </a:r>
            <a:r>
              <a:rPr lang="en-US" dirty="0" err="1">
                <a:latin typeface="Times New Roman"/>
                <a:ea typeface="Calibri"/>
                <a:cs typeface="Times New Roman"/>
              </a:rPr>
              <a:t>in'sʌlt</a:t>
            </a:r>
            <a:r>
              <a:rPr lang="en-US" dirty="0">
                <a:latin typeface="Times New Roman"/>
                <a:ea typeface="Calibri"/>
                <a:cs typeface="Times New Roman"/>
              </a:rPr>
              <a:t>]</a:t>
            </a:r>
            <a:endParaRPr lang="ru-RU" sz="1400" dirty="0">
              <a:ea typeface="Calibri"/>
              <a:cs typeface="Times New Roman"/>
            </a:endParaRPr>
          </a:p>
          <a:p>
            <a:pPr indent="450215" algn="just">
              <a:lnSpc>
                <a:spcPct val="115000"/>
              </a:lnSpc>
              <a:spcAft>
                <a:spcPts val="0"/>
              </a:spcAft>
            </a:pPr>
            <a:r>
              <a:rPr lang="en-US" dirty="0">
                <a:latin typeface="Times New Roman"/>
                <a:ea typeface="Calibri"/>
                <a:cs typeface="Times New Roman"/>
              </a:rPr>
              <a:t>impress ['</a:t>
            </a:r>
            <a:r>
              <a:rPr lang="en-US" dirty="0" err="1">
                <a:latin typeface="Times New Roman"/>
                <a:ea typeface="Calibri"/>
                <a:cs typeface="Times New Roman"/>
              </a:rPr>
              <a:t>impres</a:t>
            </a:r>
            <a:r>
              <a:rPr lang="en-US" dirty="0">
                <a:latin typeface="Times New Roman"/>
                <a:ea typeface="Calibri"/>
                <a:cs typeface="Times New Roman"/>
              </a:rPr>
              <a:t>] vs. [</a:t>
            </a:r>
            <a:r>
              <a:rPr lang="en-US" dirty="0" err="1">
                <a:latin typeface="Times New Roman"/>
                <a:ea typeface="Calibri"/>
                <a:cs typeface="Times New Roman"/>
              </a:rPr>
              <a:t>im'pres</a:t>
            </a:r>
            <a:r>
              <a:rPr lang="en-US" dirty="0">
                <a:latin typeface="Times New Roman"/>
                <a:ea typeface="Calibri"/>
                <a:cs typeface="Times New Roman"/>
              </a:rPr>
              <a:t>]</a:t>
            </a:r>
            <a:endParaRPr lang="ru-RU" sz="1400" dirty="0">
              <a:ea typeface="Calibri"/>
              <a:cs typeface="Times New Roman"/>
            </a:endParaRPr>
          </a:p>
          <a:p>
            <a:pPr indent="450215" algn="just">
              <a:lnSpc>
                <a:spcPct val="115000"/>
              </a:lnSpc>
              <a:spcAft>
                <a:spcPts val="0"/>
              </a:spcAft>
            </a:pPr>
            <a:r>
              <a:rPr lang="en-US" dirty="0">
                <a:latin typeface="Times New Roman"/>
                <a:ea typeface="Calibri"/>
                <a:cs typeface="Times New Roman"/>
              </a:rPr>
              <a:t>inlay ['</a:t>
            </a:r>
            <a:r>
              <a:rPr lang="en-US" dirty="0" err="1">
                <a:latin typeface="Times New Roman"/>
                <a:ea typeface="Calibri"/>
                <a:cs typeface="Times New Roman"/>
              </a:rPr>
              <a:t>inlei</a:t>
            </a:r>
            <a:r>
              <a:rPr lang="en-US" dirty="0">
                <a:latin typeface="Times New Roman"/>
                <a:ea typeface="Calibri"/>
                <a:cs typeface="Times New Roman"/>
              </a:rPr>
              <a:t>] vs. [</a:t>
            </a:r>
            <a:r>
              <a:rPr lang="en-US" dirty="0" err="1">
                <a:latin typeface="Times New Roman"/>
                <a:ea typeface="Calibri"/>
                <a:cs typeface="Times New Roman"/>
              </a:rPr>
              <a:t>in'lei</a:t>
            </a:r>
            <a:r>
              <a:rPr lang="en-US" dirty="0">
                <a:latin typeface="Times New Roman"/>
                <a:ea typeface="Calibri"/>
                <a:cs typeface="Times New Roman"/>
              </a:rPr>
              <a:t>]</a:t>
            </a:r>
            <a:endParaRPr lang="ru-RU" sz="1400" dirty="0">
              <a:ea typeface="Calibri"/>
              <a:cs typeface="Times New Roman"/>
            </a:endParaRPr>
          </a:p>
          <a:p>
            <a:pPr indent="450215" algn="just">
              <a:lnSpc>
                <a:spcPct val="115000"/>
              </a:lnSpc>
              <a:spcAft>
                <a:spcPts val="0"/>
              </a:spcAft>
            </a:pPr>
            <a:r>
              <a:rPr lang="en-US" dirty="0">
                <a:latin typeface="Times New Roman"/>
                <a:ea typeface="Calibri"/>
                <a:cs typeface="Times New Roman"/>
              </a:rPr>
              <a:t> </a:t>
            </a:r>
            <a:endParaRPr lang="ru-RU" sz="1400" dirty="0">
              <a:ea typeface="Calibri"/>
              <a:cs typeface="Times New Roman"/>
            </a:endParaRPr>
          </a:p>
          <a:p>
            <a:pPr indent="450215" algn="just">
              <a:lnSpc>
                <a:spcPct val="115000"/>
              </a:lnSpc>
              <a:spcAft>
                <a:spcPts val="0"/>
              </a:spcAft>
            </a:pPr>
            <a:r>
              <a:rPr lang="en-US" dirty="0">
                <a:latin typeface="Times New Roman"/>
                <a:ea typeface="Calibri"/>
                <a:cs typeface="Times New Roman"/>
              </a:rPr>
              <a:t>2. The second group where the shifting of the stress which means the change of the accentual pattern of the word may be or may not be accompanied by the reduction of the vowel in the unstressed syllable of the verbs, e.g.</a:t>
            </a:r>
            <a:endParaRPr lang="ru-RU" sz="1400" dirty="0">
              <a:ea typeface="Calibri"/>
              <a:cs typeface="Times New Roman"/>
            </a:endParaRPr>
          </a:p>
          <a:p>
            <a:pPr indent="450215" algn="just">
              <a:lnSpc>
                <a:spcPct val="115000"/>
              </a:lnSpc>
              <a:spcAft>
                <a:spcPts val="0"/>
              </a:spcAft>
            </a:pPr>
            <a:r>
              <a:rPr lang="en-US" dirty="0">
                <a:latin typeface="Times New Roman"/>
                <a:ea typeface="Calibri"/>
                <a:cs typeface="Times New Roman"/>
              </a:rPr>
              <a:t> transport ['</a:t>
            </a:r>
            <a:r>
              <a:rPr lang="en-US" dirty="0" err="1">
                <a:latin typeface="Times New Roman"/>
                <a:ea typeface="Calibri"/>
                <a:cs typeface="Times New Roman"/>
              </a:rPr>
              <a:t>træsnspɔ:t</a:t>
            </a:r>
            <a:r>
              <a:rPr lang="en-US" dirty="0">
                <a:latin typeface="Times New Roman"/>
                <a:ea typeface="Calibri"/>
                <a:cs typeface="Times New Roman"/>
              </a:rPr>
              <a:t>] vs. [</a:t>
            </a:r>
            <a:r>
              <a:rPr lang="en-US" dirty="0" err="1">
                <a:latin typeface="Times New Roman"/>
                <a:ea typeface="Calibri"/>
                <a:cs typeface="Times New Roman"/>
              </a:rPr>
              <a:t>træns'pɔ:t</a:t>
            </a:r>
            <a:r>
              <a:rPr lang="en-US" dirty="0">
                <a:latin typeface="Times New Roman"/>
                <a:ea typeface="Calibri"/>
                <a:cs typeface="Times New Roman"/>
              </a:rPr>
              <a:t>] or [</a:t>
            </a:r>
            <a:r>
              <a:rPr lang="en-US" dirty="0" err="1">
                <a:latin typeface="Times New Roman"/>
                <a:ea typeface="Calibri"/>
                <a:cs typeface="Times New Roman"/>
              </a:rPr>
              <a:t>trəns'pɔ:t</a:t>
            </a:r>
            <a:r>
              <a:rPr lang="en-US" dirty="0">
                <a:latin typeface="Times New Roman"/>
                <a:ea typeface="Calibri"/>
                <a:cs typeface="Times New Roman"/>
              </a:rPr>
              <a:t>]</a:t>
            </a:r>
            <a:endParaRPr lang="ru-RU" sz="1400" dirty="0">
              <a:ea typeface="Calibri"/>
              <a:cs typeface="Times New Roman"/>
            </a:endParaRPr>
          </a:p>
          <a:p>
            <a:pPr indent="450215" algn="just">
              <a:lnSpc>
                <a:spcPct val="115000"/>
              </a:lnSpc>
              <a:spcAft>
                <a:spcPts val="0"/>
              </a:spcAft>
            </a:pPr>
            <a:r>
              <a:rPr lang="en-US" dirty="0">
                <a:latin typeface="Times New Roman"/>
                <a:ea typeface="Calibri"/>
                <a:cs typeface="Times New Roman"/>
              </a:rPr>
              <a:t>torment ['</a:t>
            </a:r>
            <a:r>
              <a:rPr lang="en-US" dirty="0" err="1">
                <a:latin typeface="Times New Roman"/>
                <a:ea typeface="Calibri"/>
                <a:cs typeface="Times New Roman"/>
              </a:rPr>
              <a:t>tɔ:ment</a:t>
            </a:r>
            <a:r>
              <a:rPr lang="en-US" dirty="0">
                <a:latin typeface="Times New Roman"/>
                <a:ea typeface="Calibri"/>
                <a:cs typeface="Times New Roman"/>
              </a:rPr>
              <a:t>] vs. [</a:t>
            </a:r>
            <a:r>
              <a:rPr lang="en-US" dirty="0" err="1">
                <a:latin typeface="Times New Roman"/>
                <a:ea typeface="Calibri"/>
                <a:cs typeface="Times New Roman"/>
              </a:rPr>
              <a:t>tɔ</a:t>
            </a:r>
            <a:r>
              <a:rPr lang="en-US" dirty="0">
                <a:latin typeface="Times New Roman"/>
                <a:ea typeface="Calibri"/>
                <a:cs typeface="Times New Roman"/>
              </a:rPr>
              <a:t>:'</a:t>
            </a:r>
            <a:r>
              <a:rPr lang="en-US" dirty="0" err="1">
                <a:latin typeface="Times New Roman"/>
                <a:ea typeface="Calibri"/>
                <a:cs typeface="Times New Roman"/>
              </a:rPr>
              <a:t>ment</a:t>
            </a:r>
            <a:r>
              <a:rPr lang="en-US" dirty="0">
                <a:latin typeface="Times New Roman"/>
                <a:ea typeface="Calibri"/>
                <a:cs typeface="Times New Roman"/>
              </a:rPr>
              <a:t>] or [</a:t>
            </a:r>
            <a:r>
              <a:rPr lang="en-US" dirty="0" err="1">
                <a:latin typeface="Times New Roman"/>
                <a:ea typeface="Calibri"/>
                <a:cs typeface="Times New Roman"/>
              </a:rPr>
              <a:t>tə'ment</a:t>
            </a:r>
            <a:r>
              <a:rPr lang="en-US" dirty="0">
                <a:latin typeface="Times New Roman"/>
                <a:ea typeface="Calibri"/>
                <a:cs typeface="Times New Roman"/>
              </a:rPr>
              <a:t>]</a:t>
            </a:r>
            <a:endParaRPr lang="ru-RU" sz="1400" dirty="0">
              <a:ea typeface="Calibri"/>
              <a:cs typeface="Times New Roman"/>
            </a:endParaRPr>
          </a:p>
          <a:p>
            <a:pPr indent="450215" algn="just">
              <a:lnSpc>
                <a:spcPct val="115000"/>
              </a:lnSpc>
              <a:spcAft>
                <a:spcPts val="0"/>
              </a:spcAft>
            </a:pPr>
            <a:r>
              <a:rPr lang="en-US" dirty="0">
                <a:latin typeface="Times New Roman"/>
                <a:ea typeface="Calibri"/>
                <a:cs typeface="Times New Roman"/>
              </a:rPr>
              <a:t> </a:t>
            </a:r>
            <a:endParaRPr lang="ru-RU" sz="1400" dirty="0">
              <a:ea typeface="Calibri"/>
              <a:cs typeface="Times New Roman"/>
            </a:endParaRPr>
          </a:p>
          <a:p>
            <a:pPr indent="450215" algn="just">
              <a:lnSpc>
                <a:spcPct val="115000"/>
              </a:lnSpc>
              <a:spcAft>
                <a:spcPts val="0"/>
              </a:spcAft>
            </a:pPr>
            <a:r>
              <a:rPr lang="en-US" dirty="0">
                <a:latin typeface="Times New Roman"/>
                <a:ea typeface="Calibri"/>
                <a:cs typeface="Times New Roman"/>
              </a:rPr>
              <a:t>3. The largest group of such pairs of words manifests the change of their accentual pattern together with the qualitative reduction of the unstressed vowel, e.g. combine ['</a:t>
            </a:r>
            <a:r>
              <a:rPr lang="en-US" dirty="0" err="1">
                <a:latin typeface="Times New Roman"/>
                <a:ea typeface="Calibri"/>
                <a:cs typeface="Times New Roman"/>
              </a:rPr>
              <a:t>kɒmbain</a:t>
            </a:r>
            <a:r>
              <a:rPr lang="en-US" dirty="0">
                <a:latin typeface="Times New Roman"/>
                <a:ea typeface="Calibri"/>
                <a:cs typeface="Times New Roman"/>
              </a:rPr>
              <a:t>]   vs. [</a:t>
            </a:r>
            <a:r>
              <a:rPr lang="en-US" dirty="0" err="1">
                <a:latin typeface="Times New Roman"/>
                <a:ea typeface="Calibri"/>
                <a:cs typeface="Times New Roman"/>
              </a:rPr>
              <a:t>kəm'bain</a:t>
            </a:r>
            <a:r>
              <a:rPr lang="en-US" dirty="0">
                <a:latin typeface="Times New Roman"/>
                <a:ea typeface="Calibri"/>
                <a:cs typeface="Times New Roman"/>
              </a:rPr>
              <a:t>]</a:t>
            </a:r>
            <a:endParaRPr lang="ru-RU" sz="1400" dirty="0">
              <a:ea typeface="Calibri"/>
              <a:cs typeface="Times New Roman"/>
            </a:endParaRPr>
          </a:p>
          <a:p>
            <a:pPr indent="450215" algn="just">
              <a:lnSpc>
                <a:spcPct val="115000"/>
              </a:lnSpc>
              <a:spcAft>
                <a:spcPts val="0"/>
              </a:spcAft>
            </a:pPr>
            <a:r>
              <a:rPr lang="en-US" dirty="0">
                <a:latin typeface="Times New Roman"/>
                <a:ea typeface="Calibri"/>
                <a:cs typeface="Times New Roman"/>
              </a:rPr>
              <a:t>conduct ['</a:t>
            </a:r>
            <a:r>
              <a:rPr lang="en-US" dirty="0" err="1">
                <a:latin typeface="Times New Roman"/>
                <a:ea typeface="Calibri"/>
                <a:cs typeface="Times New Roman"/>
              </a:rPr>
              <a:t>kɒndʌkt</a:t>
            </a:r>
            <a:r>
              <a:rPr lang="en-US" dirty="0">
                <a:latin typeface="Times New Roman"/>
                <a:ea typeface="Calibri"/>
                <a:cs typeface="Times New Roman"/>
              </a:rPr>
              <a:t>] vs. [</a:t>
            </a:r>
            <a:r>
              <a:rPr lang="en-US" dirty="0" err="1">
                <a:latin typeface="Times New Roman"/>
                <a:ea typeface="Calibri"/>
                <a:cs typeface="Times New Roman"/>
              </a:rPr>
              <a:t>kən'dʌkt</a:t>
            </a:r>
            <a:r>
              <a:rPr lang="en-US" dirty="0">
                <a:latin typeface="Times New Roman"/>
                <a:ea typeface="Calibri"/>
                <a:cs typeface="Times New Roman"/>
              </a:rPr>
              <a:t>]</a:t>
            </a:r>
            <a:endParaRPr lang="ru-RU" sz="1400" dirty="0">
              <a:ea typeface="Calibri"/>
              <a:cs typeface="Times New Roman"/>
            </a:endParaRPr>
          </a:p>
          <a:p>
            <a:pPr indent="450215" algn="just">
              <a:lnSpc>
                <a:spcPct val="115000"/>
              </a:lnSpc>
              <a:spcAft>
                <a:spcPts val="0"/>
              </a:spcAft>
            </a:pPr>
            <a:r>
              <a:rPr lang="en-US" dirty="0">
                <a:latin typeface="Times New Roman"/>
                <a:ea typeface="Calibri"/>
                <a:cs typeface="Times New Roman"/>
              </a:rPr>
              <a:t>contrast ['</a:t>
            </a:r>
            <a:r>
              <a:rPr lang="en-US" dirty="0" err="1">
                <a:latin typeface="Times New Roman"/>
                <a:ea typeface="Calibri"/>
                <a:cs typeface="Times New Roman"/>
              </a:rPr>
              <a:t>kɒntra:st</a:t>
            </a:r>
            <a:r>
              <a:rPr lang="en-US" dirty="0">
                <a:latin typeface="Times New Roman"/>
                <a:ea typeface="Calibri"/>
                <a:cs typeface="Times New Roman"/>
              </a:rPr>
              <a:t>] vs.  [</a:t>
            </a:r>
            <a:r>
              <a:rPr lang="en-US" dirty="0" err="1">
                <a:latin typeface="Times New Roman"/>
                <a:ea typeface="Calibri"/>
                <a:cs typeface="Times New Roman"/>
              </a:rPr>
              <a:t>kən'tra:st</a:t>
            </a:r>
            <a:r>
              <a:rPr lang="en-US" dirty="0">
                <a:latin typeface="Times New Roman"/>
                <a:ea typeface="Calibri"/>
                <a:cs typeface="Times New Roman"/>
              </a:rPr>
              <a:t>]</a:t>
            </a:r>
            <a:endParaRPr lang="ru-RU" sz="1400" dirty="0">
              <a:ea typeface="Calibri"/>
              <a:cs typeface="Times New Roman"/>
            </a:endParaRPr>
          </a:p>
        </p:txBody>
      </p:sp>
    </p:spTree>
    <p:extLst>
      <p:ext uri="{BB962C8B-B14F-4D97-AF65-F5344CB8AC3E}">
        <p14:creationId xmlns:p14="http://schemas.microsoft.com/office/powerpoint/2010/main" val="37719863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476672"/>
            <a:ext cx="8064896" cy="6007157"/>
          </a:xfrm>
          <a:prstGeom prst="rect">
            <a:avLst/>
          </a:prstGeom>
        </p:spPr>
        <p:txBody>
          <a:bodyPr wrap="square">
            <a:spAutoFit/>
          </a:bodyPr>
          <a:lstStyle/>
          <a:p>
            <a:pPr indent="450215" algn="just">
              <a:lnSpc>
                <a:spcPct val="115000"/>
              </a:lnSpc>
              <a:spcAft>
                <a:spcPts val="0"/>
              </a:spcAft>
            </a:pPr>
            <a:r>
              <a:rPr lang="en-US" sz="2800" b="1" dirty="0">
                <a:latin typeface="Times New Roman"/>
                <a:ea typeface="Calibri"/>
                <a:cs typeface="Times New Roman"/>
              </a:rPr>
              <a:t>9. Guidelines to English word stress placement. </a:t>
            </a:r>
            <a:endParaRPr lang="ru-RU" sz="2800" dirty="0">
              <a:ea typeface="Calibri"/>
              <a:cs typeface="Times New Roman"/>
            </a:endParaRPr>
          </a:p>
          <a:p>
            <a:pPr indent="450215" algn="just">
              <a:lnSpc>
                <a:spcPct val="115000"/>
              </a:lnSpc>
              <a:spcAft>
                <a:spcPts val="0"/>
              </a:spcAft>
            </a:pPr>
            <a:r>
              <a:rPr lang="en-US" sz="2800" dirty="0">
                <a:latin typeface="Times New Roman"/>
                <a:ea typeface="Calibri"/>
                <a:cs typeface="Times New Roman"/>
              </a:rPr>
              <a:t> </a:t>
            </a:r>
            <a:endParaRPr lang="ru-RU" sz="2800" dirty="0">
              <a:ea typeface="Calibri"/>
              <a:cs typeface="Times New Roman"/>
            </a:endParaRPr>
          </a:p>
          <a:p>
            <a:pPr indent="450215" algn="just">
              <a:lnSpc>
                <a:spcPct val="115000"/>
              </a:lnSpc>
              <a:spcAft>
                <a:spcPts val="0"/>
              </a:spcAft>
            </a:pPr>
            <a:r>
              <a:rPr lang="en-US" sz="2800" dirty="0">
                <a:latin typeface="Times New Roman"/>
                <a:ea typeface="Calibri"/>
                <a:cs typeface="Times New Roman"/>
              </a:rPr>
              <a:t>To define the position of word stress in each individual word it is necessary to take into account a number of factors:</a:t>
            </a:r>
            <a:endParaRPr lang="ru-RU" sz="2800" dirty="0">
              <a:ea typeface="Calibri"/>
              <a:cs typeface="Times New Roman"/>
            </a:endParaRPr>
          </a:p>
          <a:p>
            <a:pPr indent="450215" algn="just">
              <a:lnSpc>
                <a:spcPct val="115000"/>
              </a:lnSpc>
              <a:spcAft>
                <a:spcPts val="0"/>
              </a:spcAft>
            </a:pPr>
            <a:r>
              <a:rPr lang="en-US" sz="2800" dirty="0">
                <a:latin typeface="Times New Roman"/>
                <a:ea typeface="Calibri"/>
                <a:cs typeface="Times New Roman"/>
              </a:rPr>
              <a:t> </a:t>
            </a:r>
            <a:endParaRPr lang="ru-RU" sz="2800" dirty="0">
              <a:ea typeface="Calibri"/>
              <a:cs typeface="Times New Roman"/>
            </a:endParaRPr>
          </a:p>
          <a:p>
            <a:pPr indent="450215" algn="just">
              <a:lnSpc>
                <a:spcPct val="115000"/>
              </a:lnSpc>
              <a:spcAft>
                <a:spcPts val="0"/>
              </a:spcAft>
            </a:pPr>
            <a:r>
              <a:rPr lang="en-US" sz="2800" dirty="0">
                <a:latin typeface="Times New Roman"/>
                <a:ea typeface="Calibri"/>
                <a:cs typeface="Times New Roman"/>
              </a:rPr>
              <a:t>− phonological structure of the syllables; </a:t>
            </a:r>
            <a:endParaRPr lang="ru-RU" sz="2800" dirty="0">
              <a:ea typeface="Calibri"/>
              <a:cs typeface="Times New Roman"/>
            </a:endParaRPr>
          </a:p>
          <a:p>
            <a:pPr indent="450215" algn="just">
              <a:lnSpc>
                <a:spcPct val="115000"/>
              </a:lnSpc>
              <a:spcAft>
                <a:spcPts val="0"/>
              </a:spcAft>
            </a:pPr>
            <a:r>
              <a:rPr lang="en-US" sz="2800" dirty="0">
                <a:latin typeface="Times New Roman"/>
                <a:ea typeface="Calibri"/>
                <a:cs typeface="Times New Roman"/>
              </a:rPr>
              <a:t>− the number of syllables in the word; </a:t>
            </a:r>
            <a:endParaRPr lang="ru-RU" sz="2800" dirty="0">
              <a:ea typeface="Calibri"/>
              <a:cs typeface="Times New Roman"/>
            </a:endParaRPr>
          </a:p>
          <a:p>
            <a:pPr indent="450215" algn="just">
              <a:lnSpc>
                <a:spcPct val="115000"/>
              </a:lnSpc>
              <a:spcAft>
                <a:spcPts val="0"/>
              </a:spcAft>
            </a:pPr>
            <a:r>
              <a:rPr lang="en-US" sz="2800" dirty="0">
                <a:latin typeface="Times New Roman"/>
                <a:ea typeface="Calibri"/>
                <a:cs typeface="Times New Roman"/>
              </a:rPr>
              <a:t>− morphological factor (whether the word is simple, complex or compound); </a:t>
            </a:r>
            <a:endParaRPr lang="ru-RU" sz="2800" dirty="0">
              <a:ea typeface="Calibri"/>
              <a:cs typeface="Times New Roman"/>
            </a:endParaRPr>
          </a:p>
          <a:p>
            <a:pPr indent="450215" algn="just">
              <a:lnSpc>
                <a:spcPct val="115000"/>
              </a:lnSpc>
              <a:spcAft>
                <a:spcPts val="0"/>
              </a:spcAft>
            </a:pPr>
            <a:r>
              <a:rPr lang="en-US" sz="2800" dirty="0">
                <a:latin typeface="Times New Roman"/>
                <a:ea typeface="Calibri"/>
                <a:cs typeface="Times New Roman"/>
              </a:rPr>
              <a:t>− the part of speech the word belongs to (noun, verb, adjective, etc.). </a:t>
            </a:r>
            <a:endParaRPr lang="ru-RU" sz="2800" dirty="0">
              <a:ea typeface="Calibri"/>
              <a:cs typeface="Times New Roman"/>
            </a:endParaRPr>
          </a:p>
        </p:txBody>
      </p:sp>
    </p:spTree>
    <p:extLst>
      <p:ext uri="{BB962C8B-B14F-4D97-AF65-F5344CB8AC3E}">
        <p14:creationId xmlns:p14="http://schemas.microsoft.com/office/powerpoint/2010/main" val="143643877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515895"/>
            <a:ext cx="8064896" cy="6011710"/>
          </a:xfrm>
          <a:prstGeom prst="rect">
            <a:avLst/>
          </a:prstGeom>
        </p:spPr>
        <p:txBody>
          <a:bodyPr wrap="square">
            <a:spAutoFit/>
          </a:bodyPr>
          <a:lstStyle/>
          <a:p>
            <a:pPr indent="450215" algn="just">
              <a:lnSpc>
                <a:spcPct val="115000"/>
              </a:lnSpc>
              <a:spcAft>
                <a:spcPts val="0"/>
              </a:spcAft>
            </a:pPr>
            <a:r>
              <a:rPr lang="en-US" sz="2400" dirty="0">
                <a:latin typeface="Times New Roman"/>
                <a:ea typeface="Calibri"/>
                <a:cs typeface="Times New Roman"/>
              </a:rPr>
              <a:t>1) The phonological structure of the syllable is related to the status of a particular syllable in terms of the degree of sonority. The sounds that possess a greater degree of sonority contribute to the greater prominence of the syllable. A syllable is considered to be strong when it contains a long vowel or a diphthong or a short vowel followed by two consonants. For example, in English verbs the stress falls on the last syllable if it is strong and on the last but one syllable if the last one is weak (</a:t>
            </a:r>
            <a:r>
              <a:rPr lang="en-US" sz="2400" i="1" dirty="0" err="1">
                <a:latin typeface="Times New Roman"/>
                <a:ea typeface="Calibri"/>
                <a:cs typeface="Times New Roman"/>
              </a:rPr>
              <a:t>aʹrrive</a:t>
            </a:r>
            <a:r>
              <a:rPr lang="en-US" sz="2400" i="1" dirty="0">
                <a:latin typeface="Times New Roman"/>
                <a:ea typeface="Calibri"/>
                <a:cs typeface="Times New Roman"/>
              </a:rPr>
              <a:t> - </a:t>
            </a:r>
            <a:r>
              <a:rPr lang="en-US" sz="2400" i="1" dirty="0" err="1">
                <a:latin typeface="Times New Roman"/>
                <a:ea typeface="Calibri"/>
                <a:cs typeface="Times New Roman"/>
              </a:rPr>
              <a:t>deʹvelop</a:t>
            </a:r>
            <a:r>
              <a:rPr lang="en-US" sz="2400" dirty="0">
                <a:latin typeface="Times New Roman"/>
                <a:ea typeface="Calibri"/>
                <a:cs typeface="Times New Roman"/>
              </a:rPr>
              <a:t>).</a:t>
            </a:r>
            <a:endParaRPr lang="ru-RU" sz="2400" dirty="0">
              <a:ea typeface="Calibri"/>
              <a:cs typeface="Times New Roman"/>
            </a:endParaRPr>
          </a:p>
          <a:p>
            <a:pPr indent="450215" algn="just">
              <a:lnSpc>
                <a:spcPct val="115000"/>
              </a:lnSpc>
              <a:spcAft>
                <a:spcPts val="0"/>
              </a:spcAft>
            </a:pPr>
            <a:r>
              <a:rPr lang="en-US" sz="2400" dirty="0">
                <a:latin typeface="Times New Roman"/>
                <a:ea typeface="Calibri"/>
                <a:cs typeface="Times New Roman"/>
              </a:rPr>
              <a:t>2) The number of syllables in a word influences the number of stresses and to a certain extent the position of stress. There are stress patterns typical of two-syllable words, three-syllable words and so on. In multi-syllable words there appears secondary stress.</a:t>
            </a:r>
            <a:endParaRPr lang="ru-RU" sz="2400" dirty="0">
              <a:ea typeface="Calibri"/>
              <a:cs typeface="Times New Roman"/>
            </a:endParaRPr>
          </a:p>
        </p:txBody>
      </p:sp>
    </p:spTree>
    <p:extLst>
      <p:ext uri="{BB962C8B-B14F-4D97-AF65-F5344CB8AC3E}">
        <p14:creationId xmlns:p14="http://schemas.microsoft.com/office/powerpoint/2010/main" val="210627559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74457"/>
            <a:ext cx="8856984" cy="6794809"/>
          </a:xfrm>
          <a:prstGeom prst="rect">
            <a:avLst/>
          </a:prstGeom>
        </p:spPr>
        <p:txBody>
          <a:bodyPr wrap="square">
            <a:spAutoFit/>
          </a:bodyPr>
          <a:lstStyle/>
          <a:p>
            <a:pPr indent="450215" algn="just">
              <a:lnSpc>
                <a:spcPct val="115000"/>
              </a:lnSpc>
              <a:spcAft>
                <a:spcPts val="0"/>
              </a:spcAft>
            </a:pPr>
            <a:r>
              <a:rPr lang="en-US" sz="2000" dirty="0">
                <a:latin typeface="Times New Roman"/>
                <a:ea typeface="Calibri"/>
                <a:cs typeface="Times New Roman"/>
              </a:rPr>
              <a:t>3) Morphological factor shows that in complex words the placement of stress depends on the type of suffix. Suffixes are divided into those which do not affect the stress placement in the stem (</a:t>
            </a:r>
            <a:r>
              <a:rPr lang="en-US" sz="2000" i="1" dirty="0">
                <a:latin typeface="Times New Roman"/>
                <a:ea typeface="Calibri"/>
                <a:cs typeface="Times New Roman"/>
              </a:rPr>
              <a:t>stress-neutral</a:t>
            </a:r>
            <a:r>
              <a:rPr lang="en-US" sz="2000" dirty="0">
                <a:latin typeface="Times New Roman"/>
                <a:ea typeface="Calibri"/>
                <a:cs typeface="Times New Roman"/>
              </a:rPr>
              <a:t>), those which influences stress in the stem (</a:t>
            </a:r>
            <a:r>
              <a:rPr lang="en-US" sz="2000" i="1" dirty="0">
                <a:latin typeface="Times New Roman"/>
                <a:ea typeface="Calibri"/>
                <a:cs typeface="Times New Roman"/>
              </a:rPr>
              <a:t>stress-fixing</a:t>
            </a:r>
            <a:r>
              <a:rPr lang="en-US" sz="2000" dirty="0">
                <a:latin typeface="Times New Roman"/>
                <a:ea typeface="Calibri"/>
                <a:cs typeface="Times New Roman"/>
              </a:rPr>
              <a:t>) and those which carry stress themselves (</a:t>
            </a:r>
            <a:r>
              <a:rPr lang="en-US" sz="2000" i="1" dirty="0">
                <a:latin typeface="Times New Roman"/>
                <a:ea typeface="Calibri"/>
                <a:cs typeface="Times New Roman"/>
              </a:rPr>
              <a:t>stress attracting</a:t>
            </a:r>
            <a:r>
              <a:rPr lang="en-US" sz="2000" dirty="0">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In the words with stress-neutral suffixes the stress remains on the same syllable in the stem (</a:t>
            </a:r>
            <a:r>
              <a:rPr lang="en-US" sz="2000" i="1" dirty="0" err="1">
                <a:latin typeface="Times New Roman"/>
                <a:ea typeface="Calibri"/>
                <a:cs typeface="Times New Roman"/>
              </a:rPr>
              <a:t>reʹfuse</a:t>
            </a:r>
            <a:r>
              <a:rPr lang="en-US" sz="2000" i="1" dirty="0">
                <a:latin typeface="Times New Roman"/>
                <a:ea typeface="Calibri"/>
                <a:cs typeface="Times New Roman"/>
              </a:rPr>
              <a:t> - </a:t>
            </a:r>
            <a:r>
              <a:rPr lang="en-US" sz="2000" i="1" dirty="0" err="1">
                <a:latin typeface="Times New Roman"/>
                <a:ea typeface="Calibri"/>
                <a:cs typeface="Times New Roman"/>
              </a:rPr>
              <a:t>reʹfusal</a:t>
            </a:r>
            <a:r>
              <a:rPr lang="en-US" sz="2000" i="1" dirty="0">
                <a:latin typeface="Times New Roman"/>
                <a:ea typeface="Calibri"/>
                <a:cs typeface="Times New Roman"/>
              </a:rPr>
              <a:t>, ʹcomfort - ʹcomfortable</a:t>
            </a:r>
            <a:r>
              <a:rPr lang="en-US" sz="2000" dirty="0">
                <a:latin typeface="Times New Roman"/>
                <a:ea typeface="Calibri"/>
                <a:cs typeface="Times New Roman"/>
              </a:rPr>
              <a:t>). This group of suffixes includes: </a:t>
            </a:r>
            <a:r>
              <a:rPr lang="en-US" sz="2000" i="1" dirty="0">
                <a:latin typeface="Times New Roman"/>
                <a:ea typeface="Calibri"/>
                <a:cs typeface="Times New Roman"/>
              </a:rPr>
              <a:t>-al, -able, -</a:t>
            </a:r>
            <a:r>
              <a:rPr lang="en-US" sz="2000" i="1" dirty="0" err="1">
                <a:latin typeface="Times New Roman"/>
                <a:ea typeface="Calibri"/>
                <a:cs typeface="Times New Roman"/>
              </a:rPr>
              <a:t>en</a:t>
            </a:r>
            <a:r>
              <a:rPr lang="en-US" sz="2000" i="1" dirty="0">
                <a:latin typeface="Times New Roman"/>
                <a:ea typeface="Calibri"/>
                <a:cs typeface="Times New Roman"/>
              </a:rPr>
              <a:t>, -</a:t>
            </a:r>
            <a:r>
              <a:rPr lang="en-US" sz="2000" i="1" dirty="0" err="1">
                <a:latin typeface="Times New Roman"/>
                <a:ea typeface="Calibri"/>
                <a:cs typeface="Times New Roman"/>
              </a:rPr>
              <a:t>ful</a:t>
            </a:r>
            <a:r>
              <a:rPr lang="en-US" sz="2000" i="1" dirty="0">
                <a:latin typeface="Times New Roman"/>
                <a:ea typeface="Calibri"/>
                <a:cs typeface="Times New Roman"/>
              </a:rPr>
              <a:t>, -</a:t>
            </a:r>
            <a:r>
              <a:rPr lang="en-US" sz="2000" i="1" dirty="0" err="1">
                <a:latin typeface="Times New Roman"/>
                <a:ea typeface="Calibri"/>
                <a:cs typeface="Times New Roman"/>
              </a:rPr>
              <a:t>ing</a:t>
            </a:r>
            <a:r>
              <a:rPr lang="en-US" sz="2000" i="1" dirty="0">
                <a:latin typeface="Times New Roman"/>
                <a:ea typeface="Calibri"/>
                <a:cs typeface="Times New Roman"/>
              </a:rPr>
              <a:t>, -</a:t>
            </a:r>
            <a:r>
              <a:rPr lang="en-US" sz="2000" i="1" dirty="0" err="1">
                <a:latin typeface="Times New Roman"/>
                <a:ea typeface="Calibri"/>
                <a:cs typeface="Times New Roman"/>
              </a:rPr>
              <a:t>ish</a:t>
            </a:r>
            <a:r>
              <a:rPr lang="en-US" sz="2000" i="1" dirty="0">
                <a:latin typeface="Times New Roman"/>
                <a:ea typeface="Calibri"/>
                <a:cs typeface="Times New Roman"/>
              </a:rPr>
              <a:t>, -less, -ness, -</a:t>
            </a:r>
            <a:r>
              <a:rPr lang="en-US" sz="2000" i="1" dirty="0" err="1">
                <a:latin typeface="Times New Roman"/>
                <a:ea typeface="Calibri"/>
                <a:cs typeface="Times New Roman"/>
              </a:rPr>
              <a:t>ly</a:t>
            </a:r>
            <a:r>
              <a:rPr lang="en-US" sz="2000" i="1" dirty="0">
                <a:latin typeface="Times New Roman"/>
                <a:ea typeface="Calibri"/>
                <a:cs typeface="Times New Roman"/>
              </a:rPr>
              <a:t>, -</a:t>
            </a:r>
            <a:r>
              <a:rPr lang="en-US" sz="2000" i="1" dirty="0" err="1">
                <a:latin typeface="Times New Roman"/>
                <a:ea typeface="Calibri"/>
                <a:cs typeface="Times New Roman"/>
              </a:rPr>
              <a:t>ment</a:t>
            </a:r>
            <a:r>
              <a:rPr lang="en-US" sz="2000" dirty="0">
                <a:latin typeface="Times New Roman"/>
                <a:ea typeface="Calibri"/>
                <a:cs typeface="Times New Roman"/>
              </a:rPr>
              <a:t>, and others. Stress-fixing suffixes (</a:t>
            </a:r>
            <a:r>
              <a:rPr lang="en-US" sz="2000" i="1" dirty="0">
                <a:latin typeface="Times New Roman"/>
                <a:ea typeface="Calibri"/>
                <a:cs typeface="Times New Roman"/>
              </a:rPr>
              <a:t>-ion, -</a:t>
            </a:r>
            <a:r>
              <a:rPr lang="en-US" sz="2000" i="1" dirty="0" err="1">
                <a:latin typeface="Times New Roman"/>
                <a:ea typeface="Calibri"/>
                <a:cs typeface="Times New Roman"/>
              </a:rPr>
              <a:t>ic</a:t>
            </a:r>
            <a:r>
              <a:rPr lang="en-US" sz="2000" i="1" dirty="0">
                <a:latin typeface="Times New Roman"/>
                <a:ea typeface="Calibri"/>
                <a:cs typeface="Times New Roman"/>
              </a:rPr>
              <a:t>, -</a:t>
            </a:r>
            <a:r>
              <a:rPr lang="en-US" sz="2000" i="1" dirty="0" err="1">
                <a:latin typeface="Times New Roman"/>
                <a:ea typeface="Calibri"/>
                <a:cs typeface="Times New Roman"/>
              </a:rPr>
              <a:t>ity</a:t>
            </a:r>
            <a:r>
              <a:rPr lang="en-US" sz="2000" i="1" dirty="0">
                <a:latin typeface="Times New Roman"/>
                <a:ea typeface="Calibri"/>
                <a:cs typeface="Times New Roman"/>
              </a:rPr>
              <a:t>, -</a:t>
            </a:r>
            <a:r>
              <a:rPr lang="en-US" sz="2000" i="1" dirty="0" err="1">
                <a:latin typeface="Times New Roman"/>
                <a:ea typeface="Calibri"/>
                <a:cs typeface="Times New Roman"/>
              </a:rPr>
              <a:t>ial</a:t>
            </a:r>
            <a:r>
              <a:rPr lang="en-US" sz="2000" i="1" dirty="0">
                <a:latin typeface="Times New Roman"/>
                <a:ea typeface="Calibri"/>
                <a:cs typeface="Times New Roman"/>
              </a:rPr>
              <a:t>, -</a:t>
            </a:r>
            <a:r>
              <a:rPr lang="en-US" sz="2000" i="1" dirty="0" err="1">
                <a:latin typeface="Times New Roman"/>
                <a:ea typeface="Calibri"/>
                <a:cs typeface="Times New Roman"/>
              </a:rPr>
              <a:t>ive</a:t>
            </a:r>
            <a:r>
              <a:rPr lang="en-US" sz="2000" dirty="0">
                <a:latin typeface="Times New Roman"/>
                <a:ea typeface="Calibri"/>
                <a:cs typeface="Times New Roman"/>
              </a:rPr>
              <a:t>) determine the placement of stress on a particular syllable of the stem and attracts stress to the syllable that precedes them, i.e. the last syllable of the stem (</a:t>
            </a:r>
            <a:r>
              <a:rPr lang="en-US" sz="2000" i="1" dirty="0">
                <a:latin typeface="Times New Roman"/>
                <a:ea typeface="Calibri"/>
                <a:cs typeface="Times New Roman"/>
              </a:rPr>
              <a:t>ʹcurious - </a:t>
            </a:r>
            <a:r>
              <a:rPr lang="en-US" sz="2000" i="1" dirty="0" err="1">
                <a:latin typeface="Times New Roman"/>
                <a:ea typeface="Calibri"/>
                <a:cs typeface="Times New Roman"/>
              </a:rPr>
              <a:t>curiʹosity</a:t>
            </a:r>
            <a:r>
              <a:rPr lang="en-US" sz="2000" dirty="0">
                <a:latin typeface="Times New Roman"/>
                <a:ea typeface="Calibri"/>
                <a:cs typeface="Times New Roman"/>
              </a:rPr>
              <a:t>). Stress attracting suffixes include such suffixes as </a:t>
            </a:r>
            <a:r>
              <a:rPr lang="en-US" sz="2000" i="1" dirty="0">
                <a:latin typeface="Times New Roman"/>
                <a:ea typeface="Calibri"/>
                <a:cs typeface="Times New Roman"/>
              </a:rPr>
              <a:t>-</a:t>
            </a:r>
            <a:r>
              <a:rPr lang="en-US" sz="2000" i="1" dirty="0" err="1">
                <a:latin typeface="Times New Roman"/>
                <a:ea typeface="Calibri"/>
                <a:cs typeface="Times New Roman"/>
              </a:rPr>
              <a:t>ade</a:t>
            </a:r>
            <a:r>
              <a:rPr lang="en-US" sz="2000" i="1" dirty="0">
                <a:latin typeface="Times New Roman"/>
                <a:ea typeface="Calibri"/>
                <a:cs typeface="Times New Roman"/>
              </a:rPr>
              <a:t>, -</a:t>
            </a:r>
            <a:r>
              <a:rPr lang="en-US" sz="2000" i="1" dirty="0" err="1">
                <a:latin typeface="Times New Roman"/>
                <a:ea typeface="Calibri"/>
                <a:cs typeface="Times New Roman"/>
              </a:rPr>
              <a:t>eer</a:t>
            </a:r>
            <a:r>
              <a:rPr lang="en-US" sz="2000" i="1" dirty="0">
                <a:latin typeface="Times New Roman"/>
                <a:ea typeface="Calibri"/>
                <a:cs typeface="Times New Roman"/>
              </a:rPr>
              <a:t>, -</a:t>
            </a:r>
            <a:r>
              <a:rPr lang="en-US" sz="2000" i="1" dirty="0" err="1">
                <a:latin typeface="Times New Roman"/>
                <a:ea typeface="Calibri"/>
                <a:cs typeface="Times New Roman"/>
              </a:rPr>
              <a:t>ee</a:t>
            </a:r>
            <a:r>
              <a:rPr lang="en-US" sz="2000" i="1" dirty="0">
                <a:latin typeface="Times New Roman"/>
                <a:ea typeface="Calibri"/>
                <a:cs typeface="Times New Roman"/>
              </a:rPr>
              <a:t>, -</a:t>
            </a:r>
            <a:r>
              <a:rPr lang="en-US" sz="2000" i="1" dirty="0" err="1">
                <a:latin typeface="Times New Roman"/>
                <a:ea typeface="Calibri"/>
                <a:cs typeface="Times New Roman"/>
              </a:rPr>
              <a:t>esque</a:t>
            </a:r>
            <a:r>
              <a:rPr lang="en-US" sz="2000" i="1" dirty="0">
                <a:latin typeface="Times New Roman"/>
                <a:ea typeface="Calibri"/>
                <a:cs typeface="Times New Roman"/>
              </a:rPr>
              <a:t>, -</a:t>
            </a:r>
            <a:r>
              <a:rPr lang="en-US" sz="2000" i="1" dirty="0" err="1">
                <a:latin typeface="Times New Roman"/>
                <a:ea typeface="Calibri"/>
                <a:cs typeface="Times New Roman"/>
              </a:rPr>
              <a:t>ette</a:t>
            </a:r>
            <a:r>
              <a:rPr lang="en-US" sz="2000" i="1" dirty="0">
                <a:latin typeface="Times New Roman"/>
                <a:ea typeface="Calibri"/>
                <a:cs typeface="Times New Roman"/>
              </a:rPr>
              <a:t> -</a:t>
            </a:r>
            <a:r>
              <a:rPr lang="en-US" sz="2000" i="1" dirty="0" err="1">
                <a:latin typeface="Times New Roman"/>
                <a:ea typeface="Calibri"/>
                <a:cs typeface="Times New Roman"/>
              </a:rPr>
              <a:t>ain</a:t>
            </a:r>
            <a:r>
              <a:rPr lang="en-US" sz="2000" i="1" dirty="0">
                <a:latin typeface="Times New Roman"/>
                <a:ea typeface="Calibri"/>
                <a:cs typeface="Times New Roman"/>
              </a:rPr>
              <a:t> </a:t>
            </a:r>
            <a:r>
              <a:rPr lang="en-US" sz="2000" dirty="0">
                <a:latin typeface="Times New Roman"/>
                <a:ea typeface="Calibri"/>
                <a:cs typeface="Times New Roman"/>
              </a:rPr>
              <a:t>(</a:t>
            </a:r>
            <a:r>
              <a:rPr lang="en-US" sz="2000" i="1" dirty="0">
                <a:latin typeface="Times New Roman"/>
                <a:ea typeface="Calibri"/>
                <a:cs typeface="Times New Roman"/>
              </a:rPr>
              <a:t>ˏ</a:t>
            </a:r>
            <a:r>
              <a:rPr lang="en-US" sz="2000" i="1" dirty="0" err="1">
                <a:latin typeface="Times New Roman"/>
                <a:ea typeface="Calibri"/>
                <a:cs typeface="Times New Roman"/>
              </a:rPr>
              <a:t>refuʹgee</a:t>
            </a:r>
            <a:r>
              <a:rPr lang="en-US" sz="2000" i="1" dirty="0">
                <a:latin typeface="Times New Roman"/>
                <a:ea typeface="Calibri"/>
                <a:cs typeface="Times New Roman"/>
              </a:rPr>
              <a:t>, ˏ</a:t>
            </a:r>
            <a:r>
              <a:rPr lang="en-US" sz="2000" i="1" dirty="0" err="1">
                <a:latin typeface="Times New Roman"/>
                <a:ea typeface="Calibri"/>
                <a:cs typeface="Times New Roman"/>
              </a:rPr>
              <a:t>cigaʹrette</a:t>
            </a:r>
            <a:r>
              <a:rPr lang="en-US" sz="2000" dirty="0">
                <a:latin typeface="Times New Roman"/>
                <a:ea typeface="Calibri"/>
                <a:cs typeface="Times New Roman"/>
              </a:rPr>
              <a:t>). But in some cases this factor is to be considered together with another one – the number of syllable in a word. For example, the verbal suffix </a:t>
            </a:r>
            <a:r>
              <a:rPr lang="en-US" sz="2000" i="1" dirty="0">
                <a:latin typeface="Times New Roman"/>
                <a:ea typeface="Calibri"/>
                <a:cs typeface="Times New Roman"/>
              </a:rPr>
              <a:t>-ate </a:t>
            </a:r>
            <a:r>
              <a:rPr lang="en-US" sz="2000" dirty="0">
                <a:latin typeface="Times New Roman"/>
                <a:ea typeface="Calibri"/>
                <a:cs typeface="Times New Roman"/>
              </a:rPr>
              <a:t>is stress attracting in the words containing two syllables (</a:t>
            </a:r>
            <a:r>
              <a:rPr lang="en-US" sz="2000" i="1" dirty="0" err="1">
                <a:latin typeface="Times New Roman"/>
                <a:ea typeface="Calibri"/>
                <a:cs typeface="Times New Roman"/>
              </a:rPr>
              <a:t>migʹrate</a:t>
            </a:r>
            <a:r>
              <a:rPr lang="en-US" sz="2000" dirty="0">
                <a:latin typeface="Times New Roman"/>
                <a:ea typeface="Calibri"/>
                <a:cs typeface="Times New Roman"/>
              </a:rPr>
              <a:t>), and in words </a:t>
            </a:r>
            <a:r>
              <a:rPr lang="en-US" sz="2000" dirty="0" err="1">
                <a:latin typeface="Times New Roman"/>
                <a:ea typeface="Calibri"/>
                <a:cs typeface="Times New Roman"/>
              </a:rPr>
              <a:t>containingmore</a:t>
            </a:r>
            <a:r>
              <a:rPr lang="en-US" sz="2000" dirty="0">
                <a:latin typeface="Times New Roman"/>
                <a:ea typeface="Calibri"/>
                <a:cs typeface="Times New Roman"/>
              </a:rPr>
              <a:t> than two syllables it is stress-fixing: it fixes the stress on the third syllable from the end (</a:t>
            </a:r>
            <a:r>
              <a:rPr lang="en-US" sz="2000" i="1" dirty="0" err="1">
                <a:latin typeface="Times New Roman"/>
                <a:ea typeface="Calibri"/>
                <a:cs typeface="Times New Roman"/>
              </a:rPr>
              <a:t>comʹmunicate</a:t>
            </a:r>
            <a:r>
              <a:rPr lang="en-US" sz="2000" dirty="0">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Compound nouns contain more than one root or more than one word, but they function as one word. The rules of word stress in such words will be presented later in the text. </a:t>
            </a:r>
            <a:endParaRPr lang="ru-RU" sz="2000" dirty="0">
              <a:ea typeface="Calibri"/>
              <a:cs typeface="Times New Roman"/>
            </a:endParaRPr>
          </a:p>
        </p:txBody>
      </p:sp>
    </p:spTree>
    <p:extLst>
      <p:ext uri="{BB962C8B-B14F-4D97-AF65-F5344CB8AC3E}">
        <p14:creationId xmlns:p14="http://schemas.microsoft.com/office/powerpoint/2010/main" val="96865885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96752"/>
            <a:ext cx="8928992" cy="4622804"/>
          </a:xfrm>
          <a:prstGeom prst="rect">
            <a:avLst/>
          </a:prstGeom>
        </p:spPr>
        <p:txBody>
          <a:bodyPr wrap="square">
            <a:spAutoFit/>
          </a:bodyPr>
          <a:lstStyle/>
          <a:p>
            <a:pPr indent="450215" algn="just">
              <a:lnSpc>
                <a:spcPct val="115000"/>
              </a:lnSpc>
              <a:spcAft>
                <a:spcPts val="0"/>
              </a:spcAft>
            </a:pPr>
            <a:r>
              <a:rPr lang="en-US" sz="3200" dirty="0">
                <a:latin typeface="Times New Roman"/>
                <a:ea typeface="Calibri"/>
                <a:cs typeface="Times New Roman"/>
              </a:rPr>
              <a:t>4) The fourth factor to be considered is the grammatical category the word belongs to. </a:t>
            </a:r>
            <a:endParaRPr lang="en-US" sz="3200" dirty="0" smtClean="0">
              <a:latin typeface="Times New Roman"/>
              <a:ea typeface="Calibri"/>
              <a:cs typeface="Times New Roman"/>
            </a:endParaRPr>
          </a:p>
          <a:p>
            <a:pPr indent="450215" algn="just">
              <a:lnSpc>
                <a:spcPct val="115000"/>
              </a:lnSpc>
              <a:spcAft>
                <a:spcPts val="0"/>
              </a:spcAft>
            </a:pPr>
            <a:r>
              <a:rPr lang="en-US" sz="3200" dirty="0" smtClean="0">
                <a:latin typeface="Times New Roman"/>
                <a:ea typeface="Calibri"/>
                <a:cs typeface="Times New Roman"/>
              </a:rPr>
              <a:t>The </a:t>
            </a:r>
            <a:r>
              <a:rPr lang="en-US" sz="3200" dirty="0">
                <a:latin typeface="Times New Roman"/>
                <a:ea typeface="Calibri"/>
                <a:cs typeface="Times New Roman"/>
              </a:rPr>
              <a:t>influence of this factor can be illustrated by the pairs of words, in which adjectives and nouns are contrasted to verbs: </a:t>
            </a:r>
            <a:endParaRPr lang="en-US" sz="3200" dirty="0" smtClean="0">
              <a:latin typeface="Times New Roman"/>
              <a:ea typeface="Calibri"/>
              <a:cs typeface="Times New Roman"/>
            </a:endParaRPr>
          </a:p>
          <a:p>
            <a:pPr indent="450215" algn="ctr">
              <a:lnSpc>
                <a:spcPct val="115000"/>
              </a:lnSpc>
              <a:spcAft>
                <a:spcPts val="0"/>
              </a:spcAft>
            </a:pPr>
            <a:r>
              <a:rPr lang="en-US" sz="3200" i="1" dirty="0" smtClean="0">
                <a:latin typeface="Times New Roman"/>
                <a:ea typeface="Calibri"/>
                <a:cs typeface="Times New Roman"/>
              </a:rPr>
              <a:t>ʹ</a:t>
            </a:r>
            <a:r>
              <a:rPr lang="en-US" sz="3200" i="1" dirty="0">
                <a:latin typeface="Times New Roman"/>
                <a:ea typeface="Calibri"/>
                <a:cs typeface="Times New Roman"/>
              </a:rPr>
              <a:t>insult – to </a:t>
            </a:r>
            <a:r>
              <a:rPr lang="en-US" sz="3200" i="1" dirty="0" err="1">
                <a:latin typeface="Times New Roman"/>
                <a:ea typeface="Calibri"/>
                <a:cs typeface="Times New Roman"/>
              </a:rPr>
              <a:t>inʹsult</a:t>
            </a:r>
            <a:r>
              <a:rPr lang="en-US" sz="3200" i="1" dirty="0">
                <a:latin typeface="Times New Roman"/>
                <a:ea typeface="Calibri"/>
                <a:cs typeface="Times New Roman"/>
              </a:rPr>
              <a:t>, </a:t>
            </a:r>
            <a:endParaRPr lang="en-US" sz="3200" i="1" dirty="0" smtClean="0">
              <a:latin typeface="Times New Roman"/>
              <a:ea typeface="Calibri"/>
              <a:cs typeface="Times New Roman"/>
            </a:endParaRPr>
          </a:p>
          <a:p>
            <a:pPr indent="450215" algn="ctr">
              <a:lnSpc>
                <a:spcPct val="115000"/>
              </a:lnSpc>
              <a:spcAft>
                <a:spcPts val="0"/>
              </a:spcAft>
            </a:pPr>
            <a:r>
              <a:rPr lang="en-US" sz="3200" i="1" dirty="0" smtClean="0">
                <a:latin typeface="Times New Roman"/>
                <a:ea typeface="Calibri"/>
                <a:cs typeface="Times New Roman"/>
              </a:rPr>
              <a:t>ʹ</a:t>
            </a:r>
            <a:r>
              <a:rPr lang="en-US" sz="3200" i="1" dirty="0">
                <a:latin typeface="Times New Roman"/>
                <a:ea typeface="Calibri"/>
                <a:cs typeface="Times New Roman"/>
              </a:rPr>
              <a:t>record – to </a:t>
            </a:r>
            <a:r>
              <a:rPr lang="en-US" sz="3200" i="1" dirty="0" err="1">
                <a:latin typeface="Times New Roman"/>
                <a:ea typeface="Calibri"/>
                <a:cs typeface="Times New Roman"/>
              </a:rPr>
              <a:t>reʹcord</a:t>
            </a:r>
            <a:r>
              <a:rPr lang="en-US" sz="3200" i="1" dirty="0">
                <a:latin typeface="Times New Roman"/>
                <a:ea typeface="Calibri"/>
                <a:cs typeface="Times New Roman"/>
              </a:rPr>
              <a:t>, </a:t>
            </a:r>
            <a:endParaRPr lang="en-US" sz="3200" i="1" dirty="0" smtClean="0">
              <a:latin typeface="Times New Roman"/>
              <a:ea typeface="Calibri"/>
              <a:cs typeface="Times New Roman"/>
            </a:endParaRPr>
          </a:p>
          <a:p>
            <a:pPr indent="450215" algn="ctr">
              <a:lnSpc>
                <a:spcPct val="115000"/>
              </a:lnSpc>
              <a:spcAft>
                <a:spcPts val="0"/>
              </a:spcAft>
            </a:pPr>
            <a:r>
              <a:rPr lang="en-US" sz="3200" i="1" dirty="0" smtClean="0">
                <a:latin typeface="Times New Roman"/>
                <a:ea typeface="Calibri"/>
                <a:cs typeface="Times New Roman"/>
              </a:rPr>
              <a:t>ʹ</a:t>
            </a:r>
            <a:r>
              <a:rPr lang="en-US" sz="3200" i="1" dirty="0">
                <a:latin typeface="Times New Roman"/>
                <a:ea typeface="Calibri"/>
                <a:cs typeface="Times New Roman"/>
              </a:rPr>
              <a:t>present – to </a:t>
            </a:r>
            <a:r>
              <a:rPr lang="en-US" sz="3200" i="1" dirty="0" err="1">
                <a:latin typeface="Times New Roman"/>
                <a:ea typeface="Calibri"/>
                <a:cs typeface="Times New Roman"/>
              </a:rPr>
              <a:t>preʹsent</a:t>
            </a:r>
            <a:r>
              <a:rPr lang="en-US" sz="3200" dirty="0">
                <a:latin typeface="Times New Roman"/>
                <a:ea typeface="Calibri"/>
                <a:cs typeface="Times New Roman"/>
              </a:rPr>
              <a:t>.</a:t>
            </a:r>
            <a:endParaRPr lang="ru-RU" sz="3200" dirty="0">
              <a:ea typeface="Calibri"/>
              <a:cs typeface="Times New Roman"/>
            </a:endParaRPr>
          </a:p>
        </p:txBody>
      </p:sp>
    </p:spTree>
    <p:extLst>
      <p:ext uri="{BB962C8B-B14F-4D97-AF65-F5344CB8AC3E}">
        <p14:creationId xmlns:p14="http://schemas.microsoft.com/office/powerpoint/2010/main" val="17305340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98515"/>
            <a:ext cx="8208912" cy="5509200"/>
          </a:xfrm>
          <a:prstGeom prst="rect">
            <a:avLst/>
          </a:prstGeom>
        </p:spPr>
        <p:txBody>
          <a:bodyPr wrap="square">
            <a:spAutoFit/>
          </a:bodyPr>
          <a:lstStyle/>
          <a:p>
            <a:pPr indent="450215" algn="just">
              <a:spcAft>
                <a:spcPts val="0"/>
              </a:spcAft>
            </a:pPr>
            <a:r>
              <a:rPr lang="en-US" sz="4000" dirty="0" smtClean="0">
                <a:solidFill>
                  <a:srgbClr val="000000"/>
                </a:solidFill>
                <a:effectLst/>
                <a:latin typeface="Times New Roman"/>
                <a:ea typeface="Calibri"/>
              </a:rPr>
              <a:t>The effect of </a:t>
            </a:r>
            <a:r>
              <a:rPr lang="en-US" sz="4000" b="1" dirty="0" smtClean="0">
                <a:solidFill>
                  <a:srgbClr val="000000"/>
                </a:solidFill>
                <a:effectLst/>
                <a:latin typeface="Times New Roman"/>
                <a:ea typeface="Calibri"/>
              </a:rPr>
              <a:t>prominence</a:t>
            </a:r>
            <a:r>
              <a:rPr lang="en-US" sz="4000" dirty="0" smtClean="0">
                <a:solidFill>
                  <a:srgbClr val="000000"/>
                </a:solidFill>
                <a:effectLst/>
                <a:latin typeface="Times New Roman"/>
                <a:ea typeface="Calibri"/>
              </a:rPr>
              <a:t> of the stressed syllable </a:t>
            </a:r>
            <a:r>
              <a:rPr lang="en-US" sz="3200" dirty="0" smtClean="0">
                <a:solidFill>
                  <a:srgbClr val="000000"/>
                </a:solidFill>
                <a:effectLst/>
                <a:latin typeface="Times New Roman"/>
                <a:ea typeface="Calibri"/>
              </a:rPr>
              <a:t>is achieved by a number of phonetic parameters such as</a:t>
            </a:r>
          </a:p>
          <a:p>
            <a:pPr marL="457200" indent="-457200" algn="just">
              <a:spcAft>
                <a:spcPts val="0"/>
              </a:spcAft>
              <a:buFont typeface="Wingdings" panose="05000000000000000000" pitchFamily="2" charset="2"/>
              <a:buChar char="v"/>
            </a:pPr>
            <a:r>
              <a:rPr lang="en-US" sz="3200" dirty="0" smtClean="0">
                <a:solidFill>
                  <a:srgbClr val="000000"/>
                </a:solidFill>
                <a:effectLst/>
                <a:latin typeface="Times New Roman"/>
                <a:ea typeface="Calibri"/>
              </a:rPr>
              <a:t>pitch, </a:t>
            </a:r>
          </a:p>
          <a:p>
            <a:pPr marL="457200" indent="-457200" algn="just">
              <a:spcAft>
                <a:spcPts val="0"/>
              </a:spcAft>
              <a:buFont typeface="Wingdings" panose="05000000000000000000" pitchFamily="2" charset="2"/>
              <a:buChar char="v"/>
            </a:pPr>
            <a:r>
              <a:rPr lang="en-US" sz="3200" dirty="0" smtClean="0">
                <a:solidFill>
                  <a:srgbClr val="000000"/>
                </a:solidFill>
                <a:effectLst/>
                <a:latin typeface="Times New Roman"/>
                <a:ea typeface="Calibri"/>
              </a:rPr>
              <a:t>loudness (force of utterance), </a:t>
            </a:r>
          </a:p>
          <a:p>
            <a:pPr marL="457200" indent="-457200" algn="just">
              <a:spcAft>
                <a:spcPts val="0"/>
              </a:spcAft>
              <a:buFont typeface="Wingdings" panose="05000000000000000000" pitchFamily="2" charset="2"/>
              <a:buChar char="v"/>
            </a:pPr>
            <a:r>
              <a:rPr lang="en-US" sz="3200" dirty="0" smtClean="0">
                <a:solidFill>
                  <a:srgbClr val="000000"/>
                </a:solidFill>
                <a:effectLst/>
                <a:latin typeface="Times New Roman"/>
                <a:ea typeface="Calibri"/>
              </a:rPr>
              <a:t>length, </a:t>
            </a:r>
          </a:p>
          <a:p>
            <a:pPr marL="457200" indent="-457200" algn="just">
              <a:spcAft>
                <a:spcPts val="0"/>
              </a:spcAft>
              <a:buFont typeface="Wingdings" panose="05000000000000000000" pitchFamily="2" charset="2"/>
              <a:buChar char="v"/>
            </a:pPr>
            <a:r>
              <a:rPr lang="en-US" sz="3200" dirty="0" smtClean="0">
                <a:solidFill>
                  <a:srgbClr val="000000"/>
                </a:solidFill>
                <a:effectLst/>
                <a:latin typeface="Times New Roman"/>
                <a:ea typeface="Calibri"/>
              </a:rPr>
              <a:t>vowel quality </a:t>
            </a:r>
          </a:p>
          <a:p>
            <a:pPr marL="457200" indent="-457200" algn="just">
              <a:spcAft>
                <a:spcPts val="0"/>
              </a:spcAft>
              <a:buFont typeface="Wingdings" panose="05000000000000000000" pitchFamily="2" charset="2"/>
              <a:buChar char="v"/>
            </a:pPr>
            <a:r>
              <a:rPr lang="en-US" sz="3200" dirty="0" smtClean="0">
                <a:solidFill>
                  <a:srgbClr val="000000"/>
                </a:solidFill>
                <a:effectLst/>
                <a:latin typeface="Times New Roman"/>
                <a:ea typeface="Calibri"/>
              </a:rPr>
              <a:t>or their combination</a:t>
            </a:r>
            <a:r>
              <a:rPr lang="en-US" sz="4000" dirty="0" smtClean="0">
                <a:solidFill>
                  <a:srgbClr val="000000"/>
                </a:solidFill>
                <a:effectLst/>
                <a:latin typeface="Times New Roman"/>
                <a:ea typeface="Calibri"/>
              </a:rPr>
              <a:t>. </a:t>
            </a:r>
          </a:p>
          <a:p>
            <a:pPr indent="450215" algn="just">
              <a:spcAft>
                <a:spcPts val="0"/>
              </a:spcAft>
            </a:pPr>
            <a:r>
              <a:rPr lang="en-US" sz="3600" dirty="0" smtClean="0">
                <a:solidFill>
                  <a:srgbClr val="000000"/>
                </a:solidFill>
                <a:effectLst/>
                <a:latin typeface="Times New Roman"/>
                <a:ea typeface="Calibri"/>
              </a:rPr>
              <a:t>As a result, there appears a </a:t>
            </a:r>
            <a:r>
              <a:rPr lang="en-US" sz="3600" b="1" dirty="0" smtClean="0">
                <a:solidFill>
                  <a:srgbClr val="000000"/>
                </a:solidFill>
                <a:effectLst/>
                <a:latin typeface="Times New Roman"/>
                <a:ea typeface="Calibri"/>
              </a:rPr>
              <a:t>contrast</a:t>
            </a:r>
            <a:r>
              <a:rPr lang="en-US" sz="3600" dirty="0" smtClean="0">
                <a:solidFill>
                  <a:srgbClr val="000000"/>
                </a:solidFill>
                <a:effectLst/>
                <a:latin typeface="Times New Roman"/>
                <a:ea typeface="Calibri"/>
              </a:rPr>
              <a:t> between stressed and unstressed syllables. </a:t>
            </a:r>
            <a:endParaRPr lang="ru-RU" sz="3600" dirty="0">
              <a:solidFill>
                <a:srgbClr val="000000"/>
              </a:solidFill>
              <a:ea typeface="Calibri"/>
            </a:endParaRPr>
          </a:p>
        </p:txBody>
      </p:sp>
    </p:spTree>
    <p:extLst>
      <p:ext uri="{BB962C8B-B14F-4D97-AF65-F5344CB8AC3E}">
        <p14:creationId xmlns:p14="http://schemas.microsoft.com/office/powerpoint/2010/main" val="358580758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75169"/>
            <a:ext cx="8352928" cy="5162247"/>
          </a:xfrm>
          <a:prstGeom prst="rect">
            <a:avLst/>
          </a:prstGeom>
        </p:spPr>
        <p:txBody>
          <a:bodyPr wrap="square">
            <a:spAutoFit/>
          </a:bodyPr>
          <a:lstStyle/>
          <a:p>
            <a:pPr indent="450215" algn="just">
              <a:lnSpc>
                <a:spcPct val="115000"/>
              </a:lnSpc>
              <a:spcAft>
                <a:spcPts val="0"/>
              </a:spcAft>
            </a:pPr>
            <a:r>
              <a:rPr lang="en-US" sz="2400" b="1" dirty="0">
                <a:latin typeface="Times New Roman"/>
                <a:ea typeface="Calibri"/>
                <a:cs typeface="Times New Roman"/>
              </a:rPr>
              <a:t>10. The status of alternative pronunciation forms.</a:t>
            </a:r>
            <a:endParaRPr lang="ru-RU" sz="2400" dirty="0">
              <a:ea typeface="Calibri"/>
              <a:cs typeface="Times New Roman"/>
            </a:endParaRPr>
          </a:p>
          <a:p>
            <a:pPr indent="450215" algn="just">
              <a:lnSpc>
                <a:spcPct val="115000"/>
              </a:lnSpc>
              <a:spcAft>
                <a:spcPts val="0"/>
              </a:spcAft>
            </a:pPr>
            <a:r>
              <a:rPr lang="en-US" sz="2400" b="1" dirty="0">
                <a:latin typeface="Times New Roman"/>
                <a:ea typeface="Calibri"/>
                <a:cs typeface="Times New Roman"/>
              </a:rPr>
              <a:t> </a:t>
            </a:r>
            <a:endParaRPr lang="ru-RU" sz="2400" dirty="0">
              <a:ea typeface="Calibri"/>
              <a:cs typeface="Times New Roman"/>
            </a:endParaRPr>
          </a:p>
          <a:p>
            <a:pPr indent="450215" algn="just">
              <a:lnSpc>
                <a:spcPct val="115000"/>
              </a:lnSpc>
              <a:spcAft>
                <a:spcPts val="0"/>
              </a:spcAft>
            </a:pPr>
            <a:r>
              <a:rPr lang="en-US" sz="2400" dirty="0">
                <a:latin typeface="Times New Roman"/>
                <a:ea typeface="Calibri"/>
                <a:cs typeface="Times New Roman"/>
              </a:rPr>
              <a:t>The stress patterns of some English words are liable to variations of different kinds. There is free variation of stress location due to some rhythmic and analogical pressures, both of which entail in addition considerable changes of sound pattern in words [</a:t>
            </a:r>
            <a:r>
              <a:rPr lang="en-US" sz="2400" dirty="0" err="1" smtClean="0">
                <a:latin typeface="Times New Roman"/>
                <a:ea typeface="Calibri"/>
                <a:cs typeface="Times New Roman"/>
              </a:rPr>
              <a:t>Gimson</a:t>
            </a:r>
            <a:r>
              <a:rPr lang="en-US" sz="2400" dirty="0" smtClean="0">
                <a:latin typeface="Times New Roman"/>
                <a:ea typeface="Calibri"/>
                <a:cs typeface="Times New Roman"/>
              </a:rPr>
              <a:t>], </a:t>
            </a:r>
            <a:r>
              <a:rPr lang="en-US" sz="2400" dirty="0">
                <a:latin typeface="Times New Roman"/>
                <a:ea typeface="Calibri"/>
                <a:cs typeface="Times New Roman"/>
              </a:rPr>
              <a:t>e.g. </a:t>
            </a:r>
            <a:endParaRPr lang="ru-RU" sz="2400" dirty="0">
              <a:ea typeface="Calibri"/>
              <a:cs typeface="Times New Roman"/>
            </a:endParaRPr>
          </a:p>
          <a:p>
            <a:pPr indent="450215" algn="just">
              <a:lnSpc>
                <a:spcPct val="115000"/>
              </a:lnSpc>
              <a:spcAft>
                <a:spcPts val="0"/>
              </a:spcAft>
            </a:pPr>
            <a:r>
              <a:rPr lang="en-US" sz="2400" dirty="0">
                <a:latin typeface="Times New Roman"/>
                <a:ea typeface="Calibri"/>
                <a:cs typeface="Times New Roman"/>
              </a:rPr>
              <a:t>1) in some words of three syllables, there is variation between '- - - and -'- - patterns: </a:t>
            </a:r>
            <a:r>
              <a:rPr lang="en-US" sz="2400" i="1" dirty="0">
                <a:latin typeface="Times New Roman"/>
                <a:ea typeface="Calibri"/>
                <a:cs typeface="Times New Roman"/>
              </a:rPr>
              <a:t>deficit, integral</a:t>
            </a:r>
            <a:r>
              <a:rPr lang="en-US" sz="2400" dirty="0">
                <a:latin typeface="Times New Roman"/>
                <a:ea typeface="Calibri"/>
                <a:cs typeface="Times New Roman"/>
              </a:rPr>
              <a:t> (</a:t>
            </a:r>
            <a:r>
              <a:rPr lang="en-US" sz="2400" dirty="0" err="1">
                <a:latin typeface="Times New Roman"/>
                <a:ea typeface="Calibri"/>
                <a:cs typeface="Times New Roman"/>
              </a:rPr>
              <a:t>adj</a:t>
            </a:r>
            <a:r>
              <a:rPr lang="en-US" sz="2400" dirty="0">
                <a:latin typeface="Times New Roman"/>
                <a:ea typeface="Calibri"/>
                <a:cs typeface="Times New Roman"/>
              </a:rPr>
              <a:t>), </a:t>
            </a:r>
            <a:r>
              <a:rPr lang="en-US" sz="2400" i="1" dirty="0">
                <a:latin typeface="Times New Roman"/>
                <a:ea typeface="Calibri"/>
                <a:cs typeface="Times New Roman"/>
              </a:rPr>
              <a:t>exquisite</a:t>
            </a:r>
            <a:r>
              <a:rPr lang="en-US" sz="2400" dirty="0">
                <a:latin typeface="Times New Roman"/>
                <a:ea typeface="Calibri"/>
                <a:cs typeface="Times New Roman"/>
              </a:rPr>
              <a:t>;</a:t>
            </a:r>
            <a:endParaRPr lang="ru-RU" sz="2400" dirty="0">
              <a:ea typeface="Calibri"/>
              <a:cs typeface="Times New Roman"/>
            </a:endParaRPr>
          </a:p>
          <a:p>
            <a:pPr indent="450215" algn="just">
              <a:lnSpc>
                <a:spcPct val="115000"/>
              </a:lnSpc>
              <a:spcAft>
                <a:spcPts val="0"/>
              </a:spcAft>
            </a:pPr>
            <a:r>
              <a:rPr lang="en-US" sz="2400" dirty="0">
                <a:latin typeface="Times New Roman"/>
                <a:ea typeface="Calibri"/>
                <a:cs typeface="Times New Roman"/>
              </a:rPr>
              <a:t>2) similarly, in words of four syllables, there is variation between first and second syllable stressing: </a:t>
            </a:r>
            <a:r>
              <a:rPr lang="en-US" sz="2400" i="1" dirty="0">
                <a:latin typeface="Times New Roman"/>
                <a:ea typeface="Calibri"/>
                <a:cs typeface="Times New Roman"/>
              </a:rPr>
              <a:t>hospitable, formidable, despicable</a:t>
            </a:r>
            <a:r>
              <a:rPr lang="en-US" sz="2400" dirty="0">
                <a:latin typeface="Times New Roman"/>
                <a:ea typeface="Calibri"/>
                <a:cs typeface="Times New Roman"/>
              </a:rPr>
              <a:t>. </a:t>
            </a:r>
            <a:endParaRPr lang="ru-RU" sz="2400" dirty="0">
              <a:ea typeface="Calibri"/>
              <a:cs typeface="Times New Roman"/>
            </a:endParaRPr>
          </a:p>
        </p:txBody>
      </p:sp>
    </p:spTree>
    <p:extLst>
      <p:ext uri="{BB962C8B-B14F-4D97-AF65-F5344CB8AC3E}">
        <p14:creationId xmlns:p14="http://schemas.microsoft.com/office/powerpoint/2010/main" val="48358847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9015" y="188640"/>
            <a:ext cx="8784976" cy="6534096"/>
          </a:xfrm>
          <a:prstGeom prst="rect">
            <a:avLst/>
          </a:prstGeom>
        </p:spPr>
        <p:txBody>
          <a:bodyPr wrap="square">
            <a:spAutoFit/>
          </a:bodyPr>
          <a:lstStyle/>
          <a:p>
            <a:pPr indent="450215" algn="just">
              <a:lnSpc>
                <a:spcPct val="115000"/>
              </a:lnSpc>
              <a:spcAft>
                <a:spcPts val="0"/>
              </a:spcAft>
            </a:pPr>
            <a:r>
              <a:rPr lang="en-US" sz="2400" dirty="0">
                <a:latin typeface="Times New Roman"/>
                <a:ea typeface="Calibri"/>
                <a:cs typeface="Times New Roman"/>
              </a:rPr>
              <a:t>Pronunciation patterns of such words due to the variation in stress placement have </a:t>
            </a:r>
            <a:r>
              <a:rPr lang="en-US" sz="2400" b="1" dirty="0">
                <a:latin typeface="Times New Roman"/>
                <a:ea typeface="Calibri"/>
                <a:cs typeface="Times New Roman"/>
              </a:rPr>
              <a:t>the status of alternative pronunciation forms</a:t>
            </a:r>
            <a:r>
              <a:rPr lang="en-US" sz="2400" dirty="0">
                <a:latin typeface="Times New Roman"/>
                <a:ea typeface="Calibri"/>
                <a:cs typeface="Times New Roman"/>
              </a:rPr>
              <a:t> which occur in educated usage. </a:t>
            </a:r>
            <a:endParaRPr lang="ru-RU" sz="2400" dirty="0">
              <a:ea typeface="Calibri"/>
              <a:cs typeface="Times New Roman"/>
            </a:endParaRPr>
          </a:p>
          <a:p>
            <a:pPr indent="450215" algn="just">
              <a:lnSpc>
                <a:spcPct val="115000"/>
              </a:lnSpc>
              <a:spcAft>
                <a:spcPts val="0"/>
              </a:spcAft>
            </a:pPr>
            <a:r>
              <a:rPr lang="en-US" sz="2400" dirty="0">
                <a:latin typeface="Times New Roman"/>
                <a:ea typeface="Calibri"/>
                <a:cs typeface="Times New Roman"/>
              </a:rPr>
              <a:t>Cases of variable stress placement caused by the context is known as </a:t>
            </a:r>
            <a:r>
              <a:rPr lang="en-US" sz="2400" i="1" dirty="0">
                <a:latin typeface="Times New Roman"/>
                <a:ea typeface="Calibri"/>
                <a:cs typeface="Times New Roman"/>
              </a:rPr>
              <a:t>‘</a:t>
            </a:r>
            <a:r>
              <a:rPr lang="en-US" sz="2400" i="1" dirty="0" err="1">
                <a:latin typeface="Times New Roman"/>
                <a:ea typeface="Calibri"/>
                <a:cs typeface="Times New Roman"/>
              </a:rPr>
              <a:t>stressshift</a:t>
            </a:r>
            <a:r>
              <a:rPr lang="en-US" sz="2400" i="1" dirty="0">
                <a:latin typeface="Times New Roman"/>
                <a:ea typeface="Calibri"/>
                <a:cs typeface="Times New Roman"/>
              </a:rPr>
              <a:t>'</a:t>
            </a:r>
            <a:r>
              <a:rPr lang="en-US" sz="2400" dirty="0">
                <a:latin typeface="Times New Roman"/>
                <a:ea typeface="Calibri"/>
                <a:cs typeface="Times New Roman"/>
              </a:rPr>
              <a:t> [EPD </a:t>
            </a:r>
            <a:r>
              <a:rPr lang="en-US" sz="2400" dirty="0" smtClean="0">
                <a:latin typeface="Times New Roman"/>
                <a:ea typeface="Calibri"/>
                <a:cs typeface="Times New Roman"/>
              </a:rPr>
              <a:t>1997]. </a:t>
            </a:r>
          </a:p>
          <a:p>
            <a:pPr indent="450215" algn="just">
              <a:lnSpc>
                <a:spcPct val="115000"/>
              </a:lnSpc>
              <a:spcAft>
                <a:spcPts val="0"/>
              </a:spcAft>
            </a:pPr>
            <a:endParaRPr lang="ru-RU" sz="2400" dirty="0">
              <a:ea typeface="Calibri"/>
              <a:cs typeface="Times New Roman"/>
            </a:endParaRPr>
          </a:p>
          <a:p>
            <a:pPr indent="450215" algn="just">
              <a:lnSpc>
                <a:spcPct val="115000"/>
              </a:lnSpc>
              <a:spcAft>
                <a:spcPts val="0"/>
              </a:spcAft>
            </a:pPr>
            <a:r>
              <a:rPr lang="en-US" sz="2000" dirty="0">
                <a:latin typeface="Times New Roman"/>
                <a:ea typeface="Calibri"/>
                <a:cs typeface="Times New Roman"/>
              </a:rPr>
              <a:t>When a word of several syllables has a stress near the end of the word, and is followed by another word with stress near its beginning, there is a tendency or the stress in the first word to move nearer the beginning if it contains a syllable that is capable of receiving stress, e.g. the word </a:t>
            </a:r>
            <a:r>
              <a:rPr lang="en-US" sz="2000" b="1" i="1" dirty="0">
                <a:latin typeface="Times New Roman"/>
                <a:ea typeface="Calibri"/>
                <a:cs typeface="Times New Roman"/>
              </a:rPr>
              <a:t>academic</a:t>
            </a:r>
            <a:r>
              <a:rPr lang="en-US" sz="2000" dirty="0">
                <a:latin typeface="Times New Roman"/>
                <a:ea typeface="Calibri"/>
                <a:cs typeface="Times New Roman"/>
              </a:rPr>
              <a:t> in isolation usually has the stress on the penultimate syllable [-</a:t>
            </a:r>
            <a:r>
              <a:rPr lang="en-US" sz="2000" dirty="0" err="1">
                <a:latin typeface="Times New Roman"/>
                <a:ea typeface="Calibri"/>
                <a:cs typeface="Times New Roman"/>
              </a:rPr>
              <a:t>dem</a:t>
            </a:r>
            <a:r>
              <a:rPr lang="en-US" sz="2000" dirty="0">
                <a:latin typeface="Times New Roman"/>
                <a:ea typeface="Calibri"/>
                <a:cs typeface="Times New Roman"/>
              </a:rPr>
              <a:t>-]; however, when the word </a:t>
            </a:r>
            <a:r>
              <a:rPr lang="en-US" sz="2000" b="1" i="1" dirty="0">
                <a:latin typeface="Times New Roman"/>
                <a:ea typeface="Calibri"/>
                <a:cs typeface="Times New Roman"/>
              </a:rPr>
              <a:t>year</a:t>
            </a:r>
            <a:r>
              <a:rPr lang="en-US" sz="2000" i="1" dirty="0">
                <a:latin typeface="Times New Roman"/>
                <a:ea typeface="Calibri"/>
                <a:cs typeface="Times New Roman"/>
              </a:rPr>
              <a:t> </a:t>
            </a:r>
            <a:r>
              <a:rPr lang="en-US" sz="2000" dirty="0">
                <a:latin typeface="Times New Roman"/>
                <a:ea typeface="Calibri"/>
                <a:cs typeface="Times New Roman"/>
              </a:rPr>
              <a:t>follows, the stress is often found to move to the first syllable [</a:t>
            </a:r>
            <a:r>
              <a:rPr lang="en-US" sz="2000" dirty="0" err="1">
                <a:latin typeface="Times New Roman"/>
                <a:ea typeface="Calibri"/>
                <a:cs typeface="Times New Roman"/>
              </a:rPr>
              <a:t>æk</a:t>
            </a:r>
            <a:r>
              <a:rPr lang="en-US" sz="2000" dirty="0">
                <a:latin typeface="Times New Roman"/>
                <a:ea typeface="Calibri"/>
                <a:cs typeface="Times New Roman"/>
              </a:rPr>
              <a:t>-]; the whole phrase </a:t>
            </a:r>
            <a:r>
              <a:rPr lang="en-US" sz="2000" b="1" i="1" dirty="0">
                <a:latin typeface="Times New Roman"/>
                <a:ea typeface="Calibri"/>
                <a:cs typeface="Times New Roman"/>
              </a:rPr>
              <a:t>'academic year’</a:t>
            </a:r>
            <a:r>
              <a:rPr lang="en-US" sz="2000" dirty="0">
                <a:latin typeface="Times New Roman"/>
                <a:ea typeface="Calibri"/>
                <a:cs typeface="Times New Roman"/>
              </a:rPr>
              <a:t> will have the primary stress on the word year, so the resulting stress pattern will be </a:t>
            </a:r>
            <a:r>
              <a:rPr lang="en-US" sz="2000" b="1" i="1" dirty="0">
                <a:latin typeface="Times New Roman"/>
                <a:ea typeface="Calibri"/>
                <a:cs typeface="Times New Roman"/>
              </a:rPr>
              <a:t>,academic 'year</a:t>
            </a:r>
            <a:r>
              <a:rPr lang="en-US" sz="2000" dirty="0">
                <a:latin typeface="Times New Roman"/>
                <a:ea typeface="Calibri"/>
                <a:cs typeface="Times New Roman"/>
              </a:rPr>
              <a:t>. </a:t>
            </a:r>
            <a:endParaRPr lang="en-US" sz="2000" dirty="0" smtClean="0">
              <a:latin typeface="Times New Roman"/>
              <a:ea typeface="Calibri"/>
              <a:cs typeface="Times New Roman"/>
            </a:endParaRPr>
          </a:p>
          <a:p>
            <a:pPr indent="450215" algn="just">
              <a:lnSpc>
                <a:spcPct val="115000"/>
              </a:lnSpc>
              <a:spcAft>
                <a:spcPts val="0"/>
              </a:spcAft>
            </a:pPr>
            <a:r>
              <a:rPr lang="en-US" sz="2000" dirty="0" smtClean="0">
                <a:latin typeface="Times New Roman"/>
                <a:ea typeface="Calibri"/>
                <a:cs typeface="Times New Roman"/>
              </a:rPr>
              <a:t>In </a:t>
            </a:r>
            <a:r>
              <a:rPr lang="en-US" sz="2000" dirty="0">
                <a:latin typeface="Times New Roman"/>
                <a:ea typeface="Calibri"/>
                <a:cs typeface="Times New Roman"/>
              </a:rPr>
              <a:t>isolation, we say </a:t>
            </a:r>
            <a:r>
              <a:rPr lang="en-US" sz="2000" b="1" i="1" dirty="0">
                <a:latin typeface="Times New Roman"/>
                <a:ea typeface="Calibri"/>
                <a:cs typeface="Times New Roman"/>
              </a:rPr>
              <a:t>fundamental</a:t>
            </a:r>
            <a:r>
              <a:rPr lang="en-US" sz="2000" dirty="0">
                <a:latin typeface="Times New Roman"/>
                <a:ea typeface="Calibri"/>
                <a:cs typeface="Times New Roman"/>
              </a:rPr>
              <a:t> and </a:t>
            </a:r>
            <a:r>
              <a:rPr lang="en-US" sz="2000" b="1" i="1" dirty="0">
                <a:latin typeface="Times New Roman"/>
                <a:ea typeface="Calibri"/>
                <a:cs typeface="Times New Roman"/>
              </a:rPr>
              <a:t>Japanese</a:t>
            </a:r>
            <a:r>
              <a:rPr lang="en-US" sz="2000" dirty="0">
                <a:latin typeface="Times New Roman"/>
                <a:ea typeface="Calibri"/>
                <a:cs typeface="Times New Roman"/>
              </a:rPr>
              <a:t> with primary stress on </a:t>
            </a:r>
            <a:r>
              <a:rPr lang="en-US" sz="2000" i="1" dirty="0">
                <a:latin typeface="Times New Roman"/>
                <a:ea typeface="Calibri"/>
                <a:cs typeface="Times New Roman"/>
              </a:rPr>
              <a:t>-</a:t>
            </a:r>
            <a:r>
              <a:rPr lang="en-US" sz="2000" i="1" dirty="0" err="1">
                <a:latin typeface="Times New Roman"/>
                <a:ea typeface="Calibri"/>
                <a:cs typeface="Times New Roman"/>
              </a:rPr>
              <a:t>ment</a:t>
            </a:r>
            <a:r>
              <a:rPr lang="en-US" sz="2000" dirty="0">
                <a:latin typeface="Times New Roman"/>
                <a:ea typeface="Calibri"/>
                <a:cs typeface="Times New Roman"/>
              </a:rPr>
              <a:t>, and </a:t>
            </a:r>
            <a:r>
              <a:rPr lang="en-US" sz="2000" i="1" dirty="0">
                <a:latin typeface="Times New Roman"/>
                <a:ea typeface="Calibri"/>
                <a:cs typeface="Times New Roman"/>
              </a:rPr>
              <a:t>-</a:t>
            </a:r>
            <a:r>
              <a:rPr lang="en-US" sz="2000" i="1" dirty="0" err="1">
                <a:latin typeface="Times New Roman"/>
                <a:ea typeface="Calibri"/>
                <a:cs typeface="Times New Roman"/>
              </a:rPr>
              <a:t>nese</a:t>
            </a:r>
            <a:r>
              <a:rPr lang="en-US" sz="2000" dirty="0">
                <a:latin typeface="Times New Roman"/>
                <a:ea typeface="Calibri"/>
                <a:cs typeface="Times New Roman"/>
              </a:rPr>
              <a:t>, in connected speech these words may have a different pattern: greater stress on </a:t>
            </a:r>
            <a:r>
              <a:rPr lang="en-US" sz="2000" i="1" dirty="0">
                <a:latin typeface="Times New Roman"/>
                <a:ea typeface="Calibri"/>
                <a:cs typeface="Times New Roman"/>
              </a:rPr>
              <a:t>fund-</a:t>
            </a:r>
            <a:r>
              <a:rPr lang="en-US" sz="2000" dirty="0">
                <a:latin typeface="Times New Roman"/>
                <a:ea typeface="Calibri"/>
                <a:cs typeface="Times New Roman"/>
              </a:rPr>
              <a:t> and </a:t>
            </a:r>
            <a:r>
              <a:rPr lang="en-US" sz="2000" i="1" dirty="0">
                <a:latin typeface="Times New Roman"/>
                <a:ea typeface="Calibri"/>
                <a:cs typeface="Times New Roman"/>
              </a:rPr>
              <a:t>Jap-</a:t>
            </a:r>
            <a:r>
              <a:rPr lang="en-US" sz="2000" dirty="0">
                <a:latin typeface="Times New Roman"/>
                <a:ea typeface="Calibri"/>
                <a:cs typeface="Times New Roman"/>
              </a:rPr>
              <a:t>. </a:t>
            </a:r>
            <a:endParaRPr lang="ru-RU" sz="2000" dirty="0">
              <a:ea typeface="Calibri"/>
              <a:cs typeface="Times New Roman"/>
            </a:endParaRPr>
          </a:p>
        </p:txBody>
      </p:sp>
    </p:spTree>
    <p:extLst>
      <p:ext uri="{BB962C8B-B14F-4D97-AF65-F5344CB8AC3E}">
        <p14:creationId xmlns:p14="http://schemas.microsoft.com/office/powerpoint/2010/main" val="93349146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indent="450215">
              <a:spcAft>
                <a:spcPts val="0"/>
              </a:spcAft>
            </a:pPr>
            <a:r>
              <a:rPr lang="en-US" sz="3200" b="1" dirty="0" smtClean="0">
                <a:latin typeface="Times New Roman" panose="02020603050405020304" pitchFamily="18" charset="0"/>
                <a:ea typeface="Calibri"/>
                <a:cs typeface="Times New Roman" panose="02020603050405020304" pitchFamily="18" charset="0"/>
              </a:rPr>
              <a:t/>
            </a:r>
            <a:br>
              <a:rPr lang="en-US" sz="3200" b="1" dirty="0" smtClean="0">
                <a:latin typeface="Times New Roman" panose="02020603050405020304" pitchFamily="18" charset="0"/>
                <a:ea typeface="Calibri"/>
                <a:cs typeface="Times New Roman" panose="02020603050405020304" pitchFamily="18" charset="0"/>
              </a:rPr>
            </a:br>
            <a:r>
              <a:rPr lang="en-US" sz="3200" b="1" dirty="0" smtClean="0">
                <a:latin typeface="Times New Roman" panose="02020603050405020304" pitchFamily="18" charset="0"/>
                <a:ea typeface="Calibri"/>
                <a:cs typeface="Times New Roman" panose="02020603050405020304" pitchFamily="18" charset="0"/>
              </a:rPr>
              <a:t>There </a:t>
            </a:r>
            <a:r>
              <a:rPr lang="en-US" sz="3200" b="1" dirty="0">
                <a:latin typeface="Times New Roman" panose="02020603050405020304" pitchFamily="18" charset="0"/>
                <a:ea typeface="Calibri"/>
                <a:cs typeface="Times New Roman" panose="02020603050405020304" pitchFamily="18" charset="0"/>
              </a:rPr>
              <a:t>are also often differences between the stressing of compounds in RP and General American, e.g.</a:t>
            </a:r>
            <a:r>
              <a:rPr lang="ru-RU" sz="3200" b="1" dirty="0">
                <a:latin typeface="Times New Roman" panose="02020603050405020304" pitchFamily="18" charset="0"/>
                <a:ea typeface="Calibri"/>
                <a:cs typeface="Times New Roman" panose="02020603050405020304" pitchFamily="18" charset="0"/>
              </a:rPr>
              <a:t/>
            </a:r>
            <a:br>
              <a:rPr lang="ru-RU" sz="3200" b="1" dirty="0">
                <a:latin typeface="Times New Roman" panose="02020603050405020304" pitchFamily="18" charset="0"/>
                <a:ea typeface="Calibri"/>
                <a:cs typeface="Times New Roman" panose="02020603050405020304" pitchFamily="18" charset="0"/>
              </a:rPr>
            </a:br>
            <a:endParaRPr lang="ru-RU" sz="3200" b="1" dirty="0">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2401283311"/>
              </p:ext>
            </p:extLst>
          </p:nvPr>
        </p:nvGraphicFramePr>
        <p:xfrm>
          <a:off x="467544" y="2132858"/>
          <a:ext cx="8424935" cy="4248470"/>
        </p:xfrm>
        <a:graphic>
          <a:graphicData uri="http://schemas.openxmlformats.org/drawingml/2006/table">
            <a:tbl>
              <a:tblPr firstRow="1" firstCol="1" bandRow="1"/>
              <a:tblGrid>
                <a:gridCol w="4212028"/>
                <a:gridCol w="4212907"/>
              </a:tblGrid>
              <a:tr h="762546">
                <a:tc>
                  <a:txBody>
                    <a:bodyPr/>
                    <a:lstStyle/>
                    <a:p>
                      <a:pPr algn="ctr">
                        <a:lnSpc>
                          <a:spcPct val="115000"/>
                        </a:lnSpc>
                        <a:spcAft>
                          <a:spcPts val="0"/>
                        </a:spcAft>
                      </a:pPr>
                      <a:r>
                        <a:rPr lang="en-US" sz="2800" b="1" dirty="0">
                          <a:effectLst/>
                          <a:latin typeface="Times New Roman"/>
                          <a:ea typeface="Calibri"/>
                          <a:cs typeface="Times New Roman"/>
                        </a:rPr>
                        <a:t>RP</a:t>
                      </a:r>
                      <a:endParaRPr lang="ru-RU" sz="2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800" b="1">
                          <a:effectLst/>
                          <a:latin typeface="Times New Roman"/>
                          <a:ea typeface="Calibri"/>
                          <a:cs typeface="Times New Roman"/>
                        </a:rPr>
                        <a:t>GenAm</a:t>
                      </a:r>
                      <a:endParaRPr lang="ru-RU" sz="2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1481">
                <a:tc>
                  <a:txBody>
                    <a:bodyPr/>
                    <a:lstStyle/>
                    <a:p>
                      <a:pPr algn="ctr">
                        <a:lnSpc>
                          <a:spcPct val="115000"/>
                        </a:lnSpc>
                        <a:spcAft>
                          <a:spcPts val="0"/>
                        </a:spcAft>
                      </a:pPr>
                      <a:r>
                        <a:rPr lang="ru-RU" sz="2800" dirty="0">
                          <a:effectLst/>
                          <a:latin typeface="Times New Roman"/>
                          <a:ea typeface="Calibri"/>
                          <a:cs typeface="Times New Roman"/>
                        </a:rPr>
                        <a:t>'</a:t>
                      </a:r>
                      <a:r>
                        <a:rPr lang="ru-RU" sz="2800" dirty="0" err="1">
                          <a:effectLst/>
                          <a:latin typeface="Times New Roman"/>
                          <a:ea typeface="Calibri"/>
                          <a:cs typeface="Times New Roman"/>
                        </a:rPr>
                        <a:t>season</a:t>
                      </a:r>
                      <a:r>
                        <a:rPr lang="ru-RU" sz="2800" dirty="0">
                          <a:effectLst/>
                          <a:latin typeface="Times New Roman"/>
                          <a:ea typeface="Calibri"/>
                          <a:cs typeface="Times New Roman"/>
                        </a:rPr>
                        <a:t> ,</a:t>
                      </a:r>
                      <a:r>
                        <a:rPr lang="ru-RU" sz="2800" dirty="0" err="1">
                          <a:effectLst/>
                          <a:latin typeface="Times New Roman"/>
                          <a:ea typeface="Calibri"/>
                          <a:cs typeface="Times New Roman"/>
                        </a:rPr>
                        <a:t>ticket</a:t>
                      </a:r>
                      <a:endParaRPr lang="ru-RU" sz="2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800" dirty="0">
                          <a:effectLst/>
                          <a:latin typeface="Times New Roman"/>
                          <a:ea typeface="Calibri"/>
                          <a:cs typeface="Times New Roman"/>
                        </a:rPr>
                        <a:t>,</a:t>
                      </a:r>
                      <a:r>
                        <a:rPr lang="ru-RU" sz="2800" dirty="0" err="1">
                          <a:effectLst/>
                          <a:latin typeface="Times New Roman"/>
                          <a:ea typeface="Calibri"/>
                          <a:cs typeface="Times New Roman"/>
                        </a:rPr>
                        <a:t>season</a:t>
                      </a:r>
                      <a:r>
                        <a:rPr lang="ru-RU" sz="2800" dirty="0">
                          <a:effectLst/>
                          <a:latin typeface="Times New Roman"/>
                          <a:ea typeface="Calibri"/>
                          <a:cs typeface="Times New Roman"/>
                        </a:rPr>
                        <a:t> '</a:t>
                      </a:r>
                      <a:r>
                        <a:rPr lang="ru-RU" sz="2800" dirty="0" err="1">
                          <a:effectLst/>
                          <a:latin typeface="Times New Roman"/>
                          <a:ea typeface="Calibri"/>
                          <a:cs typeface="Times New Roman"/>
                        </a:rPr>
                        <a:t>ticket</a:t>
                      </a:r>
                      <a:endParaRPr lang="ru-RU" sz="2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1481">
                <a:tc>
                  <a:txBody>
                    <a:bodyPr/>
                    <a:lstStyle/>
                    <a:p>
                      <a:pPr algn="ctr">
                        <a:lnSpc>
                          <a:spcPct val="115000"/>
                        </a:lnSpc>
                        <a:spcAft>
                          <a:spcPts val="0"/>
                        </a:spcAft>
                      </a:pPr>
                      <a:r>
                        <a:rPr lang="ru-RU" sz="2800">
                          <a:effectLst/>
                          <a:latin typeface="Times New Roman"/>
                          <a:ea typeface="Calibri"/>
                          <a:cs typeface="Times New Roman"/>
                        </a:rPr>
                        <a:t>,Adam’s 'apple</a:t>
                      </a:r>
                      <a:endParaRPr lang="ru-RU" sz="2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800" dirty="0">
                          <a:effectLst/>
                          <a:latin typeface="Times New Roman"/>
                          <a:ea typeface="Calibri"/>
                          <a:cs typeface="Times New Roman"/>
                        </a:rPr>
                        <a:t>'</a:t>
                      </a:r>
                      <a:r>
                        <a:rPr lang="ru-RU" sz="2800" dirty="0" err="1">
                          <a:effectLst/>
                          <a:latin typeface="Times New Roman"/>
                          <a:ea typeface="Calibri"/>
                          <a:cs typeface="Times New Roman"/>
                        </a:rPr>
                        <a:t>Adam's</a:t>
                      </a:r>
                      <a:r>
                        <a:rPr lang="ru-RU" sz="2800" dirty="0">
                          <a:effectLst/>
                          <a:latin typeface="Times New Roman"/>
                          <a:ea typeface="Calibri"/>
                          <a:cs typeface="Times New Roman"/>
                        </a:rPr>
                        <a:t> ,</a:t>
                      </a:r>
                      <a:r>
                        <a:rPr lang="ru-RU" sz="2800" dirty="0" err="1">
                          <a:effectLst/>
                          <a:latin typeface="Times New Roman"/>
                          <a:ea typeface="Calibri"/>
                          <a:cs typeface="Times New Roman"/>
                        </a:rPr>
                        <a:t>apple</a:t>
                      </a:r>
                      <a:endParaRPr lang="ru-RU" sz="2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1481">
                <a:tc>
                  <a:txBody>
                    <a:bodyPr/>
                    <a:lstStyle/>
                    <a:p>
                      <a:pPr algn="ctr">
                        <a:lnSpc>
                          <a:spcPct val="115000"/>
                        </a:lnSpc>
                        <a:spcAft>
                          <a:spcPts val="0"/>
                        </a:spcAft>
                      </a:pPr>
                      <a:r>
                        <a:rPr lang="ru-RU" sz="2800">
                          <a:effectLst/>
                          <a:latin typeface="Times New Roman"/>
                          <a:ea typeface="Calibri"/>
                          <a:cs typeface="Times New Roman"/>
                        </a:rPr>
                        <a:t>,peanut 'butter</a:t>
                      </a:r>
                      <a:endParaRPr lang="ru-RU" sz="2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800" dirty="0">
                          <a:effectLst/>
                          <a:latin typeface="Times New Roman"/>
                          <a:ea typeface="Calibri"/>
                          <a:cs typeface="Times New Roman"/>
                        </a:rPr>
                        <a:t>'</a:t>
                      </a:r>
                      <a:r>
                        <a:rPr lang="ru-RU" sz="2800" dirty="0" err="1">
                          <a:effectLst/>
                          <a:latin typeface="Times New Roman"/>
                          <a:ea typeface="Calibri"/>
                          <a:cs typeface="Times New Roman"/>
                        </a:rPr>
                        <a:t>peanut</a:t>
                      </a:r>
                      <a:r>
                        <a:rPr lang="ru-RU" sz="2800" dirty="0">
                          <a:effectLst/>
                          <a:latin typeface="Times New Roman"/>
                          <a:ea typeface="Calibri"/>
                          <a:cs typeface="Times New Roman"/>
                        </a:rPr>
                        <a:t> ,</a:t>
                      </a:r>
                      <a:r>
                        <a:rPr lang="ru-RU" sz="2800" dirty="0" err="1">
                          <a:effectLst/>
                          <a:latin typeface="Times New Roman"/>
                          <a:ea typeface="Calibri"/>
                          <a:cs typeface="Times New Roman"/>
                        </a:rPr>
                        <a:t>butter</a:t>
                      </a:r>
                      <a:endParaRPr lang="ru-RU" sz="2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1481">
                <a:tc>
                  <a:txBody>
                    <a:bodyPr/>
                    <a:lstStyle/>
                    <a:p>
                      <a:pPr algn="ctr">
                        <a:lnSpc>
                          <a:spcPct val="115000"/>
                        </a:lnSpc>
                        <a:spcAft>
                          <a:spcPts val="0"/>
                        </a:spcAft>
                      </a:pPr>
                      <a:r>
                        <a:rPr lang="ru-RU" sz="2800">
                          <a:effectLst/>
                          <a:latin typeface="Times New Roman"/>
                          <a:ea typeface="Calibri"/>
                          <a:cs typeface="Times New Roman"/>
                        </a:rPr>
                        <a:t>,vocal 'cords</a:t>
                      </a:r>
                      <a:endParaRPr lang="ru-RU" sz="2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800" dirty="0">
                          <a:effectLst/>
                          <a:latin typeface="Times New Roman"/>
                          <a:ea typeface="Calibri"/>
                          <a:cs typeface="Times New Roman"/>
                        </a:rPr>
                        <a:t>'</a:t>
                      </a:r>
                      <a:r>
                        <a:rPr lang="ru-RU" sz="2800" dirty="0" err="1">
                          <a:effectLst/>
                          <a:latin typeface="Times New Roman"/>
                          <a:ea typeface="Calibri"/>
                          <a:cs typeface="Times New Roman"/>
                        </a:rPr>
                        <a:t>vocal</a:t>
                      </a:r>
                      <a:r>
                        <a:rPr lang="ru-RU" sz="2800" dirty="0">
                          <a:effectLst/>
                          <a:latin typeface="Times New Roman"/>
                          <a:ea typeface="Calibri"/>
                          <a:cs typeface="Times New Roman"/>
                        </a:rPr>
                        <a:t> ,</a:t>
                      </a:r>
                      <a:r>
                        <a:rPr lang="ru-RU" sz="2800" dirty="0" err="1">
                          <a:effectLst/>
                          <a:latin typeface="Times New Roman"/>
                          <a:ea typeface="Calibri"/>
                          <a:cs typeface="Times New Roman"/>
                        </a:rPr>
                        <a:t>cords</a:t>
                      </a:r>
                      <a:endParaRPr lang="ru-RU" sz="2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535354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496944" cy="6278898"/>
          </a:xfrm>
          <a:prstGeom prst="rect">
            <a:avLst/>
          </a:prstGeom>
        </p:spPr>
        <p:txBody>
          <a:bodyPr wrap="square">
            <a:spAutoFit/>
          </a:bodyPr>
          <a:lstStyle/>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If to compare stressed and unstressed syllables in the words </a:t>
            </a:r>
            <a:r>
              <a:rPr lang="en-US" sz="2800" i="1" dirty="0" smtClean="0">
                <a:solidFill>
                  <a:srgbClr val="000000"/>
                </a:solidFill>
                <a:effectLst/>
                <a:latin typeface="Times New Roman" panose="02020603050405020304" pitchFamily="18" charset="0"/>
                <a:ea typeface="Calibri"/>
                <a:cs typeface="Times New Roman" panose="02020603050405020304" pitchFamily="18" charset="0"/>
              </a:rPr>
              <a:t>contract </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a:t>
            </a:r>
            <a:r>
              <a:rPr lang="en-US" sz="2800" dirty="0" err="1" smtClean="0">
                <a:solidFill>
                  <a:srgbClr val="000000"/>
                </a:solidFill>
                <a:effectLst/>
                <a:latin typeface="Times New Roman" panose="02020603050405020304" pitchFamily="18" charset="0"/>
                <a:ea typeface="Calibri"/>
                <a:cs typeface="Times New Roman" panose="02020603050405020304" pitchFamily="18" charset="0"/>
              </a:rPr>
              <a:t>kɒntrækt</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a:t>
            </a:r>
            <a:r>
              <a:rPr lang="uk-UA" sz="2800" i="1" dirty="0" smtClean="0">
                <a:solidFill>
                  <a:srgbClr val="000000"/>
                </a:solidFill>
                <a:effectLst/>
                <a:latin typeface="Times New Roman" panose="02020603050405020304" pitchFamily="18" charset="0"/>
                <a:ea typeface="Calibri"/>
                <a:cs typeface="Times New Roman" panose="02020603050405020304" pitchFamily="18" charset="0"/>
              </a:rPr>
              <a:t>договір</a:t>
            </a:r>
            <a:r>
              <a:rPr lang="ru-RU" sz="2800" i="1" dirty="0" smtClean="0">
                <a:solidFill>
                  <a:srgbClr val="000000"/>
                </a:solidFill>
                <a:effectLst/>
                <a:latin typeface="Times New Roman" panose="02020603050405020304" pitchFamily="18" charset="0"/>
                <a:ea typeface="Calibri"/>
                <a:cs typeface="Times New Roman" panose="02020603050405020304" pitchFamily="18" charset="0"/>
              </a:rPr>
              <a:t> </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and </a:t>
            </a:r>
            <a:r>
              <a:rPr lang="en-US" sz="2800" i="1" dirty="0" smtClean="0">
                <a:solidFill>
                  <a:srgbClr val="000000"/>
                </a:solidFill>
                <a:effectLst/>
                <a:latin typeface="Times New Roman" panose="02020603050405020304" pitchFamily="18" charset="0"/>
                <a:ea typeface="Calibri"/>
                <a:cs typeface="Times New Roman" panose="02020603050405020304" pitchFamily="18" charset="0"/>
              </a:rPr>
              <a:t>to contract </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a:t>
            </a:r>
            <a:r>
              <a:rPr lang="en-US" sz="2800" dirty="0" err="1" smtClean="0">
                <a:solidFill>
                  <a:srgbClr val="000000"/>
                </a:solidFill>
                <a:effectLst/>
                <a:latin typeface="Times New Roman" panose="02020603050405020304" pitchFamily="18" charset="0"/>
                <a:ea typeface="Calibri"/>
                <a:cs typeface="Times New Roman" panose="02020603050405020304" pitchFamily="18" charset="0"/>
              </a:rPr>
              <a:t>kən'trækt</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a:t>
            </a:r>
            <a:r>
              <a:rPr lang="uk-UA" sz="2800" i="1" dirty="0" smtClean="0">
                <a:solidFill>
                  <a:srgbClr val="000000"/>
                </a:solidFill>
                <a:effectLst/>
                <a:latin typeface="Times New Roman" panose="02020603050405020304" pitchFamily="18" charset="0"/>
                <a:ea typeface="Calibri"/>
                <a:cs typeface="Times New Roman" panose="02020603050405020304" pitchFamily="18" charset="0"/>
              </a:rPr>
              <a:t>укладати договір</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one may note that in the stressed syllable: </a:t>
            </a:r>
            <a:endParaRPr lang="ru-RU" sz="2800" dirty="0">
              <a:solidFill>
                <a:srgbClr val="000000"/>
              </a:solidFill>
              <a:latin typeface="Times New Roman" panose="02020603050405020304" pitchFamily="18" charset="0"/>
              <a:ea typeface="Calibri"/>
              <a:cs typeface="Times New Roman" panose="02020603050405020304" pitchFamily="18" charset="0"/>
            </a:endParaRPr>
          </a:p>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the force of utterance is greater, which is connected with more energetic articulation; </a:t>
            </a:r>
            <a:endParaRPr lang="ru-RU" sz="2800" dirty="0">
              <a:solidFill>
                <a:srgbClr val="000000"/>
              </a:solidFill>
              <a:latin typeface="Times New Roman" panose="02020603050405020304" pitchFamily="18" charset="0"/>
              <a:ea typeface="Calibri"/>
              <a:cs typeface="Times New Roman" panose="02020603050405020304" pitchFamily="18" charset="0"/>
            </a:endParaRPr>
          </a:p>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the pitch of the voice is higher, which is connected with stronger tenseness of the vocal cords and the walls of resonance cavity; </a:t>
            </a:r>
            <a:endParaRPr lang="ru-RU" sz="2800" dirty="0">
              <a:solidFill>
                <a:srgbClr val="000000"/>
              </a:solidFill>
              <a:latin typeface="Times New Roman" panose="02020603050405020304" pitchFamily="18" charset="0"/>
              <a:ea typeface="Calibri"/>
              <a:cs typeface="Times New Roman" panose="02020603050405020304" pitchFamily="18" charset="0"/>
            </a:endParaRPr>
          </a:p>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the quantity of the vowel [æ] in [</a:t>
            </a:r>
            <a:r>
              <a:rPr lang="en-US" sz="2800" dirty="0" err="1" smtClean="0">
                <a:solidFill>
                  <a:srgbClr val="000000"/>
                </a:solidFill>
                <a:effectLst/>
                <a:latin typeface="Times New Roman" panose="02020603050405020304" pitchFamily="18" charset="0"/>
                <a:ea typeface="Calibri"/>
                <a:cs typeface="Times New Roman" panose="02020603050405020304" pitchFamily="18" charset="0"/>
              </a:rPr>
              <a:t>kən'trækt</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is greater, the vowel becomes longer; </a:t>
            </a:r>
            <a:endParaRPr lang="ru-RU" sz="2800" dirty="0">
              <a:solidFill>
                <a:srgbClr val="000000"/>
              </a:solidFill>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the quality of the vowel [æ] in the stressed syllable is different from the quality of this vowel in the unstressed position, in which it is more narrow. </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9755906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548680"/>
            <a:ext cx="7992888" cy="5189113"/>
          </a:xfrm>
          <a:prstGeom prst="rect">
            <a:avLst/>
          </a:prstGeom>
        </p:spPr>
        <p:txBody>
          <a:bodyPr wrap="square">
            <a:spAutoFit/>
          </a:bodyPr>
          <a:lstStyle/>
          <a:p>
            <a:pPr indent="450215" algn="just">
              <a:lnSpc>
                <a:spcPct val="115000"/>
              </a:lnSpc>
              <a:spcAft>
                <a:spcPts val="0"/>
              </a:spcAft>
            </a:pP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Word stress </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can be defined as the singling out of one or more syllables in a word, which is accompanied by the change of the </a:t>
            </a:r>
            <a:r>
              <a:rPr lang="en-US" sz="3200" u="sng" dirty="0" smtClean="0">
                <a:solidFill>
                  <a:srgbClr val="000000"/>
                </a:solidFill>
                <a:effectLst/>
                <a:latin typeface="Times New Roman" panose="02020603050405020304" pitchFamily="18" charset="0"/>
                <a:ea typeface="Calibri"/>
                <a:cs typeface="Times New Roman" panose="02020603050405020304" pitchFamily="18" charset="0"/>
              </a:rPr>
              <a:t>force</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of utterance, </a:t>
            </a:r>
            <a:r>
              <a:rPr lang="en-US" sz="3200" u="sng" dirty="0" smtClean="0">
                <a:solidFill>
                  <a:srgbClr val="000000"/>
                </a:solidFill>
                <a:effectLst/>
                <a:latin typeface="Times New Roman" panose="02020603050405020304" pitchFamily="18" charset="0"/>
                <a:ea typeface="Calibri"/>
                <a:cs typeface="Times New Roman" panose="02020603050405020304" pitchFamily="18" charset="0"/>
              </a:rPr>
              <a:t>pitch</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of the voice, </a:t>
            </a:r>
            <a:r>
              <a:rPr lang="en-US" sz="3200" u="sng" dirty="0" smtClean="0">
                <a:solidFill>
                  <a:srgbClr val="000000"/>
                </a:solidFill>
                <a:effectLst/>
                <a:latin typeface="Times New Roman" panose="02020603050405020304" pitchFamily="18" charset="0"/>
                <a:ea typeface="Calibri"/>
                <a:cs typeface="Times New Roman" panose="02020603050405020304" pitchFamily="18" charset="0"/>
              </a:rPr>
              <a:t>qualitative</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and </a:t>
            </a:r>
            <a:r>
              <a:rPr lang="en-US" sz="3200" u="sng" dirty="0" smtClean="0">
                <a:solidFill>
                  <a:srgbClr val="000000"/>
                </a:solidFill>
                <a:effectLst/>
                <a:latin typeface="Times New Roman" panose="02020603050405020304" pitchFamily="18" charset="0"/>
                <a:ea typeface="Calibri"/>
                <a:cs typeface="Times New Roman" panose="02020603050405020304" pitchFamily="18" charset="0"/>
              </a:rPr>
              <a:t>quantitative characteristics </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of the sound, which is usually a vowel. </a:t>
            </a:r>
            <a:endParaRPr lang="uk-UA"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endParaRPr lang="ru-RU" sz="32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Stress in connected speech is termed </a:t>
            </a: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sentence stress</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a:t>
            </a:r>
            <a:endParaRPr lang="ru-RU" sz="32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72203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04664"/>
            <a:ext cx="8064896" cy="5503301"/>
          </a:xfrm>
          <a:prstGeom prst="rect">
            <a:avLst/>
          </a:prstGeom>
        </p:spPr>
        <p:txBody>
          <a:bodyPr wrap="square">
            <a:spAutoFit/>
          </a:bodyPr>
          <a:lstStyle/>
          <a:p>
            <a:pPr algn="just">
              <a:lnSpc>
                <a:spcPct val="115000"/>
              </a:lnSpc>
              <a:spcAft>
                <a:spcPts val="0"/>
              </a:spcAft>
            </a:pPr>
            <a:r>
              <a:rPr lang="en-US" sz="2800" b="1" dirty="0" smtClean="0">
                <a:effectLst/>
                <a:latin typeface="Times New Roman" panose="02020603050405020304" pitchFamily="18" charset="0"/>
                <a:ea typeface="Calibri"/>
                <a:cs typeface="Times New Roman" panose="02020603050405020304" pitchFamily="18" charset="0"/>
              </a:rPr>
              <a:t>2. The types of word stress, distinguished in different languages.</a:t>
            </a: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b="1" dirty="0" smtClean="0">
                <a:effectLst/>
                <a:latin typeface="Times New Roman" panose="02020603050405020304" pitchFamily="18" charset="0"/>
                <a:ea typeface="Calibri"/>
                <a:cs typeface="Times New Roman" panose="02020603050405020304" pitchFamily="18" charset="0"/>
              </a:rPr>
              <a:t>I.</a:t>
            </a:r>
            <a:r>
              <a:rPr lang="en-US" sz="2800" dirty="0" smtClean="0">
                <a:effectLst/>
                <a:latin typeface="Times New Roman" panose="02020603050405020304" pitchFamily="18" charset="0"/>
                <a:ea typeface="Calibri"/>
                <a:cs typeface="Times New Roman" panose="02020603050405020304" pitchFamily="18" charset="0"/>
              </a:rPr>
              <a:t> The balance of the components of word stress may be different in different languages, so we can distinguish different types of word stress. </a:t>
            </a:r>
            <a:endParaRPr lang="ru-RU" sz="28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Wingdings"/>
              <a:buChar char=""/>
            </a:pPr>
            <a:r>
              <a:rPr lang="en-US" sz="2800" dirty="0" smtClean="0">
                <a:effectLst/>
                <a:latin typeface="Times New Roman" panose="02020603050405020304" pitchFamily="18" charset="0"/>
                <a:ea typeface="Calibri"/>
                <a:cs typeface="Times New Roman" panose="02020603050405020304" pitchFamily="18" charset="0"/>
              </a:rPr>
              <a:t>If special prominence in a stressed syllable or syllables is achieved by greater force with which the syllable is pronounced, such type of stress is called </a:t>
            </a:r>
            <a:r>
              <a:rPr lang="en-US" sz="2800" i="1" dirty="0" smtClean="0">
                <a:effectLst/>
                <a:latin typeface="Times New Roman" panose="02020603050405020304" pitchFamily="18" charset="0"/>
                <a:ea typeface="Calibri"/>
                <a:cs typeface="Times New Roman" panose="02020603050405020304" pitchFamily="18" charset="0"/>
              </a:rPr>
              <a:t>dynamic </a:t>
            </a:r>
            <a:r>
              <a:rPr lang="en-US" sz="2800" dirty="0" smtClean="0">
                <a:effectLst/>
                <a:latin typeface="Times New Roman" panose="02020603050405020304" pitchFamily="18" charset="0"/>
                <a:ea typeface="Calibri"/>
                <a:cs typeface="Times New Roman" panose="02020603050405020304" pitchFamily="18" charset="0"/>
              </a:rPr>
              <a:t>(</a:t>
            </a:r>
            <a:r>
              <a:rPr lang="en-US" sz="2800" i="1" dirty="0" smtClean="0">
                <a:effectLst/>
                <a:latin typeface="Times New Roman" panose="02020603050405020304" pitchFamily="18" charset="0"/>
                <a:ea typeface="Calibri"/>
                <a:cs typeface="Times New Roman" panose="02020603050405020304" pitchFamily="18" charset="0"/>
              </a:rPr>
              <a:t>force</a:t>
            </a:r>
            <a:r>
              <a:rPr lang="en-US" sz="2800" dirty="0" smtClean="0">
                <a:effectLst/>
                <a:latin typeface="Times New Roman" panose="02020603050405020304" pitchFamily="18" charset="0"/>
                <a:ea typeface="Calibri"/>
                <a:cs typeface="Times New Roman" panose="02020603050405020304" pitchFamily="18" charset="0"/>
              </a:rPr>
              <a:t>) stress. European languages such as English, German, French</a:t>
            </a:r>
            <a:r>
              <a:rPr lang="en-US" sz="2800" smtClean="0">
                <a:effectLst/>
                <a:latin typeface="Times New Roman" panose="02020603050405020304" pitchFamily="18" charset="0"/>
                <a:ea typeface="Calibri"/>
                <a:cs typeface="Times New Roman" panose="02020603050405020304" pitchFamily="18" charset="0"/>
              </a:rPr>
              <a:t>, Ukrainian </a:t>
            </a:r>
            <a:r>
              <a:rPr lang="en-US" sz="2800" dirty="0" smtClean="0">
                <a:effectLst/>
                <a:latin typeface="Times New Roman" panose="02020603050405020304" pitchFamily="18" charset="0"/>
                <a:ea typeface="Calibri"/>
                <a:cs typeface="Times New Roman" panose="02020603050405020304" pitchFamily="18" charset="0"/>
              </a:rPr>
              <a:t>have dynamic word stress. </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2866059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692696"/>
            <a:ext cx="7848872" cy="5138010"/>
          </a:xfrm>
          <a:prstGeom prst="rect">
            <a:avLst/>
          </a:prstGeom>
        </p:spPr>
        <p:txBody>
          <a:bodyPr wrap="square">
            <a:spAutoFit/>
          </a:bodyPr>
          <a:lstStyle/>
          <a:p>
            <a:pPr marL="342900" lvl="0" indent="-342900" algn="just">
              <a:lnSpc>
                <a:spcPct val="115000"/>
              </a:lnSpc>
              <a:spcAft>
                <a:spcPts val="0"/>
              </a:spcAft>
              <a:buFont typeface="Wingdings"/>
              <a:buChar char=""/>
            </a:pPr>
            <a:r>
              <a:rPr lang="en-US" sz="3600" dirty="0" smtClean="0">
                <a:effectLst/>
                <a:latin typeface="Times New Roman" panose="02020603050405020304" pitchFamily="18" charset="0"/>
                <a:ea typeface="Calibri"/>
                <a:cs typeface="Times New Roman" panose="02020603050405020304" pitchFamily="18" charset="0"/>
              </a:rPr>
              <a:t>If special prominence in a stressed syllable is achieved mainly through the change of pitch, or musical tone, such type of stress is called </a:t>
            </a:r>
            <a:r>
              <a:rPr lang="en-US" sz="3600" i="1" dirty="0" smtClean="0">
                <a:effectLst/>
                <a:latin typeface="Times New Roman" panose="02020603050405020304" pitchFamily="18" charset="0"/>
                <a:ea typeface="Calibri"/>
                <a:cs typeface="Times New Roman" panose="02020603050405020304" pitchFamily="18" charset="0"/>
              </a:rPr>
              <a:t>musical </a:t>
            </a:r>
            <a:r>
              <a:rPr lang="en-US" sz="3600" dirty="0" smtClean="0">
                <a:effectLst/>
                <a:latin typeface="Times New Roman" panose="02020603050405020304" pitchFamily="18" charset="0"/>
                <a:ea typeface="Calibri"/>
                <a:cs typeface="Times New Roman" panose="02020603050405020304" pitchFamily="18" charset="0"/>
              </a:rPr>
              <a:t>(</a:t>
            </a:r>
            <a:r>
              <a:rPr lang="en-US" sz="3600" i="1" dirty="0" smtClean="0">
                <a:effectLst/>
                <a:latin typeface="Times New Roman" panose="02020603050405020304" pitchFamily="18" charset="0"/>
                <a:ea typeface="Calibri"/>
                <a:cs typeface="Times New Roman" panose="02020603050405020304" pitchFamily="18" charset="0"/>
              </a:rPr>
              <a:t>tonic</a:t>
            </a:r>
            <a:r>
              <a:rPr lang="en-US" sz="3600" dirty="0" smtClean="0">
                <a:effectLst/>
                <a:latin typeface="Times New Roman" panose="02020603050405020304" pitchFamily="18" charset="0"/>
                <a:ea typeface="Calibri"/>
                <a:cs typeface="Times New Roman" panose="02020603050405020304" pitchFamily="18" charset="0"/>
              </a:rPr>
              <a:t>) stress. </a:t>
            </a:r>
          </a:p>
          <a:p>
            <a:pPr lvl="0" algn="just">
              <a:lnSpc>
                <a:spcPct val="115000"/>
              </a:lnSpc>
              <a:spcAft>
                <a:spcPts val="0"/>
              </a:spcAft>
            </a:pPr>
            <a:endParaRPr lang="en-US" sz="3600" dirty="0">
              <a:latin typeface="Times New Roman" panose="02020603050405020304" pitchFamily="18" charset="0"/>
              <a:ea typeface="Calibri"/>
              <a:cs typeface="Times New Roman" panose="02020603050405020304" pitchFamily="18" charset="0"/>
            </a:endParaRPr>
          </a:p>
          <a:p>
            <a:pPr lvl="0" algn="just">
              <a:lnSpc>
                <a:spcPct val="115000"/>
              </a:lnSpc>
              <a:spcAft>
                <a:spcPts val="0"/>
              </a:spcAft>
            </a:pPr>
            <a:r>
              <a:rPr lang="en-US" sz="3600" dirty="0" smtClean="0">
                <a:effectLst/>
                <a:latin typeface="Times New Roman" panose="02020603050405020304" pitchFamily="18" charset="0"/>
                <a:ea typeface="Calibri"/>
                <a:cs typeface="Times New Roman" panose="02020603050405020304" pitchFamily="18" charset="0"/>
              </a:rPr>
              <a:t>It is characteristic of the Japanese, Korean and other oriental languages.</a:t>
            </a:r>
            <a:r>
              <a:rPr lang="en-US" sz="3600" dirty="0">
                <a:latin typeface="Times New Roman" panose="02020603050405020304" pitchFamily="18" charset="0"/>
                <a:ea typeface="Calibri"/>
                <a:cs typeface="Times New Roman" panose="02020603050405020304" pitchFamily="18" charset="0"/>
              </a:rPr>
              <a:t> </a:t>
            </a:r>
            <a:endParaRPr lang="ru-RU" sz="36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53001535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138</TotalTime>
  <Words>5887</Words>
  <Application>Microsoft Office PowerPoint</Application>
  <PresentationFormat>Экран (4:3)</PresentationFormat>
  <Paragraphs>337</Paragraphs>
  <Slides>52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52</vt:i4>
      </vt:variant>
    </vt:vector>
  </HeadingPairs>
  <TitlesOfParts>
    <vt:vector size="53" baseType="lpstr">
      <vt:lpstr>Тема Office</vt:lpstr>
      <vt:lpstr> Word Stress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Orthographically identical word-pairs in English differentiated by word-stress as nouns (penultimate stress)  or verbs (ultimate stress):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There are also often differences between the stressing of compounds in RP and General American, e.g. </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Word Stress </dc:title>
  <dc:creator>HP</dc:creator>
  <cp:lastModifiedBy>HP</cp:lastModifiedBy>
  <cp:revision>73</cp:revision>
  <dcterms:created xsi:type="dcterms:W3CDTF">2019-02-21T07:22:43Z</dcterms:created>
  <dcterms:modified xsi:type="dcterms:W3CDTF">2019-03-21T14:36:37Z</dcterms:modified>
</cp:coreProperties>
</file>