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7865FA5-421A-45B0-B3AE-0AC1CC45F7F0}" type="datetimeFigureOut">
              <a:rPr lang="ru-RU" smtClean="0"/>
              <a:t>17.03.2019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51E958-CFC7-4431-8AC5-8EB7D30E25A4}" type="slidenum">
              <a:rPr lang="ru-RU" smtClean="0"/>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7865FA5-421A-45B0-B3AE-0AC1CC45F7F0}" type="datetimeFigureOut">
              <a:rPr lang="ru-RU" smtClean="0"/>
              <a:t>17.03.2019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7865FA5-421A-45B0-B3AE-0AC1CC45F7F0}" type="datetimeFigureOut">
              <a:rPr lang="ru-RU" smtClean="0"/>
              <a:t>17.03.2019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7865FA5-421A-45B0-B3AE-0AC1CC45F7F0}" type="datetimeFigureOut">
              <a:rPr lang="ru-RU" smtClean="0"/>
              <a:t>17.03.2019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7865FA5-421A-45B0-B3AE-0AC1CC45F7F0}" type="datetimeFigureOut">
              <a:rPr lang="ru-RU" smtClean="0"/>
              <a:t>17.03.2019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51E958-CFC7-4431-8AC5-8EB7D30E25A4}" type="slidenum">
              <a:rPr lang="ru-RU" smtClean="0"/>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7865FA5-421A-45B0-B3AE-0AC1CC45F7F0}" type="datetimeFigureOut">
              <a:rPr lang="ru-RU" smtClean="0"/>
              <a:t>17.03.2019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7865FA5-421A-45B0-B3AE-0AC1CC45F7F0}" type="datetimeFigureOut">
              <a:rPr lang="ru-RU" smtClean="0"/>
              <a:t>17.03.2019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F51E958-CFC7-4431-8AC5-8EB7D30E25A4}" type="slidenum">
              <a:rPr lang="ru-RU" smtClean="0"/>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D7865FA5-421A-45B0-B3AE-0AC1CC45F7F0}" type="datetimeFigureOut">
              <a:rPr lang="ru-RU" smtClean="0"/>
              <a:t>17.03.2019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65FA5-421A-45B0-B3AE-0AC1CC45F7F0}" type="datetimeFigureOut">
              <a:rPr lang="ru-RU" smtClean="0"/>
              <a:t>17.03.2019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865FA5-421A-45B0-B3AE-0AC1CC45F7F0}" type="datetimeFigureOut">
              <a:rPr lang="ru-RU" smtClean="0"/>
              <a:t>17.03.2019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51E958-CFC7-4431-8AC5-8EB7D30E25A4}" type="slidenum">
              <a:rPr lang="ru-RU" smtClean="0"/>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865FA5-421A-45B0-B3AE-0AC1CC45F7F0}" type="datetimeFigureOut">
              <a:rPr lang="ru-RU" smtClean="0"/>
              <a:t>17.03.2019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51E958-CFC7-4431-8AC5-8EB7D30E25A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7865FA5-421A-45B0-B3AE-0AC1CC45F7F0}" type="datetimeFigureOut">
              <a:rPr lang="ru-RU" smtClean="0"/>
              <a:t>17.03.2019</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F51E958-CFC7-4431-8AC5-8EB7D30E25A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92696"/>
            <a:ext cx="7772400" cy="2736304"/>
          </a:xfrm>
        </p:spPr>
        <p:txBody>
          <a:bodyPr>
            <a:normAutofit/>
          </a:bodyPr>
          <a:lstStyle/>
          <a:p>
            <a:pPr algn="ctr"/>
            <a:r>
              <a:rPr lang="en-US" sz="3600" b="1" i="1" dirty="0">
                <a:latin typeface="Times New Roman" panose="02020603050405020304" pitchFamily="18" charset="0"/>
                <a:cs typeface="Times New Roman" panose="02020603050405020304" pitchFamily="18" charset="0"/>
              </a:rPr>
              <a:t>Spanish American </a:t>
            </a:r>
            <a:r>
              <a:rPr lang="en-US" sz="3600" b="1" i="1" dirty="0" smtClean="0">
                <a:latin typeface="Times New Roman" panose="02020603050405020304" pitchFamily="18" charset="0"/>
                <a:cs typeface="Times New Roman" panose="02020603050405020304" pitchFamily="18" charset="0"/>
              </a:rPr>
              <a:t>Literature</a:t>
            </a:r>
            <a:br>
              <a:rPr lang="en-US" sz="3600" b="1" i="1" dirty="0" smtClean="0">
                <a:latin typeface="Times New Roman" panose="02020603050405020304" pitchFamily="18" charset="0"/>
                <a:cs typeface="Times New Roman" panose="02020603050405020304" pitchFamily="18" charset="0"/>
              </a:rPr>
            </a:br>
            <a:r>
              <a:rPr lang="en-US" sz="3600" b="1" i="1" dirty="0" smtClean="0">
                <a:latin typeface="Times New Roman" panose="02020603050405020304" pitchFamily="18" charset="0"/>
                <a:cs typeface="Times New Roman" panose="02020603050405020304" pitchFamily="18" charset="0"/>
              </a:rPr>
              <a:t/>
            </a:r>
            <a:br>
              <a:rPr lang="en-US" sz="3600" b="1" i="1" dirty="0" smtClean="0">
                <a:latin typeface="Times New Roman" panose="02020603050405020304" pitchFamily="18" charset="0"/>
                <a:cs typeface="Times New Roman" panose="02020603050405020304" pitchFamily="18" charset="0"/>
              </a:rPr>
            </a:br>
            <a:r>
              <a:rPr lang="en-US" sz="2800" b="1" i="1" dirty="0">
                <a:latin typeface="Times New Roman" panose="02020603050405020304" pitchFamily="18" charset="0"/>
                <a:cs typeface="Times New Roman" panose="02020603050405020304" pitchFamily="18" charset="0"/>
              </a:rPr>
              <a:t/>
            </a:r>
            <a:br>
              <a:rPr lang="en-US" sz="2800" b="1" i="1" dirty="0">
                <a:latin typeface="Times New Roman" panose="02020603050405020304" pitchFamily="18" charset="0"/>
                <a:cs typeface="Times New Roman" panose="02020603050405020304" pitchFamily="18" charset="0"/>
              </a:rPr>
            </a:br>
            <a:r>
              <a:rPr lang="en-US" sz="2800" b="1" i="1" dirty="0">
                <a:latin typeface="Times New Roman" panose="02020603050405020304" pitchFamily="18" charset="0"/>
                <a:cs typeface="Times New Roman" panose="02020603050405020304" pitchFamily="18" charset="0"/>
              </a:rPr>
              <a:t/>
            </a:r>
            <a:br>
              <a:rPr lang="en-US" sz="2800" b="1" i="1" dirty="0">
                <a:latin typeface="Times New Roman" panose="02020603050405020304" pitchFamily="18" charset="0"/>
                <a:cs typeface="Times New Roman" panose="02020603050405020304" pitchFamily="18" charset="0"/>
              </a:rPr>
            </a:br>
            <a:r>
              <a:rPr lang="en-US" sz="2000" b="1" i="1" dirty="0" smtClean="0">
                <a:latin typeface="Times New Roman" panose="02020603050405020304" pitchFamily="18" charset="0"/>
                <a:cs typeface="Times New Roman" panose="02020603050405020304" pitchFamily="18" charset="0"/>
              </a:rPr>
              <a:t>the </a:t>
            </a:r>
            <a:r>
              <a:rPr lang="en-US" sz="2000" b="1" i="1" dirty="0">
                <a:latin typeface="Times New Roman" panose="02020603050405020304" pitchFamily="18" charset="0"/>
                <a:cs typeface="Times New Roman" panose="02020603050405020304" pitchFamily="18" charset="0"/>
              </a:rPr>
              <a:t>writings of both the European explorers </a:t>
            </a:r>
            <a:r>
              <a:rPr lang="en-US" sz="2000" b="1" i="1" dirty="0" smtClean="0">
                <a:latin typeface="Times New Roman" panose="02020603050405020304" pitchFamily="18" charset="0"/>
                <a:cs typeface="Times New Roman" panose="02020603050405020304" pitchFamily="18" charset="0"/>
              </a:rPr>
              <a:t/>
            </a:r>
            <a:br>
              <a:rPr lang="en-US" sz="2000" b="1" i="1" dirty="0" smtClean="0">
                <a:latin typeface="Times New Roman" panose="02020603050405020304" pitchFamily="18" charset="0"/>
                <a:cs typeface="Times New Roman" panose="02020603050405020304" pitchFamily="18" charset="0"/>
              </a:rPr>
            </a:br>
            <a:r>
              <a:rPr lang="en-US" sz="2000" b="1" i="1" dirty="0" smtClean="0">
                <a:latin typeface="Times New Roman" panose="02020603050405020304" pitchFamily="18" charset="0"/>
                <a:cs typeface="Times New Roman" panose="02020603050405020304" pitchFamily="18" charset="0"/>
              </a:rPr>
              <a:t>of </a:t>
            </a:r>
            <a:r>
              <a:rPr lang="en-US" sz="2000" b="1" i="1" dirty="0">
                <a:latin typeface="Times New Roman" panose="02020603050405020304" pitchFamily="18" charset="0"/>
                <a:cs typeface="Times New Roman" panose="02020603050405020304" pitchFamily="18" charset="0"/>
              </a:rPr>
              <a:t>Spanish America </a:t>
            </a:r>
            <a:r>
              <a:rPr lang="en-US" sz="2000" b="1" i="1" dirty="0" smtClean="0">
                <a:latin typeface="Times New Roman" panose="02020603050405020304" pitchFamily="18" charset="0"/>
                <a:cs typeface="Times New Roman" panose="02020603050405020304" pitchFamily="18" charset="0"/>
              </a:rPr>
              <a:t> and  its  later  inhabitants</a:t>
            </a:r>
            <a:r>
              <a:rPr lang="en-US" sz="2000" b="1" i="1" dirty="0">
                <a:latin typeface="Times New Roman" panose="02020603050405020304" pitchFamily="18" charset="0"/>
                <a:cs typeface="Times New Roman" panose="02020603050405020304" pitchFamily="18" charset="0"/>
              </a:rPr>
              <a:t>. </a:t>
            </a:r>
            <a:endParaRPr lang="ru-RU" sz="20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51520" y="3429000"/>
            <a:ext cx="8568952" cy="3168352"/>
          </a:xfrm>
        </p:spPr>
        <p:txBody>
          <a:bodyPr>
            <a:normAutofit fontScale="92500" lnSpcReduction="10000"/>
          </a:bodyPr>
          <a:lstStyle/>
          <a:p>
            <a:pPr indent="450215" algn="ctr">
              <a:lnSpc>
                <a:spcPct val="115000"/>
              </a:lnSpc>
              <a:spcAft>
                <a:spcPts val="0"/>
              </a:spcAft>
            </a:pPr>
            <a:r>
              <a:rPr lang="en-US" b="1" dirty="0">
                <a:solidFill>
                  <a:schemeClr val="tx1"/>
                </a:solidFill>
                <a:latin typeface="Times New Roman"/>
                <a:ea typeface="Calibri"/>
                <a:cs typeface="Times New Roman"/>
              </a:rPr>
              <a:t>Plan</a:t>
            </a:r>
            <a:endParaRPr lang="ru-RU" sz="1800" b="1" dirty="0">
              <a:solidFill>
                <a:schemeClr val="tx1"/>
              </a:solidFill>
              <a:latin typeface="Calibri"/>
              <a:ea typeface="Calibri"/>
              <a:cs typeface="Times New Roman"/>
            </a:endParaRPr>
          </a:p>
          <a:p>
            <a:pPr indent="450215" algn="just">
              <a:lnSpc>
                <a:spcPct val="115000"/>
              </a:lnSpc>
              <a:spcAft>
                <a:spcPts val="0"/>
              </a:spcAft>
            </a:pPr>
            <a:r>
              <a:rPr lang="en-US" b="1" dirty="0">
                <a:solidFill>
                  <a:schemeClr val="tx1"/>
                </a:solidFill>
                <a:latin typeface="Times New Roman"/>
                <a:ea typeface="Times New Roman"/>
              </a:rPr>
              <a:t>1. The Colonial Era</a:t>
            </a:r>
            <a:endParaRPr lang="ru-RU" sz="2000" b="1" dirty="0">
              <a:solidFill>
                <a:schemeClr val="tx1"/>
              </a:solidFill>
              <a:latin typeface="Times New Roman"/>
              <a:ea typeface="Times New Roman"/>
            </a:endParaRPr>
          </a:p>
          <a:p>
            <a:pPr indent="450215" algn="just">
              <a:lnSpc>
                <a:spcPct val="115000"/>
              </a:lnSpc>
              <a:spcAft>
                <a:spcPts val="0"/>
              </a:spcAft>
            </a:pPr>
            <a:r>
              <a:rPr lang="en-US" b="1" dirty="0">
                <a:solidFill>
                  <a:schemeClr val="tx1"/>
                </a:solidFill>
                <a:latin typeface="Times New Roman"/>
                <a:ea typeface="Times New Roman"/>
              </a:rPr>
              <a:t>2. The Nineteenth Century: Nationalism and Romanticism.</a:t>
            </a:r>
            <a:endParaRPr lang="ru-RU" sz="2000" b="1" dirty="0">
              <a:solidFill>
                <a:schemeClr val="tx1"/>
              </a:solidFill>
              <a:latin typeface="Times New Roman"/>
              <a:ea typeface="Times New Roman"/>
            </a:endParaRPr>
          </a:p>
          <a:p>
            <a:pPr indent="450215" algn="just">
              <a:lnSpc>
                <a:spcPct val="115000"/>
              </a:lnSpc>
              <a:spcAft>
                <a:spcPts val="0"/>
              </a:spcAft>
            </a:pPr>
            <a:r>
              <a:rPr lang="en-US" b="1" dirty="0">
                <a:solidFill>
                  <a:schemeClr val="tx1"/>
                </a:solidFill>
                <a:latin typeface="Times New Roman"/>
                <a:ea typeface="Times New Roman"/>
              </a:rPr>
              <a:t>3. </a:t>
            </a:r>
            <a:r>
              <a:rPr lang="en-US" b="1" dirty="0" err="1">
                <a:solidFill>
                  <a:schemeClr val="tx1"/>
                </a:solidFill>
                <a:latin typeface="Times New Roman"/>
                <a:ea typeface="Times New Roman"/>
              </a:rPr>
              <a:t>Modernismo</a:t>
            </a:r>
            <a:r>
              <a:rPr lang="en-US" b="1" dirty="0">
                <a:solidFill>
                  <a:schemeClr val="tx1"/>
                </a:solidFill>
                <a:latin typeface="Times New Roman"/>
                <a:ea typeface="Times New Roman"/>
              </a:rPr>
              <a:t>.</a:t>
            </a:r>
            <a:endParaRPr lang="ru-RU" sz="2000" b="1" dirty="0">
              <a:solidFill>
                <a:schemeClr val="tx1"/>
              </a:solidFill>
              <a:latin typeface="Times New Roman"/>
              <a:ea typeface="Times New Roman"/>
            </a:endParaRPr>
          </a:p>
          <a:p>
            <a:pPr indent="450215" algn="just">
              <a:lnSpc>
                <a:spcPct val="115000"/>
              </a:lnSpc>
              <a:spcAft>
                <a:spcPts val="0"/>
              </a:spcAft>
            </a:pPr>
            <a:r>
              <a:rPr lang="en-US" b="1" dirty="0">
                <a:solidFill>
                  <a:schemeClr val="tx1"/>
                </a:solidFill>
                <a:latin typeface="Times New Roman"/>
                <a:ea typeface="Times New Roman"/>
              </a:rPr>
              <a:t>4. Early-Twentieth-Century Trends.</a:t>
            </a:r>
            <a:endParaRPr lang="ru-RU" sz="2000" b="1" dirty="0">
              <a:solidFill>
                <a:schemeClr val="tx1"/>
              </a:solidFill>
              <a:latin typeface="Times New Roman"/>
              <a:ea typeface="Times New Roman"/>
            </a:endParaRPr>
          </a:p>
          <a:p>
            <a:pPr indent="450215" algn="just">
              <a:lnSpc>
                <a:spcPct val="115000"/>
              </a:lnSpc>
              <a:spcAft>
                <a:spcPts val="0"/>
              </a:spcAft>
            </a:pPr>
            <a:r>
              <a:rPr lang="en-US" b="1" dirty="0">
                <a:solidFill>
                  <a:schemeClr val="tx1"/>
                </a:solidFill>
                <a:latin typeface="Times New Roman"/>
                <a:ea typeface="Times New Roman"/>
              </a:rPr>
              <a:t>5. Late-Twentieth-Century Literature.</a:t>
            </a:r>
            <a:endParaRPr lang="ru-RU" sz="2000" b="1" dirty="0">
              <a:solidFill>
                <a:schemeClr val="tx1"/>
              </a:solidFill>
              <a:latin typeface="Times New Roman"/>
              <a:ea typeface="Times New Roman"/>
            </a:endParaRPr>
          </a:p>
          <a:p>
            <a:pPr indent="450215" algn="just">
              <a:lnSpc>
                <a:spcPct val="115000"/>
              </a:lnSpc>
              <a:spcAft>
                <a:spcPts val="0"/>
              </a:spcAft>
            </a:pPr>
            <a:r>
              <a:rPr lang="en-US" b="1" dirty="0">
                <a:solidFill>
                  <a:schemeClr val="tx1"/>
                </a:solidFill>
                <a:latin typeface="Times New Roman"/>
                <a:ea typeface="Times New Roman"/>
              </a:rPr>
              <a:t>6. Helena Maria </a:t>
            </a:r>
            <a:r>
              <a:rPr lang="en-US" b="1" dirty="0" err="1">
                <a:solidFill>
                  <a:schemeClr val="tx1"/>
                </a:solidFill>
                <a:latin typeface="Times New Roman"/>
                <a:ea typeface="Times New Roman"/>
              </a:rPr>
              <a:t>Viramontes</a:t>
            </a:r>
            <a:r>
              <a:rPr lang="en-US" b="1" dirty="0">
                <a:solidFill>
                  <a:schemeClr val="tx1"/>
                </a:solidFill>
                <a:latin typeface="Times New Roman"/>
                <a:ea typeface="Times New Roman"/>
              </a:rPr>
              <a:t> “The Moth”.</a:t>
            </a:r>
            <a:endParaRPr lang="ru-RU" sz="2000" b="1" dirty="0">
              <a:solidFill>
                <a:schemeClr val="tx1"/>
              </a:solidFill>
              <a:latin typeface="Times New Roman"/>
              <a:ea typeface="Times New Roman"/>
            </a:endParaRPr>
          </a:p>
          <a:p>
            <a:endParaRPr lang="ru-RU" dirty="0"/>
          </a:p>
        </p:txBody>
      </p:sp>
    </p:spTree>
    <p:extLst>
      <p:ext uri="{BB962C8B-B14F-4D97-AF65-F5344CB8AC3E}">
        <p14:creationId xmlns:p14="http://schemas.microsoft.com/office/powerpoint/2010/main" val="33240559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967608"/>
          </a:xfrm>
        </p:spPr>
        <p:txBody>
          <a:bodyPr>
            <a:noAutofit/>
          </a:bodyPr>
          <a:lstStyle/>
          <a:p>
            <a:pPr algn="just"/>
            <a:r>
              <a:rPr lang="en-US" sz="2800" dirty="0">
                <a:latin typeface="Times New Roman" panose="02020603050405020304" pitchFamily="18" charset="0"/>
                <a:cs typeface="Times New Roman" panose="02020603050405020304" pitchFamily="18" charset="0"/>
              </a:rPr>
              <a:t>The emphasis on the national scene, so characteristic of romanticism, gave rise to </a:t>
            </a:r>
            <a:r>
              <a:rPr lang="en-US" sz="2800" b="1" dirty="0">
                <a:latin typeface="Times New Roman" panose="02020603050405020304" pitchFamily="18" charset="0"/>
                <a:cs typeface="Times New Roman" panose="02020603050405020304" pitchFamily="18" charset="0"/>
              </a:rPr>
              <a:t>the gaucho literature </a:t>
            </a:r>
            <a:r>
              <a:rPr lang="en-US" sz="2800" dirty="0">
                <a:latin typeface="Times New Roman" panose="02020603050405020304" pitchFamily="18" charset="0"/>
                <a:cs typeface="Times New Roman" panose="02020603050405020304" pitchFamily="18" charset="0"/>
              </a:rPr>
              <a:t>of Argentina and Uruguay, an indigenous literary genre. The gaucho, </a:t>
            </a: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hero of popular tales and ballads, became the subject of some of the most original verse of the century in the poetry of Rafael </a:t>
            </a:r>
            <a:r>
              <a:rPr lang="en-US" sz="2800" dirty="0" err="1">
                <a:latin typeface="Times New Roman" panose="02020603050405020304" pitchFamily="18" charset="0"/>
                <a:cs typeface="Times New Roman" panose="02020603050405020304" pitchFamily="18" charset="0"/>
              </a:rPr>
              <a:t>Obligado</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Estanislao</a:t>
            </a:r>
            <a:r>
              <a:rPr lang="en-US" sz="2800" dirty="0">
                <a:latin typeface="Times New Roman" panose="02020603050405020304" pitchFamily="18" charset="0"/>
                <a:cs typeface="Times New Roman" panose="02020603050405020304" pitchFamily="18" charset="0"/>
              </a:rPr>
              <a:t> del Campo, and in the classic </a:t>
            </a:r>
            <a:r>
              <a:rPr lang="en-US" sz="2800" i="1" dirty="0">
                <a:latin typeface="Times New Roman" panose="02020603050405020304" pitchFamily="18" charset="0"/>
                <a:cs typeface="Times New Roman" panose="02020603050405020304" pitchFamily="18" charset="0"/>
              </a:rPr>
              <a:t>Martín Fierro </a:t>
            </a:r>
            <a:r>
              <a:rPr lang="en-US" sz="2800" dirty="0">
                <a:latin typeface="Times New Roman" panose="02020603050405020304" pitchFamily="18" charset="0"/>
                <a:cs typeface="Times New Roman" panose="02020603050405020304" pitchFamily="18" charset="0"/>
              </a:rPr>
              <a:t>(1872–79; tr. 1948) of </a:t>
            </a:r>
            <a:r>
              <a:rPr lang="en-US" sz="2800" b="1" i="1" dirty="0">
                <a:latin typeface="Times New Roman" panose="02020603050405020304" pitchFamily="18" charset="0"/>
                <a:cs typeface="Times New Roman" panose="02020603050405020304" pitchFamily="18" charset="0"/>
              </a:rPr>
              <a:t>José </a:t>
            </a:r>
            <a:r>
              <a:rPr lang="en-US" sz="2800" b="1" i="1" dirty="0" smtClean="0">
                <a:latin typeface="Times New Roman" panose="02020603050405020304" pitchFamily="18" charset="0"/>
                <a:cs typeface="Times New Roman" panose="02020603050405020304" pitchFamily="18" charset="0"/>
              </a:rPr>
              <a:t>Hernández. </a:t>
            </a:r>
            <a:endParaRPr lang="ru-RU" sz="2800" b="1" i="1" dirty="0">
              <a:latin typeface="Times New Roman" panose="02020603050405020304" pitchFamily="18" charset="0"/>
              <a:cs typeface="Times New Roman" panose="02020603050405020304" pitchFamily="18" charset="0"/>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3736822"/>
            <a:ext cx="5040560" cy="286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2698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535560"/>
          </a:xfrm>
        </p:spPr>
        <p:txBody>
          <a:bodyPr>
            <a:noAutofit/>
          </a:bodyPr>
          <a:lstStyle/>
          <a:p>
            <a:pPr algn="just"/>
            <a:r>
              <a:rPr lang="en-US" sz="2800" dirty="0">
                <a:latin typeface="Times New Roman" panose="02020603050405020304" pitchFamily="18" charset="0"/>
                <a:cs typeface="Times New Roman" panose="02020603050405020304" pitchFamily="18" charset="0"/>
              </a:rPr>
              <a:t>The romanticist's interest in the search for his native roots can be seen in the epic poem </a:t>
            </a:r>
            <a:r>
              <a:rPr lang="en-US" sz="2800" i="1" dirty="0" err="1">
                <a:latin typeface="Times New Roman" panose="02020603050405020304" pitchFamily="18" charset="0"/>
                <a:cs typeface="Times New Roman" panose="02020603050405020304" pitchFamily="18" charset="0"/>
              </a:rPr>
              <a:t>Tabaré</a:t>
            </a:r>
            <a:r>
              <a:rPr lang="en-US" sz="2800" dirty="0">
                <a:latin typeface="Times New Roman" panose="02020603050405020304" pitchFamily="18" charset="0"/>
                <a:cs typeface="Times New Roman" panose="02020603050405020304" pitchFamily="18" charset="0"/>
              </a:rPr>
              <a:t> (1886; tr. 1956) of </a:t>
            </a:r>
            <a:r>
              <a:rPr lang="en-US" sz="2800" u="sng" dirty="0">
                <a:latin typeface="Times New Roman" panose="02020603050405020304" pitchFamily="18" charset="0"/>
                <a:cs typeface="Times New Roman" panose="02020603050405020304" pitchFamily="18" charset="0"/>
              </a:rPr>
              <a:t>Juan </a:t>
            </a:r>
            <a:r>
              <a:rPr lang="en-US" sz="2800" u="sng" dirty="0" err="1">
                <a:latin typeface="Times New Roman" panose="02020603050405020304" pitchFamily="18" charset="0"/>
                <a:cs typeface="Times New Roman" panose="02020603050405020304" pitchFamily="18" charset="0"/>
              </a:rPr>
              <a:t>Zorrilla</a:t>
            </a:r>
            <a:r>
              <a:rPr lang="en-US" sz="2800" u="sng" dirty="0">
                <a:latin typeface="Times New Roman" panose="02020603050405020304" pitchFamily="18" charset="0"/>
                <a:cs typeface="Times New Roman" panose="02020603050405020304" pitchFamily="18" charset="0"/>
              </a:rPr>
              <a:t> de San Martín</a:t>
            </a:r>
            <a:r>
              <a:rPr lang="en-US" sz="2800" dirty="0">
                <a:latin typeface="Times New Roman" panose="02020603050405020304" pitchFamily="18" charset="0"/>
                <a:cs typeface="Times New Roman" panose="02020603050405020304" pitchFamily="18" charset="0"/>
              </a:rPr>
              <a:t>, and in the historical anecdotes and sketches, </a:t>
            </a:r>
            <a:r>
              <a:rPr lang="en-US" sz="2800" i="1" dirty="0">
                <a:latin typeface="Times New Roman" panose="02020603050405020304" pitchFamily="18" charset="0"/>
                <a:cs typeface="Times New Roman" panose="02020603050405020304" pitchFamily="18" charset="0"/>
              </a:rPr>
              <a:t>the Knights of the Cape and 37 Other Selections from </a:t>
            </a:r>
            <a:r>
              <a:rPr lang="en-US" sz="2800" i="1" dirty="0" err="1">
                <a:latin typeface="Times New Roman" panose="02020603050405020304" pitchFamily="18" charset="0"/>
                <a:cs typeface="Times New Roman" panose="02020603050405020304" pitchFamily="18" charset="0"/>
              </a:rPr>
              <a:t>Tradiciones</a:t>
            </a:r>
            <a:r>
              <a:rPr lang="en-US" sz="2800" i="1" dirty="0">
                <a:latin typeface="Times New Roman" panose="02020603050405020304" pitchFamily="18" charset="0"/>
                <a:cs typeface="Times New Roman" panose="02020603050405020304" pitchFamily="18" charset="0"/>
              </a:rPr>
              <a:t> </a:t>
            </a:r>
            <a:r>
              <a:rPr lang="en-US" sz="2800" i="1" dirty="0" err="1">
                <a:latin typeface="Times New Roman" panose="02020603050405020304" pitchFamily="18" charset="0"/>
                <a:cs typeface="Times New Roman" panose="02020603050405020304" pitchFamily="18" charset="0"/>
              </a:rPr>
              <a:t>peruanas</a:t>
            </a:r>
            <a:r>
              <a:rPr lang="en-US" sz="2800" i="1"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(1872–1910; tr. 1945), of </a:t>
            </a:r>
            <a:r>
              <a:rPr lang="en-US" sz="2800" b="1" i="1" dirty="0">
                <a:latin typeface="Times New Roman" panose="02020603050405020304" pitchFamily="18" charset="0"/>
                <a:cs typeface="Times New Roman" panose="02020603050405020304" pitchFamily="18" charset="0"/>
              </a:rPr>
              <a:t>Ricardo </a:t>
            </a:r>
            <a:r>
              <a:rPr lang="en-US" sz="2800" b="1" i="1" dirty="0" smtClean="0">
                <a:latin typeface="Times New Roman" panose="02020603050405020304" pitchFamily="18" charset="0"/>
                <a:cs typeface="Times New Roman" panose="02020603050405020304" pitchFamily="18" charset="0"/>
              </a:rPr>
              <a:t>Palma.</a:t>
            </a:r>
            <a:endParaRPr lang="ru-RU" sz="2800" b="1" i="1" dirty="0">
              <a:latin typeface="Times New Roman" panose="02020603050405020304" pitchFamily="18" charset="0"/>
              <a:cs typeface="Times New Roman" panose="02020603050405020304" pitchFamily="18" charset="0"/>
            </a:endParaRP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3197278"/>
            <a:ext cx="5313249" cy="3184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495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2587" y="620688"/>
            <a:ext cx="8496944" cy="5262979"/>
          </a:xfrm>
          <a:prstGeom prst="rect">
            <a:avLst/>
          </a:prstGeom>
        </p:spPr>
        <p:txBody>
          <a:bodyPr wrap="square">
            <a:spAutoFit/>
          </a:bodyPr>
          <a:lstStyle/>
          <a:p>
            <a:pPr algn="just"/>
            <a:r>
              <a:rPr lang="en-US" sz="2400" dirty="0">
                <a:latin typeface="Times New Roman" panose="02020603050405020304" pitchFamily="18" charset="0"/>
                <a:cs typeface="Times New Roman" panose="02020603050405020304" pitchFamily="18" charset="0"/>
              </a:rPr>
              <a:t>Several </a:t>
            </a:r>
            <a:r>
              <a:rPr lang="en-US" sz="2400" b="1" dirty="0">
                <a:latin typeface="Times New Roman" panose="02020603050405020304" pitchFamily="18" charset="0"/>
                <a:cs typeface="Times New Roman" panose="02020603050405020304" pitchFamily="18" charset="0"/>
              </a:rPr>
              <a:t>novels</a:t>
            </a:r>
            <a:r>
              <a:rPr lang="en-US" sz="2400" dirty="0">
                <a:latin typeface="Times New Roman" panose="02020603050405020304" pitchFamily="18" charset="0"/>
                <a:cs typeface="Times New Roman" panose="02020603050405020304" pitchFamily="18" charset="0"/>
              </a:rPr>
              <a:t> of the period reflect the various trends in letters. </a:t>
            </a:r>
            <a:r>
              <a:rPr lang="en-US" sz="2400" i="1" dirty="0">
                <a:latin typeface="Times New Roman" panose="02020603050405020304" pitchFamily="18" charset="0"/>
                <a:cs typeface="Times New Roman" panose="02020603050405020304" pitchFamily="18" charset="0"/>
              </a:rPr>
              <a:t>Amalia</a:t>
            </a:r>
            <a:r>
              <a:rPr lang="en-US" sz="2400" dirty="0">
                <a:latin typeface="Times New Roman" panose="02020603050405020304" pitchFamily="18" charset="0"/>
                <a:cs typeface="Times New Roman" panose="02020603050405020304" pitchFamily="18" charset="0"/>
              </a:rPr>
              <a:t> (1851–55; tr. 1919), by </a:t>
            </a:r>
            <a:r>
              <a:rPr lang="en-US" sz="2400" b="1" i="1" dirty="0">
                <a:latin typeface="Times New Roman" panose="02020603050405020304" pitchFamily="18" charset="0"/>
                <a:cs typeface="Times New Roman" panose="02020603050405020304" pitchFamily="18" charset="0"/>
              </a:rPr>
              <a:t>José </a:t>
            </a:r>
            <a:r>
              <a:rPr lang="en-US" sz="2400" b="1" i="1" dirty="0" err="1">
                <a:latin typeface="Times New Roman" panose="02020603050405020304" pitchFamily="18" charset="0"/>
                <a:cs typeface="Times New Roman" panose="02020603050405020304" pitchFamily="18" charset="0"/>
              </a:rPr>
              <a:t>Mármol</a:t>
            </a:r>
            <a:r>
              <a:rPr lang="en-US" sz="2400" dirty="0">
                <a:latin typeface="Times New Roman" panose="02020603050405020304" pitchFamily="18" charset="0"/>
                <a:cs typeface="Times New Roman" panose="02020603050405020304" pitchFamily="18" charset="0"/>
              </a:rPr>
              <a:t>, deals with life in Argentina under Juan Manuel de Rosas; </a:t>
            </a:r>
            <a:r>
              <a:rPr lang="en-US" sz="2400" i="1" dirty="0">
                <a:latin typeface="Times New Roman" panose="02020603050405020304" pitchFamily="18" charset="0"/>
                <a:cs typeface="Times New Roman" panose="02020603050405020304" pitchFamily="18" charset="0"/>
              </a:rPr>
              <a:t>Martín Rivas</a:t>
            </a:r>
            <a:r>
              <a:rPr lang="en-US" sz="2400" dirty="0">
                <a:latin typeface="Times New Roman" panose="02020603050405020304" pitchFamily="18" charset="0"/>
                <a:cs typeface="Times New Roman" panose="02020603050405020304" pitchFamily="18" charset="0"/>
              </a:rPr>
              <a:t> (1862; tr. 1918), by </a:t>
            </a:r>
            <a:r>
              <a:rPr lang="en-US" sz="2400" b="1" i="1" dirty="0">
                <a:latin typeface="Times New Roman" panose="02020603050405020304" pitchFamily="18" charset="0"/>
                <a:cs typeface="Times New Roman" panose="02020603050405020304" pitchFamily="18" charset="0"/>
              </a:rPr>
              <a:t>Alberto Blest </a:t>
            </a:r>
            <a:r>
              <a:rPr lang="en-US" sz="2400" b="1" i="1" dirty="0" err="1">
                <a:latin typeface="Times New Roman" panose="02020603050405020304" pitchFamily="18" charset="0"/>
                <a:cs typeface="Times New Roman" panose="02020603050405020304" pitchFamily="18" charset="0"/>
              </a:rPr>
              <a:t>Gana</a:t>
            </a:r>
            <a:r>
              <a:rPr lang="en-US" sz="2400" dirty="0">
                <a:latin typeface="Times New Roman" panose="02020603050405020304" pitchFamily="18" charset="0"/>
                <a:cs typeface="Times New Roman" panose="02020603050405020304" pitchFamily="18" charset="0"/>
              </a:rPr>
              <a:t> of Chile, depicts the life and customs of Chile; </a:t>
            </a:r>
            <a:r>
              <a:rPr lang="en-US" sz="2400" i="1" dirty="0" err="1">
                <a:latin typeface="Times New Roman" panose="02020603050405020304" pitchFamily="18" charset="0"/>
                <a:cs typeface="Times New Roman" panose="02020603050405020304" pitchFamily="18" charset="0"/>
              </a:rPr>
              <a:t>María</a:t>
            </a:r>
            <a:r>
              <a:rPr lang="en-US" sz="2400" dirty="0">
                <a:latin typeface="Times New Roman" panose="02020603050405020304" pitchFamily="18" charset="0"/>
                <a:cs typeface="Times New Roman" panose="02020603050405020304" pitchFamily="18" charset="0"/>
              </a:rPr>
              <a:t> (1867; tr. 1890) is the tragic idyll of </a:t>
            </a:r>
            <a:r>
              <a:rPr lang="en-US" sz="2400" b="1" i="1" dirty="0">
                <a:latin typeface="Times New Roman" panose="02020603050405020304" pitchFamily="18" charset="0"/>
                <a:cs typeface="Times New Roman" panose="02020603050405020304" pitchFamily="18" charset="0"/>
              </a:rPr>
              <a:t>Jorge Isaacs </a:t>
            </a:r>
            <a:r>
              <a:rPr lang="en-US" sz="2400" dirty="0">
                <a:latin typeface="Times New Roman" panose="02020603050405020304" pitchFamily="18" charset="0"/>
                <a:cs typeface="Times New Roman" panose="02020603050405020304" pitchFamily="18" charset="0"/>
              </a:rPr>
              <a:t>of Colombia; and </a:t>
            </a:r>
            <a:r>
              <a:rPr lang="en-US" sz="2400" i="1" dirty="0" err="1">
                <a:latin typeface="Times New Roman" panose="02020603050405020304" pitchFamily="18" charset="0"/>
                <a:cs typeface="Times New Roman" panose="02020603050405020304" pitchFamily="18" charset="0"/>
              </a:rPr>
              <a:t>Cumandá</a:t>
            </a:r>
            <a:r>
              <a:rPr lang="en-US" sz="2400" dirty="0">
                <a:latin typeface="Times New Roman" panose="02020603050405020304" pitchFamily="18" charset="0"/>
                <a:cs typeface="Times New Roman" panose="02020603050405020304" pitchFamily="18" charset="0"/>
              </a:rPr>
              <a:t> (1871), by </a:t>
            </a:r>
            <a:r>
              <a:rPr lang="en-US" sz="2400" b="1" i="1" dirty="0">
                <a:latin typeface="Times New Roman" panose="02020603050405020304" pitchFamily="18" charset="0"/>
                <a:cs typeface="Times New Roman" panose="02020603050405020304" pitchFamily="18" charset="0"/>
              </a:rPr>
              <a:t>Ecuador's Juan León </a:t>
            </a:r>
            <a:r>
              <a:rPr lang="en-US" sz="2400" b="1" i="1" dirty="0" err="1">
                <a:latin typeface="Times New Roman" panose="02020603050405020304" pitchFamily="18" charset="0"/>
                <a:cs typeface="Times New Roman" panose="02020603050405020304" pitchFamily="18" charset="0"/>
              </a:rPr>
              <a:t>Mera</a:t>
            </a:r>
            <a:r>
              <a:rPr lang="en-US" sz="2400" dirty="0">
                <a:latin typeface="Times New Roman" panose="02020603050405020304" pitchFamily="18" charset="0"/>
                <a:cs typeface="Times New Roman" panose="02020603050405020304" pitchFamily="18" charset="0"/>
              </a:rPr>
              <a:t>, is a romantic portrayal of native life.</a:t>
            </a:r>
          </a:p>
          <a:p>
            <a:pPr algn="just"/>
            <a:r>
              <a:rPr lang="en-US" sz="2400" dirty="0">
                <a:latin typeface="Times New Roman" panose="02020603050405020304" pitchFamily="18" charset="0"/>
                <a:cs typeface="Times New Roman" panose="02020603050405020304" pitchFamily="18" charset="0"/>
              </a:rPr>
              <a:t>This same period produced some of Spanish America's most notable </a:t>
            </a:r>
            <a:r>
              <a:rPr lang="en-US" sz="2400" b="1" dirty="0">
                <a:latin typeface="Times New Roman" panose="02020603050405020304" pitchFamily="18" charset="0"/>
                <a:cs typeface="Times New Roman" panose="02020603050405020304" pitchFamily="18" charset="0"/>
              </a:rPr>
              <a:t>essayists</a:t>
            </a:r>
            <a:r>
              <a:rPr lang="en-US"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Juan Montalvo </a:t>
            </a:r>
            <a:r>
              <a:rPr lang="en-US" sz="2400" dirty="0">
                <a:latin typeface="Times New Roman" panose="02020603050405020304" pitchFamily="18" charset="0"/>
                <a:cs typeface="Times New Roman" panose="02020603050405020304" pitchFamily="18" charset="0"/>
              </a:rPr>
              <a:t>of Ecuador wielded his pen against the tyranny of </a:t>
            </a:r>
            <a:r>
              <a:rPr lang="en-US" sz="2400" dirty="0" err="1">
                <a:latin typeface="Times New Roman" panose="02020603050405020304" pitchFamily="18" charset="0"/>
                <a:cs typeface="Times New Roman" panose="02020603050405020304" pitchFamily="18" charset="0"/>
              </a:rPr>
              <a:t>García</a:t>
            </a:r>
            <a:r>
              <a:rPr lang="en-US" sz="2400" dirty="0">
                <a:latin typeface="Times New Roman" panose="02020603050405020304" pitchFamily="18" charset="0"/>
                <a:cs typeface="Times New Roman" panose="02020603050405020304" pitchFamily="18" charset="0"/>
              </a:rPr>
              <a:t> Moreno; </a:t>
            </a:r>
            <a:r>
              <a:rPr lang="en-US" sz="2400" b="1" i="1" dirty="0">
                <a:latin typeface="Times New Roman" panose="02020603050405020304" pitchFamily="18" charset="0"/>
                <a:cs typeface="Times New Roman" panose="02020603050405020304" pitchFamily="18" charset="0"/>
              </a:rPr>
              <a:t>Eugenio </a:t>
            </a:r>
            <a:r>
              <a:rPr lang="en-US" sz="2400" b="1" i="1" dirty="0" err="1">
                <a:latin typeface="Times New Roman" panose="02020603050405020304" pitchFamily="18" charset="0"/>
                <a:cs typeface="Times New Roman" panose="02020603050405020304" pitchFamily="18" charset="0"/>
              </a:rPr>
              <a:t>María</a:t>
            </a:r>
            <a:r>
              <a:rPr lang="en-US" sz="2400" b="1" i="1" dirty="0">
                <a:latin typeface="Times New Roman" panose="02020603050405020304" pitchFamily="18" charset="0"/>
                <a:cs typeface="Times New Roman" panose="02020603050405020304" pitchFamily="18" charset="0"/>
              </a:rPr>
              <a:t> de </a:t>
            </a:r>
            <a:r>
              <a:rPr lang="en-US" sz="2400" b="1" i="1" dirty="0" err="1">
                <a:latin typeface="Times New Roman" panose="02020603050405020304" pitchFamily="18" charset="0"/>
                <a:cs typeface="Times New Roman" panose="02020603050405020304" pitchFamily="18" charset="0"/>
              </a:rPr>
              <a:t>Hostos</a:t>
            </a:r>
            <a:r>
              <a:rPr lang="en-US" sz="2400" dirty="0">
                <a:latin typeface="Times New Roman" panose="02020603050405020304" pitchFamily="18" charset="0"/>
                <a:cs typeface="Times New Roman" panose="02020603050405020304" pitchFamily="18" charset="0"/>
              </a:rPr>
              <a:t> of Puerto </a:t>
            </a:r>
            <a:r>
              <a:rPr lang="en-US" sz="2400" dirty="0" smtClean="0">
                <a:latin typeface="Times New Roman" panose="02020603050405020304" pitchFamily="18" charset="0"/>
                <a:cs typeface="Times New Roman" panose="02020603050405020304" pitchFamily="18" charset="0"/>
              </a:rPr>
              <a:t>Rico championed </a:t>
            </a:r>
            <a:r>
              <a:rPr lang="en-US" sz="2400" dirty="0">
                <a:latin typeface="Times New Roman" panose="02020603050405020304" pitchFamily="18" charset="0"/>
                <a:cs typeface="Times New Roman" panose="02020603050405020304" pitchFamily="18" charset="0"/>
              </a:rPr>
              <a:t>the cause of the independence and union of the islands of the Antilles; and </a:t>
            </a:r>
            <a:r>
              <a:rPr lang="en-US" sz="2400" b="1" i="1" dirty="0">
                <a:latin typeface="Times New Roman" panose="02020603050405020304" pitchFamily="18" charset="0"/>
                <a:cs typeface="Times New Roman" panose="02020603050405020304" pitchFamily="18" charset="0"/>
              </a:rPr>
              <a:t>Manuel González Prada </a:t>
            </a:r>
            <a:r>
              <a:rPr lang="en-US" sz="2400" dirty="0">
                <a:latin typeface="Times New Roman" panose="02020603050405020304" pitchFamily="18" charset="0"/>
                <a:cs typeface="Times New Roman" panose="02020603050405020304" pitchFamily="18" charset="0"/>
              </a:rPr>
              <a:t>of Peru attacked the entire social and economic system of his country and spoke out in defense of the indigenous peoples.</a:t>
            </a:r>
          </a:p>
        </p:txBody>
      </p:sp>
    </p:spTree>
    <p:extLst>
      <p:ext uri="{BB962C8B-B14F-4D97-AF65-F5344CB8AC3E}">
        <p14:creationId xmlns:p14="http://schemas.microsoft.com/office/powerpoint/2010/main" val="457060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i="1" dirty="0"/>
              <a:t>3. </a:t>
            </a:r>
            <a:r>
              <a:rPr lang="en-US" b="1" i="1" dirty="0" err="1"/>
              <a:t>Modernismo</a:t>
            </a:r>
            <a:r>
              <a:rPr lang="en-US" b="1" i="1" dirty="0"/>
              <a:t>.</a:t>
            </a:r>
            <a:endParaRPr lang="ru-RU" b="1" i="1" dirty="0"/>
          </a:p>
        </p:txBody>
      </p:sp>
      <p:sp>
        <p:nvSpPr>
          <p:cNvPr id="3" name="Объект 2"/>
          <p:cNvSpPr>
            <a:spLocks noGrp="1"/>
          </p:cNvSpPr>
          <p:nvPr>
            <p:ph idx="1"/>
          </p:nvPr>
        </p:nvSpPr>
        <p:spPr/>
        <p:txBody>
          <a:bodyPr/>
          <a:lstStyle/>
          <a:p>
            <a:pPr marL="0" indent="0" algn="just">
              <a:buNone/>
            </a:pPr>
            <a:r>
              <a:rPr lang="en-US" sz="3200" dirty="0">
                <a:latin typeface="Times New Roman" panose="02020603050405020304" pitchFamily="18" charset="0"/>
                <a:cs typeface="Times New Roman" panose="02020603050405020304" pitchFamily="18" charset="0"/>
              </a:rPr>
              <a:t>The writers of Spanish America in the last quarter of the 19th c. broke with the nationalistic expression of the previous generation and immersed themselves in a world of artifice. These were </a:t>
            </a:r>
            <a:r>
              <a:rPr lang="en-US" sz="3200" b="1" i="1" dirty="0">
                <a:latin typeface="Times New Roman" panose="02020603050405020304" pitchFamily="18" charset="0"/>
                <a:cs typeface="Times New Roman" panose="02020603050405020304" pitchFamily="18" charset="0"/>
              </a:rPr>
              <a:t>the </a:t>
            </a:r>
            <a:r>
              <a:rPr lang="en-US" sz="3200" b="1" i="1" dirty="0" err="1">
                <a:latin typeface="Times New Roman" panose="02020603050405020304" pitchFamily="18" charset="0"/>
                <a:cs typeface="Times New Roman" panose="02020603050405020304" pitchFamily="18" charset="0"/>
              </a:rPr>
              <a:t>modernistas</a:t>
            </a:r>
            <a:r>
              <a:rPr lang="en-US" sz="3200" dirty="0">
                <a:latin typeface="Times New Roman" panose="02020603050405020304" pitchFamily="18" charset="0"/>
                <a:cs typeface="Times New Roman" panose="02020603050405020304" pitchFamily="18" charset="0"/>
              </a:rPr>
              <a:t>, </a:t>
            </a:r>
            <a:r>
              <a:rPr lang="en-US" sz="3200" i="1" dirty="0">
                <a:latin typeface="Times New Roman" panose="02020603050405020304" pitchFamily="18" charset="0"/>
                <a:cs typeface="Times New Roman" panose="02020603050405020304" pitchFamily="18" charset="0"/>
              </a:rPr>
              <a:t>who believed in "art for art's sake" and were influenced by the French Parnassian and symbolist schools</a:t>
            </a:r>
            <a:r>
              <a:rPr lang="en-US" sz="3200" dirty="0">
                <a:latin typeface="Times New Roman" panose="02020603050405020304" pitchFamily="18" charset="0"/>
                <a:cs typeface="Times New Roman" panose="02020603050405020304" pitchFamily="18" charset="0"/>
              </a:rPr>
              <a:t>. They wrote on rare and exotic themes and experimented with language and meter</a:t>
            </a:r>
            <a:r>
              <a:rPr lang="en-US" dirty="0"/>
              <a:t>.</a:t>
            </a:r>
            <a:endParaRPr lang="ru-RU" dirty="0"/>
          </a:p>
        </p:txBody>
      </p:sp>
    </p:spTree>
    <p:extLst>
      <p:ext uri="{BB962C8B-B14F-4D97-AF65-F5344CB8AC3E}">
        <p14:creationId xmlns:p14="http://schemas.microsoft.com/office/powerpoint/2010/main" val="906286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3903712"/>
          </a:xfrm>
        </p:spPr>
        <p:txBody>
          <a:bodyPr>
            <a:noAutofit/>
          </a:bodyPr>
          <a:lstStyle/>
          <a:p>
            <a:pPr algn="just"/>
            <a:r>
              <a:rPr lang="en-US" sz="2400" b="1" dirty="0">
                <a:latin typeface="Times New Roman" panose="02020603050405020304" pitchFamily="18" charset="0"/>
                <a:cs typeface="Times New Roman" panose="02020603050405020304" pitchFamily="18" charset="0"/>
              </a:rPr>
              <a:t>Those who initiated this literary movement, known as </a:t>
            </a:r>
            <a:r>
              <a:rPr lang="en-US" sz="2400" b="1" dirty="0" err="1">
                <a:latin typeface="Times New Roman" panose="02020603050405020304" pitchFamily="18" charset="0"/>
                <a:cs typeface="Times New Roman" panose="02020603050405020304" pitchFamily="18" charset="0"/>
              </a:rPr>
              <a:t>modernismo</a:t>
            </a:r>
            <a:r>
              <a:rPr lang="en-US" sz="2400" b="1" dirty="0">
                <a:latin typeface="Times New Roman" panose="02020603050405020304" pitchFamily="18" charset="0"/>
                <a:cs typeface="Times New Roman" panose="02020603050405020304" pitchFamily="18" charset="0"/>
              </a:rPr>
              <a:t>, wer</a:t>
            </a:r>
            <a:r>
              <a:rPr lang="en-US" sz="2400" dirty="0">
                <a:latin typeface="Times New Roman" panose="02020603050405020304" pitchFamily="18" charset="0"/>
                <a:cs typeface="Times New Roman" panose="02020603050405020304" pitchFamily="18" charset="0"/>
              </a:rPr>
              <a:t>e the Mexican </a:t>
            </a:r>
            <a:r>
              <a:rPr lang="en-US" sz="2400" b="1" i="1" dirty="0">
                <a:latin typeface="Times New Roman" panose="02020603050405020304" pitchFamily="18" charset="0"/>
                <a:cs typeface="Times New Roman" panose="02020603050405020304" pitchFamily="18" charset="0"/>
              </a:rPr>
              <a:t>Manuel Gutiérrez </a:t>
            </a:r>
            <a:r>
              <a:rPr lang="en-US" sz="2400" b="1" i="1" dirty="0" err="1" smtClean="0">
                <a:latin typeface="Times New Roman" panose="02020603050405020304" pitchFamily="18" charset="0"/>
                <a:cs typeface="Times New Roman" panose="02020603050405020304" pitchFamily="18" charset="0"/>
              </a:rPr>
              <a:t>Nájera</a:t>
            </a:r>
            <a:r>
              <a:rPr lang="vi-VN"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Colombian </a:t>
            </a:r>
            <a:r>
              <a:rPr lang="en-US" sz="2400" b="1" i="1" dirty="0">
                <a:latin typeface="Times New Roman" panose="02020603050405020304" pitchFamily="18" charset="0"/>
                <a:cs typeface="Times New Roman" panose="02020603050405020304" pitchFamily="18" charset="0"/>
              </a:rPr>
              <a:t>José Asunción </a:t>
            </a:r>
            <a:r>
              <a:rPr lang="en-US" sz="2400" b="1" i="1" dirty="0" smtClean="0">
                <a:latin typeface="Times New Roman" panose="02020603050405020304" pitchFamily="18" charset="0"/>
                <a:cs typeface="Times New Roman" panose="02020603050405020304" pitchFamily="18" charset="0"/>
              </a:rPr>
              <a:t>Silva</a:t>
            </a:r>
            <a:r>
              <a:rPr lang="vi-VN"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and the Cubans </a:t>
            </a:r>
            <a:r>
              <a:rPr lang="en-US" sz="2400" i="1" dirty="0">
                <a:latin typeface="Times New Roman" panose="02020603050405020304" pitchFamily="18" charset="0"/>
                <a:cs typeface="Times New Roman" panose="02020603050405020304" pitchFamily="18" charset="0"/>
              </a:rPr>
              <a:t>Julián del </a:t>
            </a:r>
            <a:r>
              <a:rPr lang="en-US" sz="2400" i="1" dirty="0" err="1">
                <a:latin typeface="Times New Roman" panose="02020603050405020304" pitchFamily="18" charset="0"/>
                <a:cs typeface="Times New Roman" panose="02020603050405020304" pitchFamily="18" charset="0"/>
              </a:rPr>
              <a:t>Casal</a:t>
            </a:r>
            <a:r>
              <a:rPr lang="en-US" sz="2400" i="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and </a:t>
            </a:r>
            <a:r>
              <a:rPr lang="en-US" sz="2400" b="1" i="1" dirty="0">
                <a:latin typeface="Times New Roman" panose="02020603050405020304" pitchFamily="18" charset="0"/>
                <a:cs typeface="Times New Roman" panose="02020603050405020304" pitchFamily="18" charset="0"/>
              </a:rPr>
              <a:t>José </a:t>
            </a:r>
            <a:r>
              <a:rPr lang="en-US" sz="2400" b="1" i="1" dirty="0" err="1" smtClean="0">
                <a:latin typeface="Times New Roman" panose="02020603050405020304" pitchFamily="18" charset="0"/>
                <a:cs typeface="Times New Roman" panose="02020603050405020304" pitchFamily="18" charset="0"/>
              </a:rPr>
              <a:t>Martí</a:t>
            </a:r>
            <a:r>
              <a:rPr lang="vi-VN"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latter known also for his struggle to gain Cuba's independence from Spain. The movement reached its peak with the publication of the Nicaraguan Rubén </a:t>
            </a:r>
            <a:r>
              <a:rPr lang="en-US" sz="2400" dirty="0" err="1">
                <a:latin typeface="Times New Roman" panose="02020603050405020304" pitchFamily="18" charset="0"/>
                <a:cs typeface="Times New Roman" panose="02020603050405020304" pitchFamily="18" charset="0"/>
              </a:rPr>
              <a:t>Darío's</a:t>
            </a:r>
            <a:r>
              <a:rPr lang="en-US" sz="24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Selected Poems </a:t>
            </a:r>
            <a:r>
              <a:rPr lang="en-US" sz="2400" dirty="0">
                <a:latin typeface="Times New Roman" panose="02020603050405020304" pitchFamily="18" charset="0"/>
                <a:cs typeface="Times New Roman" panose="02020603050405020304" pitchFamily="18" charset="0"/>
              </a:rPr>
              <a:t>(tr. 1965), which influenced writers throughout Spanish America and many in Spain. Among others there were </a:t>
            </a:r>
            <a:r>
              <a:rPr lang="en-US" sz="2400" i="1" dirty="0">
                <a:latin typeface="Times New Roman" panose="02020603050405020304" pitchFamily="18" charset="0"/>
                <a:cs typeface="Times New Roman" panose="02020603050405020304" pitchFamily="18" charset="0"/>
              </a:rPr>
              <a:t>Amado </a:t>
            </a:r>
            <a:r>
              <a:rPr lang="en-US" sz="2400" i="1" dirty="0" err="1">
                <a:latin typeface="Times New Roman" panose="02020603050405020304" pitchFamily="18" charset="0"/>
                <a:cs typeface="Times New Roman" panose="02020603050405020304" pitchFamily="18" charset="0"/>
              </a:rPr>
              <a:t>Nervo</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Mexico, </a:t>
            </a:r>
            <a:r>
              <a:rPr lang="en-US" sz="2400" i="1" dirty="0">
                <a:latin typeface="Times New Roman" panose="02020603050405020304" pitchFamily="18" charset="0"/>
                <a:cs typeface="Times New Roman" panose="02020603050405020304" pitchFamily="18" charset="0"/>
              </a:rPr>
              <a:t>José Santos </a:t>
            </a:r>
            <a:r>
              <a:rPr lang="en-US" sz="2400" i="1" dirty="0" err="1">
                <a:latin typeface="Times New Roman" panose="02020603050405020304" pitchFamily="18" charset="0"/>
                <a:cs typeface="Times New Roman" panose="02020603050405020304" pitchFamily="18" charset="0"/>
              </a:rPr>
              <a:t>Chocano</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Peru, </a:t>
            </a:r>
            <a:r>
              <a:rPr lang="en-US" sz="2400" i="1" dirty="0">
                <a:latin typeface="Times New Roman" panose="02020603050405020304" pitchFamily="18" charset="0"/>
                <a:cs typeface="Times New Roman" panose="02020603050405020304" pitchFamily="18" charset="0"/>
              </a:rPr>
              <a:t>Ricardo </a:t>
            </a:r>
            <a:r>
              <a:rPr lang="en-US" sz="2400" i="1" dirty="0" err="1">
                <a:latin typeface="Times New Roman" panose="02020603050405020304" pitchFamily="18" charset="0"/>
                <a:cs typeface="Times New Roman" panose="02020603050405020304" pitchFamily="18" charset="0"/>
              </a:rPr>
              <a:t>Jaimes</a:t>
            </a:r>
            <a:r>
              <a:rPr lang="en-US" sz="2400" i="1"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Freyre</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Bolivia, </a:t>
            </a:r>
            <a:r>
              <a:rPr lang="en-US" sz="2400" i="1" dirty="0">
                <a:latin typeface="Times New Roman" panose="02020603050405020304" pitchFamily="18" charset="0"/>
                <a:cs typeface="Times New Roman" panose="02020603050405020304" pitchFamily="18" charset="0"/>
              </a:rPr>
              <a:t>Guillermo Valencia </a:t>
            </a:r>
            <a:r>
              <a:rPr lang="en-US" sz="2400" dirty="0">
                <a:latin typeface="Times New Roman" panose="02020603050405020304" pitchFamily="18" charset="0"/>
                <a:cs typeface="Times New Roman" panose="02020603050405020304" pitchFamily="18" charset="0"/>
              </a:rPr>
              <a:t>of Colombia, </a:t>
            </a:r>
            <a:r>
              <a:rPr lang="en-US" sz="2400" i="1" dirty="0">
                <a:latin typeface="Times New Roman" panose="02020603050405020304" pitchFamily="18" charset="0"/>
                <a:cs typeface="Times New Roman" panose="02020603050405020304" pitchFamily="18" charset="0"/>
              </a:rPr>
              <a:t>Julio Herrera y </a:t>
            </a:r>
            <a:r>
              <a:rPr lang="en-US" sz="2400" i="1" dirty="0" err="1">
                <a:latin typeface="Times New Roman" panose="02020603050405020304" pitchFamily="18" charset="0"/>
                <a:cs typeface="Times New Roman" panose="02020603050405020304" pitchFamily="18" charset="0"/>
              </a:rPr>
              <a:t>Reissig</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and </a:t>
            </a:r>
            <a:r>
              <a:rPr lang="en-US" sz="2400" i="1" dirty="0">
                <a:latin typeface="Times New Roman" panose="02020603050405020304" pitchFamily="18" charset="0"/>
                <a:cs typeface="Times New Roman" panose="02020603050405020304" pitchFamily="18" charset="0"/>
              </a:rPr>
              <a:t>José Enrique </a:t>
            </a:r>
            <a:r>
              <a:rPr lang="en-US" sz="2400" i="1" dirty="0" err="1">
                <a:latin typeface="Times New Roman" panose="02020603050405020304" pitchFamily="18" charset="0"/>
                <a:cs typeface="Times New Roman" panose="02020603050405020304" pitchFamily="18" charset="0"/>
              </a:rPr>
              <a:t>Rodó</a:t>
            </a:r>
            <a:r>
              <a:rPr lang="en-US" sz="2400" dirty="0">
                <a:latin typeface="Times New Roman" panose="02020603050405020304" pitchFamily="18" charset="0"/>
                <a:cs typeface="Times New Roman" panose="02020603050405020304" pitchFamily="18" charset="0"/>
              </a:rPr>
              <a:t> of Uruguay, and </a:t>
            </a:r>
            <a:r>
              <a:rPr lang="en-US" sz="2400" i="1" dirty="0">
                <a:latin typeface="Times New Roman" panose="02020603050405020304" pitchFamily="18" charset="0"/>
                <a:cs typeface="Times New Roman" panose="02020603050405020304" pitchFamily="18" charset="0"/>
              </a:rPr>
              <a:t>Leopoldo </a:t>
            </a:r>
            <a:r>
              <a:rPr lang="en-US" sz="2400" i="1" dirty="0" err="1">
                <a:latin typeface="Times New Roman" panose="02020603050405020304" pitchFamily="18" charset="0"/>
                <a:cs typeface="Times New Roman" panose="02020603050405020304" pitchFamily="18" charset="0"/>
              </a:rPr>
              <a:t>Lugones</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Argentina.</a:t>
            </a:r>
            <a:endParaRPr lang="ru-RU" sz="2400" dirty="0">
              <a:latin typeface="Times New Roman" panose="02020603050405020304" pitchFamily="18" charset="0"/>
              <a:cs typeface="Times New Roman" panose="02020603050405020304" pitchFamily="18" charset="0"/>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4653136"/>
            <a:ext cx="1947783"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653136"/>
            <a:ext cx="172819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206" y="4653136"/>
            <a:ext cx="2017018"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4701627"/>
            <a:ext cx="1728192" cy="1679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1204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92080"/>
            <a:ext cx="4690864" cy="1261872"/>
          </a:xfrm>
        </p:spPr>
        <p:txBody>
          <a:bodyPr/>
          <a:lstStyle/>
          <a:p>
            <a:r>
              <a:rPr lang="en-US" sz="3200" b="1" i="1" dirty="0">
                <a:latin typeface="Times New Roman" panose="02020603050405020304" pitchFamily="18" charset="0"/>
                <a:cs typeface="Times New Roman" panose="02020603050405020304" pitchFamily="18" charset="0"/>
              </a:rPr>
              <a:t>4. Early-Twentieth-Century Trends.</a:t>
            </a:r>
            <a:endParaRPr lang="ru-RU" sz="3200" b="1"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395536" y="2060848"/>
            <a:ext cx="4258815" cy="4243615"/>
          </a:xfrm>
        </p:spPr>
        <p:txBody>
          <a:bodyPr>
            <a:normAutofit/>
          </a:bodyPr>
          <a:lstStyle/>
          <a:p>
            <a:pPr algn="just"/>
            <a:r>
              <a:rPr lang="en-US" sz="2400" dirty="0">
                <a:latin typeface="Times New Roman" panose="02020603050405020304" pitchFamily="18" charset="0"/>
                <a:cs typeface="Times New Roman" panose="02020603050405020304" pitchFamily="18" charset="0"/>
              </a:rPr>
              <a:t>With the passing of </a:t>
            </a:r>
            <a:r>
              <a:rPr lang="en-US" sz="2400" dirty="0" err="1">
                <a:latin typeface="Times New Roman" panose="02020603050405020304" pitchFamily="18" charset="0"/>
                <a:cs typeface="Times New Roman" panose="02020603050405020304" pitchFamily="18" charset="0"/>
              </a:rPr>
              <a:t>modernismo</a:t>
            </a:r>
            <a:r>
              <a:rPr lang="en-US" sz="2400" dirty="0">
                <a:latin typeface="Times New Roman" panose="02020603050405020304" pitchFamily="18" charset="0"/>
                <a:cs typeface="Times New Roman" panose="02020603050405020304" pitchFamily="18" charset="0"/>
              </a:rPr>
              <a:t>, poetry was influenced by many trends and movements.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Three </a:t>
            </a:r>
            <a:r>
              <a:rPr lang="en-US" sz="2400" dirty="0">
                <a:latin typeface="Times New Roman" panose="02020603050405020304" pitchFamily="18" charset="0"/>
                <a:cs typeface="Times New Roman" panose="02020603050405020304" pitchFamily="18" charset="0"/>
              </a:rPr>
              <a:t>women poets, </a:t>
            </a:r>
            <a:r>
              <a:rPr lang="en-US" sz="2400" i="1" dirty="0" err="1">
                <a:latin typeface="Times New Roman" panose="02020603050405020304" pitchFamily="18" charset="0"/>
                <a:cs typeface="Times New Roman" panose="02020603050405020304" pitchFamily="18" charset="0"/>
              </a:rPr>
              <a:t>Alfonsina</a:t>
            </a:r>
            <a:r>
              <a:rPr lang="en-US" sz="2400" i="1"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Storni</a:t>
            </a:r>
            <a:r>
              <a:rPr lang="en-US" sz="2400" i="1" dirty="0">
                <a:latin typeface="Times New Roman" panose="02020603050405020304" pitchFamily="18" charset="0"/>
                <a:cs typeface="Times New Roman" panose="02020603050405020304" pitchFamily="18" charset="0"/>
              </a:rPr>
              <a:t>, Juana de </a:t>
            </a:r>
            <a:r>
              <a:rPr lang="en-US" sz="2400" i="1" dirty="0" err="1">
                <a:latin typeface="Times New Roman" panose="02020603050405020304" pitchFamily="18" charset="0"/>
                <a:cs typeface="Times New Roman" panose="02020603050405020304" pitchFamily="18" charset="0"/>
              </a:rPr>
              <a:t>Ibarbourou</a:t>
            </a:r>
            <a:r>
              <a:rPr lang="en-US" sz="2400" dirty="0">
                <a:latin typeface="Times New Roman" panose="02020603050405020304" pitchFamily="18" charset="0"/>
                <a:cs typeface="Times New Roman" panose="02020603050405020304" pitchFamily="18" charset="0"/>
              </a:rPr>
              <a:t>, and </a:t>
            </a:r>
            <a:r>
              <a:rPr lang="en-US" sz="3200" i="1" u="sng" dirty="0">
                <a:latin typeface="Times New Roman" panose="02020603050405020304" pitchFamily="18" charset="0"/>
                <a:cs typeface="Times New Roman" panose="02020603050405020304" pitchFamily="18" charset="0"/>
              </a:rPr>
              <a:t>the Nobel Prize winner </a:t>
            </a:r>
            <a:r>
              <a:rPr lang="en-US" sz="3200" b="1" i="1" dirty="0">
                <a:latin typeface="Times New Roman" panose="02020603050405020304" pitchFamily="18" charset="0"/>
                <a:cs typeface="Times New Roman" panose="02020603050405020304" pitchFamily="18" charset="0"/>
              </a:rPr>
              <a:t>Gabriela </a:t>
            </a:r>
            <a:r>
              <a:rPr lang="en-US" sz="3200" b="1" i="1" dirty="0" smtClean="0">
                <a:latin typeface="Times New Roman" panose="02020603050405020304" pitchFamily="18" charset="0"/>
                <a:cs typeface="Times New Roman" panose="02020603050405020304" pitchFamily="18" charset="0"/>
              </a:rPr>
              <a:t>Mistral</a:t>
            </a:r>
            <a:r>
              <a:rPr lang="vi-VN"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are </a:t>
            </a:r>
            <a:r>
              <a:rPr lang="en-US" sz="2400" dirty="0">
                <a:latin typeface="Times New Roman" panose="02020603050405020304" pitchFamily="18" charset="0"/>
                <a:cs typeface="Times New Roman" panose="02020603050405020304" pitchFamily="18" charset="0"/>
              </a:rPr>
              <a:t>known for their impassioned lyrics. </a:t>
            </a:r>
            <a:endParaRPr lang="ru-RU" sz="2400" dirty="0">
              <a:latin typeface="Times New Roman" panose="02020603050405020304" pitchFamily="18" charset="0"/>
              <a:cs typeface="Times New Roman" panose="02020603050405020304" pitchFamily="18" charset="0"/>
            </a:endParaRPr>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83068" y="1556792"/>
            <a:ext cx="313334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1587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8229600" cy="2592288"/>
          </a:xfrm>
        </p:spPr>
        <p:txBody>
          <a:bodyPr>
            <a:normAutofit/>
          </a:bodyPr>
          <a:lstStyle/>
          <a:p>
            <a:pPr algn="just"/>
            <a:r>
              <a:rPr lang="en-US" sz="3200" dirty="0">
                <a:latin typeface="Times New Roman" panose="02020603050405020304" pitchFamily="18" charset="0"/>
                <a:cs typeface="Times New Roman" panose="02020603050405020304" pitchFamily="18" charset="0"/>
              </a:rPr>
              <a:t>Among the poets of the avant-garde movements in poetry were </a:t>
            </a:r>
            <a:r>
              <a:rPr lang="en-US" sz="3200" b="1" i="1" dirty="0">
                <a:latin typeface="Times New Roman" panose="02020603050405020304" pitchFamily="18" charset="0"/>
                <a:cs typeface="Times New Roman" panose="02020603050405020304" pitchFamily="18" charset="0"/>
              </a:rPr>
              <a:t>Vicente </a:t>
            </a:r>
            <a:r>
              <a:rPr lang="en-US" sz="3200" b="1" i="1" dirty="0" err="1" smtClean="0">
                <a:latin typeface="Times New Roman" panose="02020603050405020304" pitchFamily="18" charset="0"/>
                <a:cs typeface="Times New Roman" panose="02020603050405020304" pitchFamily="18" charset="0"/>
              </a:rPr>
              <a:t>Huidobro</a:t>
            </a:r>
            <a:r>
              <a:rPr lang="vi-VN" sz="3200" b="1" i="1" dirty="0" smtClean="0">
                <a:latin typeface="Times New Roman" panose="02020603050405020304" pitchFamily="18" charset="0"/>
                <a:cs typeface="Times New Roman" panose="02020603050405020304" pitchFamily="18" charset="0"/>
              </a:rPr>
              <a:t>, </a:t>
            </a:r>
            <a:r>
              <a:rPr lang="en-US" sz="3200" b="1" i="1" dirty="0">
                <a:latin typeface="Times New Roman" panose="02020603050405020304" pitchFamily="18" charset="0"/>
                <a:cs typeface="Times New Roman" panose="02020603050405020304" pitchFamily="18" charset="0"/>
              </a:rPr>
              <a:t>César Vallejo </a:t>
            </a:r>
            <a:r>
              <a:rPr lang="en-US" sz="3200" dirty="0" smtClean="0">
                <a:latin typeface="Times New Roman" panose="02020603050405020304" pitchFamily="18" charset="0"/>
                <a:cs typeface="Times New Roman" panose="02020603050405020304" pitchFamily="18" charset="0"/>
              </a:rPr>
              <a:t>of </a:t>
            </a:r>
            <a:r>
              <a:rPr lang="en-US" sz="3200" dirty="0">
                <a:latin typeface="Times New Roman" panose="02020603050405020304" pitchFamily="18" charset="0"/>
                <a:cs typeface="Times New Roman" panose="02020603050405020304" pitchFamily="18" charset="0"/>
              </a:rPr>
              <a:t>Peru, </a:t>
            </a:r>
            <a:r>
              <a:rPr lang="en-US" sz="3200" b="1" i="1" dirty="0">
                <a:latin typeface="Times New Roman" panose="02020603050405020304" pitchFamily="18" charset="0"/>
                <a:cs typeface="Times New Roman" panose="02020603050405020304" pitchFamily="18" charset="0"/>
              </a:rPr>
              <a:t>Jorge Luis Borges </a:t>
            </a:r>
            <a:r>
              <a:rPr lang="en-US" sz="3200" dirty="0" smtClean="0">
                <a:latin typeface="Times New Roman" panose="02020603050405020304" pitchFamily="18" charset="0"/>
                <a:cs typeface="Times New Roman" panose="02020603050405020304" pitchFamily="18" charset="0"/>
              </a:rPr>
              <a:t>of </a:t>
            </a:r>
            <a:r>
              <a:rPr lang="en-US" sz="3200" dirty="0">
                <a:latin typeface="Times New Roman" panose="02020603050405020304" pitchFamily="18" charset="0"/>
                <a:cs typeface="Times New Roman" panose="02020603050405020304" pitchFamily="18" charset="0"/>
              </a:rPr>
              <a:t>Argentina, and Chile's </a:t>
            </a:r>
            <a:r>
              <a:rPr lang="en-US" sz="3200" b="1" i="1" u="sng" dirty="0">
                <a:latin typeface="Times New Roman" panose="02020603050405020304" pitchFamily="18" charset="0"/>
                <a:cs typeface="Times New Roman" panose="02020603050405020304" pitchFamily="18" charset="0"/>
              </a:rPr>
              <a:t>Pablo </a:t>
            </a:r>
            <a:r>
              <a:rPr lang="en-US" sz="3200" b="1" i="1" u="sng" dirty="0" smtClean="0">
                <a:latin typeface="Times New Roman" panose="02020603050405020304" pitchFamily="18" charset="0"/>
                <a:cs typeface="Times New Roman" panose="02020603050405020304" pitchFamily="18" charset="0"/>
              </a:rPr>
              <a:t>Neruda</a:t>
            </a:r>
            <a:r>
              <a:rPr lang="vi-VN" sz="3200" i="1" dirty="0" smtClean="0">
                <a:latin typeface="Times New Roman" panose="02020603050405020304" pitchFamily="18" charset="0"/>
                <a:cs typeface="Times New Roman" panose="02020603050405020304" pitchFamily="18" charset="0"/>
              </a:rPr>
              <a:t>, </a:t>
            </a:r>
            <a:r>
              <a:rPr lang="en-US" sz="3200" i="1" dirty="0">
                <a:latin typeface="Times New Roman" panose="02020603050405020304" pitchFamily="18" charset="0"/>
                <a:cs typeface="Times New Roman" panose="02020603050405020304" pitchFamily="18" charset="0"/>
              </a:rPr>
              <a:t>also </a:t>
            </a:r>
            <a:r>
              <a:rPr lang="en-US" sz="3200" i="1" u="sng" dirty="0">
                <a:latin typeface="Times New Roman" panose="02020603050405020304" pitchFamily="18" charset="0"/>
                <a:cs typeface="Times New Roman" panose="02020603050405020304" pitchFamily="18" charset="0"/>
              </a:rPr>
              <a:t>a Nobel laureate</a:t>
            </a:r>
            <a:r>
              <a:rPr lang="en-US" sz="3200" dirty="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3789040"/>
            <a:ext cx="165618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789041"/>
            <a:ext cx="1800200"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3789041"/>
            <a:ext cx="165618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3789040"/>
            <a:ext cx="1944216"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383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607568"/>
          </a:xfrm>
        </p:spPr>
        <p:txBody>
          <a:bodyPr>
            <a:noAutofit/>
          </a:bodyPr>
          <a:lstStyle/>
          <a:p>
            <a:pPr algn="just"/>
            <a:r>
              <a:rPr lang="en-US" sz="2800" dirty="0">
                <a:latin typeface="Times New Roman" panose="02020603050405020304" pitchFamily="18" charset="0"/>
                <a:cs typeface="Times New Roman" panose="02020603050405020304" pitchFamily="18" charset="0"/>
              </a:rPr>
              <a:t>The prose writers largely turned their attention to social themes. Following a tradition perfected by </a:t>
            </a:r>
            <a:r>
              <a:rPr lang="en-US" sz="2800" dirty="0" err="1">
                <a:latin typeface="Times New Roman" panose="02020603050405020304" pitchFamily="18" charset="0"/>
                <a:cs typeface="Times New Roman" panose="02020603050405020304" pitchFamily="18" charset="0"/>
              </a:rPr>
              <a:t>Martí</a:t>
            </a:r>
            <a:r>
              <a:rPr lang="en-US" sz="2800" dirty="0">
                <a:latin typeface="Times New Roman" panose="02020603050405020304" pitchFamily="18" charset="0"/>
                <a:cs typeface="Times New Roman" panose="02020603050405020304" pitchFamily="18" charset="0"/>
              </a:rPr>
              <a:t>, González Prada, and </a:t>
            </a:r>
            <a:r>
              <a:rPr lang="en-US" sz="2800" dirty="0" err="1">
                <a:latin typeface="Times New Roman" panose="02020603050405020304" pitchFamily="18" charset="0"/>
                <a:cs typeface="Times New Roman" panose="02020603050405020304" pitchFamily="18" charset="0"/>
              </a:rPr>
              <a:t>Rodó</a:t>
            </a:r>
            <a:r>
              <a:rPr lang="en-US" sz="2800" dirty="0">
                <a:latin typeface="Times New Roman" panose="02020603050405020304" pitchFamily="18" charset="0"/>
                <a:cs typeface="Times New Roman" panose="02020603050405020304" pitchFamily="18" charset="0"/>
              </a:rPr>
              <a:t>, the 20th-century essay reached new heights of intensity in the writings of </a:t>
            </a:r>
            <a:r>
              <a:rPr lang="en-US" sz="2800" b="1" i="1" dirty="0">
                <a:latin typeface="Times New Roman" panose="02020603050405020304" pitchFamily="18" charset="0"/>
                <a:cs typeface="Times New Roman" panose="02020603050405020304" pitchFamily="18" charset="0"/>
              </a:rPr>
              <a:t>José </a:t>
            </a:r>
            <a:r>
              <a:rPr lang="en-US" sz="2800" b="1" i="1" dirty="0" err="1" smtClean="0">
                <a:latin typeface="Times New Roman" panose="02020603050405020304" pitchFamily="18" charset="0"/>
                <a:cs typeface="Times New Roman" panose="02020603050405020304" pitchFamily="18" charset="0"/>
              </a:rPr>
              <a:t>Vasconcelos</a:t>
            </a:r>
            <a:r>
              <a:rPr lang="en-US" sz="2800" b="1" i="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Mexico, known for his cultural theory as well as his participation in the Mexican Revolution of 1910 and in the educational reform of his country. </a:t>
            </a:r>
            <a:endParaRPr lang="ru-RU" sz="2800" dirty="0">
              <a:latin typeface="Times New Roman" panose="02020603050405020304" pitchFamily="18" charset="0"/>
              <a:cs typeface="Times New Roman" panose="02020603050405020304" pitchFamily="18" charset="0"/>
            </a:endParaRP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7864" y="3419802"/>
            <a:ext cx="3384376" cy="2961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691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229600" cy="2232248"/>
          </a:xfrm>
        </p:spPr>
        <p:txBody>
          <a:bodyPr>
            <a:noAutofit/>
          </a:bodyPr>
          <a:lstStyle/>
          <a:p>
            <a:pPr algn="just"/>
            <a:r>
              <a:rPr lang="en-US" sz="3200" dirty="0">
                <a:latin typeface="Times New Roman" panose="02020603050405020304" pitchFamily="18" charset="0"/>
                <a:cs typeface="Times New Roman" panose="02020603050405020304" pitchFamily="18" charset="0"/>
              </a:rPr>
              <a:t>The Mexican Revolution of 1910 produced a </a:t>
            </a:r>
            <a:r>
              <a:rPr lang="en-US" sz="3200" b="1" dirty="0" smtClean="0">
                <a:latin typeface="Times New Roman" panose="02020603050405020304" pitchFamily="18" charset="0"/>
                <a:cs typeface="Times New Roman" panose="02020603050405020304" pitchFamily="18" charset="0"/>
              </a:rPr>
              <a:t>subgenr</a:t>
            </a:r>
            <a:r>
              <a:rPr lang="en-US" sz="3200" dirty="0" smtClean="0">
                <a:latin typeface="Times New Roman" panose="02020603050405020304" pitchFamily="18" charset="0"/>
                <a:cs typeface="Times New Roman" panose="02020603050405020304" pitchFamily="18" charset="0"/>
              </a:rPr>
              <a:t>e — generally </a:t>
            </a:r>
            <a:r>
              <a:rPr lang="en-US" sz="3200" b="1" dirty="0">
                <a:latin typeface="Times New Roman" panose="02020603050405020304" pitchFamily="18" charset="0"/>
                <a:cs typeface="Times New Roman" panose="02020603050405020304" pitchFamily="18" charset="0"/>
              </a:rPr>
              <a:t>first-hand accounts of aspects of the revolution</a:t>
            </a:r>
            <a:r>
              <a:rPr lang="en-US" sz="3200" dirty="0">
                <a:latin typeface="Times New Roman" panose="02020603050405020304" pitchFamily="18" charset="0"/>
                <a:cs typeface="Times New Roman" panose="02020603050405020304" pitchFamily="18" charset="0"/>
              </a:rPr>
              <a:t>. The classic work of this genre is </a:t>
            </a:r>
            <a:r>
              <a:rPr lang="en-US" sz="3200" i="1" dirty="0">
                <a:latin typeface="Times New Roman" panose="02020603050405020304" pitchFamily="18" charset="0"/>
                <a:cs typeface="Times New Roman" panose="02020603050405020304" pitchFamily="18" charset="0"/>
              </a:rPr>
              <a:t>The Underdogs </a:t>
            </a:r>
            <a:r>
              <a:rPr lang="en-US" sz="3200" dirty="0">
                <a:latin typeface="Times New Roman" panose="02020603050405020304" pitchFamily="18" charset="0"/>
                <a:cs typeface="Times New Roman" panose="02020603050405020304" pitchFamily="18" charset="0"/>
              </a:rPr>
              <a:t>(1915; tr. 1963) by </a:t>
            </a:r>
            <a:r>
              <a:rPr lang="en-US" sz="3200" b="1" i="1" dirty="0">
                <a:latin typeface="Times New Roman" panose="02020603050405020304" pitchFamily="18" charset="0"/>
                <a:cs typeface="Times New Roman" panose="02020603050405020304" pitchFamily="18" charset="0"/>
              </a:rPr>
              <a:t>Mariano </a:t>
            </a:r>
            <a:r>
              <a:rPr lang="en-US" sz="3200" b="1" i="1" dirty="0" smtClean="0">
                <a:latin typeface="Times New Roman" panose="02020603050405020304" pitchFamily="18" charset="0"/>
                <a:cs typeface="Times New Roman" panose="02020603050405020304" pitchFamily="18" charset="0"/>
              </a:rPr>
              <a:t>Azuela</a:t>
            </a:r>
            <a:r>
              <a:rPr lang="en-US" sz="3200" dirty="0" smtClean="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5" y="3334450"/>
            <a:ext cx="4608512" cy="3118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8588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7992888" cy="1261872"/>
          </a:xfrm>
        </p:spPr>
        <p:txBody>
          <a:bodyPr/>
          <a:lstStyle/>
          <a:p>
            <a:r>
              <a:rPr lang="en-US" sz="4400" b="1" i="1" dirty="0">
                <a:latin typeface="Times New Roman" panose="02020603050405020304" pitchFamily="18" charset="0"/>
                <a:cs typeface="Times New Roman" panose="02020603050405020304" pitchFamily="18" charset="0"/>
              </a:rPr>
              <a:t>5. Late-Twentieth-Century Literature.</a:t>
            </a:r>
            <a:endParaRPr lang="ru-RU" sz="4400" b="1"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457200" y="2130552"/>
            <a:ext cx="3970783" cy="4243615"/>
          </a:xfrm>
        </p:spPr>
        <p:txBody>
          <a:bodyPr>
            <a:noAutofit/>
          </a:bodyPr>
          <a:lstStyle/>
          <a:p>
            <a:pPr algn="just"/>
            <a:r>
              <a:rPr lang="en-US" sz="2000" dirty="0">
                <a:latin typeface="Times New Roman" panose="02020603050405020304" pitchFamily="18" charset="0"/>
                <a:cs typeface="Times New Roman" panose="02020603050405020304" pitchFamily="18" charset="0"/>
              </a:rPr>
              <a:t>The state of Spanish American letters from the middle to the end of the 20th </a:t>
            </a:r>
            <a:r>
              <a:rPr lang="en-US" sz="2000" dirty="0" smtClean="0">
                <a:latin typeface="Times New Roman" panose="02020603050405020304" pitchFamily="18" charset="0"/>
                <a:cs typeface="Times New Roman" panose="02020603050405020304" pitchFamily="18" charset="0"/>
              </a:rPr>
              <a:t>c. </a:t>
            </a:r>
            <a:r>
              <a:rPr lang="en-US" sz="2000" dirty="0">
                <a:latin typeface="Times New Roman" panose="02020603050405020304" pitchFamily="18" charset="0"/>
                <a:cs typeface="Times New Roman" panose="02020603050405020304" pitchFamily="18" charset="0"/>
              </a:rPr>
              <a:t>was extremely rich, especially in the novel and poetry. Both genres received great critical acclaim outside the Spanish-speaking world and were widely translated into English and many other languages. Guatemala's </a:t>
            </a:r>
            <a:r>
              <a:rPr lang="en-US" sz="2000" u="sng" dirty="0">
                <a:latin typeface="Times New Roman" panose="02020603050405020304" pitchFamily="18" charset="0"/>
                <a:cs typeface="Times New Roman" panose="02020603050405020304" pitchFamily="18" charset="0"/>
              </a:rPr>
              <a:t>Nobel </a:t>
            </a:r>
            <a:r>
              <a:rPr lang="en-US" sz="2000" u="sng" dirty="0" smtClean="0">
                <a:latin typeface="Times New Roman" panose="02020603050405020304" pitchFamily="18" charset="0"/>
                <a:cs typeface="Times New Roman" panose="02020603050405020304" pitchFamily="18" charset="0"/>
              </a:rPr>
              <a:t>Prize–winning</a:t>
            </a:r>
            <a:r>
              <a:rPr lang="en-US" sz="2000" dirty="0" smtClean="0">
                <a:latin typeface="Times New Roman" panose="02020603050405020304" pitchFamily="18" charset="0"/>
                <a:cs typeface="Times New Roman" panose="02020603050405020304" pitchFamily="18" charset="0"/>
              </a:rPr>
              <a:t> </a:t>
            </a:r>
            <a:r>
              <a:rPr lang="en-US" sz="2000" b="1" i="1" dirty="0" smtClean="0">
                <a:latin typeface="Times New Roman" panose="02020603050405020304" pitchFamily="18" charset="0"/>
                <a:cs typeface="Times New Roman" panose="02020603050405020304" pitchFamily="18" charset="0"/>
              </a:rPr>
              <a:t>Miguel </a:t>
            </a:r>
            <a:r>
              <a:rPr lang="en-US" sz="2000" b="1" i="1" dirty="0">
                <a:latin typeface="Times New Roman" panose="02020603050405020304" pitchFamily="18" charset="0"/>
                <a:cs typeface="Times New Roman" panose="02020603050405020304" pitchFamily="18" charset="0"/>
              </a:rPr>
              <a:t>Angel Asturias </a:t>
            </a:r>
            <a:r>
              <a:rPr lang="en-US" sz="2000" dirty="0" smtClean="0">
                <a:latin typeface="Times New Roman" panose="02020603050405020304" pitchFamily="18" charset="0"/>
                <a:cs typeface="Times New Roman" panose="02020603050405020304" pitchFamily="18" charset="0"/>
              </a:rPr>
              <a:t>combined </a:t>
            </a:r>
            <a:r>
              <a:rPr lang="en-US" sz="2000" dirty="0">
                <a:latin typeface="Times New Roman" panose="02020603050405020304" pitchFamily="18" charset="0"/>
                <a:cs typeface="Times New Roman" panose="02020603050405020304" pitchFamily="18" charset="0"/>
              </a:rPr>
              <a:t>mythological and social themes in works such as </a:t>
            </a:r>
            <a:r>
              <a:rPr lang="en-US" sz="2000" i="1" dirty="0">
                <a:latin typeface="Times New Roman" panose="02020603050405020304" pitchFamily="18" charset="0"/>
                <a:cs typeface="Times New Roman" panose="02020603050405020304" pitchFamily="18" charset="0"/>
              </a:rPr>
              <a:t>The President</a:t>
            </a:r>
            <a:r>
              <a:rPr lang="en-US" sz="2000" dirty="0">
                <a:latin typeface="Times New Roman" panose="02020603050405020304" pitchFamily="18" charset="0"/>
                <a:cs typeface="Times New Roman" panose="02020603050405020304" pitchFamily="18" charset="0"/>
              </a:rPr>
              <a:t> (1946; tr. 1963) and </a:t>
            </a:r>
            <a:r>
              <a:rPr lang="en-US" sz="2000" i="1" dirty="0">
                <a:latin typeface="Times New Roman" panose="02020603050405020304" pitchFamily="18" charset="0"/>
                <a:cs typeface="Times New Roman" panose="02020603050405020304" pitchFamily="18" charset="0"/>
              </a:rPr>
              <a:t>The Bejeweled Boy</a:t>
            </a:r>
            <a:r>
              <a:rPr lang="en-US" sz="2000" dirty="0">
                <a:latin typeface="Times New Roman" panose="02020603050405020304" pitchFamily="18" charset="0"/>
                <a:cs typeface="Times New Roman" panose="02020603050405020304" pitchFamily="18" charset="0"/>
              </a:rPr>
              <a:t> (1961; tr. 1972). </a:t>
            </a:r>
            <a:endParaRPr lang="ru-RU" sz="2000" dirty="0">
              <a:latin typeface="Times New Roman" panose="02020603050405020304" pitchFamily="18" charset="0"/>
              <a:cs typeface="Times New Roman" panose="02020603050405020304" pitchFamily="18" charset="0"/>
            </a:endParaRPr>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20072" y="1700808"/>
            <a:ext cx="3354318"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0296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764704"/>
            <a:ext cx="7920880" cy="5503301"/>
          </a:xfrm>
          <a:prstGeom prst="rect">
            <a:avLst/>
          </a:prstGeom>
        </p:spPr>
        <p:txBody>
          <a:bodyPr wrap="square">
            <a:spAutoFit/>
          </a:bodyPr>
          <a:lstStyle/>
          <a:p>
            <a:pPr indent="450215" algn="just">
              <a:lnSpc>
                <a:spcPct val="115000"/>
              </a:lnSpc>
              <a:spcAft>
                <a:spcPts val="0"/>
              </a:spcAft>
            </a:pPr>
            <a:r>
              <a:rPr lang="en-US" sz="2800" dirty="0">
                <a:latin typeface="Times New Roman"/>
                <a:ea typeface="Times New Roman"/>
              </a:rPr>
              <a:t>1.</a:t>
            </a:r>
            <a:r>
              <a:rPr lang="en-US" sz="2800" b="1" dirty="0">
                <a:latin typeface="Times New Roman"/>
                <a:ea typeface="Times New Roman"/>
              </a:rPr>
              <a:t> The Colonial Era</a:t>
            </a:r>
            <a:endParaRPr lang="ru-RU" sz="2800" dirty="0">
              <a:latin typeface="Times New Roman"/>
              <a:ea typeface="Times New Roman"/>
            </a:endParaRPr>
          </a:p>
          <a:p>
            <a:pPr indent="450215" algn="just">
              <a:lnSpc>
                <a:spcPct val="115000"/>
              </a:lnSpc>
              <a:spcAft>
                <a:spcPts val="0"/>
              </a:spcAft>
            </a:pPr>
            <a:r>
              <a:rPr lang="en-US" sz="2800" dirty="0">
                <a:latin typeface="Times New Roman"/>
                <a:ea typeface="Times New Roman"/>
              </a:rPr>
              <a:t>The history of Spanish </a:t>
            </a:r>
            <a:r>
              <a:rPr lang="en-US" sz="2800" dirty="0" err="1" smtClean="0">
                <a:latin typeface="Times New Roman"/>
                <a:ea typeface="Times New Roman"/>
              </a:rPr>
              <a:t>Amrican</a:t>
            </a:r>
            <a:r>
              <a:rPr lang="en-US" sz="2800" dirty="0" smtClean="0">
                <a:latin typeface="Times New Roman"/>
                <a:ea typeface="Times New Roman"/>
              </a:rPr>
              <a:t> Literature begins </a:t>
            </a:r>
            <a:r>
              <a:rPr lang="en-US" sz="2800" dirty="0">
                <a:latin typeface="Times New Roman"/>
                <a:ea typeface="Times New Roman"/>
              </a:rPr>
              <a:t>with </a:t>
            </a:r>
            <a:r>
              <a:rPr lang="en-US" sz="2800" b="1" dirty="0">
                <a:latin typeface="Times New Roman"/>
                <a:ea typeface="Times New Roman"/>
              </a:rPr>
              <a:t>the writings of the explorers, soldiers, and missionaries</a:t>
            </a:r>
            <a:r>
              <a:rPr lang="en-US" sz="2800" dirty="0">
                <a:latin typeface="Times New Roman"/>
                <a:ea typeface="Times New Roman"/>
              </a:rPr>
              <a:t> who participated in the conquest of the New World. Their writings, eyewitness accounts of the discovery, the conquest, the existing civilizations, and the natural wonders of the flora and fauna, form the literature of the early colonial period. These </a:t>
            </a:r>
            <a:r>
              <a:rPr lang="en-US" sz="2800" b="1" dirty="0">
                <a:latin typeface="Times New Roman"/>
                <a:ea typeface="Times New Roman"/>
              </a:rPr>
              <a:t>chronicles, letters, histories, religious pieces, and epic poems</a:t>
            </a:r>
            <a:r>
              <a:rPr lang="en-US" sz="2800" dirty="0">
                <a:latin typeface="Times New Roman"/>
                <a:ea typeface="Times New Roman"/>
              </a:rPr>
              <a:t> are the vibrant and fascinating expression of those who fought for church, crown, and gold.</a:t>
            </a:r>
            <a:endParaRPr lang="ru-RU" sz="2800" dirty="0">
              <a:effectLst/>
              <a:latin typeface="Times New Roman"/>
              <a:ea typeface="Times New Roman"/>
            </a:endParaRPr>
          </a:p>
        </p:txBody>
      </p:sp>
    </p:spTree>
    <p:extLst>
      <p:ext uri="{BB962C8B-B14F-4D97-AF65-F5344CB8AC3E}">
        <p14:creationId xmlns:p14="http://schemas.microsoft.com/office/powerpoint/2010/main" val="31490882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823592"/>
          </a:xfrm>
        </p:spPr>
        <p:txBody>
          <a:bodyPr>
            <a:normAutofit fontScale="90000"/>
          </a:bodyPr>
          <a:lstStyle/>
          <a:p>
            <a:pPr algn="just"/>
            <a:r>
              <a:rPr lang="en-US" sz="3100" dirty="0">
                <a:latin typeface="Times New Roman" panose="02020603050405020304" pitchFamily="18" charset="0"/>
                <a:cs typeface="Times New Roman" panose="02020603050405020304" pitchFamily="18" charset="0"/>
              </a:rPr>
              <a:t>The Argentine </a:t>
            </a:r>
            <a:r>
              <a:rPr lang="en-US" sz="3100" i="1" dirty="0">
                <a:latin typeface="Times New Roman" panose="02020603050405020304" pitchFamily="18" charset="0"/>
                <a:cs typeface="Times New Roman" panose="02020603050405020304" pitchFamily="18" charset="0"/>
              </a:rPr>
              <a:t>Jorge Luis Borges</a:t>
            </a:r>
            <a:r>
              <a:rPr lang="en-US" sz="3100" dirty="0">
                <a:latin typeface="Times New Roman" panose="02020603050405020304" pitchFamily="18" charset="0"/>
                <a:cs typeface="Times New Roman" panose="02020603050405020304" pitchFamily="18" charset="0"/>
              </a:rPr>
              <a:t>' philosophical allegories (including </a:t>
            </a:r>
            <a:r>
              <a:rPr lang="en-US" sz="3100" i="1" dirty="0" err="1">
                <a:latin typeface="Times New Roman" panose="02020603050405020304" pitchFamily="18" charset="0"/>
                <a:cs typeface="Times New Roman" panose="02020603050405020304" pitchFamily="18" charset="0"/>
              </a:rPr>
              <a:t>Ficciones</a:t>
            </a:r>
            <a:r>
              <a:rPr lang="en-US" sz="3100" dirty="0">
                <a:latin typeface="Times New Roman" panose="02020603050405020304" pitchFamily="18" charset="0"/>
                <a:cs typeface="Times New Roman" panose="02020603050405020304" pitchFamily="18" charset="0"/>
              </a:rPr>
              <a:t> [1944; tr. 1962]) brilliantly combined the real with the fantastic, and his younger compatriot </a:t>
            </a:r>
            <a:r>
              <a:rPr lang="en-US" sz="3100" dirty="0" smtClean="0">
                <a:latin typeface="Times New Roman" panose="02020603050405020304" pitchFamily="18" charset="0"/>
                <a:cs typeface="Times New Roman" panose="02020603050405020304" pitchFamily="18" charset="0"/>
              </a:rPr>
              <a:t/>
            </a:r>
            <a:br>
              <a:rPr lang="en-US" sz="3100" dirty="0" smtClean="0">
                <a:latin typeface="Times New Roman" panose="02020603050405020304" pitchFamily="18" charset="0"/>
                <a:cs typeface="Times New Roman" panose="02020603050405020304" pitchFamily="18" charset="0"/>
              </a:rPr>
            </a:br>
            <a:r>
              <a:rPr lang="en-US" sz="3100" b="1" i="1" dirty="0" smtClean="0">
                <a:latin typeface="Times New Roman" panose="02020603050405020304" pitchFamily="18" charset="0"/>
                <a:cs typeface="Times New Roman" panose="02020603050405020304" pitchFamily="18" charset="0"/>
              </a:rPr>
              <a:t>Julio </a:t>
            </a:r>
            <a:r>
              <a:rPr lang="en-US" sz="3100" b="1" i="1" dirty="0" err="1">
                <a:latin typeface="Times New Roman" panose="02020603050405020304" pitchFamily="18" charset="0"/>
                <a:cs typeface="Times New Roman" panose="02020603050405020304" pitchFamily="18" charset="0"/>
              </a:rPr>
              <a:t>Cortázar</a:t>
            </a:r>
            <a:r>
              <a:rPr lang="en-US" sz="3100" b="1" i="1" dirty="0">
                <a:latin typeface="Times New Roman" panose="02020603050405020304" pitchFamily="18" charset="0"/>
                <a:cs typeface="Times New Roman" panose="02020603050405020304" pitchFamily="18" charset="0"/>
              </a:rPr>
              <a:t> </a:t>
            </a:r>
            <a:r>
              <a:rPr lang="en-US" sz="3100" dirty="0" smtClean="0">
                <a:latin typeface="Times New Roman" panose="02020603050405020304" pitchFamily="18" charset="0"/>
                <a:cs typeface="Times New Roman" panose="02020603050405020304" pitchFamily="18" charset="0"/>
              </a:rPr>
              <a:t>gained </a:t>
            </a:r>
            <a:r>
              <a:rPr lang="en-US" sz="3100" dirty="0">
                <a:latin typeface="Times New Roman" panose="02020603050405020304" pitchFamily="18" charset="0"/>
                <a:cs typeface="Times New Roman" panose="02020603050405020304" pitchFamily="18" charset="0"/>
              </a:rPr>
              <a:t>renown for </a:t>
            </a:r>
            <a:r>
              <a:rPr lang="en-US" sz="3100" i="1" dirty="0">
                <a:latin typeface="Times New Roman" panose="02020603050405020304" pitchFamily="18" charset="0"/>
                <a:cs typeface="Times New Roman" panose="02020603050405020304" pitchFamily="18" charset="0"/>
              </a:rPr>
              <a:t>Hopscotch </a:t>
            </a:r>
            <a:r>
              <a:rPr lang="en-US" sz="3100" dirty="0">
                <a:latin typeface="Times New Roman" panose="02020603050405020304" pitchFamily="18" charset="0"/>
                <a:cs typeface="Times New Roman" panose="02020603050405020304" pitchFamily="18" charset="0"/>
              </a:rPr>
              <a:t>(1963; tr. 1966), his masterpiece of </a:t>
            </a:r>
            <a:r>
              <a:rPr lang="en-US" sz="3100" u="sng" dirty="0">
                <a:latin typeface="Times New Roman" panose="02020603050405020304" pitchFamily="18" charset="0"/>
                <a:cs typeface="Times New Roman" panose="02020603050405020304" pitchFamily="18" charset="0"/>
              </a:rPr>
              <a:t>experimental fiction</a:t>
            </a:r>
            <a:r>
              <a:rPr lang="en-US" sz="3100" dirty="0">
                <a:latin typeface="Times New Roman" panose="02020603050405020304" pitchFamily="18" charset="0"/>
                <a:cs typeface="Times New Roman" panose="02020603050405020304" pitchFamily="18" charset="0"/>
              </a:rPr>
              <a:t>.</a:t>
            </a:r>
            <a:r>
              <a:rPr lang="en-US" dirty="0"/>
              <a:t> </a:t>
            </a:r>
            <a:endParaRPr lang="ru-RU" dirty="0"/>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3356993"/>
            <a:ext cx="518457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61815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535560"/>
          </a:xfrm>
        </p:spPr>
        <p:txBody>
          <a:bodyPr>
            <a:noAutofit/>
          </a:bodyPr>
          <a:lstStyle/>
          <a:p>
            <a:pPr algn="just"/>
            <a:r>
              <a:rPr lang="en-US" sz="2800" b="1" i="1" dirty="0">
                <a:latin typeface="Times New Roman" panose="02020603050405020304" pitchFamily="18" charset="0"/>
                <a:cs typeface="Times New Roman" panose="02020603050405020304" pitchFamily="18" charset="0"/>
              </a:rPr>
              <a:t>Carlos Fuentes </a:t>
            </a:r>
            <a:r>
              <a:rPr lang="en-US" sz="2800" dirty="0">
                <a:latin typeface="Times New Roman" panose="02020603050405020304" pitchFamily="18" charset="0"/>
                <a:cs typeface="Times New Roman" panose="02020603050405020304" pitchFamily="18" charset="0"/>
              </a:rPr>
              <a:t>of Mexico is one of the most eminent modern novelists (</a:t>
            </a:r>
            <a:r>
              <a:rPr lang="en-US" sz="2800" i="1" dirty="0">
                <a:latin typeface="Times New Roman" panose="02020603050405020304" pitchFamily="18" charset="0"/>
                <a:cs typeface="Times New Roman" panose="02020603050405020304" pitchFamily="18" charset="0"/>
              </a:rPr>
              <a:t>The Death of </a:t>
            </a:r>
            <a:r>
              <a:rPr lang="en-US" sz="2800" i="1" dirty="0" err="1">
                <a:latin typeface="Times New Roman" panose="02020603050405020304" pitchFamily="18" charset="0"/>
                <a:cs typeface="Times New Roman" panose="02020603050405020304" pitchFamily="18" charset="0"/>
              </a:rPr>
              <a:t>Artemio</a:t>
            </a:r>
            <a:r>
              <a:rPr lang="en-US" sz="2800" i="1" dirty="0">
                <a:latin typeface="Times New Roman" panose="02020603050405020304" pitchFamily="18" charset="0"/>
                <a:cs typeface="Times New Roman" panose="02020603050405020304" pitchFamily="18" charset="0"/>
              </a:rPr>
              <a:t> Cruz </a:t>
            </a:r>
            <a:r>
              <a:rPr lang="en-US" sz="2800" dirty="0">
                <a:latin typeface="Times New Roman" panose="02020603050405020304" pitchFamily="18" charset="0"/>
                <a:cs typeface="Times New Roman" panose="02020603050405020304" pitchFamily="18" charset="0"/>
              </a:rPr>
              <a:t>[1962; tr. 1964, 1991]), along with </a:t>
            </a:r>
            <a:r>
              <a:rPr lang="en-US" sz="2800" b="1" i="1" dirty="0">
                <a:latin typeface="Times New Roman" panose="02020603050405020304" pitchFamily="18" charset="0"/>
                <a:cs typeface="Times New Roman" panose="02020603050405020304" pitchFamily="18" charset="0"/>
              </a:rPr>
              <a:t>Mario Vargas </a:t>
            </a:r>
            <a:r>
              <a:rPr lang="en-US" sz="2800" b="1" i="1" dirty="0" err="1">
                <a:latin typeface="Times New Roman" panose="02020603050405020304" pitchFamily="18" charset="0"/>
                <a:cs typeface="Times New Roman" panose="02020603050405020304" pitchFamily="18" charset="0"/>
              </a:rPr>
              <a:t>Llosa</a:t>
            </a:r>
            <a:r>
              <a:rPr lang="en-US" sz="2800" b="1" i="1"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of Peru (</a:t>
            </a:r>
            <a:r>
              <a:rPr lang="en-US" sz="2800" i="1" dirty="0">
                <a:latin typeface="Times New Roman" panose="02020603050405020304" pitchFamily="18" charset="0"/>
                <a:cs typeface="Times New Roman" panose="02020603050405020304" pitchFamily="18" charset="0"/>
              </a:rPr>
              <a:t>The Green House</a:t>
            </a:r>
            <a:r>
              <a:rPr lang="en-US" sz="2800" dirty="0">
                <a:latin typeface="Times New Roman" panose="02020603050405020304" pitchFamily="18" charset="0"/>
                <a:cs typeface="Times New Roman" panose="02020603050405020304" pitchFamily="18" charset="0"/>
              </a:rPr>
              <a:t> [1966; tr. 1968]), and, most of all, </a:t>
            </a: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u="sng" dirty="0" smtClean="0">
                <a:latin typeface="Times New Roman" panose="02020603050405020304" pitchFamily="18" charset="0"/>
                <a:cs typeface="Times New Roman" panose="02020603050405020304" pitchFamily="18" charset="0"/>
              </a:rPr>
              <a:t>the </a:t>
            </a:r>
            <a:r>
              <a:rPr lang="en-US" sz="2800" u="sng" dirty="0">
                <a:latin typeface="Times New Roman" panose="02020603050405020304" pitchFamily="18" charset="0"/>
                <a:cs typeface="Times New Roman" panose="02020603050405020304" pitchFamily="18" charset="0"/>
              </a:rPr>
              <a:t>1982 </a:t>
            </a:r>
            <a:r>
              <a:rPr lang="en-US" sz="2800"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Nobel Prize–winner</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i="1" u="sng" dirty="0">
                <a:latin typeface="Times New Roman" panose="02020603050405020304" pitchFamily="18" charset="0"/>
                <a:cs typeface="Times New Roman" panose="02020603050405020304" pitchFamily="18" charset="0"/>
              </a:rPr>
              <a:t>Gabriel </a:t>
            </a:r>
            <a:r>
              <a:rPr lang="en-US" sz="2800" b="1" i="1" u="sng" dirty="0" err="1">
                <a:latin typeface="Times New Roman" panose="02020603050405020304" pitchFamily="18" charset="0"/>
                <a:cs typeface="Times New Roman" panose="02020603050405020304" pitchFamily="18" charset="0"/>
              </a:rPr>
              <a:t>García</a:t>
            </a:r>
            <a:r>
              <a:rPr lang="en-US" sz="2800" b="1" i="1" u="sng" dirty="0">
                <a:latin typeface="Times New Roman" panose="02020603050405020304" pitchFamily="18" charset="0"/>
                <a:cs typeface="Times New Roman" panose="02020603050405020304" pitchFamily="18" charset="0"/>
              </a:rPr>
              <a:t> </a:t>
            </a:r>
            <a:r>
              <a:rPr lang="en-US" sz="2800" b="1" i="1" u="sng" dirty="0" err="1">
                <a:latin typeface="Times New Roman" panose="02020603050405020304" pitchFamily="18" charset="0"/>
                <a:cs typeface="Times New Roman" panose="02020603050405020304" pitchFamily="18" charset="0"/>
              </a:rPr>
              <a:t>Márquez</a:t>
            </a:r>
            <a:r>
              <a:rPr lang="en-US" sz="2800" b="1" i="1" u="sng"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Colombia (</a:t>
            </a:r>
            <a:r>
              <a:rPr lang="en-US" sz="2800" i="1" dirty="0">
                <a:latin typeface="Times New Roman" panose="02020603050405020304" pitchFamily="18" charset="0"/>
                <a:cs typeface="Times New Roman" panose="02020603050405020304" pitchFamily="18" charset="0"/>
              </a:rPr>
              <a:t>A Hundred Years of Solitude</a:t>
            </a:r>
            <a:r>
              <a:rPr lang="en-US" sz="2800" dirty="0">
                <a:latin typeface="Times New Roman" panose="02020603050405020304" pitchFamily="18" charset="0"/>
                <a:cs typeface="Times New Roman" panose="02020603050405020304" pitchFamily="18" charset="0"/>
              </a:rPr>
              <a:t> [1967; tr. 1970]).</a:t>
            </a:r>
            <a:endParaRPr lang="ru-RU" sz="2800" dirty="0">
              <a:latin typeface="Times New Roman" panose="02020603050405020304" pitchFamily="18" charset="0"/>
              <a:cs typeface="Times New Roman" panose="02020603050405020304" pitchFamily="18" charset="0"/>
            </a:endParaRP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1" y="3492960"/>
            <a:ext cx="4752527" cy="274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5370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92080"/>
            <a:ext cx="6923112" cy="1261872"/>
          </a:xfrm>
        </p:spPr>
        <p:txBody>
          <a:bodyPr/>
          <a:lstStyle/>
          <a:p>
            <a:r>
              <a:rPr lang="en-US" sz="4000" b="1" i="1" dirty="0">
                <a:latin typeface="Times New Roman" panose="02020603050405020304" pitchFamily="18" charset="0"/>
                <a:cs typeface="Times New Roman" panose="02020603050405020304" pitchFamily="18" charset="0"/>
              </a:rPr>
              <a:t>Helena Maria </a:t>
            </a:r>
            <a:r>
              <a:rPr lang="en-US" sz="4000" b="1" i="1" dirty="0" err="1">
                <a:latin typeface="Times New Roman" panose="02020603050405020304" pitchFamily="18" charset="0"/>
                <a:cs typeface="Times New Roman" panose="02020603050405020304" pitchFamily="18" charset="0"/>
              </a:rPr>
              <a:t>Viramontes</a:t>
            </a:r>
            <a:r>
              <a:rPr lang="en-US" sz="4000" b="1" i="1" dirty="0">
                <a:latin typeface="Times New Roman" panose="02020603050405020304" pitchFamily="18" charset="0"/>
                <a:cs typeface="Times New Roman" panose="02020603050405020304" pitchFamily="18" charset="0"/>
              </a:rPr>
              <a:t> </a:t>
            </a:r>
            <a:endParaRPr lang="ru-RU" sz="4000" b="1"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457201" y="2564904"/>
            <a:ext cx="2139696" cy="3809263"/>
          </a:xfrm>
        </p:spPr>
        <p:txBody>
          <a:bodyPr>
            <a:normAutofit/>
          </a:bodyPr>
          <a:lstStyle/>
          <a:p>
            <a:r>
              <a:rPr lang="en-US" sz="2400" i="1" dirty="0">
                <a:latin typeface="Times New Roman" panose="02020603050405020304" pitchFamily="18" charset="0"/>
                <a:cs typeface="Times New Roman" panose="02020603050405020304" pitchFamily="18" charset="0"/>
              </a:rPr>
              <a:t>(born February 26, 1954) </a:t>
            </a:r>
            <a:endParaRPr lang="en-US" sz="2400" i="1" dirty="0" smtClean="0">
              <a:latin typeface="Times New Roman" panose="02020603050405020304" pitchFamily="18" charset="0"/>
              <a:cs typeface="Times New Roman" panose="02020603050405020304" pitchFamily="18" charset="0"/>
            </a:endParaRPr>
          </a:p>
          <a:p>
            <a:r>
              <a:rPr lang="en-US" sz="2400" i="1" dirty="0" smtClean="0">
                <a:latin typeface="Times New Roman" panose="02020603050405020304" pitchFamily="18" charset="0"/>
                <a:cs typeface="Times New Roman" panose="02020603050405020304" pitchFamily="18" charset="0"/>
              </a:rPr>
              <a:t>is </a:t>
            </a:r>
            <a:r>
              <a:rPr lang="en-US" sz="2400" i="1" dirty="0">
                <a:latin typeface="Times New Roman" panose="02020603050405020304" pitchFamily="18" charset="0"/>
                <a:cs typeface="Times New Roman" panose="02020603050405020304" pitchFamily="18" charset="0"/>
              </a:rPr>
              <a:t>an American fiction writer and professor of English.</a:t>
            </a:r>
            <a:endParaRPr lang="ru-RU" sz="2400" i="1" dirty="0">
              <a:latin typeface="Times New Roman" panose="02020603050405020304" pitchFamily="18" charset="0"/>
              <a:cs typeface="Times New Roman" panose="02020603050405020304" pitchFamily="18" charset="0"/>
            </a:endParaRPr>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4088" y="1988840"/>
            <a:ext cx="3400790"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4200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754532" cy="5632311"/>
          </a:xfrm>
          <a:prstGeom prst="rect">
            <a:avLst/>
          </a:prstGeom>
        </p:spPr>
        <p:txBody>
          <a:bodyPr wrap="square">
            <a:spAutoFit/>
          </a:bodyPr>
          <a:lstStyle/>
          <a:p>
            <a:pPr algn="just"/>
            <a:r>
              <a:rPr lang="en-US" sz="2000" b="1" i="1" dirty="0">
                <a:latin typeface="Times New Roman" panose="02020603050405020304" pitchFamily="18" charset="0"/>
                <a:cs typeface="Times New Roman" panose="02020603050405020304" pitchFamily="18" charset="0"/>
              </a:rPr>
              <a:t>Helena </a:t>
            </a:r>
            <a:r>
              <a:rPr lang="en-US" sz="2000" b="1" i="1" dirty="0" err="1">
                <a:latin typeface="Times New Roman" panose="02020603050405020304" pitchFamily="18" charset="0"/>
                <a:cs typeface="Times New Roman" panose="02020603050405020304" pitchFamily="18" charset="0"/>
              </a:rPr>
              <a:t>María</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Viramontes</a:t>
            </a:r>
            <a:r>
              <a:rPr lang="en-US" sz="2000" b="1"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was born in East Los Angeles on 26 February 1954. Her family was working class, and her parents spoke Spanish at home. </a:t>
            </a:r>
            <a:r>
              <a:rPr lang="en-US" sz="2000" dirty="0" err="1">
                <a:latin typeface="Times New Roman" panose="02020603050405020304" pitchFamily="18" charset="0"/>
                <a:cs typeface="Times New Roman" panose="02020603050405020304" pitchFamily="18" charset="0"/>
              </a:rPr>
              <a:t>Viramontes</a:t>
            </a:r>
            <a:r>
              <a:rPr lang="en-US" sz="2000" dirty="0">
                <a:latin typeface="Times New Roman" panose="02020603050405020304" pitchFamily="18" charset="0"/>
                <a:cs typeface="Times New Roman" panose="02020603050405020304" pitchFamily="18" charset="0"/>
              </a:rPr>
              <a:t> received her MFA (a Master of Fine Arts) from University of California-Irvine. </a:t>
            </a:r>
            <a:endParaRPr lang="en-US" sz="2000" dirty="0" smtClean="0">
              <a:latin typeface="Times New Roman" panose="02020603050405020304" pitchFamily="18" charset="0"/>
              <a:cs typeface="Times New Roman" panose="02020603050405020304" pitchFamily="18" charset="0"/>
            </a:endParaRPr>
          </a:p>
          <a:p>
            <a:pPr algn="ctr"/>
            <a:r>
              <a:rPr lang="en-US" sz="2000" i="1" dirty="0" smtClean="0">
                <a:latin typeface="Times New Roman" panose="02020603050405020304" pitchFamily="18" charset="0"/>
                <a:cs typeface="Times New Roman" panose="02020603050405020304" pitchFamily="18" charset="0"/>
              </a:rPr>
              <a:t>She </a:t>
            </a:r>
            <a:r>
              <a:rPr lang="en-US" sz="2000" i="1" dirty="0">
                <a:latin typeface="Times New Roman" panose="02020603050405020304" pitchFamily="18" charset="0"/>
                <a:cs typeface="Times New Roman" panose="02020603050405020304" pitchFamily="18" charset="0"/>
              </a:rPr>
              <a:t>calls herself a failed poet</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algn="just"/>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Moths and Other </a:t>
            </a:r>
            <a:r>
              <a:rPr lang="en-US" sz="2000" b="1" dirty="0" smtClean="0">
                <a:latin typeface="Times New Roman" panose="02020603050405020304" pitchFamily="18" charset="0"/>
                <a:cs typeface="Times New Roman" panose="02020603050405020304" pitchFamily="18" charset="0"/>
              </a:rPr>
              <a:t>Stories” </a:t>
            </a:r>
            <a:r>
              <a:rPr lang="en-US" sz="2000" dirty="0">
                <a:latin typeface="Times New Roman" panose="02020603050405020304" pitchFamily="18" charset="0"/>
                <a:cs typeface="Times New Roman" panose="02020603050405020304" pitchFamily="18" charset="0"/>
              </a:rPr>
              <a:t>(1985) garnered much critical interest. </a:t>
            </a:r>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Under </a:t>
            </a:r>
            <a:r>
              <a:rPr lang="en-US" sz="2000" b="1" dirty="0">
                <a:latin typeface="Times New Roman" panose="02020603050405020304" pitchFamily="18" charset="0"/>
                <a:cs typeface="Times New Roman" panose="02020603050405020304" pitchFamily="18" charset="0"/>
              </a:rPr>
              <a:t>the Feet of </a:t>
            </a:r>
            <a:r>
              <a:rPr lang="en-US" sz="2000" b="1" dirty="0" smtClean="0">
                <a:latin typeface="Times New Roman" panose="02020603050405020304" pitchFamily="18" charset="0"/>
                <a:cs typeface="Times New Roman" panose="02020603050405020304" pitchFamily="18" charset="0"/>
              </a:rPr>
              <a:t>Jesus”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brought more critical acclaim in 1995, and the John Dos </a:t>
            </a:r>
            <a:r>
              <a:rPr lang="en-US" sz="2000" dirty="0" err="1">
                <a:latin typeface="Times New Roman" panose="02020603050405020304" pitchFamily="18" charset="0"/>
                <a:cs typeface="Times New Roman" panose="02020603050405020304" pitchFamily="18" charset="0"/>
              </a:rPr>
              <a:t>Passos</a:t>
            </a:r>
            <a:r>
              <a:rPr lang="en-US" sz="2000" dirty="0">
                <a:latin typeface="Times New Roman" panose="02020603050405020304" pitchFamily="18" charset="0"/>
                <a:cs typeface="Times New Roman" panose="02020603050405020304" pitchFamily="18" charset="0"/>
              </a:rPr>
              <a:t> Prize in 1996. </a:t>
            </a:r>
            <a:endParaRPr lang="en-US" sz="2000" dirty="0" smtClean="0">
              <a:latin typeface="Times New Roman" panose="02020603050405020304" pitchFamily="18" charset="0"/>
              <a:cs typeface="Times New Roman" panose="02020603050405020304" pitchFamily="18" charset="0"/>
            </a:endParaRPr>
          </a:p>
          <a:p>
            <a:pPr algn="just"/>
            <a:r>
              <a:rPr lang="en-US" sz="2000" dirty="0" err="1" smtClean="0">
                <a:latin typeface="Times New Roman" panose="02020603050405020304" pitchFamily="18" charset="0"/>
                <a:cs typeface="Times New Roman" panose="02020603050405020304" pitchFamily="18" charset="0"/>
              </a:rPr>
              <a:t>Viramontes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has received a fellowship from the National Endowment for the Arts, and she won the Luis Leal Award in 2006. </a:t>
            </a:r>
            <a:r>
              <a:rPr lang="en-US" sz="2000" dirty="0" smtClean="0">
                <a:latin typeface="Times New Roman" panose="02020603050405020304" pitchFamily="18" charset="0"/>
                <a:cs typeface="Times New Roman" panose="02020603050405020304" pitchFamily="18" charset="0"/>
              </a:rPr>
              <a:t>One of her recent works “</a:t>
            </a:r>
            <a:r>
              <a:rPr lang="en-US" sz="2000" b="1" dirty="0" smtClean="0">
                <a:latin typeface="Times New Roman" panose="02020603050405020304" pitchFamily="18" charset="0"/>
                <a:cs typeface="Times New Roman" panose="02020603050405020304" pitchFamily="18" charset="0"/>
              </a:rPr>
              <a:t>Their </a:t>
            </a:r>
            <a:r>
              <a:rPr lang="en-US" sz="2000" b="1" dirty="0">
                <a:latin typeface="Times New Roman" panose="02020603050405020304" pitchFamily="18" charset="0"/>
                <a:cs typeface="Times New Roman" panose="02020603050405020304" pitchFamily="18" charset="0"/>
              </a:rPr>
              <a:t>Dogs Came with </a:t>
            </a:r>
            <a:r>
              <a:rPr lang="en-US" sz="2000" b="1" dirty="0" smtClean="0">
                <a:latin typeface="Times New Roman" panose="02020603050405020304" pitchFamily="18" charset="0"/>
                <a:cs typeface="Times New Roman" panose="02020603050405020304" pitchFamily="18" charset="0"/>
              </a:rPr>
              <a:t>Them” </a:t>
            </a:r>
            <a:r>
              <a:rPr lang="en-US" sz="2000" dirty="0">
                <a:latin typeface="Times New Roman" panose="02020603050405020304" pitchFamily="18" charset="0"/>
                <a:cs typeface="Times New Roman" panose="02020603050405020304" pitchFamily="18" charset="0"/>
              </a:rPr>
              <a:t>(2007), is less studied, but takes up the themes of urban poverty, history, and racism that her earlier work engages. Her short stories are widely anthologized in texts meant for undergraduates studying </a:t>
            </a:r>
            <a:r>
              <a:rPr lang="en-US" sz="2000" i="1" dirty="0">
                <a:latin typeface="Times New Roman" panose="02020603050405020304" pitchFamily="18" charset="0"/>
                <a:cs typeface="Times New Roman" panose="02020603050405020304" pitchFamily="18" charset="0"/>
              </a:rPr>
              <a:t>Chicano/a and Latino/a literature</a:t>
            </a:r>
            <a:r>
              <a:rPr lang="en-US" sz="2000" dirty="0">
                <a:latin typeface="Times New Roman" panose="02020603050405020304" pitchFamily="18" charset="0"/>
                <a:cs typeface="Times New Roman" panose="02020603050405020304" pitchFamily="18" charset="0"/>
              </a:rPr>
              <a:t>, women’s studies, and multicultural literature. </a:t>
            </a:r>
            <a:endParaRPr lang="en-US" sz="2000" dirty="0" smtClean="0">
              <a:latin typeface="Times New Roman" panose="02020603050405020304" pitchFamily="18" charset="0"/>
              <a:cs typeface="Times New Roman" panose="02020603050405020304" pitchFamily="18" charset="0"/>
            </a:endParaRPr>
          </a:p>
          <a:p>
            <a:pPr algn="just"/>
            <a:r>
              <a:rPr lang="en-US" sz="2000" dirty="0" err="1" smtClean="0">
                <a:latin typeface="Times New Roman" panose="02020603050405020304" pitchFamily="18" charset="0"/>
                <a:cs typeface="Times New Roman" panose="02020603050405020304" pitchFamily="18" charset="0"/>
              </a:rPr>
              <a:t>Viramontes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has been active in community projects, literary editorships, and teaching creative writing. Much of her work draws from her experiences as a child in California dealing with issues of work, racism, and language. </a:t>
            </a:r>
            <a:endParaRPr lang="en-US" sz="2000" dirty="0" smtClean="0">
              <a:latin typeface="Times New Roman" panose="02020603050405020304" pitchFamily="18" charset="0"/>
              <a:cs typeface="Times New Roman" panose="02020603050405020304" pitchFamily="18" charset="0"/>
            </a:endParaRPr>
          </a:p>
          <a:p>
            <a:pPr algn="just"/>
            <a:r>
              <a:rPr lang="en-US" sz="2000" dirty="0" err="1" smtClean="0">
                <a:latin typeface="Times New Roman" panose="02020603050405020304" pitchFamily="18" charset="0"/>
                <a:cs typeface="Times New Roman" panose="02020603050405020304" pitchFamily="18" charset="0"/>
              </a:rPr>
              <a:t>Viramontes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a professor of English and creative writing at Cornell University. </a:t>
            </a:r>
            <a:r>
              <a:rPr lang="en-US" sz="2000" dirty="0" smtClean="0">
                <a:latin typeface="Times New Roman" panose="02020603050405020304" pitchFamily="18" charset="0"/>
                <a:cs typeface="Times New Roman" panose="02020603050405020304" pitchFamily="18" charset="0"/>
              </a:rPr>
              <a:t>She continues </a:t>
            </a:r>
            <a:r>
              <a:rPr lang="en-US" sz="2000" dirty="0">
                <a:latin typeface="Times New Roman" panose="02020603050405020304" pitchFamily="18" charset="0"/>
                <a:cs typeface="Times New Roman" panose="02020603050405020304" pitchFamily="18" charset="0"/>
              </a:rPr>
              <a:t>to lecture around the country and organize and participate in conferences.</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94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12845"/>
            <a:ext cx="8568952" cy="4893647"/>
          </a:xfrm>
          <a:prstGeom prst="rect">
            <a:avLst/>
          </a:prstGeom>
        </p:spPr>
        <p:txBody>
          <a:bodyPr wrap="square">
            <a:spAutoFit/>
          </a:bodyPr>
          <a:lstStyle/>
          <a:p>
            <a:pPr algn="ctr"/>
            <a:r>
              <a:rPr lang="en-US" sz="2400" b="1" i="1" dirty="0">
                <a:latin typeface="Times New Roman" panose="02020603050405020304" pitchFamily="18" charset="0"/>
                <a:cs typeface="Times New Roman" panose="02020603050405020304" pitchFamily="18" charset="0"/>
              </a:rPr>
              <a:t>All about Skin: Short Fiction by Women of Color </a:t>
            </a:r>
            <a:r>
              <a:rPr lang="en-US" sz="2400" dirty="0">
                <a:latin typeface="Times New Roman" panose="02020603050405020304" pitchFamily="18" charset="0"/>
                <a:cs typeface="Times New Roman" panose="02020603050405020304" pitchFamily="18" charset="0"/>
              </a:rPr>
              <a:t>(2014) </a:t>
            </a:r>
            <a:endParaRPr lang="en-US" sz="2400" dirty="0" smtClean="0">
              <a:latin typeface="Times New Roman" panose="02020603050405020304" pitchFamily="18" charset="0"/>
              <a:cs typeface="Times New Roman" panose="02020603050405020304" pitchFamily="18" charset="0"/>
            </a:endParaRPr>
          </a:p>
          <a:p>
            <a:pPr algn="ctr"/>
            <a:r>
              <a:rPr lang="en-US" sz="2400" i="1" dirty="0" smtClean="0">
                <a:latin typeface="Times New Roman" panose="02020603050405020304" pitchFamily="18" charset="0"/>
                <a:cs typeface="Times New Roman" panose="02020603050405020304" pitchFamily="18" charset="0"/>
              </a:rPr>
              <a:t>by </a:t>
            </a:r>
            <a:r>
              <a:rPr lang="en-US" sz="2400" i="1" dirty="0" err="1">
                <a:latin typeface="Times New Roman" panose="02020603050405020304" pitchFamily="18" charset="0"/>
                <a:cs typeface="Times New Roman" panose="02020603050405020304" pitchFamily="18" charset="0"/>
              </a:rPr>
              <a:t>Jina</a:t>
            </a:r>
            <a:r>
              <a:rPr lang="en-US" sz="2400" i="1" dirty="0">
                <a:latin typeface="Times New Roman" panose="02020603050405020304" pitchFamily="18" charset="0"/>
                <a:cs typeface="Times New Roman" panose="02020603050405020304" pitchFamily="18" charset="0"/>
              </a:rPr>
              <a:t> Ortiz (Editor), Rochelle Spencer  (Editor), </a:t>
            </a:r>
            <a:endParaRPr lang="en-US" sz="2400" i="1" dirty="0" smtClean="0">
              <a:latin typeface="Times New Roman" panose="02020603050405020304" pitchFamily="18" charset="0"/>
              <a:cs typeface="Times New Roman" panose="02020603050405020304" pitchFamily="18" charset="0"/>
            </a:endParaRPr>
          </a:p>
          <a:p>
            <a:pPr algn="ctr"/>
            <a:r>
              <a:rPr lang="en-US" sz="2400" i="1" u="sng" dirty="0" smtClean="0">
                <a:latin typeface="Times New Roman" panose="02020603050405020304" pitchFamily="18" charset="0"/>
                <a:cs typeface="Times New Roman" panose="02020603050405020304" pitchFamily="18" charset="0"/>
              </a:rPr>
              <a:t>Helena </a:t>
            </a:r>
            <a:r>
              <a:rPr lang="en-US" sz="2400" i="1" u="sng" dirty="0" err="1">
                <a:latin typeface="Times New Roman" panose="02020603050405020304" pitchFamily="18" charset="0"/>
                <a:cs typeface="Times New Roman" panose="02020603050405020304" pitchFamily="18" charset="0"/>
              </a:rPr>
              <a:t>María</a:t>
            </a:r>
            <a:r>
              <a:rPr lang="en-US" sz="2400" i="1" u="sng" dirty="0">
                <a:latin typeface="Times New Roman" panose="02020603050405020304" pitchFamily="18" charset="0"/>
                <a:cs typeface="Times New Roman" panose="02020603050405020304" pitchFamily="18" charset="0"/>
              </a:rPr>
              <a:t> </a:t>
            </a:r>
            <a:r>
              <a:rPr lang="en-US" sz="2400" i="1" u="sng" dirty="0" err="1">
                <a:latin typeface="Times New Roman" panose="02020603050405020304" pitchFamily="18" charset="0"/>
                <a:cs typeface="Times New Roman" panose="02020603050405020304" pitchFamily="18" charset="0"/>
              </a:rPr>
              <a:t>Viramontes</a:t>
            </a:r>
            <a:r>
              <a:rPr lang="en-US" sz="2400" i="1" u="sng" dirty="0">
                <a:latin typeface="Times New Roman" panose="02020603050405020304" pitchFamily="18" charset="0"/>
                <a:cs typeface="Times New Roman" panose="02020603050405020304" pitchFamily="18" charset="0"/>
              </a:rPr>
              <a:t> (Foreword)</a:t>
            </a:r>
            <a:r>
              <a:rPr lang="en-US" sz="2400" u="sng" dirty="0">
                <a:latin typeface="Times New Roman" panose="02020603050405020304" pitchFamily="18" charset="0"/>
                <a:cs typeface="Times New Roman" panose="02020603050405020304" pitchFamily="18" charset="0"/>
              </a:rPr>
              <a:t> </a:t>
            </a:r>
            <a:endParaRPr lang="en-US" sz="2400" u="sng"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features </a:t>
            </a:r>
            <a:r>
              <a:rPr lang="en-US" sz="2400" dirty="0">
                <a:latin typeface="Times New Roman" panose="02020603050405020304" pitchFamily="18" charset="0"/>
                <a:cs typeface="Times New Roman" panose="02020603050405020304" pitchFamily="18" charset="0"/>
              </a:rPr>
              <a:t>twenty-seven stories by women writers of color whose short fiction has earned them a range of honors, including John Simon Guggenheim Fellowships, the New York Public Library Young Lions Fiction Award, the Flannery O'Connor Award, and inclusion in the Best American Short Stories and O. Henry anthologies.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prose in this multicultural anthology addresses such themes as racial prejudice, media portrayal of beauty, and family relationships and spans genres from the comic and the surreal to startling realism. It demonstrates the power and range of some of the most exciting women writing short fiction today.</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8135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4546848" cy="1261872"/>
          </a:xfrm>
        </p:spPr>
        <p:txBody>
          <a:bodyPr/>
          <a:lstStyle/>
          <a:p>
            <a:r>
              <a:rPr lang="en-US" sz="5400" b="1" i="1" dirty="0">
                <a:latin typeface="Algerian" panose="04020705040A02060702" pitchFamily="82" charset="0"/>
              </a:rPr>
              <a:t>“The Moths” </a:t>
            </a:r>
            <a:endParaRPr lang="ru-RU" sz="5400" b="1" i="1" dirty="0">
              <a:latin typeface="Arial Black" panose="020B0A04020102020204" pitchFamily="34" charset="0"/>
            </a:endParaRPr>
          </a:p>
        </p:txBody>
      </p:sp>
      <p:sp>
        <p:nvSpPr>
          <p:cNvPr id="4" name="Текст 3"/>
          <p:cNvSpPr>
            <a:spLocks noGrp="1"/>
          </p:cNvSpPr>
          <p:nvPr>
            <p:ph type="body" sz="half" idx="2"/>
          </p:nvPr>
        </p:nvSpPr>
        <p:spPr/>
        <p:txBody>
          <a:bodyPr>
            <a:noAutofit/>
          </a:bodyPr>
          <a:lstStyle/>
          <a:p>
            <a:r>
              <a:rPr lang="en-US" sz="2400" dirty="0">
                <a:latin typeface="Times New Roman" panose="02020603050405020304" pitchFamily="18" charset="0"/>
                <a:cs typeface="Times New Roman" panose="02020603050405020304" pitchFamily="18" charset="0"/>
              </a:rPr>
              <a:t>is a short story written by Helena Maria </a:t>
            </a:r>
            <a:r>
              <a:rPr lang="en-US" sz="2400" dirty="0" err="1">
                <a:latin typeface="Times New Roman" panose="02020603050405020304" pitchFamily="18" charset="0"/>
                <a:cs typeface="Times New Roman" panose="02020603050405020304" pitchFamily="18" charset="0"/>
              </a:rPr>
              <a:t>Viramontes</a:t>
            </a: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It </a:t>
            </a:r>
            <a:r>
              <a:rPr lang="en-US" sz="2400" dirty="0">
                <a:latin typeface="Times New Roman" panose="02020603050405020304" pitchFamily="18" charset="0"/>
                <a:cs typeface="Times New Roman" panose="02020603050405020304" pitchFamily="18" charset="0"/>
              </a:rPr>
              <a:t>was first published in 1985 in </a:t>
            </a:r>
            <a:r>
              <a:rPr lang="en-US" sz="2400" dirty="0" err="1">
                <a:latin typeface="Times New Roman" panose="02020603050405020304" pitchFamily="18" charset="0"/>
                <a:cs typeface="Times New Roman" panose="02020603050405020304" pitchFamily="18" charset="0"/>
              </a:rPr>
              <a:t>Viramontes</a:t>
            </a:r>
            <a:r>
              <a:rPr lang="en-US" sz="2400" dirty="0">
                <a:latin typeface="Times New Roman" panose="02020603050405020304" pitchFamily="18" charset="0"/>
                <a:cs typeface="Times New Roman" panose="02020603050405020304" pitchFamily="18" charset="0"/>
              </a:rPr>
              <a:t>’ first </a:t>
            </a:r>
            <a:r>
              <a:rPr lang="en-US" sz="2400" dirty="0" smtClean="0">
                <a:latin typeface="Times New Roman" panose="02020603050405020304" pitchFamily="18" charset="0"/>
                <a:cs typeface="Times New Roman" panose="02020603050405020304" pitchFamily="18" charset="0"/>
              </a:rPr>
              <a:t>book “</a:t>
            </a:r>
            <a:r>
              <a:rPr lang="en-US" sz="2400" i="1" dirty="0" smtClean="0">
                <a:latin typeface="Times New Roman" panose="02020603050405020304" pitchFamily="18" charset="0"/>
                <a:cs typeface="Times New Roman" panose="02020603050405020304" pitchFamily="18" charset="0"/>
              </a:rPr>
              <a:t>The </a:t>
            </a:r>
            <a:r>
              <a:rPr lang="en-US" sz="2400" i="1" dirty="0">
                <a:latin typeface="Times New Roman" panose="02020603050405020304" pitchFamily="18" charset="0"/>
                <a:cs typeface="Times New Roman" panose="02020603050405020304" pitchFamily="18" charset="0"/>
              </a:rPr>
              <a:t>Moths and Other </a:t>
            </a:r>
            <a:r>
              <a:rPr lang="en-US" sz="2400" i="1" dirty="0" smtClean="0">
                <a:latin typeface="Times New Roman" panose="02020603050405020304" pitchFamily="18" charset="0"/>
                <a:cs typeface="Times New Roman" panose="02020603050405020304" pitchFamily="18" charset="0"/>
              </a:rPr>
              <a:t>Stories”</a:t>
            </a:r>
            <a:r>
              <a:rPr lang="en-US"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194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36751" y="1124744"/>
            <a:ext cx="3351673"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79473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0358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19472"/>
            <a:ext cx="9144000" cy="7677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363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1795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974" y="16737"/>
            <a:ext cx="9144000" cy="6924973"/>
          </a:xfrm>
          <a:prstGeom prst="rect">
            <a:avLst/>
          </a:prstGeom>
        </p:spPr>
        <p:txBody>
          <a:bodyPr wrap="square">
            <a:spAutoFit/>
          </a:bodyPr>
          <a:lstStyle/>
          <a:p>
            <a:pPr algn="ctr"/>
            <a:r>
              <a:rPr lang="en-US" sz="2400" b="1" i="1" dirty="0">
                <a:solidFill>
                  <a:srgbClr val="FF0000"/>
                </a:solidFill>
                <a:latin typeface="Times New Roman" panose="02020603050405020304" pitchFamily="18" charset="0"/>
                <a:cs typeface="Times New Roman" panose="02020603050405020304" pitchFamily="18" charset="0"/>
              </a:rPr>
              <a:t>Bibliography</a:t>
            </a:r>
          </a:p>
          <a:p>
            <a:pPr algn="just"/>
            <a:r>
              <a:rPr lang="en-US" sz="2000" dirty="0" smtClean="0">
                <a:latin typeface="Times New Roman" panose="02020603050405020304" pitchFamily="18" charset="0"/>
                <a:cs typeface="Times New Roman" panose="02020603050405020304" pitchFamily="18" charset="0"/>
              </a:rPr>
              <a:t>For </a:t>
            </a:r>
            <a:r>
              <a:rPr lang="en-US" sz="2000" dirty="0">
                <a:latin typeface="Times New Roman" panose="02020603050405020304" pitchFamily="18" charset="0"/>
                <a:cs typeface="Times New Roman" panose="02020603050405020304" pitchFamily="18" charset="0"/>
              </a:rPr>
              <a:t>anthologies in translation, see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 de Onís, ed., The Golden Land: An Anthology of Latin American Folklore in Literature (1961);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W</a:t>
            </a:r>
            <a:r>
              <a:rPr lang="en-US" sz="2000" dirty="0">
                <a:latin typeface="Times New Roman" panose="02020603050405020304" pitchFamily="18" charset="0"/>
                <a:cs typeface="Times New Roman" panose="02020603050405020304" pitchFamily="18" charset="0"/>
              </a:rPr>
              <a:t>. K. Jones, ed., Spanish American Literature in Translation: A Selection of Poetry, Fiction and Drama Since 1888 (1963); </a:t>
            </a:r>
            <a:endParaRPr lang="en-US" sz="20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Torres-</a:t>
            </a:r>
            <a:r>
              <a:rPr lang="en-US" sz="2000" dirty="0" err="1" smtClean="0">
                <a:latin typeface="Times New Roman" panose="02020603050405020304" pitchFamily="18" charset="0"/>
                <a:cs typeface="Times New Roman" panose="02020603050405020304" pitchFamily="18" charset="0"/>
              </a:rPr>
              <a:t>Ríoseco</a:t>
            </a:r>
            <a:r>
              <a:rPr lang="en-US" sz="2000" dirty="0">
                <a:latin typeface="Times New Roman" panose="02020603050405020304" pitchFamily="18" charset="0"/>
                <a:cs typeface="Times New Roman" panose="02020603050405020304" pitchFamily="18" charset="0"/>
              </a:rPr>
              <a:t>, ed., Short Stories of Latin America (1963);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 Flores, ed., The Literature of Spanish America: A Critical Anthology (4 vol., 1966–69);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Carpentier</a:t>
            </a:r>
            <a:r>
              <a:rPr lang="en-US" sz="2000" dirty="0">
                <a:latin typeface="Times New Roman" panose="02020603050405020304" pitchFamily="18" charset="0"/>
                <a:cs typeface="Times New Roman" panose="02020603050405020304" pitchFamily="18" charset="0"/>
              </a:rPr>
              <a:t> and J. </a:t>
            </a:r>
            <a:r>
              <a:rPr lang="en-US" sz="2000" dirty="0" err="1">
                <a:latin typeface="Times New Roman" panose="02020603050405020304" pitchFamily="18" charset="0"/>
                <a:cs typeface="Times New Roman" panose="02020603050405020304" pitchFamily="18" charset="0"/>
              </a:rPr>
              <a:t>Brof</a:t>
            </a:r>
            <a:r>
              <a:rPr lang="en-US" sz="2000" dirty="0">
                <a:latin typeface="Times New Roman" panose="02020603050405020304" pitchFamily="18" charset="0"/>
                <a:cs typeface="Times New Roman" panose="02020603050405020304" pitchFamily="18" charset="0"/>
              </a:rPr>
              <a:t>, ed., Doors and Mirrors: Fiction and Poetry from Spanish America, 1920–70 (1972);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S</a:t>
            </a:r>
            <a:r>
              <a:rPr lang="en-US" sz="2000" dirty="0">
                <a:latin typeface="Times New Roman" panose="02020603050405020304" pitchFamily="18" charset="0"/>
                <a:cs typeface="Times New Roman" panose="02020603050405020304" pitchFamily="18" charset="0"/>
              </a:rPr>
              <a:t>. Castro-</a:t>
            </a:r>
            <a:r>
              <a:rPr lang="en-US" sz="2000" dirty="0" err="1">
                <a:latin typeface="Times New Roman" panose="02020603050405020304" pitchFamily="18" charset="0"/>
                <a:cs typeface="Times New Roman" panose="02020603050405020304" pitchFamily="18" charset="0"/>
              </a:rPr>
              <a:t>Klaren</a:t>
            </a:r>
            <a:r>
              <a:rPr lang="en-US" sz="2000" dirty="0">
                <a:latin typeface="Times New Roman" panose="02020603050405020304" pitchFamily="18" charset="0"/>
                <a:cs typeface="Times New Roman" panose="02020603050405020304" pitchFamily="18" charset="0"/>
              </a:rPr>
              <a:t>, S. Molloy, and B. </a:t>
            </a:r>
            <a:r>
              <a:rPr lang="en-US" sz="2000" dirty="0" err="1">
                <a:latin typeface="Times New Roman" panose="02020603050405020304" pitchFamily="18" charset="0"/>
                <a:cs typeface="Times New Roman" panose="02020603050405020304" pitchFamily="18" charset="0"/>
              </a:rPr>
              <a:t>Sarlo</a:t>
            </a:r>
            <a:r>
              <a:rPr lang="en-US" sz="2000" dirty="0">
                <a:latin typeface="Times New Roman" panose="02020603050405020304" pitchFamily="18" charset="0"/>
                <a:cs typeface="Times New Roman" panose="02020603050405020304" pitchFamily="18" charset="0"/>
              </a:rPr>
              <a:t>, ed., Women's Writing in Latin America: An Anthology (1991).</a:t>
            </a:r>
          </a:p>
          <a:p>
            <a:pPr algn="just"/>
            <a:r>
              <a:rPr lang="en-US" sz="2000" dirty="0">
                <a:latin typeface="Times New Roman" panose="02020603050405020304" pitchFamily="18" charset="0"/>
                <a:cs typeface="Times New Roman" panose="02020603050405020304" pitchFamily="18" charset="0"/>
              </a:rPr>
              <a:t>See also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Imbert</a:t>
            </a:r>
            <a:r>
              <a:rPr lang="en-US" sz="2000" dirty="0">
                <a:latin typeface="Times New Roman" panose="02020603050405020304" pitchFamily="18" charset="0"/>
                <a:cs typeface="Times New Roman" panose="02020603050405020304" pitchFamily="18" charset="0"/>
              </a:rPr>
              <a:t>, Spanish-American Literature: A History (2 vol., 2d ed. 1963);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K</a:t>
            </a:r>
            <a:r>
              <a:rPr lang="en-US" sz="2000" dirty="0">
                <a:latin typeface="Times New Roman" panose="02020603050405020304" pitchFamily="18" charset="0"/>
                <a:cs typeface="Times New Roman" panose="02020603050405020304" pitchFamily="18" charset="0"/>
              </a:rPr>
              <a:t>. Schwartz, A New History of Spanish American Fiction (1972);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D</a:t>
            </a:r>
            <a:r>
              <a:rPr lang="en-US" sz="2000" dirty="0">
                <a:latin typeface="Times New Roman" panose="02020603050405020304" pitchFamily="18" charset="0"/>
                <a:cs typeface="Times New Roman" panose="02020603050405020304" pitchFamily="18" charset="0"/>
              </a:rPr>
              <a:t>. Gallagher, ed., Modern Latin American Literature (1973</a:t>
            </a:r>
            <a:r>
              <a:rPr lang="en-US" sz="2000" dirty="0" smtClean="0">
                <a:latin typeface="Times New Roman" panose="02020603050405020304" pitchFamily="18" charset="0"/>
                <a:cs typeface="Times New Roman" panose="02020603050405020304" pitchFamily="18" charset="0"/>
              </a:rPr>
              <a:t>); </a:t>
            </a: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M</a:t>
            </a:r>
            <a:r>
              <a:rPr lang="en-US" sz="2000" dirty="0">
                <a:latin typeface="Times New Roman" panose="02020603050405020304" pitchFamily="18" charset="0"/>
                <a:cs typeface="Times New Roman" panose="02020603050405020304" pitchFamily="18" charset="0"/>
              </a:rPr>
              <a:t>. Forster, ed., Tradition and Renewal: Essays on Twentieth-Century Latin American Literature and Culture(1975);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Klein, ed., Latin American Literature in the 20th Century: A Guide (1986); </a:t>
            </a:r>
            <a:endParaRPr lang="en-US" sz="20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D</a:t>
            </a:r>
            <a:r>
              <a:rPr lang="en-US" sz="2000" dirty="0">
                <a:latin typeface="Times New Roman" panose="02020603050405020304" pitchFamily="18" charset="0"/>
                <a:cs typeface="Times New Roman" panose="02020603050405020304" pitchFamily="18" charset="0"/>
              </a:rPr>
              <a:t>. W. Foster, ed., Handbook of Latin American Literature (1987); </a:t>
            </a:r>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C</a:t>
            </a:r>
            <a:r>
              <a:rPr lang="en-US" sz="2000" dirty="0">
                <a:latin typeface="Times New Roman" panose="02020603050405020304" pitchFamily="18" charset="0"/>
                <a:cs typeface="Times New Roman" panose="02020603050405020304" pitchFamily="18" charset="0"/>
              </a:rPr>
              <a:t>. Sole, ed., Latin American Writers (1989).</a:t>
            </a:r>
          </a:p>
        </p:txBody>
      </p:sp>
    </p:spTree>
    <p:extLst>
      <p:ext uri="{BB962C8B-B14F-4D97-AF65-F5344CB8AC3E}">
        <p14:creationId xmlns:p14="http://schemas.microsoft.com/office/powerpoint/2010/main" val="2667205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887488"/>
          </a:xfrm>
        </p:spPr>
        <p:txBody>
          <a:bodyPr>
            <a:noAutofit/>
          </a:bodyPr>
          <a:lstStyle/>
          <a:p>
            <a:pPr algn="just"/>
            <a:r>
              <a:rPr lang="en-US" sz="2000" dirty="0">
                <a:latin typeface="Times New Roman" panose="02020603050405020304" pitchFamily="18" charset="0"/>
                <a:cs typeface="Times New Roman" panose="02020603050405020304" pitchFamily="18" charset="0"/>
              </a:rPr>
              <a:t>The letters of </a:t>
            </a:r>
            <a:r>
              <a:rPr lang="en-US" sz="2000" b="1" i="1" dirty="0">
                <a:latin typeface="Times New Roman" panose="02020603050405020304" pitchFamily="18" charset="0"/>
                <a:cs typeface="Times New Roman" panose="02020603050405020304" pitchFamily="18" charset="0"/>
              </a:rPr>
              <a:t>Christopher Columbus </a:t>
            </a:r>
            <a:r>
              <a:rPr lang="en-US" sz="2000" dirty="0">
                <a:latin typeface="Times New Roman" panose="02020603050405020304" pitchFamily="18" charset="0"/>
                <a:cs typeface="Times New Roman" panose="02020603050405020304" pitchFamily="18" charset="0"/>
              </a:rPr>
              <a:t>to Ferdinand V and Isabella I and those of </a:t>
            </a:r>
            <a:r>
              <a:rPr lang="en-US" sz="2000" b="1" i="1" dirty="0" err="1">
                <a:latin typeface="Times New Roman" panose="02020603050405020304" pitchFamily="18" charset="0"/>
                <a:cs typeface="Times New Roman" panose="02020603050405020304" pitchFamily="18" charset="0"/>
              </a:rPr>
              <a:t>Hernán</a:t>
            </a:r>
            <a:r>
              <a:rPr lang="en-US" sz="2000" b="1" i="1" dirty="0">
                <a:latin typeface="Times New Roman" panose="02020603050405020304" pitchFamily="18" charset="0"/>
                <a:cs typeface="Times New Roman" panose="02020603050405020304" pitchFamily="18" charset="0"/>
              </a:rPr>
              <a:t> Cortés</a:t>
            </a:r>
            <a:r>
              <a:rPr lang="en-US" sz="2000" dirty="0">
                <a:latin typeface="Times New Roman" panose="02020603050405020304" pitchFamily="18" charset="0"/>
                <a:cs typeface="Times New Roman" panose="02020603050405020304" pitchFamily="18" charset="0"/>
              </a:rPr>
              <a:t>, the conqueror of Mexico, to Charles V are among the classics of this period. Bernal </a:t>
            </a:r>
            <a:r>
              <a:rPr lang="en-US" sz="2000" dirty="0" err="1">
                <a:latin typeface="Times New Roman" panose="02020603050405020304" pitchFamily="18" charset="0"/>
                <a:cs typeface="Times New Roman" panose="02020603050405020304" pitchFamily="18" charset="0"/>
              </a:rPr>
              <a:t>Díaz</a:t>
            </a:r>
            <a:r>
              <a:rPr lang="en-US" sz="2000" dirty="0">
                <a:latin typeface="Times New Roman" panose="02020603050405020304" pitchFamily="18" charset="0"/>
                <a:cs typeface="Times New Roman" panose="02020603050405020304" pitchFamily="18" charset="0"/>
              </a:rPr>
              <a:t> del Castillo, one of the soldiers of Cortés, wrote a remarkable history of the conquest of Mexico, and the history by the Dominican friar </a:t>
            </a:r>
            <a:r>
              <a:rPr lang="en-US" sz="2000" dirty="0" err="1">
                <a:latin typeface="Times New Roman" panose="02020603050405020304" pitchFamily="18" charset="0"/>
                <a:cs typeface="Times New Roman" panose="02020603050405020304" pitchFamily="18" charset="0"/>
              </a:rPr>
              <a:t>Bartolomé</a:t>
            </a:r>
            <a:r>
              <a:rPr lang="en-US" sz="2000" dirty="0">
                <a:latin typeface="Times New Roman" panose="02020603050405020304" pitchFamily="18" charset="0"/>
                <a:cs typeface="Times New Roman" panose="02020603050405020304" pitchFamily="18" charset="0"/>
              </a:rPr>
              <a:t> de Las Casas of the destruction of the Indies made him the "apostle of the Indians" and the author of the "black legend" of Spain.</a:t>
            </a:r>
            <a:endParaRPr lang="ru-RU" sz="2000"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83568" y="2420888"/>
            <a:ext cx="3744415"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148064" y="2492896"/>
            <a:ext cx="3456385"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2889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887488"/>
          </a:xfrm>
        </p:spPr>
        <p:txBody>
          <a:bodyPr>
            <a:noAutofit/>
          </a:bodyPr>
          <a:lstStyle/>
          <a:p>
            <a:pPr algn="just"/>
            <a:r>
              <a:rPr lang="en-US" sz="2000" dirty="0"/>
              <a:t>Early poetry includes Chile's epic poem, </a:t>
            </a:r>
            <a:r>
              <a:rPr lang="en-US" sz="2000" i="1" dirty="0"/>
              <a:t>La </a:t>
            </a:r>
            <a:r>
              <a:rPr lang="en-US" sz="2000" i="1" dirty="0" err="1"/>
              <a:t>Araucana</a:t>
            </a:r>
            <a:r>
              <a:rPr lang="en-US" sz="2000" i="1" dirty="0"/>
              <a:t> </a:t>
            </a:r>
            <a:r>
              <a:rPr lang="en-US" sz="2000" dirty="0"/>
              <a:t>(1569–89; tr. 1945) by </a:t>
            </a:r>
            <a:r>
              <a:rPr lang="en-US" sz="2000" b="1" i="1" dirty="0"/>
              <a:t>Alonso de </a:t>
            </a:r>
            <a:r>
              <a:rPr lang="en-US" sz="2000" b="1" i="1" dirty="0" err="1"/>
              <a:t>Ercilla</a:t>
            </a:r>
            <a:r>
              <a:rPr lang="en-US" sz="2000" b="1" i="1" dirty="0"/>
              <a:t> y </a:t>
            </a:r>
            <a:r>
              <a:rPr lang="en-US" sz="2000" b="1" i="1" dirty="0" err="1"/>
              <a:t>Zúñiga</a:t>
            </a:r>
            <a:r>
              <a:rPr lang="en-US" sz="2000" dirty="0"/>
              <a:t>, </a:t>
            </a:r>
            <a:r>
              <a:rPr lang="en-US" sz="2000" dirty="0" smtClean="0"/>
              <a:t>a </a:t>
            </a:r>
            <a:r>
              <a:rPr lang="en-US" sz="2000" dirty="0"/>
              <a:t>soldier who described the conflict between the Spaniards and the </a:t>
            </a:r>
            <a:r>
              <a:rPr lang="en-US" sz="2000" dirty="0" err="1"/>
              <a:t>Araucanians</a:t>
            </a:r>
            <a:r>
              <a:rPr lang="en-US" sz="2000" dirty="0"/>
              <a:t> of Chile. The epic tradition was continued by Diego de </a:t>
            </a:r>
            <a:r>
              <a:rPr lang="en-US" sz="2000" dirty="0" err="1"/>
              <a:t>Hajeda</a:t>
            </a:r>
            <a:r>
              <a:rPr lang="en-US" sz="2000" dirty="0"/>
              <a:t> and Bernardo de Balbuena. Among the first of those born in the New World to write about it, </a:t>
            </a:r>
            <a:r>
              <a:rPr lang="en-US" sz="2000" b="1" i="1" dirty="0"/>
              <a:t>the Inca </a:t>
            </a:r>
            <a:r>
              <a:rPr lang="en-US" sz="2000" b="1" i="1" dirty="0" err="1"/>
              <a:t>Garcilaso</a:t>
            </a:r>
            <a:r>
              <a:rPr lang="en-US" sz="2000" b="1" i="1" dirty="0"/>
              <a:t> de la Vega </a:t>
            </a:r>
            <a:r>
              <a:rPr lang="en-US" sz="2000" dirty="0" smtClean="0"/>
              <a:t>described </a:t>
            </a:r>
            <a:r>
              <a:rPr lang="en-US" sz="2000" dirty="0"/>
              <a:t>the history of the Incas and of Peru.</a:t>
            </a:r>
            <a:endParaRPr lang="ru-RU" sz="2000" dirty="0"/>
          </a:p>
        </p:txBody>
      </p:sp>
      <p:sp>
        <p:nvSpPr>
          <p:cNvPr id="3" name="Текст 2"/>
          <p:cNvSpPr>
            <a:spLocks noGrp="1"/>
          </p:cNvSpPr>
          <p:nvPr>
            <p:ph type="body" idx="1"/>
          </p:nvPr>
        </p:nvSpPr>
        <p:spPr>
          <a:xfrm>
            <a:off x="467544" y="2564904"/>
            <a:ext cx="3931920" cy="639762"/>
          </a:xfrm>
        </p:spPr>
        <p:txBody>
          <a:bodyPr/>
          <a:lstStyle/>
          <a:p>
            <a:r>
              <a:rPr lang="es-ES" dirty="0"/>
              <a:t>Alonso de Ercilla y Zúñiga</a:t>
            </a:r>
            <a:endParaRPr lang="ru-RU" dirty="0"/>
          </a:p>
        </p:txBody>
      </p:sp>
      <p:sp>
        <p:nvSpPr>
          <p:cNvPr id="5" name="Текст 4"/>
          <p:cNvSpPr>
            <a:spLocks noGrp="1"/>
          </p:cNvSpPr>
          <p:nvPr>
            <p:ph type="body" sz="quarter" idx="3"/>
          </p:nvPr>
        </p:nvSpPr>
        <p:spPr>
          <a:xfrm>
            <a:off x="4716016" y="2492896"/>
            <a:ext cx="3931920" cy="639762"/>
          </a:xfrm>
        </p:spPr>
        <p:txBody>
          <a:bodyPr/>
          <a:lstStyle/>
          <a:p>
            <a:r>
              <a:rPr lang="en-US" dirty="0" smtClean="0"/>
              <a:t> </a:t>
            </a:r>
            <a:r>
              <a:rPr lang="en-US" dirty="0" err="1"/>
              <a:t>Garcilaso</a:t>
            </a:r>
            <a:r>
              <a:rPr lang="en-US" dirty="0"/>
              <a:t> de la Vega </a:t>
            </a:r>
            <a:endParaRPr lang="ru-RU"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1560" y="3212976"/>
            <a:ext cx="360040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076056" y="3140968"/>
            <a:ext cx="3672407" cy="324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2114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2103512"/>
          </a:xfrm>
        </p:spPr>
        <p:txBody>
          <a:bodyPr>
            <a:noAutofit/>
          </a:bodyPr>
          <a:lstStyle/>
          <a:p>
            <a:pPr algn="just"/>
            <a:r>
              <a:rPr lang="en-US" sz="2000" dirty="0">
                <a:latin typeface="Times New Roman" panose="02020603050405020304" pitchFamily="18" charset="0"/>
                <a:cs typeface="Times New Roman" panose="02020603050405020304" pitchFamily="18" charset="0"/>
              </a:rPr>
              <a:t>With the growth of Spanish colonial society in America came the concomitant growth of literary circles, especially in the </a:t>
            </a:r>
            <a:r>
              <a:rPr lang="en-US" sz="2000" dirty="0" err="1">
                <a:latin typeface="Times New Roman" panose="02020603050405020304" pitchFamily="18" charset="0"/>
                <a:cs typeface="Times New Roman" panose="02020603050405020304" pitchFamily="18" charset="0"/>
              </a:rPr>
              <a:t>viceregal</a:t>
            </a:r>
            <a:r>
              <a:rPr lang="en-US" sz="2000" dirty="0">
                <a:latin typeface="Times New Roman" panose="02020603050405020304" pitchFamily="18" charset="0"/>
                <a:cs typeface="Times New Roman" panose="02020603050405020304" pitchFamily="18" charset="0"/>
              </a:rPr>
              <a:t> capitals of Mexico City and Lima. The writings of the time were imitative of 17th-century Spanish literature. Several notable figures were </a:t>
            </a:r>
            <a:r>
              <a:rPr lang="en-US" sz="2000" b="1" i="1" dirty="0">
                <a:latin typeface="Times New Roman" panose="02020603050405020304" pitchFamily="18" charset="0"/>
                <a:cs typeface="Times New Roman" panose="02020603050405020304" pitchFamily="18" charset="0"/>
              </a:rPr>
              <a:t>Juan Ruiz de </a:t>
            </a:r>
            <a:r>
              <a:rPr lang="en-US" sz="2000" b="1" i="1" dirty="0" err="1" smtClean="0">
                <a:latin typeface="Times New Roman" panose="02020603050405020304" pitchFamily="18" charset="0"/>
                <a:cs typeface="Times New Roman" panose="02020603050405020304" pitchFamily="18" charset="0"/>
              </a:rPr>
              <a:t>Alarcón</a:t>
            </a:r>
            <a:r>
              <a:rPr lang="vi-VN"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Mexican-born playwright, generally considered one of the great Spanish dramatists; </a:t>
            </a:r>
            <a:r>
              <a:rPr lang="en-US" sz="2000" b="1" i="1" dirty="0">
                <a:latin typeface="Times New Roman" panose="02020603050405020304" pitchFamily="18" charset="0"/>
                <a:cs typeface="Times New Roman" panose="02020603050405020304" pitchFamily="18" charset="0"/>
              </a:rPr>
              <a:t>Juana Inés de la Cruz</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Mexican </a:t>
            </a:r>
            <a:r>
              <a:rPr lang="en-US" sz="2000" dirty="0">
                <a:latin typeface="Times New Roman" panose="02020603050405020304" pitchFamily="18" charset="0"/>
                <a:cs typeface="Times New Roman" panose="02020603050405020304" pitchFamily="18" charset="0"/>
              </a:rPr>
              <a:t>nun, feminist, and intellectual, known for her lyric poetry, plays, and prose; and the Peruvian Juan del Valle y </a:t>
            </a:r>
            <a:r>
              <a:rPr lang="en-US" sz="2000" dirty="0" err="1">
                <a:latin typeface="Times New Roman" panose="02020603050405020304" pitchFamily="18" charset="0"/>
                <a:cs typeface="Times New Roman" panose="02020603050405020304" pitchFamily="18" charset="0"/>
              </a:rPr>
              <a:t>Caviedes</a:t>
            </a:r>
            <a:r>
              <a:rPr lang="en-US" sz="2000" dirty="0">
                <a:latin typeface="Times New Roman" panose="02020603050405020304" pitchFamily="18" charset="0"/>
                <a:cs typeface="Times New Roman" panose="02020603050405020304" pitchFamily="18" charset="0"/>
              </a:rPr>
              <a:t>, known for his satiric poetry and sharp wit.</a:t>
            </a:r>
            <a:endParaRPr lang="ru-RU" sz="20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539552" y="2492896"/>
            <a:ext cx="3931920" cy="639762"/>
          </a:xfrm>
        </p:spPr>
        <p:txBody>
          <a:bodyPr/>
          <a:lstStyle/>
          <a:p>
            <a:r>
              <a:rPr lang="en-US" dirty="0"/>
              <a:t>Juan Ruiz de </a:t>
            </a:r>
            <a:r>
              <a:rPr lang="en-US" dirty="0" err="1"/>
              <a:t>Alarcón</a:t>
            </a:r>
            <a:endParaRPr lang="ru-RU" dirty="0"/>
          </a:p>
        </p:txBody>
      </p:sp>
      <p:sp>
        <p:nvSpPr>
          <p:cNvPr id="5" name="Текст 4"/>
          <p:cNvSpPr>
            <a:spLocks noGrp="1"/>
          </p:cNvSpPr>
          <p:nvPr>
            <p:ph type="body" sz="quarter" idx="3"/>
          </p:nvPr>
        </p:nvSpPr>
        <p:spPr>
          <a:xfrm>
            <a:off x="4788024" y="2564904"/>
            <a:ext cx="3931920" cy="639762"/>
          </a:xfrm>
        </p:spPr>
        <p:txBody>
          <a:bodyPr/>
          <a:lstStyle/>
          <a:p>
            <a:r>
              <a:rPr lang="en-US" dirty="0"/>
              <a:t>Juana Inés de la Cruz</a:t>
            </a:r>
            <a:endParaRPr lang="ru-RU"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51521" y="2996952"/>
            <a:ext cx="410445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788024" y="3068960"/>
            <a:ext cx="3960439"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7711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92080"/>
            <a:ext cx="4258816" cy="1261872"/>
          </a:xfrm>
        </p:spPr>
        <p:txBody>
          <a:bodyPr/>
          <a:lstStyle/>
          <a:p>
            <a:r>
              <a:rPr lang="en-US" sz="3200" b="1" i="1" dirty="0">
                <a:latin typeface="Times New Roman" panose="02020603050405020304" pitchFamily="18" charset="0"/>
                <a:cs typeface="Times New Roman" panose="02020603050405020304" pitchFamily="18" charset="0"/>
              </a:rPr>
              <a:t>2. The Nineteenth Century: Nationalism and Romanticism.</a:t>
            </a:r>
            <a:endParaRPr lang="ru-RU" sz="3200" b="1" i="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457200" y="2130552"/>
            <a:ext cx="3898775" cy="4243615"/>
          </a:xfrm>
        </p:spPr>
        <p:txBody>
          <a:bodyPr>
            <a:noAutofit/>
          </a:bodyPr>
          <a:lstStyle/>
          <a:p>
            <a:pPr algn="just"/>
            <a:r>
              <a:rPr lang="en-US" sz="2000" dirty="0">
                <a:latin typeface="Times New Roman" panose="02020603050405020304" pitchFamily="18" charset="0"/>
                <a:cs typeface="Times New Roman" panose="02020603050405020304" pitchFamily="18" charset="0"/>
              </a:rPr>
              <a:t>The colonial period in Spanish American history and letters came to an end with the wars for independence in the early 19th cent. Prose writers and poets, imbued with the ideals of revolution and the nationalism of independence, expressed their thoughts in fiery prose and heroic verse. </a:t>
            </a:r>
            <a:endParaRPr lang="en-US" sz="2000" dirty="0" smtClean="0">
              <a:latin typeface="Times New Roman" panose="02020603050405020304" pitchFamily="18" charset="0"/>
              <a:cs typeface="Times New Roman" panose="02020603050405020304" pitchFamily="18" charset="0"/>
            </a:endParaRPr>
          </a:p>
          <a:p>
            <a:pPr algn="just"/>
            <a:r>
              <a:rPr lang="en-US" sz="2000" b="1" i="1" dirty="0" err="1" smtClean="0">
                <a:latin typeface="Times New Roman" panose="02020603050405020304" pitchFamily="18" charset="0"/>
                <a:cs typeface="Times New Roman" panose="02020603050405020304" pitchFamily="18" charset="0"/>
              </a:rPr>
              <a:t>Simón</a:t>
            </a:r>
            <a:r>
              <a:rPr lang="en-US" sz="2000" b="1" i="1" dirty="0" smtClean="0">
                <a:latin typeface="Times New Roman" panose="02020603050405020304" pitchFamily="18" charset="0"/>
                <a:cs typeface="Times New Roman" panose="02020603050405020304" pitchFamily="18" charset="0"/>
              </a:rPr>
              <a:t> Bolívar</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Liberator, is known for his analyses of the political scene as well as for his military exploits.</a:t>
            </a:r>
            <a:endParaRPr lang="ru-RU" sz="2000" dirty="0">
              <a:latin typeface="Times New Roman" panose="02020603050405020304" pitchFamily="18" charset="0"/>
              <a:cs typeface="Times New Roman" panose="02020603050405020304" pitchFamily="18" charset="0"/>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58682" y="1340768"/>
            <a:ext cx="3157734"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120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3399656"/>
          </a:xfrm>
        </p:spPr>
        <p:txBody>
          <a:bodyPr>
            <a:noAutofit/>
          </a:bodyPr>
          <a:lstStyle/>
          <a:p>
            <a:pPr algn="just"/>
            <a:r>
              <a:rPr lang="en-US" sz="2400" dirty="0">
                <a:latin typeface="Times New Roman" panose="02020603050405020304" pitchFamily="18" charset="0"/>
                <a:cs typeface="Times New Roman" panose="02020603050405020304" pitchFamily="18" charset="0"/>
              </a:rPr>
              <a:t>The Mexican </a:t>
            </a:r>
            <a:r>
              <a:rPr lang="en-US" sz="2400" b="1" i="1" dirty="0">
                <a:latin typeface="Times New Roman" panose="02020603050405020304" pitchFamily="18" charset="0"/>
                <a:cs typeface="Times New Roman" panose="02020603050405020304" pitchFamily="18" charset="0"/>
              </a:rPr>
              <a:t>José </a:t>
            </a:r>
            <a:r>
              <a:rPr lang="en-US" sz="2400" b="1" i="1" dirty="0" err="1">
                <a:latin typeface="Times New Roman" panose="02020603050405020304" pitchFamily="18" charset="0"/>
                <a:cs typeface="Times New Roman" panose="02020603050405020304" pitchFamily="18" charset="0"/>
              </a:rPr>
              <a:t>Joaquín</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Fernández</a:t>
            </a:r>
            <a:r>
              <a:rPr lang="en-US" sz="2400" b="1" i="1" dirty="0">
                <a:latin typeface="Times New Roman" panose="02020603050405020304" pitchFamily="18" charset="0"/>
                <a:cs typeface="Times New Roman" panose="02020603050405020304" pitchFamily="18" charset="0"/>
              </a:rPr>
              <a:t> de </a:t>
            </a:r>
            <a:r>
              <a:rPr lang="en-US" sz="2400" b="1" i="1" dirty="0" err="1">
                <a:latin typeface="Times New Roman" panose="02020603050405020304" pitchFamily="18" charset="0"/>
                <a:cs typeface="Times New Roman" panose="02020603050405020304" pitchFamily="18" charset="0"/>
              </a:rPr>
              <a:t>Lizardi</a:t>
            </a:r>
            <a:r>
              <a:rPr lang="en-US" sz="2400" b="1" i="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became </a:t>
            </a:r>
            <a:r>
              <a:rPr lang="en-US" sz="2400" dirty="0">
                <a:latin typeface="Times New Roman" panose="02020603050405020304" pitchFamily="18" charset="0"/>
                <a:cs typeface="Times New Roman" panose="02020603050405020304" pitchFamily="18" charset="0"/>
              </a:rPr>
              <a:t>famous as an ardent propagandist and pamphleteer. Basically a journalist, he is remembered as the author of the first Spanish American novel, </a:t>
            </a:r>
            <a:r>
              <a:rPr lang="en-US" sz="2400" i="1" dirty="0">
                <a:latin typeface="Times New Roman" panose="02020603050405020304" pitchFamily="18" charset="0"/>
                <a:cs typeface="Times New Roman" panose="02020603050405020304" pitchFamily="18" charset="0"/>
              </a:rPr>
              <a:t>The Itching Parrot</a:t>
            </a:r>
            <a:r>
              <a:rPr lang="en-US" sz="2400" dirty="0">
                <a:latin typeface="Times New Roman" panose="02020603050405020304" pitchFamily="18" charset="0"/>
                <a:cs typeface="Times New Roman" panose="02020603050405020304" pitchFamily="18" charset="0"/>
              </a:rPr>
              <a:t> (1816; tr. 1942), a work in the picaresque genre.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b="1" i="1" dirty="0" smtClean="0">
                <a:latin typeface="Times New Roman" panose="02020603050405020304" pitchFamily="18" charset="0"/>
                <a:cs typeface="Times New Roman" panose="02020603050405020304" pitchFamily="18" charset="0"/>
              </a:rPr>
              <a:t>José </a:t>
            </a:r>
            <a:r>
              <a:rPr lang="en-US" sz="2400" b="1" i="1" dirty="0" err="1">
                <a:latin typeface="Times New Roman" panose="02020603050405020304" pitchFamily="18" charset="0"/>
                <a:cs typeface="Times New Roman" panose="02020603050405020304" pitchFamily="18" charset="0"/>
              </a:rPr>
              <a:t>Joaquín</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Olmedo</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celebrated </a:t>
            </a:r>
            <a:r>
              <a:rPr lang="en-US" sz="2400" dirty="0">
                <a:latin typeface="Times New Roman" panose="02020603050405020304" pitchFamily="18" charset="0"/>
                <a:cs typeface="Times New Roman" panose="02020603050405020304" pitchFamily="18" charset="0"/>
              </a:rPr>
              <a:t>the victories of Bolívar in a heroic poem in the classical style entitled </a:t>
            </a:r>
            <a:r>
              <a:rPr lang="en-US" sz="2400" i="1" dirty="0">
                <a:latin typeface="Times New Roman" panose="02020603050405020304" pitchFamily="18" charset="0"/>
                <a:cs typeface="Times New Roman" panose="02020603050405020304" pitchFamily="18" charset="0"/>
              </a:rPr>
              <a:t>La </a:t>
            </a:r>
            <a:r>
              <a:rPr lang="en-US" sz="2400" i="1" dirty="0" err="1">
                <a:latin typeface="Times New Roman" panose="02020603050405020304" pitchFamily="18" charset="0"/>
                <a:cs typeface="Times New Roman" panose="02020603050405020304" pitchFamily="18" charset="0"/>
              </a:rPr>
              <a:t>victoria</a:t>
            </a:r>
            <a:r>
              <a:rPr lang="en-US" sz="2400" i="1" dirty="0">
                <a:latin typeface="Times New Roman" panose="02020603050405020304" pitchFamily="18" charset="0"/>
                <a:cs typeface="Times New Roman" panose="02020603050405020304" pitchFamily="18" charset="0"/>
              </a:rPr>
              <a:t> de Junín: Canto a Bolívar </a:t>
            </a:r>
            <a:r>
              <a:rPr lang="en-US" sz="2400" dirty="0">
                <a:latin typeface="Times New Roman" panose="02020603050405020304" pitchFamily="18" charset="0"/>
                <a:cs typeface="Times New Roman" panose="02020603050405020304" pitchFamily="18" charset="0"/>
              </a:rPr>
              <a:t>(1825). </a:t>
            </a:r>
            <a:r>
              <a:rPr lang="en-US" sz="2400" b="1" i="1" dirty="0" smtClean="0">
                <a:latin typeface="Times New Roman" panose="02020603050405020304" pitchFamily="18" charset="0"/>
                <a:cs typeface="Times New Roman" panose="02020603050405020304" pitchFamily="18" charset="0"/>
              </a:rPr>
              <a:t>Andrés Bello</a:t>
            </a:r>
            <a:r>
              <a:rPr lang="vi-VN"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Venezuelan humanist, educator, and poet, also sang of America in his serene </a:t>
            </a:r>
            <a:r>
              <a:rPr lang="en-US" sz="2400" i="1" dirty="0">
                <a:latin typeface="Times New Roman" panose="02020603050405020304" pitchFamily="18" charset="0"/>
                <a:cs typeface="Times New Roman" panose="02020603050405020304" pitchFamily="18" charset="0"/>
              </a:rPr>
              <a:t>A Georgic of the Tropics </a:t>
            </a:r>
            <a:r>
              <a:rPr lang="en-US" sz="2400" dirty="0">
                <a:latin typeface="Times New Roman" panose="02020603050405020304" pitchFamily="18" charset="0"/>
                <a:cs typeface="Times New Roman" panose="02020603050405020304" pitchFamily="18" charset="0"/>
              </a:rPr>
              <a:t>(1826; tr. 1954).</a:t>
            </a:r>
            <a:endParaRPr lang="ru-RU" sz="2400" dirty="0">
              <a:latin typeface="Times New Roman" panose="02020603050405020304" pitchFamily="18" charset="0"/>
              <a:cs typeface="Times New Roman" panose="02020603050405020304" pitchFamily="18" charset="0"/>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3861048"/>
            <a:ext cx="237626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005064"/>
            <a:ext cx="252028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4005064"/>
            <a:ext cx="2016224" cy="2304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9644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229600" cy="3528392"/>
          </a:xfrm>
        </p:spPr>
        <p:txBody>
          <a:bodyPr>
            <a:noAutofit/>
          </a:bodyPr>
          <a:lstStyle/>
          <a:p>
            <a:pPr algn="just"/>
            <a:r>
              <a:rPr lang="en-US" sz="2800" dirty="0">
                <a:latin typeface="Times New Roman" panose="02020603050405020304" pitchFamily="18" charset="0"/>
                <a:cs typeface="Times New Roman" panose="02020603050405020304" pitchFamily="18" charset="0"/>
              </a:rPr>
              <a:t>With political independence from Spain achieved, except in the island countries of the Caribbean, cultural independence swept the region, aided by the romantic tenets of freedom, emotional intensity, and individualism. For a while, classic forms coexisted with romanticism as in the poetry of </a:t>
            </a:r>
            <a:r>
              <a:rPr lang="en-US" sz="2800" b="1" i="1" dirty="0">
                <a:latin typeface="Times New Roman" panose="02020603050405020304" pitchFamily="18" charset="0"/>
                <a:cs typeface="Times New Roman" panose="02020603050405020304" pitchFamily="18" charset="0"/>
              </a:rPr>
              <a:t>José </a:t>
            </a:r>
            <a:r>
              <a:rPr lang="en-US" sz="2800" b="1" i="1" dirty="0" err="1">
                <a:latin typeface="Times New Roman" panose="02020603050405020304" pitchFamily="18" charset="0"/>
                <a:cs typeface="Times New Roman" panose="02020603050405020304" pitchFamily="18" charset="0"/>
              </a:rPr>
              <a:t>María</a:t>
            </a:r>
            <a:r>
              <a:rPr lang="en-US" sz="2800" b="1" i="1" dirty="0">
                <a:latin typeface="Times New Roman" panose="02020603050405020304" pitchFamily="18" charset="0"/>
                <a:cs typeface="Times New Roman" panose="02020603050405020304" pitchFamily="18" charset="0"/>
              </a:rPr>
              <a:t> Heredia </a:t>
            </a:r>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Cuba. His </a:t>
            </a:r>
            <a:r>
              <a:rPr lang="en-US" sz="2800" i="1" dirty="0" err="1">
                <a:latin typeface="Times New Roman" panose="02020603050405020304" pitchFamily="18" charset="0"/>
                <a:cs typeface="Times New Roman" panose="02020603050405020304" pitchFamily="18" charset="0"/>
              </a:rPr>
              <a:t>En</a:t>
            </a:r>
            <a:r>
              <a:rPr lang="en-US" sz="2800" i="1" dirty="0">
                <a:latin typeface="Times New Roman" panose="02020603050405020304" pitchFamily="18" charset="0"/>
                <a:cs typeface="Times New Roman" panose="02020603050405020304" pitchFamily="18" charset="0"/>
              </a:rPr>
              <a:t> el </a:t>
            </a:r>
            <a:r>
              <a:rPr lang="en-US" sz="2800" i="1" dirty="0" err="1">
                <a:latin typeface="Times New Roman" panose="02020603050405020304" pitchFamily="18" charset="0"/>
                <a:cs typeface="Times New Roman" panose="02020603050405020304" pitchFamily="18" charset="0"/>
              </a:rPr>
              <a:t>teocalli</a:t>
            </a:r>
            <a:r>
              <a:rPr lang="en-US" sz="2800" i="1" dirty="0">
                <a:latin typeface="Times New Roman" panose="02020603050405020304" pitchFamily="18" charset="0"/>
                <a:cs typeface="Times New Roman" panose="02020603050405020304" pitchFamily="18" charset="0"/>
              </a:rPr>
              <a:t> de Cholula </a:t>
            </a:r>
            <a:r>
              <a:rPr lang="en-US" sz="2800" dirty="0">
                <a:latin typeface="Times New Roman" panose="02020603050405020304" pitchFamily="18" charset="0"/>
                <a:cs typeface="Times New Roman" panose="02020603050405020304" pitchFamily="18" charset="0"/>
              </a:rPr>
              <a:t>[in the temple-pyramid of Cholula] (1820) is </a:t>
            </a:r>
            <a:r>
              <a:rPr lang="en-US" sz="2800"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first Spanish American romantic poem</a:t>
            </a:r>
            <a:r>
              <a:rPr lang="en-US" sz="2800"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4149080"/>
            <a:ext cx="417646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6715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3399656"/>
          </a:xfrm>
        </p:spPr>
        <p:txBody>
          <a:bodyPr>
            <a:normAutofit/>
          </a:bodyPr>
          <a:lstStyle/>
          <a:p>
            <a:pPr algn="just"/>
            <a:r>
              <a:rPr lang="en-US" sz="2400" dirty="0">
                <a:latin typeface="Times New Roman" panose="02020603050405020304" pitchFamily="18" charset="0"/>
                <a:cs typeface="Times New Roman" panose="02020603050405020304" pitchFamily="18" charset="0"/>
              </a:rPr>
              <a:t>Among the early romanticists were the young intellectuals who fled from the tyranny of Juan Manuel de Rosas </a:t>
            </a: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Argentina.  </a:t>
            </a:r>
            <a:r>
              <a:rPr lang="en-US" sz="2400" b="1" i="1" dirty="0">
                <a:latin typeface="Times New Roman" panose="02020603050405020304" pitchFamily="18" charset="0"/>
                <a:cs typeface="Times New Roman" panose="02020603050405020304" pitchFamily="18" charset="0"/>
              </a:rPr>
              <a:t>Esteban </a:t>
            </a:r>
            <a:r>
              <a:rPr lang="en-US" sz="2400" b="1" i="1" dirty="0" err="1">
                <a:latin typeface="Times New Roman" panose="02020603050405020304" pitchFamily="18" charset="0"/>
                <a:cs typeface="Times New Roman" panose="02020603050405020304" pitchFamily="18" charset="0"/>
              </a:rPr>
              <a:t>Echeverría</a:t>
            </a:r>
            <a:r>
              <a:rPr lang="en-US" sz="2400" b="1" i="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expressed </a:t>
            </a:r>
            <a:r>
              <a:rPr lang="en-US" sz="2400" dirty="0">
                <a:latin typeface="Times New Roman" panose="02020603050405020304" pitchFamily="18" charset="0"/>
                <a:cs typeface="Times New Roman" panose="02020603050405020304" pitchFamily="18" charset="0"/>
              </a:rPr>
              <a:t>himself in the poetic narrative </a:t>
            </a:r>
            <a:r>
              <a:rPr lang="en-US" sz="2400" i="1" dirty="0">
                <a:latin typeface="Times New Roman" panose="02020603050405020304" pitchFamily="18" charset="0"/>
                <a:cs typeface="Times New Roman" panose="02020603050405020304" pitchFamily="18" charset="0"/>
              </a:rPr>
              <a:t>La </a:t>
            </a:r>
            <a:r>
              <a:rPr lang="en-US" sz="2400" i="1" dirty="0" err="1">
                <a:latin typeface="Times New Roman" panose="02020603050405020304" pitchFamily="18" charset="0"/>
                <a:cs typeface="Times New Roman" panose="02020603050405020304" pitchFamily="18" charset="0"/>
              </a:rPr>
              <a:t>cautiva</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captive] (1827).  </a:t>
            </a:r>
            <a:r>
              <a:rPr lang="en-US" sz="2400" b="1" i="1" dirty="0">
                <a:latin typeface="Times New Roman" panose="02020603050405020304" pitchFamily="18" charset="0"/>
                <a:cs typeface="Times New Roman" panose="02020603050405020304" pitchFamily="18" charset="0"/>
              </a:rPr>
              <a:t>Domingo Faustino Sarmiento</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also </a:t>
            </a:r>
            <a:r>
              <a:rPr lang="en-US" sz="2400" dirty="0">
                <a:latin typeface="Times New Roman" panose="02020603050405020304" pitchFamily="18" charset="0"/>
                <a:cs typeface="Times New Roman" panose="02020603050405020304" pitchFamily="18" charset="0"/>
              </a:rPr>
              <a:t>of Argentina, was not only the leading exponent of romanticism but also a prolific writer and educator. His</a:t>
            </a:r>
            <a:r>
              <a:rPr lang="en-US" sz="2400" i="1" dirty="0">
                <a:latin typeface="Times New Roman" panose="02020603050405020304" pitchFamily="18" charset="0"/>
                <a:cs typeface="Times New Roman" panose="02020603050405020304" pitchFamily="18" charset="0"/>
              </a:rPr>
              <a:t> Life in the Argentine Republic in the Days of the Tyrants </a:t>
            </a:r>
            <a:r>
              <a:rPr lang="en-US" sz="2400" dirty="0">
                <a:latin typeface="Times New Roman" panose="02020603050405020304" pitchFamily="18" charset="0"/>
                <a:cs typeface="Times New Roman" panose="02020603050405020304" pitchFamily="18" charset="0"/>
              </a:rPr>
              <a:t>(1845; tr. 1960), a study of </a:t>
            </a:r>
            <a:r>
              <a:rPr lang="en-US" sz="2400" dirty="0" err="1">
                <a:latin typeface="Times New Roman" panose="02020603050405020304" pitchFamily="18" charset="0"/>
                <a:cs typeface="Times New Roman" panose="02020603050405020304" pitchFamily="18" charset="0"/>
              </a:rPr>
              <a:t>personalism</a:t>
            </a:r>
            <a:r>
              <a:rPr lang="en-US" sz="2400" dirty="0">
                <a:latin typeface="Times New Roman" panose="02020603050405020304" pitchFamily="18" charset="0"/>
                <a:cs typeface="Times New Roman" panose="02020603050405020304" pitchFamily="18" charset="0"/>
              </a:rPr>
              <a:t> in politics, is among the classics of Spanish American letters.</a:t>
            </a:r>
            <a:endParaRPr lang="ru-RU" sz="2400" dirty="0">
              <a:latin typeface="Times New Roman" panose="02020603050405020304" pitchFamily="18" charset="0"/>
              <a:cs typeface="Times New Roman" panose="02020603050405020304" pitchFamily="18" charset="0"/>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7051"/>
            <a:ext cx="3456384" cy="2478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047052"/>
            <a:ext cx="3312368" cy="2478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Объект 5"/>
          <p:cNvSpPr>
            <a:spLocks noGrp="1"/>
          </p:cNvSpPr>
          <p:nvPr>
            <p:ph idx="1"/>
          </p:nvPr>
        </p:nvSpPr>
        <p:spPr/>
        <p:txBody>
          <a:bodyPr/>
          <a:lstStyle/>
          <a:p>
            <a:pPr marL="0" indent="0">
              <a:buNone/>
            </a:pPr>
            <a:endParaRPr lang="ru-RU" dirty="0"/>
          </a:p>
        </p:txBody>
      </p:sp>
    </p:spTree>
    <p:extLst>
      <p:ext uri="{BB962C8B-B14F-4D97-AF65-F5344CB8AC3E}">
        <p14:creationId xmlns:p14="http://schemas.microsoft.com/office/powerpoint/2010/main" val="4842511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117</TotalTime>
  <Words>2210</Words>
  <Application>Microsoft Office PowerPoint</Application>
  <PresentationFormat>Экран (4:3)</PresentationFormat>
  <Paragraphs>75</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Ясность</vt:lpstr>
      <vt:lpstr>Spanish American Literature    the writings of both the European explorers  of Spanish America  and  its  later  inhabitants. </vt:lpstr>
      <vt:lpstr>Презентация PowerPoint</vt:lpstr>
      <vt:lpstr>The letters of Christopher Columbus to Ferdinand V and Isabella I and those of Hernán Cortés, the conqueror of Mexico, to Charles V are among the classics of this period. Bernal Díaz del Castillo, one of the soldiers of Cortés, wrote a remarkable history of the conquest of Mexico, and the history by the Dominican friar Bartolomé de Las Casas of the destruction of the Indies made him the "apostle of the Indians" and the author of the "black legend" of Spain.</vt:lpstr>
      <vt:lpstr>Early poetry includes Chile's epic poem, La Araucana (1569–89; tr. 1945) by Alonso de Ercilla y Zúñiga, a soldier who described the conflict between the Spaniards and the Araucanians of Chile. The epic tradition was continued by Diego de Hajeda and Bernardo de Balbuena. Among the first of those born in the New World to write about it, the Inca Garcilaso de la Vega described the history of the Incas and of Peru.</vt:lpstr>
      <vt:lpstr>With the growth of Spanish colonial society in America came the concomitant growth of literary circles, especially in the viceregal capitals of Mexico City and Lima. The writings of the time were imitative of 17th-century Spanish literature. Several notable figures were Juan Ruiz de Alarcón, the Mexican-born playwright, generally considered one of the great Spanish dramatists; Juana Inés de la Cruz, Mexican nun, feminist, and intellectual, known for her lyric poetry, plays, and prose; and the Peruvian Juan del Valle y Caviedes, known for his satiric poetry and sharp wit.</vt:lpstr>
      <vt:lpstr>2. The Nineteenth Century: Nationalism and Romanticism.</vt:lpstr>
      <vt:lpstr>The Mexican José Joaquín Fernández de Lizardi became famous as an ardent propagandist and pamphleteer. Basically a journalist, he is remembered as the author of the first Spanish American novel, The Itching Parrot (1816; tr. 1942), a work in the picaresque genre.  José Joaquín Olmedo celebrated the victories of Bolívar in a heroic poem in the classical style entitled La victoria de Junín: Canto a Bolívar (1825). Andrés Bello, the Venezuelan humanist, educator, and poet, also sang of America in his serene A Georgic of the Tropics (1826; tr. 1954).</vt:lpstr>
      <vt:lpstr>With political independence from Spain achieved, except in the island countries of the Caribbean, cultural independence swept the region, aided by the romantic tenets of freedom, emotional intensity, and individualism. For a while, classic forms coexisted with romanticism as in the poetry of José María Heredia of Cuba. His En el teocalli de Cholula [in the temple-pyramid of Cholula] (1820) is the first Spanish American romantic poem.</vt:lpstr>
      <vt:lpstr>Among the early romanticists were the young intellectuals who fled from the tyranny of Juan Manuel de Rosas in Argentina.  Esteban Echeverría expressed himself in the poetic narrative La cautiva [the captive] (1827).  Domingo Faustino Sarmiento, also of Argentina, was not only the leading exponent of romanticism but also a prolific writer and educator. His Life in the Argentine Republic in the Days of the Tyrants (1845; tr. 1960), a study of personalism in politics, is among the classics of Spanish American letters.</vt:lpstr>
      <vt:lpstr>The emphasis on the national scene, so characteristic of romanticism, gave rise to the gaucho literature of Argentina and Uruguay, an indigenous literary genre. The gaucho, the hero of popular tales and ballads, became the subject of some of the most original verse of the century in the poetry of Rafael Obligado, Estanislao del Campo, and in the classic Martín Fierro (1872–79; tr. 1948) of José Hernández. </vt:lpstr>
      <vt:lpstr>The romanticist's interest in the search for his native roots can be seen in the epic poem Tabaré (1886; tr. 1956) of Juan Zorrilla de San Martín, and in the historical anecdotes and sketches, the Knights of the Cape and 37 Other Selections from Tradiciones peruanas (1872–1910; tr. 1945), of Ricardo Palma.</vt:lpstr>
      <vt:lpstr>Презентация PowerPoint</vt:lpstr>
      <vt:lpstr>3. Modernismo.</vt:lpstr>
      <vt:lpstr>Those who initiated this literary movement, known as modernismo, were the Mexican Manuel Gutiérrez Nájera, the Colombian José Asunción Silva, and the Cubans Julián del Casal and José Martí, the latter known also for his struggle to gain Cuba's independence from Spain. The movement reached its peak with the publication of the Nicaraguan Rubén Darío's Selected Poems (tr. 1965), which influenced writers throughout Spanish America and many in Spain. Among others there were Amado Nervo of Mexico, José Santos Chocano of Peru, Ricardo Jaimes Freyre of Bolivia, Guillermo Valencia of Colombia, Julio Herrera y Reissig and José Enrique Rodó of Uruguay, and Leopoldo Lugones of Argentina.</vt:lpstr>
      <vt:lpstr>4. Early-Twentieth-Century Trends.</vt:lpstr>
      <vt:lpstr>Among the poets of the avant-garde movements in poetry were Vicente Huidobro, César Vallejo of Peru, Jorge Luis Borges of Argentina, and Chile's Pablo Neruda, also a Nobel laureate.</vt:lpstr>
      <vt:lpstr>The prose writers largely turned their attention to social themes. Following a tradition perfected by Martí, González Prada, and Rodó, the 20th-century essay reached new heights of intensity in the writings of José Vasconcelos of Mexico, known for his cultural theory as well as his participation in the Mexican Revolution of 1910 and in the educational reform of his country. </vt:lpstr>
      <vt:lpstr>The Mexican Revolution of 1910 produced a subgenre — generally first-hand accounts of aspects of the revolution. The classic work of this genre is The Underdogs (1915; tr. 1963) by Mariano Azuela. </vt:lpstr>
      <vt:lpstr>5. Late-Twentieth-Century Literature.</vt:lpstr>
      <vt:lpstr>The Argentine Jorge Luis Borges' philosophical allegories (including Ficciones [1944; tr. 1962]) brilliantly combined the real with the fantastic, and his younger compatriot  Julio Cortázar gained renown for Hopscotch (1963; tr. 1966), his masterpiece of experimental fiction. </vt:lpstr>
      <vt:lpstr>Carlos Fuentes of Mexico is one of the most eminent modern novelists (The Death of Artemio Cruz [1962; tr. 1964, 1991]), along with Mario Vargas Llosa of Peru (The Green House [1966; tr. 1968]), and, most of all,  the 1982 Nobel Prize–winner Gabriel García Márquez of Colombia (A Hundred Years of Solitude [1967; tr. 1970]).</vt:lpstr>
      <vt:lpstr>Helena Maria Viramontes </vt:lpstr>
      <vt:lpstr>Презентация PowerPoint</vt:lpstr>
      <vt:lpstr>Презентация PowerPoint</vt:lpstr>
      <vt:lpstr>“The Moths”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ASIAN AMERICAN LITERATURE</dc:title>
  <dc:creator>user</dc:creator>
  <cp:lastModifiedBy>user</cp:lastModifiedBy>
  <cp:revision>45</cp:revision>
  <dcterms:created xsi:type="dcterms:W3CDTF">2019-03-17T11:20:30Z</dcterms:created>
  <dcterms:modified xsi:type="dcterms:W3CDTF">2019-03-17T15:19:11Z</dcterms:modified>
</cp:coreProperties>
</file>