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64" r:id="rId24"/>
    <p:sldId id="265" r:id="rId25"/>
    <p:sldId id="266" r:id="rId26"/>
    <p:sldId id="267" r:id="rId27"/>
    <p:sldId id="268" r:id="rId28"/>
    <p:sldId id="269" r:id="rId29"/>
    <p:sldId id="270" r:id="rId30"/>
    <p:sldId id="273" r:id="rId31"/>
    <p:sldId id="271" r:id="rId32"/>
    <p:sldId id="272" r:id="rId33"/>
    <p:sldId id="275" r:id="rId34"/>
    <p:sldId id="290" r:id="rId35"/>
    <p:sldId id="293" r:id="rId36"/>
    <p:sldId id="291" r:id="rId37"/>
    <p:sldId id="292" r:id="rId38"/>
    <p:sldId id="274" r:id="rId3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7CF7E98-9FFF-46E5-AC63-C6E8FA6656D5}" type="datetimeFigureOut">
              <a:rPr lang="ru-RU" smtClean="0"/>
              <a:t>15.04.2019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E6467AF-3B29-4C1A-BFCE-B5968E42A134}"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7CF7E98-9FFF-46E5-AC63-C6E8FA6656D5}" type="datetimeFigureOut">
              <a:rPr lang="ru-RU" smtClean="0"/>
              <a:t>15.04.2019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E6467AF-3B29-4C1A-BFCE-B5968E42A13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7CF7E98-9FFF-46E5-AC63-C6E8FA6656D5}" type="datetimeFigureOut">
              <a:rPr lang="ru-RU" smtClean="0"/>
              <a:t>15.04.2019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E6467AF-3B29-4C1A-BFCE-B5968E42A13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7CF7E98-9FFF-46E5-AC63-C6E8FA6656D5}" type="datetimeFigureOut">
              <a:rPr lang="ru-RU" smtClean="0"/>
              <a:t>15.04.2019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E6467AF-3B29-4C1A-BFCE-B5968E42A13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7CF7E98-9FFF-46E5-AC63-C6E8FA6656D5}" type="datetimeFigureOut">
              <a:rPr lang="ru-RU" smtClean="0"/>
              <a:t>15.04.2019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E6467AF-3B29-4C1A-BFCE-B5968E42A134}"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67CF7E98-9FFF-46E5-AC63-C6E8FA6656D5}" type="datetimeFigureOut">
              <a:rPr lang="ru-RU" smtClean="0"/>
              <a:t>15.04.2019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E6467AF-3B29-4C1A-BFCE-B5968E42A13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67CF7E98-9FFF-46E5-AC63-C6E8FA6656D5}" type="datetimeFigureOut">
              <a:rPr lang="ru-RU" smtClean="0"/>
              <a:t>15.04.2019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E6467AF-3B29-4C1A-BFCE-B5968E42A134}"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7CF7E98-9FFF-46E5-AC63-C6E8FA6656D5}" type="datetimeFigureOut">
              <a:rPr lang="ru-RU" smtClean="0"/>
              <a:t>15.04.2019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E6467AF-3B29-4C1A-BFCE-B5968E42A13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CF7E98-9FFF-46E5-AC63-C6E8FA6656D5}" type="datetimeFigureOut">
              <a:rPr lang="ru-RU" smtClean="0"/>
              <a:t>15.04.2019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E6467AF-3B29-4C1A-BFCE-B5968E42A13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7CF7E98-9FFF-46E5-AC63-C6E8FA6656D5}" type="datetimeFigureOut">
              <a:rPr lang="ru-RU" smtClean="0"/>
              <a:t>15.04.2019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E6467AF-3B29-4C1A-BFCE-B5968E42A134}"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7CF7E98-9FFF-46E5-AC63-C6E8FA6656D5}" type="datetimeFigureOut">
              <a:rPr lang="ru-RU" smtClean="0"/>
              <a:t>15.04.2019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E6467AF-3B29-4C1A-BFCE-B5968E42A134}"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67CF7E98-9FFF-46E5-AC63-C6E8FA6656D5}" type="datetimeFigureOut">
              <a:rPr lang="ru-RU" smtClean="0"/>
              <a:t>15.04.2019</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CE6467AF-3B29-4C1A-BFCE-B5968E42A134}"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britannica.com/biography/Allen-Curnow"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en-US" dirty="0"/>
              <a:t>New Zealand </a:t>
            </a:r>
            <a:r>
              <a:rPr lang="en-US" dirty="0" smtClean="0"/>
              <a:t>literature</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653136"/>
            <a:ext cx="5112568"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56896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9552" y="476672"/>
            <a:ext cx="7848872" cy="5693866"/>
          </a:xfrm>
          <a:prstGeom prst="rect">
            <a:avLst/>
          </a:prstGeom>
        </p:spPr>
        <p:txBody>
          <a:bodyPr wrap="square">
            <a:spAutoFit/>
          </a:bodyPr>
          <a:lstStyle/>
          <a:p>
            <a:pPr algn="just"/>
            <a:r>
              <a:rPr lang="en-US" sz="2800" dirty="0"/>
              <a:t>By the 1930s a new breed of New Zealand writers was emerging, assisted by the growth of universities and small publishing enterprises. </a:t>
            </a:r>
            <a:endParaRPr lang="en-US" sz="2800" dirty="0" smtClean="0"/>
          </a:p>
          <a:p>
            <a:pPr algn="just"/>
            <a:r>
              <a:rPr lang="en-US" sz="2800" dirty="0" smtClean="0"/>
              <a:t>The </a:t>
            </a:r>
            <a:r>
              <a:rPr lang="en-US" sz="2800" dirty="0"/>
              <a:t>New Zealand centennial in 1940 provided a further boost to the local literary scene, and later that decade a state </a:t>
            </a:r>
            <a:r>
              <a:rPr lang="en-US" sz="2800" i="1" dirty="0"/>
              <a:t>Literary Fund </a:t>
            </a:r>
            <a:r>
              <a:rPr lang="en-US" sz="2800" dirty="0"/>
              <a:t>was established. </a:t>
            </a:r>
            <a:endParaRPr lang="en-US" sz="2800" dirty="0" smtClean="0"/>
          </a:p>
          <a:p>
            <a:pPr algn="just"/>
            <a:r>
              <a:rPr lang="en-US" sz="2800" dirty="0" smtClean="0"/>
              <a:t>By </a:t>
            </a:r>
            <a:r>
              <a:rPr lang="en-US" sz="2800" dirty="0"/>
              <a:t>the 1950s there was a wider range of outlets for creative writing, including the influential magazine </a:t>
            </a:r>
            <a:r>
              <a:rPr lang="en-US" sz="2800" i="1" dirty="0"/>
              <a:t>Landfall</a:t>
            </a:r>
            <a:r>
              <a:rPr lang="en-US" sz="2800" dirty="0"/>
              <a:t>. </a:t>
            </a:r>
            <a:endParaRPr lang="en-US" sz="2800" dirty="0" smtClean="0"/>
          </a:p>
          <a:p>
            <a:pPr algn="just"/>
            <a:r>
              <a:rPr lang="en-US" sz="2800" dirty="0" smtClean="0"/>
              <a:t>New </a:t>
            </a:r>
            <a:r>
              <a:rPr lang="en-US" sz="2800" dirty="0"/>
              <a:t>voices in poetry and drama were generating heated debate over identity and politics, while writers of novels, short stories, children's and popular fiction were also finding new audiences.</a:t>
            </a:r>
            <a:endParaRPr lang="ru-RU" sz="2800" dirty="0"/>
          </a:p>
        </p:txBody>
      </p:sp>
    </p:spTree>
    <p:extLst>
      <p:ext uri="{BB962C8B-B14F-4D97-AF65-F5344CB8AC3E}">
        <p14:creationId xmlns:p14="http://schemas.microsoft.com/office/powerpoint/2010/main" val="26080277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83568" y="404664"/>
            <a:ext cx="4392488" cy="6192688"/>
          </a:xfrm>
        </p:spPr>
        <p:txBody>
          <a:bodyPr>
            <a:normAutofit fontScale="92500" lnSpcReduction="20000"/>
          </a:bodyPr>
          <a:lstStyle/>
          <a:p>
            <a:pPr algn="ctr"/>
            <a:r>
              <a:rPr lang="en-US" b="1" i="1" u="sng" dirty="0">
                <a:solidFill>
                  <a:schemeClr val="tx1"/>
                </a:solidFill>
              </a:rPr>
              <a:t>The 1930s: a new </a:t>
            </a:r>
            <a:r>
              <a:rPr lang="en-US" b="1" i="1" u="sng" dirty="0" smtClean="0">
                <a:solidFill>
                  <a:schemeClr val="tx1"/>
                </a:solidFill>
              </a:rPr>
              <a:t>departure</a:t>
            </a:r>
          </a:p>
          <a:p>
            <a:pPr algn="just"/>
            <a:r>
              <a:rPr lang="en-US" dirty="0">
                <a:solidFill>
                  <a:schemeClr val="tx1"/>
                </a:solidFill>
              </a:rPr>
              <a:t>The 1930s saw the emergence in New Zealand of a new breed of writers, whose work usually embodied a reaction against established ideas and conventions. Often these writers were influenced by recent trends in literature overseas, notably modernism, and by social and political events such as the Depression. A growing, if narrow, sense of nationalism was expressed, focusing on the dilemma of </a:t>
            </a:r>
            <a:r>
              <a:rPr lang="en-US" dirty="0" err="1">
                <a:solidFill>
                  <a:schemeClr val="tx1"/>
                </a:solidFill>
              </a:rPr>
              <a:t>Pākehā</a:t>
            </a:r>
            <a:r>
              <a:rPr lang="en-US" dirty="0">
                <a:solidFill>
                  <a:schemeClr val="tx1"/>
                </a:solidFill>
              </a:rPr>
              <a:t> who still looked to England as 'Home', but increasingly identified with New Zealand through ties of kinship and daily experience. Some major literary figures of the 1930s, including short-story writer </a:t>
            </a:r>
            <a:r>
              <a:rPr lang="en-US" b="1" dirty="0">
                <a:solidFill>
                  <a:schemeClr val="tx1"/>
                </a:solidFill>
              </a:rPr>
              <a:t>Frank </a:t>
            </a:r>
            <a:r>
              <a:rPr lang="en-US" b="1" dirty="0" err="1">
                <a:solidFill>
                  <a:schemeClr val="tx1"/>
                </a:solidFill>
              </a:rPr>
              <a:t>Sargeson</a:t>
            </a:r>
            <a:r>
              <a:rPr lang="en-US" dirty="0">
                <a:solidFill>
                  <a:schemeClr val="tx1"/>
                </a:solidFill>
              </a:rPr>
              <a:t>, poets </a:t>
            </a:r>
            <a:r>
              <a:rPr lang="en-US" b="1" dirty="0">
                <a:solidFill>
                  <a:schemeClr val="tx1"/>
                </a:solidFill>
              </a:rPr>
              <a:t>Allen Curnow, A.R.D. Fairburn, Denis Glover </a:t>
            </a:r>
            <a:r>
              <a:rPr lang="en-US" dirty="0">
                <a:solidFill>
                  <a:schemeClr val="tx1"/>
                </a:solidFill>
              </a:rPr>
              <a:t>and</a:t>
            </a:r>
            <a:r>
              <a:rPr lang="en-US" b="1" dirty="0">
                <a:solidFill>
                  <a:schemeClr val="tx1"/>
                </a:solidFill>
              </a:rPr>
              <a:t> R.A.K. Mason</a:t>
            </a:r>
            <a:r>
              <a:rPr lang="en-US" dirty="0">
                <a:solidFill>
                  <a:schemeClr val="tx1"/>
                </a:solidFill>
              </a:rPr>
              <a:t>, and Glover's printer associate </a:t>
            </a:r>
            <a:r>
              <a:rPr lang="en-US" b="1" dirty="0">
                <a:solidFill>
                  <a:schemeClr val="tx1"/>
                </a:solidFill>
              </a:rPr>
              <a:t>Bob Lowry</a:t>
            </a:r>
            <a:r>
              <a:rPr lang="en-US" dirty="0">
                <a:solidFill>
                  <a:schemeClr val="tx1"/>
                </a:solidFill>
              </a:rPr>
              <a:t>, remained active in the 1940s and 1950s</a:t>
            </a:r>
            <a:r>
              <a:rPr lang="en-US" dirty="0" smtClean="0">
                <a:solidFill>
                  <a:schemeClr val="tx1"/>
                </a:solidFill>
              </a:rPr>
              <a:t>.</a:t>
            </a:r>
          </a:p>
          <a:p>
            <a:pPr algn="just"/>
            <a:endParaRPr lang="en-US" dirty="0" smtClean="0"/>
          </a:p>
          <a:p>
            <a:pPr algn="just"/>
            <a:r>
              <a:rPr lang="de-DE" b="1" i="1" dirty="0">
                <a:solidFill>
                  <a:schemeClr val="tx1"/>
                </a:solidFill>
              </a:rPr>
              <a:t>Frank </a:t>
            </a:r>
            <a:r>
              <a:rPr lang="de-DE" b="1" i="1" dirty="0" err="1">
                <a:solidFill>
                  <a:schemeClr val="tx1"/>
                </a:solidFill>
              </a:rPr>
              <a:t>Sargeson</a:t>
            </a:r>
            <a:r>
              <a:rPr lang="de-DE" b="1" i="1" dirty="0">
                <a:solidFill>
                  <a:schemeClr val="tx1"/>
                </a:solidFill>
              </a:rPr>
              <a:t> in </a:t>
            </a:r>
            <a:r>
              <a:rPr lang="de-DE" b="1" i="1" dirty="0" err="1">
                <a:solidFill>
                  <a:schemeClr val="tx1"/>
                </a:solidFill>
              </a:rPr>
              <a:t>his</a:t>
            </a:r>
            <a:r>
              <a:rPr lang="de-DE" b="1" i="1" dirty="0">
                <a:solidFill>
                  <a:schemeClr val="tx1"/>
                </a:solidFill>
              </a:rPr>
              <a:t> </a:t>
            </a:r>
            <a:r>
              <a:rPr lang="de-DE" b="1" i="1" dirty="0" err="1">
                <a:solidFill>
                  <a:schemeClr val="tx1"/>
                </a:solidFill>
              </a:rPr>
              <a:t>garden</a:t>
            </a:r>
            <a:r>
              <a:rPr lang="de-DE" b="1" i="1" dirty="0">
                <a:solidFill>
                  <a:schemeClr val="tx1"/>
                </a:solidFill>
              </a:rPr>
              <a:t>, </a:t>
            </a:r>
            <a:r>
              <a:rPr lang="de-DE" b="1" i="1" dirty="0" err="1">
                <a:solidFill>
                  <a:schemeClr val="tx1"/>
                </a:solidFill>
              </a:rPr>
              <a:t>Takapuna</a:t>
            </a:r>
            <a:r>
              <a:rPr lang="de-DE" b="1" i="1" dirty="0">
                <a:solidFill>
                  <a:schemeClr val="tx1"/>
                </a:solidFill>
              </a:rPr>
              <a:t>, Auckland, 1932.</a:t>
            </a:r>
            <a:endParaRPr lang="ru-RU" b="1" i="1" dirty="0">
              <a:solidFill>
                <a:schemeClr val="tx1"/>
              </a:solidFill>
            </a:endParaRP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210904" y="457200"/>
            <a:ext cx="3537560" cy="5636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51533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48680"/>
            <a:ext cx="8136904" cy="6001643"/>
          </a:xfrm>
          <a:prstGeom prst="rect">
            <a:avLst/>
          </a:prstGeom>
        </p:spPr>
        <p:txBody>
          <a:bodyPr wrap="square">
            <a:spAutoFit/>
          </a:bodyPr>
          <a:lstStyle/>
          <a:p>
            <a:pPr algn="ctr"/>
            <a:r>
              <a:rPr lang="en-US" sz="3200" b="1" i="1" dirty="0"/>
              <a:t>The university influence</a:t>
            </a:r>
          </a:p>
          <a:p>
            <a:pPr algn="just"/>
            <a:r>
              <a:rPr lang="en-US" sz="3200" dirty="0"/>
              <a:t>During the decade some significant changes occurred in the literary scene. More and more, those engaged in literary pursuits began to be associated with academia, rather than journalism as had previously been the case. </a:t>
            </a:r>
            <a:endParaRPr lang="en-US" sz="3200" dirty="0" smtClean="0"/>
          </a:p>
          <a:p>
            <a:pPr algn="just"/>
            <a:r>
              <a:rPr lang="en-US" sz="3200" dirty="0" smtClean="0"/>
              <a:t>Several </a:t>
            </a:r>
            <a:r>
              <a:rPr lang="en-US" sz="3200" dirty="0"/>
              <a:t>magazines publishing new writing were founded by university staff and students; the most prominent of these was </a:t>
            </a:r>
            <a:r>
              <a:rPr lang="en-US" sz="3200" b="1" i="1" dirty="0"/>
              <a:t>Phoenix</a:t>
            </a:r>
            <a:r>
              <a:rPr lang="en-US" sz="3200" dirty="0"/>
              <a:t>, an Auckland University College publication. The influential Christchurch periodical, </a:t>
            </a:r>
            <a:r>
              <a:rPr lang="en-US" sz="3200" b="1" i="1" dirty="0"/>
              <a:t>Tomorrow</a:t>
            </a:r>
            <a:r>
              <a:rPr lang="en-US" sz="3200" dirty="0"/>
              <a:t>, received strong university support.</a:t>
            </a:r>
            <a:endParaRPr lang="ru-RU" sz="3200" dirty="0"/>
          </a:p>
        </p:txBody>
      </p:sp>
    </p:spTree>
    <p:extLst>
      <p:ext uri="{BB962C8B-B14F-4D97-AF65-F5344CB8AC3E}">
        <p14:creationId xmlns:p14="http://schemas.microsoft.com/office/powerpoint/2010/main" val="10530575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04664"/>
            <a:ext cx="8424936" cy="6555641"/>
          </a:xfrm>
          <a:prstGeom prst="rect">
            <a:avLst/>
          </a:prstGeom>
        </p:spPr>
        <p:txBody>
          <a:bodyPr wrap="square">
            <a:spAutoFit/>
          </a:bodyPr>
          <a:lstStyle/>
          <a:p>
            <a:pPr algn="ctr"/>
            <a:r>
              <a:rPr lang="en-US" sz="2800" b="1" i="1" dirty="0"/>
              <a:t>The growth of publishing</a:t>
            </a:r>
          </a:p>
          <a:p>
            <a:pPr algn="just"/>
            <a:r>
              <a:rPr lang="en-US" sz="2800" dirty="0"/>
              <a:t>It became somewhat easier for New Zealand writers to be published. </a:t>
            </a:r>
            <a:endParaRPr lang="en-US" sz="2800" dirty="0" smtClean="0"/>
          </a:p>
          <a:p>
            <a:pPr algn="just"/>
            <a:r>
              <a:rPr lang="en-US" sz="2800" dirty="0" smtClean="0"/>
              <a:t>Several </a:t>
            </a:r>
            <a:r>
              <a:rPr lang="en-US" sz="2800" dirty="0"/>
              <a:t>innovative small publishing enterprises, notably the Caxton Press in Christchurch and the Unicorn Press in Auckland, provided alternatives to the mainstream local firms of </a:t>
            </a:r>
            <a:r>
              <a:rPr lang="en-US" sz="2800" dirty="0" err="1"/>
              <a:t>Whitcombe</a:t>
            </a:r>
            <a:r>
              <a:rPr lang="en-US" sz="2800" dirty="0"/>
              <a:t> and Tombs and A.H. &amp; A.W. Reed. The </a:t>
            </a:r>
            <a:r>
              <a:rPr lang="en-US" sz="2800" i="1" dirty="0"/>
              <a:t>New Zealand Listener</a:t>
            </a:r>
            <a:r>
              <a:rPr lang="en-US" sz="2800" dirty="0"/>
              <a:t>, which developed into an important forum for debate and creative writing, was established in 1939. The first </a:t>
            </a:r>
            <a:r>
              <a:rPr lang="en-US" sz="2800" dirty="0" err="1"/>
              <a:t>Labour</a:t>
            </a:r>
            <a:r>
              <a:rPr lang="en-US" sz="2800" dirty="0"/>
              <a:t> government's support for literature and scholarship was shown in funding for a series of historical and critical publications to mark the country's centennial in 1940; this provided recognition as well as employment for a number of writers, historians and critics.</a:t>
            </a:r>
            <a:endParaRPr lang="ru-RU" sz="2800" dirty="0"/>
          </a:p>
        </p:txBody>
      </p:sp>
    </p:spTree>
    <p:extLst>
      <p:ext uri="{BB962C8B-B14F-4D97-AF65-F5344CB8AC3E}">
        <p14:creationId xmlns:p14="http://schemas.microsoft.com/office/powerpoint/2010/main" val="8277100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04466"/>
            <a:ext cx="8712968" cy="6370975"/>
          </a:xfrm>
          <a:prstGeom prst="rect">
            <a:avLst/>
          </a:prstGeom>
        </p:spPr>
        <p:txBody>
          <a:bodyPr wrap="square">
            <a:spAutoFit/>
          </a:bodyPr>
          <a:lstStyle/>
          <a:p>
            <a:pPr algn="ctr"/>
            <a:r>
              <a:rPr lang="en-US" sz="2400" b="1" dirty="0"/>
              <a:t>The Second World War and beyond</a:t>
            </a:r>
          </a:p>
          <a:p>
            <a:pPr algn="ctr"/>
            <a:r>
              <a:rPr lang="en-US" sz="2400" b="1" dirty="0"/>
              <a:t>The war years</a:t>
            </a:r>
          </a:p>
          <a:p>
            <a:pPr algn="just"/>
            <a:r>
              <a:rPr lang="en-US" sz="2400" dirty="0"/>
              <a:t>In some ways war interrupted the work of New Zealand writers; in others it acted as a stimulant. For those who joined the armed forces, such as </a:t>
            </a:r>
            <a:r>
              <a:rPr lang="en-US" sz="2400" b="1" dirty="0"/>
              <a:t>Eric McCormick, Bruce Mason </a:t>
            </a:r>
            <a:r>
              <a:rPr lang="en-US" sz="2400" dirty="0"/>
              <a:t>and</a:t>
            </a:r>
            <a:r>
              <a:rPr lang="en-US" sz="2400" b="1" dirty="0"/>
              <a:t> Dan Davin</a:t>
            </a:r>
            <a:r>
              <a:rPr lang="en-US" sz="2400" dirty="0"/>
              <a:t>, experience of travel and danger provided creative impetus and a new perspective on their country of birth. From 1941, New Zealand writing gained some international exposure through John Lehmann's monthly publication, </a:t>
            </a:r>
            <a:r>
              <a:rPr lang="en-US" sz="2400" i="1" dirty="0"/>
              <a:t>Penguin New Writing</a:t>
            </a:r>
            <a:r>
              <a:rPr lang="en-US" sz="2400" dirty="0"/>
              <a:t>. </a:t>
            </a:r>
            <a:r>
              <a:rPr lang="en-US" sz="2400" i="1" dirty="0"/>
              <a:t>New Zealand New Writing</a:t>
            </a:r>
            <a:r>
              <a:rPr lang="en-US" sz="2400" dirty="0"/>
              <a:t>, a local version produced between 1942 and 1945, was another vehicle for fresh talent.</a:t>
            </a:r>
          </a:p>
          <a:p>
            <a:pPr algn="just"/>
            <a:r>
              <a:rPr lang="en-US" sz="2400" dirty="0" smtClean="0"/>
              <a:t>The </a:t>
            </a:r>
            <a:r>
              <a:rPr lang="en-US" sz="2400" dirty="0"/>
              <a:t>belief that New Zealand culture was worthy of serious comment was behind a burst of critical writing, beginning in 1940 with the publication of </a:t>
            </a:r>
            <a:r>
              <a:rPr lang="en-US" sz="2400" b="1" dirty="0"/>
              <a:t>Eric McCormick</a:t>
            </a:r>
            <a:r>
              <a:rPr lang="en-US" sz="2400" dirty="0"/>
              <a:t>'s ground-breaking survey Letters and art in New Zealand. This was closely followed by a wide-ranging series of essays by </a:t>
            </a:r>
            <a:r>
              <a:rPr lang="en-US" sz="2400" b="1" dirty="0"/>
              <a:t>Monte </a:t>
            </a:r>
            <a:r>
              <a:rPr lang="en-US" sz="2400" b="1" dirty="0" err="1"/>
              <a:t>Holcroft</a:t>
            </a:r>
            <a:r>
              <a:rPr lang="en-US" sz="2400" dirty="0"/>
              <a:t>, the first of which was entitled </a:t>
            </a:r>
            <a:r>
              <a:rPr lang="en-US" sz="2400" i="1" dirty="0"/>
              <a:t>The deepening stream</a:t>
            </a:r>
            <a:r>
              <a:rPr lang="en-US" sz="2400" dirty="0"/>
              <a:t>.</a:t>
            </a:r>
            <a:endParaRPr lang="ru-RU" sz="2400" dirty="0"/>
          </a:p>
        </p:txBody>
      </p:sp>
    </p:spTree>
    <p:extLst>
      <p:ext uri="{BB962C8B-B14F-4D97-AF65-F5344CB8AC3E}">
        <p14:creationId xmlns:p14="http://schemas.microsoft.com/office/powerpoint/2010/main" val="3292443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8680"/>
            <a:ext cx="7848872" cy="5262979"/>
          </a:xfrm>
          <a:prstGeom prst="rect">
            <a:avLst/>
          </a:prstGeom>
        </p:spPr>
        <p:txBody>
          <a:bodyPr wrap="square">
            <a:spAutoFit/>
          </a:bodyPr>
          <a:lstStyle/>
          <a:p>
            <a:pPr algn="ctr"/>
            <a:r>
              <a:rPr lang="en-US" sz="2800" b="1" dirty="0"/>
              <a:t>Post-war developments</a:t>
            </a:r>
          </a:p>
          <a:p>
            <a:r>
              <a:rPr lang="en-US" sz="2800" dirty="0"/>
              <a:t>With peace came a sense of renewal and some crucial innovations that helped literature to flourish. </a:t>
            </a:r>
            <a:endParaRPr lang="en-US" sz="2800" dirty="0" smtClean="0"/>
          </a:p>
          <a:p>
            <a:pPr algn="just"/>
            <a:r>
              <a:rPr lang="en-US" sz="2800" dirty="0" smtClean="0"/>
              <a:t>New </a:t>
            </a:r>
            <a:r>
              <a:rPr lang="en-US" sz="2800" dirty="0"/>
              <a:t>Zealand universities began to expand rapidly after the war, and once again, they proved havens for writers. </a:t>
            </a:r>
            <a:endParaRPr lang="en-US" sz="2800" dirty="0" smtClean="0"/>
          </a:p>
          <a:p>
            <a:pPr algn="just"/>
            <a:r>
              <a:rPr lang="en-US" sz="2800" dirty="0" smtClean="0"/>
              <a:t>The </a:t>
            </a:r>
            <a:r>
              <a:rPr lang="en-US" sz="2800" dirty="0"/>
              <a:t>University of New Zealand began publishing books in 1949. A controversial but significant move, championed by the influential public servant </a:t>
            </a:r>
            <a:r>
              <a:rPr lang="en-US" sz="2800" b="1" dirty="0" smtClean="0"/>
              <a:t>Joe </a:t>
            </a:r>
            <a:r>
              <a:rPr lang="en-US" sz="2800" b="1" dirty="0" err="1"/>
              <a:t>Heenan</a:t>
            </a:r>
            <a:r>
              <a:rPr lang="en-US" sz="2800" dirty="0"/>
              <a:t>, was the establishment in 1946 of a government </a:t>
            </a:r>
            <a:r>
              <a:rPr lang="en-US" sz="2800" i="1" dirty="0"/>
              <a:t>Literary Fund </a:t>
            </a:r>
            <a:r>
              <a:rPr lang="en-US" sz="2800" dirty="0"/>
              <a:t>to provide writers with financial assistance.</a:t>
            </a:r>
            <a:endParaRPr lang="ru-RU" sz="2800" dirty="0"/>
          </a:p>
        </p:txBody>
      </p:sp>
    </p:spTree>
    <p:extLst>
      <p:ext uri="{BB962C8B-B14F-4D97-AF65-F5344CB8AC3E}">
        <p14:creationId xmlns:p14="http://schemas.microsoft.com/office/powerpoint/2010/main" val="18197630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548680"/>
            <a:ext cx="8352928" cy="5632311"/>
          </a:xfrm>
          <a:prstGeom prst="rect">
            <a:avLst/>
          </a:prstGeom>
        </p:spPr>
        <p:txBody>
          <a:bodyPr wrap="square">
            <a:spAutoFit/>
          </a:bodyPr>
          <a:lstStyle/>
          <a:p>
            <a:pPr algn="ctr"/>
            <a:r>
              <a:rPr lang="en-US" sz="2400" b="1" dirty="0"/>
              <a:t>Poetry</a:t>
            </a:r>
          </a:p>
          <a:p>
            <a:pPr algn="just"/>
            <a:r>
              <a:rPr lang="en-US" sz="2400" dirty="0"/>
              <a:t>The 1940s and 1950s were </a:t>
            </a:r>
            <a:r>
              <a:rPr lang="en-US" sz="2400" dirty="0" err="1"/>
              <a:t>favourable</a:t>
            </a:r>
            <a:r>
              <a:rPr lang="en-US" sz="2400" dirty="0"/>
              <a:t> times for poets and poetry, and lively communities of poets sprang up in the main </a:t>
            </a:r>
            <a:r>
              <a:rPr lang="en-US" sz="2400" dirty="0" err="1"/>
              <a:t>centres</a:t>
            </a:r>
            <a:r>
              <a:rPr lang="en-US" sz="2400" dirty="0"/>
              <a:t>, particularly Wellington and Auckland. Debate about the nature of poetry sparked some heated exchanges</a:t>
            </a:r>
            <a:r>
              <a:rPr lang="en-US" sz="2400" dirty="0" smtClean="0"/>
              <a:t>.</a:t>
            </a:r>
          </a:p>
          <a:p>
            <a:pPr algn="just" fontAlgn="base"/>
            <a:r>
              <a:rPr lang="en-US" sz="2400" dirty="0"/>
              <a:t>Allen Curnow's anthology, </a:t>
            </a:r>
            <a:r>
              <a:rPr lang="en-US" sz="2400" i="1" dirty="0"/>
              <a:t>A book of New Zealand verse 1923–45</a:t>
            </a:r>
            <a:r>
              <a:rPr lang="en-US" sz="2400" dirty="0"/>
              <a:t>, provoked a reaction from emerging poets such </a:t>
            </a:r>
            <a:r>
              <a:rPr lang="en-US" sz="2400" dirty="0" smtClean="0"/>
              <a:t>as </a:t>
            </a:r>
            <a:r>
              <a:rPr lang="en-US" sz="2400" b="1" dirty="0" smtClean="0"/>
              <a:t>James K. Baxter, </a:t>
            </a:r>
            <a:r>
              <a:rPr lang="en-US" sz="2400" b="1" dirty="0"/>
              <a:t>Louis Johnson and Kendrick </a:t>
            </a:r>
            <a:r>
              <a:rPr lang="en-US" sz="2400" b="1" dirty="0" err="1"/>
              <a:t>Smithyman</a:t>
            </a:r>
            <a:r>
              <a:rPr lang="en-US" sz="2400" dirty="0"/>
              <a:t>, who objected to what they saw as Curnow's insistence on a nationalist agenda for poetry. </a:t>
            </a:r>
            <a:endParaRPr lang="en-US" sz="2400" dirty="0" smtClean="0"/>
          </a:p>
          <a:p>
            <a:pPr algn="just" fontAlgn="base"/>
            <a:r>
              <a:rPr lang="en-US" sz="2400" dirty="0" smtClean="0"/>
              <a:t>They </a:t>
            </a:r>
            <a:r>
              <a:rPr lang="en-US" sz="2400" dirty="0"/>
              <a:t>argued that New Zealand poets, now secure in their identity, should express themselves on universal themes in an international context. A related viewpoint was that New Zealand poetry should move on from expressing alienation and isolation and develop a more confident vision of nationhood, inclusive of Māori. </a:t>
            </a:r>
            <a:endParaRPr lang="ru-RU" sz="2400" b="1" dirty="0"/>
          </a:p>
        </p:txBody>
      </p:sp>
    </p:spTree>
    <p:extLst>
      <p:ext uri="{BB962C8B-B14F-4D97-AF65-F5344CB8AC3E}">
        <p14:creationId xmlns:p14="http://schemas.microsoft.com/office/powerpoint/2010/main" val="12877686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548680"/>
            <a:ext cx="8784976" cy="6278642"/>
          </a:xfrm>
          <a:prstGeom prst="rect">
            <a:avLst/>
          </a:prstGeom>
        </p:spPr>
        <p:txBody>
          <a:bodyPr wrap="square">
            <a:spAutoFit/>
          </a:bodyPr>
          <a:lstStyle/>
          <a:p>
            <a:pPr algn="just"/>
            <a:r>
              <a:rPr lang="en-US" sz="2400" dirty="0"/>
              <a:t>Underlying the positions was </a:t>
            </a:r>
            <a:r>
              <a:rPr lang="en-US" sz="2400" b="1" i="1" u="sng" dirty="0"/>
              <a:t>a tension between modernist and romantic approaches to poetry</a:t>
            </a:r>
            <a:r>
              <a:rPr lang="en-US" sz="2400" dirty="0"/>
              <a:t>.</a:t>
            </a:r>
          </a:p>
          <a:p>
            <a:pPr algn="just"/>
            <a:r>
              <a:rPr lang="en-US" sz="2400" dirty="0"/>
              <a:t>The debate was advanced by a passionate speech at the 1951 Writers’ Conference in Christchurch by James K. Baxter, who claimed pre-eminence for the Wellington group of poets, which included himself, Alistair Campbell, W.H. Oliver, Louis Johnson and Hubert </a:t>
            </a:r>
            <a:r>
              <a:rPr lang="en-US" sz="2400" dirty="0" err="1"/>
              <a:t>Witheford</a:t>
            </a:r>
            <a:r>
              <a:rPr lang="en-US" sz="2400" dirty="0"/>
              <a:t>. Sparring continued throughout the decade.</a:t>
            </a:r>
          </a:p>
          <a:p>
            <a:pPr algn="just"/>
            <a:r>
              <a:rPr lang="en-US" sz="2400" dirty="0"/>
              <a:t>Publication opportunities for poets were plentiful: </a:t>
            </a:r>
            <a:r>
              <a:rPr lang="en-US" sz="2400" i="1" dirty="0"/>
              <a:t>the Year Book of the Arts in New Zealand</a:t>
            </a:r>
            <a:r>
              <a:rPr lang="en-US" sz="2400" dirty="0"/>
              <a:t> ran from 1945 until 1951, when it was succeeded by </a:t>
            </a:r>
            <a:r>
              <a:rPr lang="en-US" sz="2400" i="1" dirty="0"/>
              <a:t>New Zealand Poetry Yearbook</a:t>
            </a:r>
            <a:r>
              <a:rPr lang="en-US" sz="2400" dirty="0"/>
              <a:t>. The 1956 </a:t>
            </a:r>
            <a:r>
              <a:rPr lang="en-US" sz="2400" i="1" dirty="0"/>
              <a:t>Anthology of New Zealand verse</a:t>
            </a:r>
            <a:r>
              <a:rPr lang="en-US" sz="2400" dirty="0"/>
              <a:t>, compiled by Robert Chapman and Jonathan Bennett, published many of the younger poets whom Curnow had overlooked in his 1945 anthology, including new women poets such as Mary Stanley. However others, including Ruth France (who used the pen name Paul Henderson), found it difficult to make their voices heard in a male-dominated literary milieu.</a:t>
            </a:r>
          </a:p>
          <a:p>
            <a:endParaRPr lang="en-US" dirty="0"/>
          </a:p>
        </p:txBody>
      </p:sp>
    </p:spTree>
    <p:extLst>
      <p:ext uri="{BB962C8B-B14F-4D97-AF65-F5344CB8AC3E}">
        <p14:creationId xmlns:p14="http://schemas.microsoft.com/office/powerpoint/2010/main" val="22866939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548680"/>
            <a:ext cx="8280920" cy="5693866"/>
          </a:xfrm>
          <a:prstGeom prst="rect">
            <a:avLst/>
          </a:prstGeom>
        </p:spPr>
        <p:txBody>
          <a:bodyPr wrap="square">
            <a:spAutoFit/>
          </a:bodyPr>
          <a:lstStyle/>
          <a:p>
            <a:pPr algn="ctr"/>
            <a:r>
              <a:rPr lang="en-US" sz="2800" b="1" dirty="0"/>
              <a:t>Drama</a:t>
            </a:r>
          </a:p>
          <a:p>
            <a:pPr algn="just"/>
            <a:r>
              <a:rPr lang="en-US" sz="2800" dirty="0"/>
              <a:t>The Depression and the advent of 'talkies' in the late 1920s brought an end to regular tours of New Zealand by British and American professional theatre companies, and thereafter a thriving local amateur dramatic movement emerged. </a:t>
            </a:r>
            <a:endParaRPr lang="en-US" sz="2800" dirty="0" smtClean="0"/>
          </a:p>
          <a:p>
            <a:pPr algn="just"/>
            <a:r>
              <a:rPr lang="en-US" sz="2800" b="1" dirty="0" smtClean="0"/>
              <a:t>Isabella </a:t>
            </a:r>
            <a:r>
              <a:rPr lang="en-US" sz="2800" b="1" dirty="0"/>
              <a:t>Andrews </a:t>
            </a:r>
            <a:r>
              <a:rPr lang="en-US" sz="2800" dirty="0"/>
              <a:t>was one of a number of playwrights who achieved success during the 1930s and 1940s through the original play competitions of the New Zealand branch of the British Drama League. In the same period, the rise of left theatre groups provided opportunities for writers with radical political sympathies.</a:t>
            </a:r>
            <a:endParaRPr lang="ru-RU" sz="2800" dirty="0"/>
          </a:p>
        </p:txBody>
      </p:sp>
    </p:spTree>
    <p:extLst>
      <p:ext uri="{BB962C8B-B14F-4D97-AF65-F5344CB8AC3E}">
        <p14:creationId xmlns:p14="http://schemas.microsoft.com/office/powerpoint/2010/main" val="11628254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762001" y="457200"/>
            <a:ext cx="4746103" cy="5348064"/>
          </a:xfrm>
        </p:spPr>
        <p:txBody>
          <a:bodyPr>
            <a:normAutofit/>
          </a:bodyPr>
          <a:lstStyle/>
          <a:p>
            <a:pPr algn="just"/>
            <a:r>
              <a:rPr lang="en-US" sz="2400" dirty="0">
                <a:solidFill>
                  <a:schemeClr val="tx1"/>
                </a:solidFill>
              </a:rPr>
              <a:t>Although prominent figures such as Charles </a:t>
            </a:r>
            <a:r>
              <a:rPr lang="en-US" sz="2400" dirty="0" err="1">
                <a:solidFill>
                  <a:schemeClr val="tx1"/>
                </a:solidFill>
              </a:rPr>
              <a:t>Brasch</a:t>
            </a:r>
            <a:r>
              <a:rPr lang="en-US" sz="2400" dirty="0">
                <a:solidFill>
                  <a:schemeClr val="tx1"/>
                </a:solidFill>
              </a:rPr>
              <a:t>, James K. Baxter and Frank </a:t>
            </a:r>
            <a:r>
              <a:rPr lang="en-US" sz="2400" dirty="0" err="1">
                <a:solidFill>
                  <a:schemeClr val="tx1"/>
                </a:solidFill>
              </a:rPr>
              <a:t>Sargeson</a:t>
            </a:r>
            <a:r>
              <a:rPr lang="en-US" sz="2400" dirty="0">
                <a:solidFill>
                  <a:schemeClr val="tx1"/>
                </a:solidFill>
              </a:rPr>
              <a:t> wrote plays, the best-known playwright of the 1950s was </a:t>
            </a:r>
            <a:r>
              <a:rPr lang="en-US" sz="2400" b="1" dirty="0">
                <a:solidFill>
                  <a:schemeClr val="tx1"/>
                </a:solidFill>
              </a:rPr>
              <a:t>Bruce Mason</a:t>
            </a:r>
            <a:r>
              <a:rPr lang="en-US" sz="2400" dirty="0">
                <a:solidFill>
                  <a:schemeClr val="tx1"/>
                </a:solidFill>
              </a:rPr>
              <a:t>. </a:t>
            </a:r>
            <a:endParaRPr lang="en-US" sz="2400" dirty="0" smtClean="0">
              <a:solidFill>
                <a:schemeClr val="tx1"/>
              </a:solidFill>
            </a:endParaRPr>
          </a:p>
          <a:p>
            <a:pPr algn="just"/>
            <a:r>
              <a:rPr lang="en-US" sz="2400" dirty="0" smtClean="0">
                <a:solidFill>
                  <a:schemeClr val="tx1"/>
                </a:solidFill>
              </a:rPr>
              <a:t>He </a:t>
            </a:r>
            <a:r>
              <a:rPr lang="en-US" sz="2400" dirty="0">
                <a:solidFill>
                  <a:schemeClr val="tx1"/>
                </a:solidFill>
              </a:rPr>
              <a:t>addressed the question of cultural identity by exploring Māori themes and the disintegration of traditional values. With professional theatre in its infancy in New Zealand, Mason pioneered solo performances and also contributed to the development of radio drama.</a:t>
            </a:r>
            <a:endParaRPr lang="ru-RU" sz="2400" dirty="0">
              <a:solidFill>
                <a:schemeClr val="tx1"/>
              </a:solidFill>
            </a:endParaRP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28184" y="1484784"/>
            <a:ext cx="2520280"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1766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20688"/>
            <a:ext cx="8568952" cy="5543056"/>
          </a:xfrm>
          <a:prstGeom prst="rect">
            <a:avLst/>
          </a:prstGeom>
        </p:spPr>
        <p:txBody>
          <a:bodyPr wrap="square">
            <a:spAutoFit/>
          </a:bodyPr>
          <a:lstStyle/>
          <a:p>
            <a:pPr algn="ctr">
              <a:lnSpc>
                <a:spcPct val="115000"/>
              </a:lnSpc>
              <a:spcAft>
                <a:spcPts val="0"/>
              </a:spcAft>
            </a:pPr>
            <a:r>
              <a:rPr lang="en-US" sz="2800" b="1" dirty="0" smtClean="0">
                <a:ea typeface="Times New Roman"/>
                <a:cs typeface="Times New Roman"/>
              </a:rPr>
              <a:t>Maori narrative: the oral tradition</a:t>
            </a:r>
          </a:p>
          <a:p>
            <a:pPr marL="342900" indent="-342900" algn="ctr">
              <a:lnSpc>
                <a:spcPct val="115000"/>
              </a:lnSpc>
              <a:spcAft>
                <a:spcPts val="0"/>
              </a:spcAft>
              <a:buAutoNum type="arabicPeriod"/>
            </a:pPr>
            <a:endParaRPr lang="en-US" sz="2800" b="1" dirty="0">
              <a:ea typeface="Times New Roman"/>
              <a:cs typeface="Times New Roman"/>
            </a:endParaRPr>
          </a:p>
          <a:p>
            <a:pPr algn="ctr">
              <a:lnSpc>
                <a:spcPct val="115000"/>
              </a:lnSpc>
              <a:spcAft>
                <a:spcPts val="0"/>
              </a:spcAft>
            </a:pPr>
            <a:endParaRPr lang="en-US" sz="2800" b="1" dirty="0" smtClean="0">
              <a:ea typeface="Times New Roman"/>
              <a:cs typeface="Times New Roman"/>
            </a:endParaRPr>
          </a:p>
          <a:p>
            <a:pPr algn="ctr">
              <a:lnSpc>
                <a:spcPct val="115000"/>
              </a:lnSpc>
              <a:spcAft>
                <a:spcPts val="0"/>
              </a:spcAft>
            </a:pPr>
            <a:endParaRPr lang="en-US" sz="2800" b="1" dirty="0">
              <a:ea typeface="Times New Roman"/>
              <a:cs typeface="Times New Roman"/>
            </a:endParaRPr>
          </a:p>
          <a:p>
            <a:pPr algn="ctr">
              <a:lnSpc>
                <a:spcPct val="115000"/>
              </a:lnSpc>
              <a:spcAft>
                <a:spcPts val="0"/>
              </a:spcAft>
            </a:pPr>
            <a:endParaRPr lang="en-US" sz="2800" b="1" dirty="0" smtClean="0">
              <a:ea typeface="Times New Roman"/>
              <a:cs typeface="Times New Roman"/>
            </a:endParaRPr>
          </a:p>
          <a:p>
            <a:pPr indent="450215" algn="just">
              <a:lnSpc>
                <a:spcPct val="115000"/>
              </a:lnSpc>
              <a:spcAft>
                <a:spcPts val="0"/>
              </a:spcAft>
            </a:pPr>
            <a:endParaRPr lang="en-US" sz="2400" dirty="0" smtClean="0">
              <a:ea typeface="Times New Roman"/>
              <a:cs typeface="Times New Roman"/>
            </a:endParaRPr>
          </a:p>
          <a:p>
            <a:pPr indent="450215" algn="just">
              <a:lnSpc>
                <a:spcPct val="115000"/>
              </a:lnSpc>
              <a:spcAft>
                <a:spcPts val="0"/>
              </a:spcAft>
            </a:pPr>
            <a:endParaRPr lang="en-US" sz="2400" dirty="0">
              <a:ea typeface="Times New Roman"/>
              <a:cs typeface="Times New Roman"/>
            </a:endParaRPr>
          </a:p>
          <a:p>
            <a:pPr indent="450215" algn="just">
              <a:lnSpc>
                <a:spcPct val="115000"/>
              </a:lnSpc>
              <a:spcAft>
                <a:spcPts val="0"/>
              </a:spcAft>
            </a:pPr>
            <a:r>
              <a:rPr lang="en-US" sz="2000" dirty="0" smtClean="0">
                <a:ea typeface="Times New Roman"/>
                <a:cs typeface="Times New Roman"/>
              </a:rPr>
              <a:t>T</a:t>
            </a:r>
            <a:r>
              <a:rPr lang="ru-RU" sz="2000" dirty="0" err="1" smtClean="0">
                <a:ea typeface="Times New Roman"/>
                <a:cs typeface="Times New Roman"/>
              </a:rPr>
              <a:t>he</a:t>
            </a:r>
            <a:r>
              <a:rPr lang="ru-RU" sz="2000" dirty="0" smtClean="0">
                <a:ea typeface="Times New Roman"/>
                <a:cs typeface="Times New Roman"/>
              </a:rPr>
              <a:t> </a:t>
            </a:r>
            <a:r>
              <a:rPr lang="en-US" sz="2000" b="1" i="1" dirty="0" smtClean="0">
                <a:ea typeface="Times New Roman"/>
                <a:cs typeface="Times New Roman"/>
              </a:rPr>
              <a:t>Maori </a:t>
            </a:r>
            <a:r>
              <a:rPr lang="ru-RU" sz="2000" b="1" i="1" dirty="0" smtClean="0">
                <a:ea typeface="Times New Roman"/>
                <a:cs typeface="Times New Roman"/>
              </a:rPr>
              <a:t>|</a:t>
            </a:r>
            <a:r>
              <a:rPr lang="ru-RU" sz="2000" b="1" i="1" dirty="0">
                <a:ea typeface="Times New Roman"/>
                <a:cs typeface="Times New Roman"/>
              </a:rPr>
              <a:t>ˈ</a:t>
            </a:r>
            <a:r>
              <a:rPr lang="ru-RU" sz="2000" b="1" i="1" dirty="0" err="1" smtClean="0">
                <a:ea typeface="Times New Roman"/>
                <a:cs typeface="Times New Roman"/>
              </a:rPr>
              <a:t>maʊri</a:t>
            </a:r>
            <a:r>
              <a:rPr lang="ru-RU" sz="2000" b="1" dirty="0" smtClean="0">
                <a:ea typeface="Times New Roman"/>
                <a:cs typeface="Times New Roman"/>
              </a:rPr>
              <a:t>|</a:t>
            </a:r>
            <a:r>
              <a:rPr lang="en-US" sz="2000" dirty="0" smtClean="0">
                <a:ea typeface="Times New Roman"/>
                <a:cs typeface="Times New Roman"/>
              </a:rPr>
              <a:t> (</a:t>
            </a:r>
            <a:r>
              <a:rPr lang="en-US" sz="2000" dirty="0"/>
              <a:t>the indigenous Polynesian people of New </a:t>
            </a:r>
            <a:r>
              <a:rPr lang="en-US" sz="2000" dirty="0" smtClean="0"/>
              <a:t>Zealand) </a:t>
            </a:r>
            <a:r>
              <a:rPr lang="en-US" sz="2000" dirty="0" smtClean="0">
                <a:ea typeface="Times New Roman"/>
                <a:cs typeface="Times New Roman"/>
              </a:rPr>
              <a:t>developed a mythology to explain and record their own past and the</a:t>
            </a:r>
            <a:r>
              <a:rPr lang="ru-RU" sz="2000" dirty="0" smtClean="0">
                <a:ea typeface="Times New Roman"/>
                <a:cs typeface="Times New Roman"/>
              </a:rPr>
              <a:t> </a:t>
            </a:r>
            <a:r>
              <a:rPr lang="en-US" sz="2000" dirty="0" smtClean="0">
                <a:ea typeface="Times New Roman"/>
                <a:cs typeface="Times New Roman"/>
              </a:rPr>
              <a:t>legends of their gods and tribal heroes. As settlement developed through the 19th century, Europeans collected many of these poems and stories and copied them in the Maori language, for example </a:t>
            </a:r>
            <a:r>
              <a:rPr lang="ru-RU" sz="2000" i="1" dirty="0" err="1" smtClean="0">
                <a:ea typeface="Times New Roman"/>
                <a:cs typeface="Times New Roman"/>
              </a:rPr>
              <a:t>Maori</a:t>
            </a:r>
            <a:r>
              <a:rPr lang="ru-RU" sz="2000" i="1" dirty="0" smtClean="0">
                <a:ea typeface="Times New Roman"/>
                <a:cs typeface="Times New Roman"/>
              </a:rPr>
              <a:t> </a:t>
            </a:r>
            <a:r>
              <a:rPr lang="ru-RU" sz="2000" i="1" dirty="0" err="1">
                <a:ea typeface="Times New Roman"/>
                <a:cs typeface="Times New Roman"/>
              </a:rPr>
              <a:t>Fairy</a:t>
            </a:r>
            <a:r>
              <a:rPr lang="ru-RU" sz="2000" i="1" dirty="0">
                <a:ea typeface="Times New Roman"/>
                <a:cs typeface="Times New Roman"/>
              </a:rPr>
              <a:t> </a:t>
            </a:r>
            <a:r>
              <a:rPr lang="ru-RU" sz="2000" i="1" dirty="0" err="1">
                <a:ea typeface="Times New Roman"/>
                <a:cs typeface="Times New Roman"/>
              </a:rPr>
              <a:t>Tales</a:t>
            </a:r>
            <a:r>
              <a:rPr lang="ru-RU" sz="2000" dirty="0">
                <a:ea typeface="Times New Roman"/>
                <a:cs typeface="Times New Roman"/>
              </a:rPr>
              <a:t> (1908; </a:t>
            </a:r>
            <a:r>
              <a:rPr lang="ru-RU" sz="2000" dirty="0" err="1">
                <a:ea typeface="Times New Roman"/>
                <a:cs typeface="Times New Roman"/>
              </a:rPr>
              <a:t>by</a:t>
            </a:r>
            <a:r>
              <a:rPr lang="ru-RU" sz="2000" dirty="0">
                <a:ea typeface="Times New Roman"/>
                <a:cs typeface="Times New Roman"/>
              </a:rPr>
              <a:t> </a:t>
            </a:r>
            <a:r>
              <a:rPr lang="ru-RU" sz="2000" dirty="0" err="1">
                <a:ea typeface="Times New Roman"/>
                <a:cs typeface="Times New Roman"/>
              </a:rPr>
              <a:t>Johannes</a:t>
            </a:r>
            <a:r>
              <a:rPr lang="ru-RU" sz="2000" dirty="0">
                <a:ea typeface="Times New Roman"/>
                <a:cs typeface="Times New Roman"/>
              </a:rPr>
              <a:t> </a:t>
            </a:r>
            <a:r>
              <a:rPr lang="ru-RU" sz="2000" dirty="0" err="1">
                <a:ea typeface="Times New Roman"/>
                <a:cs typeface="Times New Roman"/>
              </a:rPr>
              <a:t>Carl</a:t>
            </a:r>
            <a:r>
              <a:rPr lang="ru-RU" sz="2000" dirty="0">
                <a:ea typeface="Times New Roman"/>
                <a:cs typeface="Times New Roman"/>
              </a:rPr>
              <a:t> </a:t>
            </a:r>
            <a:r>
              <a:rPr lang="ru-RU" sz="2000" dirty="0" err="1">
                <a:ea typeface="Times New Roman"/>
                <a:cs typeface="Times New Roman"/>
              </a:rPr>
              <a:t>Andersen</a:t>
            </a:r>
            <a:r>
              <a:rPr lang="ru-RU" sz="2000" dirty="0" smtClean="0">
                <a:ea typeface="Times New Roman"/>
                <a:cs typeface="Times New Roman"/>
              </a:rPr>
              <a:t>) </a:t>
            </a:r>
            <a:r>
              <a:rPr lang="ru-RU" sz="2000" dirty="0" err="1">
                <a:ea typeface="Times New Roman"/>
                <a:cs typeface="Times New Roman"/>
              </a:rPr>
              <a:t>were</a:t>
            </a:r>
            <a:r>
              <a:rPr lang="ru-RU" sz="2000" dirty="0">
                <a:ea typeface="Times New Roman"/>
                <a:cs typeface="Times New Roman"/>
              </a:rPr>
              <a:t> </a:t>
            </a:r>
            <a:r>
              <a:rPr lang="ru-RU" sz="2000" dirty="0" err="1">
                <a:ea typeface="Times New Roman"/>
                <a:cs typeface="Times New Roman"/>
              </a:rPr>
              <a:t>read</a:t>
            </a:r>
            <a:r>
              <a:rPr lang="ru-RU" sz="2000" dirty="0">
                <a:ea typeface="Times New Roman"/>
                <a:cs typeface="Times New Roman"/>
              </a:rPr>
              <a:t> </a:t>
            </a:r>
            <a:r>
              <a:rPr lang="ru-RU" sz="2000" dirty="0" err="1" smtClean="0">
                <a:ea typeface="Times New Roman"/>
                <a:cs typeface="Times New Roman"/>
              </a:rPr>
              <a:t>to</a:t>
            </a:r>
            <a:r>
              <a:rPr lang="ru-RU" sz="2000" dirty="0" smtClean="0">
                <a:ea typeface="Times New Roman"/>
                <a:cs typeface="Times New Roman"/>
              </a:rPr>
              <a:t> </a:t>
            </a:r>
            <a:r>
              <a:rPr lang="ru-RU" sz="2000" b="1" i="1" dirty="0" err="1" smtClean="0">
                <a:ea typeface="Times New Roman"/>
                <a:cs typeface="Times New Roman"/>
              </a:rPr>
              <a:t>Pakeha</a:t>
            </a:r>
            <a:r>
              <a:rPr lang="ru-RU" sz="2000" b="1" i="1" dirty="0" smtClean="0">
                <a:ea typeface="Times New Roman"/>
                <a:cs typeface="Times New Roman"/>
              </a:rPr>
              <a:t> </a:t>
            </a:r>
            <a:r>
              <a:rPr lang="en-US" sz="2000" b="1" i="1" dirty="0" smtClean="0">
                <a:effectLst/>
                <a:ea typeface="Calibri"/>
                <a:cs typeface="Times New Roman"/>
              </a:rPr>
              <a:t>['</a:t>
            </a:r>
            <a:r>
              <a:rPr lang="en-US" sz="2000" b="1" i="1" dirty="0" err="1" smtClean="0">
                <a:effectLst/>
                <a:ea typeface="Calibri"/>
                <a:cs typeface="Times New Roman"/>
              </a:rPr>
              <a:t>peikha</a:t>
            </a:r>
            <a:r>
              <a:rPr lang="en-US" sz="2000" b="1" i="1" dirty="0" smtClean="0">
                <a:effectLst/>
                <a:ea typeface="Calibri"/>
                <a:cs typeface="Times New Roman"/>
              </a:rPr>
              <a:t>:]</a:t>
            </a:r>
            <a:r>
              <a:rPr lang="en-US" sz="2000" b="1" i="1" dirty="0">
                <a:ea typeface="Times New Roman"/>
                <a:cs typeface="Times New Roman"/>
              </a:rPr>
              <a:t> </a:t>
            </a:r>
            <a:r>
              <a:rPr lang="ru-RU" sz="2000" b="1" i="1" dirty="0">
                <a:ea typeface="Times New Roman"/>
                <a:cs typeface="Times New Roman"/>
              </a:rPr>
              <a:t>(</a:t>
            </a:r>
            <a:r>
              <a:rPr lang="ru-RU" sz="2000" b="1" i="1" dirty="0" err="1">
                <a:ea typeface="Times New Roman"/>
                <a:cs typeface="Times New Roman"/>
              </a:rPr>
              <a:t>European</a:t>
            </a:r>
            <a:r>
              <a:rPr lang="ru-RU" sz="2000" b="1" i="1" dirty="0">
                <a:ea typeface="Times New Roman"/>
                <a:cs typeface="Times New Roman"/>
              </a:rPr>
              <a:t>) </a:t>
            </a:r>
            <a:r>
              <a:rPr lang="ru-RU" sz="2000" dirty="0" err="1" smtClean="0">
                <a:ea typeface="Times New Roman"/>
                <a:cs typeface="Times New Roman"/>
              </a:rPr>
              <a:t>children</a:t>
            </a:r>
            <a:r>
              <a:rPr lang="en-US" sz="2000" dirty="0" smtClean="0">
                <a:ea typeface="Times New Roman"/>
                <a:cs typeface="Times New Roman"/>
              </a:rPr>
              <a:t>.</a:t>
            </a:r>
            <a:endParaRPr lang="ru-RU" sz="2000" dirty="0">
              <a:effectLst/>
              <a:latin typeface="Calibri"/>
              <a:ea typeface="Calibri"/>
              <a:cs typeface="Times New Roman"/>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4663" y="1285875"/>
            <a:ext cx="3114675" cy="2719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06343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4345"/>
            <a:ext cx="8136904" cy="6001643"/>
          </a:xfrm>
          <a:prstGeom prst="rect">
            <a:avLst/>
          </a:prstGeom>
        </p:spPr>
        <p:txBody>
          <a:bodyPr wrap="square">
            <a:spAutoFit/>
          </a:bodyPr>
          <a:lstStyle/>
          <a:p>
            <a:pPr algn="ctr"/>
            <a:r>
              <a:rPr lang="en-US" sz="2400" b="1" dirty="0"/>
              <a:t>The novel and the short story</a:t>
            </a:r>
          </a:p>
          <a:p>
            <a:pPr algn="just"/>
            <a:r>
              <a:rPr lang="en-US" sz="2400" dirty="0"/>
              <a:t>Much fiction of the 1940s and 1950s concentrated on the plight of an isolated individual in a hostile, puritanical society. This theme mirrored the actual struggle of many New Zealand fiction writers to make a living and achieve acceptance. </a:t>
            </a:r>
            <a:endParaRPr lang="en-US" sz="2400" dirty="0" smtClean="0"/>
          </a:p>
          <a:p>
            <a:pPr algn="just"/>
            <a:r>
              <a:rPr lang="en-US" sz="2400" dirty="0" smtClean="0"/>
              <a:t>Among </a:t>
            </a:r>
            <a:r>
              <a:rPr lang="en-US" sz="2400" dirty="0"/>
              <a:t>those who produced significant novels were expatriates </a:t>
            </a:r>
            <a:r>
              <a:rPr lang="en-US" sz="2400" b="1" dirty="0"/>
              <a:t>Dan Davin </a:t>
            </a:r>
            <a:r>
              <a:rPr lang="en-US" sz="2400" dirty="0"/>
              <a:t>and </a:t>
            </a:r>
            <a:r>
              <a:rPr lang="en-US" sz="2400" b="1" dirty="0"/>
              <a:t>James Courage</a:t>
            </a:r>
            <a:r>
              <a:rPr lang="en-US" sz="2400" dirty="0"/>
              <a:t>, and younger writers including </a:t>
            </a:r>
            <a:r>
              <a:rPr lang="en-US" sz="2400" b="1" dirty="0"/>
              <a:t>David Ballantyne</a:t>
            </a:r>
            <a:r>
              <a:rPr lang="en-US" sz="2400" dirty="0"/>
              <a:t>, </a:t>
            </a:r>
            <a:r>
              <a:rPr lang="en-US" sz="2400" b="1" dirty="0"/>
              <a:t>Ruth France </a:t>
            </a:r>
            <a:r>
              <a:rPr lang="en-US" sz="2400" dirty="0"/>
              <a:t>and </a:t>
            </a:r>
            <a:r>
              <a:rPr lang="en-US" sz="2400" b="1" dirty="0"/>
              <a:t>Janet Frame</a:t>
            </a:r>
            <a:r>
              <a:rPr lang="en-US" sz="2400" dirty="0"/>
              <a:t>. </a:t>
            </a:r>
            <a:endParaRPr lang="en-US" sz="2400" dirty="0" smtClean="0"/>
          </a:p>
          <a:p>
            <a:pPr algn="just"/>
            <a:r>
              <a:rPr lang="en-US" sz="2400" dirty="0" smtClean="0"/>
              <a:t>Although </a:t>
            </a:r>
            <a:r>
              <a:rPr lang="en-US" sz="2400" dirty="0"/>
              <a:t>Frank </a:t>
            </a:r>
            <a:r>
              <a:rPr lang="en-US" sz="2400" dirty="0" err="1"/>
              <a:t>Sargeson's</a:t>
            </a:r>
            <a:r>
              <a:rPr lang="en-US" sz="2400" dirty="0"/>
              <a:t> 'realist' narrative style with its blunt New Zealand idioms dominated, some fiction writers experimented with impressionism to convey the intensity of individual experience. </a:t>
            </a:r>
            <a:r>
              <a:rPr lang="en-US" sz="2400" b="1" dirty="0"/>
              <a:t>Maurice Duggan </a:t>
            </a:r>
            <a:r>
              <a:rPr lang="en-US" sz="2400" dirty="0"/>
              <a:t>transcended realist conventions in his short stories, drawing on a wide range of textual models, while </a:t>
            </a:r>
            <a:r>
              <a:rPr lang="en-US" sz="2400" b="1" dirty="0"/>
              <a:t>Helen Shaw </a:t>
            </a:r>
            <a:r>
              <a:rPr lang="en-US" sz="2400" dirty="0"/>
              <a:t>was one of several women short-story writers who broke free of the prevailing focus on masculine concerns and pursuits.</a:t>
            </a:r>
            <a:endParaRPr lang="ru-RU" sz="2400" dirty="0"/>
          </a:p>
        </p:txBody>
      </p:sp>
    </p:spTree>
    <p:extLst>
      <p:ext uri="{BB962C8B-B14F-4D97-AF65-F5344CB8AC3E}">
        <p14:creationId xmlns:p14="http://schemas.microsoft.com/office/powerpoint/2010/main" val="10396219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51521" y="457200"/>
            <a:ext cx="5040560" cy="5420072"/>
          </a:xfrm>
        </p:spPr>
        <p:txBody>
          <a:bodyPr>
            <a:noAutofit/>
          </a:bodyPr>
          <a:lstStyle/>
          <a:p>
            <a:pPr algn="ctr"/>
            <a:r>
              <a:rPr lang="en-US" sz="2400" b="1" dirty="0">
                <a:solidFill>
                  <a:schemeClr val="tx1"/>
                </a:solidFill>
              </a:rPr>
              <a:t>Writing for </a:t>
            </a:r>
            <a:r>
              <a:rPr lang="en-US" sz="2400" b="1" dirty="0" smtClean="0">
                <a:solidFill>
                  <a:schemeClr val="tx1"/>
                </a:solidFill>
              </a:rPr>
              <a:t>children</a:t>
            </a:r>
          </a:p>
          <a:p>
            <a:pPr algn="just"/>
            <a:r>
              <a:rPr lang="en-US" sz="2400" dirty="0">
                <a:solidFill>
                  <a:schemeClr val="tx1"/>
                </a:solidFill>
              </a:rPr>
              <a:t>In the 1940s the School Journals produced by the School Publications Branch of the Department of Education changed in character to focus entirely on high-quality fiction. Many writers had their first stories published in the Journals, for which some of the most prominent, including </a:t>
            </a:r>
            <a:r>
              <a:rPr lang="en-US" sz="2400" b="1" dirty="0">
                <a:solidFill>
                  <a:schemeClr val="tx1"/>
                </a:solidFill>
              </a:rPr>
              <a:t>James K. Baxter, Maurice Duggan </a:t>
            </a:r>
            <a:r>
              <a:rPr lang="en-US" sz="2400" dirty="0">
                <a:solidFill>
                  <a:schemeClr val="tx1"/>
                </a:solidFill>
              </a:rPr>
              <a:t>and </a:t>
            </a:r>
            <a:r>
              <a:rPr lang="en-US" sz="2400" b="1" dirty="0">
                <a:solidFill>
                  <a:schemeClr val="tx1"/>
                </a:solidFill>
              </a:rPr>
              <a:t>Louis Johnson</a:t>
            </a:r>
            <a:r>
              <a:rPr lang="en-US" sz="2400" dirty="0">
                <a:solidFill>
                  <a:schemeClr val="tx1"/>
                </a:solidFill>
              </a:rPr>
              <a:t>, were editors. However, the best-known children's stories of the 1950s, the </a:t>
            </a:r>
            <a:r>
              <a:rPr lang="en-US" sz="2400" i="1" dirty="0">
                <a:solidFill>
                  <a:schemeClr val="tx1"/>
                </a:solidFill>
              </a:rPr>
              <a:t>Hutu and Kawa series </a:t>
            </a:r>
            <a:r>
              <a:rPr lang="en-US" sz="2400" dirty="0">
                <a:solidFill>
                  <a:schemeClr val="tx1"/>
                </a:solidFill>
              </a:rPr>
              <a:t>by </a:t>
            </a:r>
            <a:r>
              <a:rPr lang="en-US" sz="2400" b="1" dirty="0">
                <a:solidFill>
                  <a:schemeClr val="tx1"/>
                </a:solidFill>
              </a:rPr>
              <a:t>Avis Acres</a:t>
            </a:r>
            <a:r>
              <a:rPr lang="en-US" sz="2400" dirty="0">
                <a:solidFill>
                  <a:schemeClr val="tx1"/>
                </a:solidFill>
              </a:rPr>
              <a:t>, achieved their popularity largely through enchanting illustrations.</a:t>
            </a:r>
            <a:endParaRPr lang="ru-RU" sz="2400" dirty="0">
              <a:solidFill>
                <a:schemeClr val="tx1"/>
              </a:solidFill>
            </a:endParaRPr>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64088" y="918990"/>
            <a:ext cx="3456384" cy="4598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23891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692696"/>
            <a:ext cx="8496944" cy="6032421"/>
          </a:xfrm>
          <a:prstGeom prst="rect">
            <a:avLst/>
          </a:prstGeom>
        </p:spPr>
        <p:txBody>
          <a:bodyPr wrap="square">
            <a:spAutoFit/>
          </a:bodyPr>
          <a:lstStyle/>
          <a:p>
            <a:pPr algn="ctr"/>
            <a:r>
              <a:rPr lang="en-US" sz="2800" b="1" dirty="0"/>
              <a:t>Popular </a:t>
            </a:r>
            <a:r>
              <a:rPr lang="en-US" sz="2800" b="1" dirty="0" smtClean="0"/>
              <a:t>fiction</a:t>
            </a:r>
          </a:p>
          <a:p>
            <a:pPr algn="just" fontAlgn="base"/>
            <a:r>
              <a:rPr lang="en-US" sz="2000" dirty="0"/>
              <a:t>Thrillers, romances and other popular writing presented an interesting counterpoint to the concerns of 'serious' fiction. Often these genres supported positive stereotypes about New Zealand and New Zealanders and deliberately avoided analysis of social and political issues in a calculated attempt to appeal to both local and international audiences. This tradition, which had taken root in the 1930s with the work of </a:t>
            </a:r>
            <a:r>
              <a:rPr lang="en-US" sz="2000" b="1" i="1" u="sng" dirty="0"/>
              <a:t>Nelle </a:t>
            </a:r>
            <a:r>
              <a:rPr lang="en-US" sz="2000" b="1" i="1" u="sng" dirty="0" err="1"/>
              <a:t>Scanlan</a:t>
            </a:r>
            <a:r>
              <a:rPr lang="en-US" sz="2000" dirty="0"/>
              <a:t>, </a:t>
            </a:r>
            <a:endParaRPr lang="en-US" sz="2000" dirty="0" smtClean="0"/>
          </a:p>
          <a:p>
            <a:pPr algn="just" fontAlgn="base"/>
            <a:endParaRPr lang="en-US" sz="2000" b="1" i="1" dirty="0"/>
          </a:p>
          <a:p>
            <a:pPr algn="just" fontAlgn="base"/>
            <a:endParaRPr lang="en-US" sz="2000" b="1" i="1" dirty="0" smtClean="0"/>
          </a:p>
          <a:p>
            <a:pPr algn="just" fontAlgn="base"/>
            <a:endParaRPr lang="en-US" sz="2000" b="1" i="1" dirty="0"/>
          </a:p>
          <a:p>
            <a:pPr algn="just" fontAlgn="base"/>
            <a:endParaRPr lang="en-US" sz="2000" b="1" i="1" dirty="0" smtClean="0"/>
          </a:p>
          <a:p>
            <a:pPr algn="just" fontAlgn="base"/>
            <a:endParaRPr lang="en-US" sz="2000" b="1" i="1" dirty="0"/>
          </a:p>
          <a:p>
            <a:pPr algn="just" fontAlgn="base"/>
            <a:r>
              <a:rPr lang="en-US" sz="2000" b="1" i="1" dirty="0" smtClean="0"/>
              <a:t>Rosemary </a:t>
            </a:r>
            <a:r>
              <a:rPr lang="en-US" sz="2000" b="1" i="1" dirty="0"/>
              <a:t>Rees, Mary Scott </a:t>
            </a:r>
            <a:r>
              <a:rPr lang="en-US" sz="2000" dirty="0"/>
              <a:t>and </a:t>
            </a:r>
            <a:r>
              <a:rPr lang="en-US" sz="2000" b="1" dirty="0" err="1" smtClean="0"/>
              <a:t>Ngaio</a:t>
            </a:r>
            <a:r>
              <a:rPr lang="en-US" sz="2000" b="1" dirty="0" smtClean="0"/>
              <a:t> Marsh </a:t>
            </a:r>
            <a:r>
              <a:rPr lang="en-US" sz="2000" dirty="0"/>
              <a:t>was carried on by romance novelist </a:t>
            </a:r>
            <a:r>
              <a:rPr lang="en-US" sz="2000" b="1" dirty="0"/>
              <a:t>Essie Summers </a:t>
            </a:r>
            <a:r>
              <a:rPr lang="en-US" sz="2000" dirty="0"/>
              <a:t>and crime novelist </a:t>
            </a:r>
            <a:r>
              <a:rPr lang="en-US" sz="2000" b="1" dirty="0"/>
              <a:t>Elizabeth Messenger</a:t>
            </a:r>
            <a:r>
              <a:rPr lang="en-US" sz="2000" dirty="0"/>
              <a:t>.</a:t>
            </a:r>
          </a:p>
          <a:p>
            <a:pPr algn="just" fontAlgn="base"/>
            <a:r>
              <a:rPr lang="en-US" sz="2000" dirty="0"/>
              <a:t>By the end of the 1950s, the environment for New Zealand literature was much more </a:t>
            </a:r>
            <a:r>
              <a:rPr lang="en-US" sz="2000" dirty="0" err="1"/>
              <a:t>favourable</a:t>
            </a:r>
            <a:r>
              <a:rPr lang="en-US" sz="2000" dirty="0"/>
              <a:t>. The time was ripe for emerging writers to challenge, subvert and transcend the concepts of nationhood which had been formulated in recent decades.</a:t>
            </a:r>
          </a:p>
          <a:p>
            <a:endParaRPr lang="ru-RU"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2780928"/>
            <a:ext cx="3672407" cy="1510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25965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48680"/>
            <a:ext cx="8496944" cy="4832092"/>
          </a:xfrm>
          <a:prstGeom prst="rect">
            <a:avLst/>
          </a:prstGeom>
        </p:spPr>
        <p:txBody>
          <a:bodyPr wrap="square">
            <a:spAutoFit/>
          </a:bodyPr>
          <a:lstStyle/>
          <a:p>
            <a:pPr algn="just"/>
            <a:r>
              <a:rPr lang="en-US" sz="2800" dirty="0" smtClean="0">
                <a:effectLst/>
                <a:ea typeface="Calibri"/>
                <a:cs typeface="Times New Roman"/>
              </a:rPr>
              <a:t>Modern discussions of New Zealand literature have not given much attention up to the 19th century. </a:t>
            </a:r>
          </a:p>
          <a:p>
            <a:pPr algn="just"/>
            <a:r>
              <a:rPr lang="en-US" sz="2800" dirty="0" smtClean="0"/>
              <a:t>It is not surprising, that the most notable 19th-century writing is found not in poetry and fiction but rather in </a:t>
            </a:r>
            <a:r>
              <a:rPr lang="en-US" sz="2800" i="1" dirty="0" smtClean="0"/>
              <a:t>letters, journals</a:t>
            </a:r>
            <a:r>
              <a:rPr lang="en-US" sz="2800" dirty="0" smtClean="0"/>
              <a:t> and </a:t>
            </a:r>
            <a:r>
              <a:rPr lang="en-US" sz="2800" i="1" dirty="0" smtClean="0"/>
              <a:t>factual accounts</a:t>
            </a:r>
            <a:r>
              <a:rPr lang="en-US" sz="2800" dirty="0" smtClean="0"/>
              <a:t>, such as</a:t>
            </a:r>
          </a:p>
          <a:p>
            <a:pPr algn="just"/>
            <a:r>
              <a:rPr lang="en-US" sz="2800" dirty="0" smtClean="0"/>
              <a:t> </a:t>
            </a:r>
          </a:p>
          <a:p>
            <a:pPr marL="457200" indent="-457200" algn="just">
              <a:buFont typeface="Wingdings" panose="05000000000000000000" pitchFamily="2" charset="2"/>
              <a:buChar char="v"/>
            </a:pPr>
            <a:r>
              <a:rPr lang="en-US" sz="2800" b="1" dirty="0" smtClean="0"/>
              <a:t>Lady Mary Anne Barker</a:t>
            </a:r>
            <a:r>
              <a:rPr lang="en-US" sz="2800" dirty="0" smtClean="0"/>
              <a:t>’s </a:t>
            </a:r>
            <a:r>
              <a:rPr lang="en-US" sz="2800" i="1" dirty="0" smtClean="0"/>
              <a:t>Station Life in New Zealand </a:t>
            </a:r>
            <a:r>
              <a:rPr lang="en-US" sz="2800" dirty="0" smtClean="0"/>
              <a:t>(1870), </a:t>
            </a:r>
          </a:p>
          <a:p>
            <a:pPr marL="457200" indent="-457200" algn="just">
              <a:buFont typeface="Wingdings" panose="05000000000000000000" pitchFamily="2" charset="2"/>
              <a:buChar char="v"/>
            </a:pPr>
            <a:r>
              <a:rPr lang="en-US" sz="2800" b="1" dirty="0" smtClean="0"/>
              <a:t>Samuel Butler</a:t>
            </a:r>
            <a:r>
              <a:rPr lang="en-US" sz="2800" dirty="0" smtClean="0"/>
              <a:t>’s </a:t>
            </a:r>
            <a:r>
              <a:rPr lang="en-US" sz="2800" i="1" dirty="0" smtClean="0"/>
              <a:t>A First Year in Canterbury Settlement </a:t>
            </a:r>
            <a:r>
              <a:rPr lang="en-US" sz="2800" dirty="0" smtClean="0"/>
              <a:t>(1863), </a:t>
            </a:r>
          </a:p>
          <a:p>
            <a:pPr marL="457200" indent="-457200" algn="just">
              <a:buFont typeface="Wingdings" panose="05000000000000000000" pitchFamily="2" charset="2"/>
              <a:buChar char="v"/>
            </a:pPr>
            <a:r>
              <a:rPr lang="en-US" sz="2800" b="1" dirty="0" smtClean="0"/>
              <a:t>Frederick </a:t>
            </a:r>
            <a:r>
              <a:rPr lang="en-US" sz="2800" b="1" dirty="0" err="1" smtClean="0"/>
              <a:t>Maning</a:t>
            </a:r>
            <a:r>
              <a:rPr lang="en-US" sz="2800" dirty="0" err="1" smtClean="0"/>
              <a:t>’s</a:t>
            </a:r>
            <a:r>
              <a:rPr lang="en-US" sz="2800" dirty="0" smtClean="0"/>
              <a:t> </a:t>
            </a:r>
            <a:r>
              <a:rPr lang="en-US" sz="2800" i="1" dirty="0" smtClean="0"/>
              <a:t>Old New Zealand </a:t>
            </a:r>
            <a:r>
              <a:rPr lang="en-US" sz="2800" dirty="0" smtClean="0"/>
              <a:t>(1863).</a:t>
            </a:r>
            <a:endParaRPr lang="en-US" sz="2800" dirty="0"/>
          </a:p>
        </p:txBody>
      </p:sp>
    </p:spTree>
    <p:extLst>
      <p:ext uri="{BB962C8B-B14F-4D97-AF65-F5344CB8AC3E}">
        <p14:creationId xmlns:p14="http://schemas.microsoft.com/office/powerpoint/2010/main" val="25939379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2800" b="1" i="1" dirty="0">
                <a:solidFill>
                  <a:schemeClr val="tx1"/>
                </a:solidFill>
                <a:latin typeface="+mn-lt"/>
              </a:rPr>
              <a:t>Katherine Mansfield </a:t>
            </a:r>
            <a:r>
              <a:rPr lang="en-US" sz="2800" dirty="0" smtClean="0">
                <a:solidFill>
                  <a:schemeClr val="tx1"/>
                </a:solidFill>
                <a:latin typeface="+mn-lt"/>
              </a:rPr>
              <a:t>laid the </a:t>
            </a:r>
            <a:r>
              <a:rPr lang="en-US" sz="2800" dirty="0">
                <a:solidFill>
                  <a:schemeClr val="tx1"/>
                </a:solidFill>
                <a:latin typeface="+mn-lt"/>
              </a:rPr>
              <a:t>foundations for </a:t>
            </a:r>
            <a:r>
              <a:rPr lang="en-US" sz="2800" dirty="0" smtClean="0">
                <a:solidFill>
                  <a:schemeClr val="tx1"/>
                </a:solidFill>
                <a:latin typeface="+mn-lt"/>
              </a:rPr>
              <a:t>the </a:t>
            </a:r>
            <a:r>
              <a:rPr lang="en-US" sz="2800" dirty="0">
                <a:solidFill>
                  <a:schemeClr val="tx1"/>
                </a:solidFill>
                <a:latin typeface="+mn-lt"/>
              </a:rPr>
              <a:t>development of New Zealand </a:t>
            </a:r>
            <a:r>
              <a:rPr lang="en-US" sz="2800" dirty="0" smtClean="0">
                <a:solidFill>
                  <a:schemeClr val="tx1"/>
                </a:solidFill>
                <a:latin typeface="+mn-lt"/>
              </a:rPr>
              <a:t>literature. </a:t>
            </a:r>
            <a:endParaRPr lang="ru-RU" sz="2800" dirty="0">
              <a:solidFill>
                <a:schemeClr val="tx1"/>
              </a:solidFill>
              <a:latin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548680"/>
            <a:ext cx="4176464"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72545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7775" y="247289"/>
            <a:ext cx="8352928" cy="2677656"/>
          </a:xfrm>
          <a:prstGeom prst="rect">
            <a:avLst/>
          </a:prstGeom>
        </p:spPr>
        <p:txBody>
          <a:bodyPr wrap="square">
            <a:spAutoFit/>
          </a:bodyPr>
          <a:lstStyle/>
          <a:p>
            <a:pPr algn="just"/>
            <a:r>
              <a:rPr lang="en-US" sz="2400" dirty="0"/>
              <a:t>Katherine </a:t>
            </a:r>
            <a:r>
              <a:rPr lang="en-US" sz="2400" dirty="0" smtClean="0"/>
              <a:t>Mansfield </a:t>
            </a:r>
            <a:r>
              <a:rPr lang="en-US" sz="2400" dirty="0"/>
              <a:t> </a:t>
            </a:r>
            <a:r>
              <a:rPr lang="en-US" sz="2400" dirty="0" smtClean="0"/>
              <a:t>was a New </a:t>
            </a:r>
            <a:r>
              <a:rPr lang="en-US" sz="2400" dirty="0"/>
              <a:t>Zealand-born English master of the </a:t>
            </a:r>
            <a:r>
              <a:rPr lang="en-US" sz="2400" dirty="0" smtClean="0"/>
              <a:t>short story, </a:t>
            </a:r>
            <a:r>
              <a:rPr lang="en-US" sz="2400" dirty="0"/>
              <a:t>who evolved a distinctive prose style with many overtones of poetry. Her delicate stories, focused upon psychological conflicts, have an obliqueness of narration and a subtlety of observation that reveal the influence of </a:t>
            </a:r>
            <a:r>
              <a:rPr lang="en-US" sz="2400" dirty="0" smtClean="0"/>
              <a:t>Anton Chekhov. </a:t>
            </a:r>
            <a:r>
              <a:rPr lang="en-US" sz="2400" dirty="0"/>
              <a:t>She, in turn, had much influence on the development of the short story as a form of </a:t>
            </a:r>
            <a:r>
              <a:rPr lang="en-US" sz="2400" dirty="0" smtClean="0"/>
              <a:t>literature.</a:t>
            </a:r>
            <a:endParaRPr lang="ru-RU"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960948"/>
            <a:ext cx="2448272"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4099" y="2903628"/>
            <a:ext cx="2520280"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2996952"/>
            <a:ext cx="2376264"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7302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4572000"/>
            <a:ext cx="7842448" cy="1600200"/>
          </a:xfrm>
        </p:spPr>
        <p:txBody>
          <a:bodyPr>
            <a:noAutofit/>
          </a:bodyPr>
          <a:lstStyle/>
          <a:p>
            <a:pPr algn="just"/>
            <a:r>
              <a:rPr lang="en-US" sz="2400" dirty="0">
                <a:latin typeface="+mn-lt"/>
              </a:rPr>
              <a:t>The first important New Zealand novels came from two writers whose scene was northern New Zealand: </a:t>
            </a:r>
            <a:r>
              <a:rPr lang="en-US" sz="2400" dirty="0" smtClean="0">
                <a:latin typeface="+mn-lt"/>
              </a:rPr>
              <a:t/>
            </a:r>
            <a:br>
              <a:rPr lang="en-US" sz="2400" dirty="0" smtClean="0">
                <a:latin typeface="+mn-lt"/>
              </a:rPr>
            </a:br>
            <a:r>
              <a:rPr lang="en-US" sz="2400" b="1" dirty="0" smtClean="0">
                <a:latin typeface="+mn-lt"/>
              </a:rPr>
              <a:t>William </a:t>
            </a:r>
            <a:r>
              <a:rPr lang="en-US" sz="2400" b="1" dirty="0">
                <a:latin typeface="+mn-lt"/>
              </a:rPr>
              <a:t>Satchell </a:t>
            </a:r>
            <a:r>
              <a:rPr lang="en-US" sz="2400" dirty="0">
                <a:latin typeface="+mn-lt"/>
              </a:rPr>
              <a:t>(</a:t>
            </a:r>
            <a:r>
              <a:rPr lang="en-US" sz="2400" i="1" dirty="0">
                <a:latin typeface="+mn-lt"/>
              </a:rPr>
              <a:t>The Land of the Lost </a:t>
            </a:r>
            <a:r>
              <a:rPr lang="en-US" sz="2400" dirty="0">
                <a:latin typeface="+mn-lt"/>
              </a:rPr>
              <a:t>[1902], </a:t>
            </a:r>
            <a:r>
              <a:rPr lang="en-US" sz="2400" i="1" dirty="0">
                <a:latin typeface="+mn-lt"/>
              </a:rPr>
              <a:t>The Toll of the Bush</a:t>
            </a:r>
            <a:r>
              <a:rPr lang="en-US" sz="2400" dirty="0">
                <a:latin typeface="+mn-lt"/>
              </a:rPr>
              <a:t> [1905], and </a:t>
            </a:r>
            <a:r>
              <a:rPr lang="en-US" sz="2400" i="1" dirty="0">
                <a:latin typeface="+mn-lt"/>
              </a:rPr>
              <a:t>The Greenstone Door </a:t>
            </a:r>
            <a:r>
              <a:rPr lang="en-US" sz="2400" dirty="0">
                <a:latin typeface="+mn-lt"/>
              </a:rPr>
              <a:t>[1914]) and </a:t>
            </a:r>
            <a:r>
              <a:rPr lang="en-US" sz="2400" b="1" dirty="0">
                <a:latin typeface="+mn-lt"/>
              </a:rPr>
              <a:t>Jane </a:t>
            </a:r>
            <a:r>
              <a:rPr lang="en-US" sz="2400" b="1" dirty="0" err="1">
                <a:latin typeface="+mn-lt"/>
              </a:rPr>
              <a:t>Mander</a:t>
            </a:r>
            <a:r>
              <a:rPr lang="en-US" sz="2400" dirty="0">
                <a:latin typeface="+mn-lt"/>
              </a:rPr>
              <a:t> (</a:t>
            </a:r>
            <a:r>
              <a:rPr lang="en-US" sz="2400" i="1" dirty="0">
                <a:latin typeface="+mn-lt"/>
              </a:rPr>
              <a:t>The Story of a New Zealand River </a:t>
            </a:r>
            <a:r>
              <a:rPr lang="en-US" sz="2400" dirty="0">
                <a:latin typeface="+mn-lt"/>
              </a:rPr>
              <a:t>[1920]). </a:t>
            </a:r>
            <a:endParaRPr lang="ru-RU" sz="2400" dirty="0">
              <a:latin typeface="+mn-lt"/>
            </a:endParaRPr>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83568" y="836712"/>
            <a:ext cx="3672408"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716016" y="836712"/>
            <a:ext cx="3744416" cy="3312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54112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509120"/>
            <a:ext cx="7704856" cy="1600200"/>
          </a:xfrm>
        </p:spPr>
        <p:txBody>
          <a:bodyPr>
            <a:normAutofit/>
          </a:bodyPr>
          <a:lstStyle/>
          <a:p>
            <a:pPr algn="ctr"/>
            <a:r>
              <a:rPr lang="en-US" sz="2400" b="1" i="1" dirty="0" smtClean="0">
                <a:solidFill>
                  <a:schemeClr val="tx1"/>
                </a:solidFill>
                <a:latin typeface="+mn-lt"/>
                <a:ea typeface="Calibri"/>
                <a:cs typeface="Times New Roman"/>
              </a:rPr>
              <a:t>A Book of New Zealand Verse</a:t>
            </a:r>
            <a:r>
              <a:rPr lang="en-US" sz="2400" b="1" dirty="0" smtClean="0">
                <a:solidFill>
                  <a:schemeClr val="tx1"/>
                </a:solidFill>
                <a:latin typeface="+mn-lt"/>
                <a:ea typeface="Calibri"/>
                <a:cs typeface="Times New Roman"/>
              </a:rPr>
              <a:t> </a:t>
            </a:r>
            <a:br>
              <a:rPr lang="en-US" sz="2400" b="1" dirty="0" smtClean="0">
                <a:solidFill>
                  <a:schemeClr val="tx1"/>
                </a:solidFill>
                <a:latin typeface="+mn-lt"/>
                <a:ea typeface="Calibri"/>
                <a:cs typeface="Times New Roman"/>
              </a:rPr>
            </a:br>
            <a:r>
              <a:rPr lang="en-US" sz="2400" dirty="0" smtClean="0">
                <a:solidFill>
                  <a:schemeClr val="tx1"/>
                </a:solidFill>
                <a:latin typeface="+mn-lt"/>
                <a:ea typeface="Calibri"/>
                <a:cs typeface="Times New Roman"/>
              </a:rPr>
              <a:t>(1945; rev. ed. 1951), edited by </a:t>
            </a:r>
            <a:r>
              <a:rPr lang="en-US" sz="2400" b="1" u="sng" dirty="0" smtClean="0">
                <a:solidFill>
                  <a:schemeClr val="tx1"/>
                </a:solidFill>
                <a:latin typeface="+mn-lt"/>
                <a:ea typeface="Calibri"/>
                <a:cs typeface="Times New Roman"/>
                <a:hlinkClick r:id="rId2"/>
              </a:rPr>
              <a:t>Allen Curnow</a:t>
            </a:r>
            <a:r>
              <a:rPr lang="en-US" sz="2400" dirty="0" smtClean="0">
                <a:solidFill>
                  <a:schemeClr val="tx1"/>
                </a:solidFill>
                <a:latin typeface="+mn-lt"/>
                <a:ea typeface="Calibri"/>
                <a:cs typeface="Times New Roman"/>
              </a:rPr>
              <a:t>, is usually held to mark the advent of New Zealand literature’s “postcolonial” phase.</a:t>
            </a:r>
            <a:endParaRPr lang="en-US" sz="2400" dirty="0">
              <a:solidFill>
                <a:schemeClr val="tx1"/>
              </a:solidFill>
              <a:latin typeface="+mn-lt"/>
            </a:endParaRPr>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19672" y="404664"/>
            <a:ext cx="5760641"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30168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3568" y="692696"/>
            <a:ext cx="7776864" cy="5090624"/>
          </a:xfrm>
          <a:prstGeom prst="rect">
            <a:avLst/>
          </a:prstGeom>
        </p:spPr>
        <p:txBody>
          <a:bodyPr wrap="square">
            <a:spAutoFit/>
          </a:bodyPr>
          <a:lstStyle/>
          <a:p>
            <a:pPr indent="450215" algn="just">
              <a:lnSpc>
                <a:spcPct val="115000"/>
              </a:lnSpc>
              <a:spcAft>
                <a:spcPts val="0"/>
              </a:spcAft>
            </a:pPr>
            <a:r>
              <a:rPr lang="en-US" sz="3200" b="1" dirty="0" smtClean="0">
                <a:ea typeface="Times New Roman"/>
              </a:rPr>
              <a:t>The turn of the 21st century</a:t>
            </a:r>
          </a:p>
          <a:p>
            <a:pPr algn="just"/>
            <a:r>
              <a:rPr lang="en-US" sz="3200" dirty="0" smtClean="0">
                <a:ea typeface="Calibri"/>
              </a:rPr>
              <a:t>The short story continued to be an important form for New Zealand writers through the last decades of the 20th century</a:t>
            </a:r>
            <a:r>
              <a:rPr lang="ru-RU" sz="3200" dirty="0" smtClean="0">
                <a:ea typeface="Calibri"/>
              </a:rPr>
              <a:t>. </a:t>
            </a:r>
            <a:endParaRPr lang="en-US" sz="3200" dirty="0" smtClean="0">
              <a:ea typeface="Calibri"/>
            </a:endParaRPr>
          </a:p>
          <a:p>
            <a:pPr algn="just"/>
            <a:endParaRPr lang="en-US" sz="3200" dirty="0" smtClean="0">
              <a:ea typeface="Calibri"/>
            </a:endParaRPr>
          </a:p>
          <a:p>
            <a:pPr algn="just"/>
            <a:r>
              <a:rPr lang="en-US" sz="3200" dirty="0" smtClean="0">
                <a:ea typeface="Calibri"/>
              </a:rPr>
              <a:t>One of its best modern exponents was </a:t>
            </a:r>
            <a:r>
              <a:rPr lang="en-US" sz="3200" b="1" dirty="0" smtClean="0">
                <a:ea typeface="Calibri"/>
              </a:rPr>
              <a:t>Owen Marshall</a:t>
            </a:r>
            <a:r>
              <a:rPr lang="en-US" sz="3200" dirty="0" smtClean="0">
                <a:ea typeface="Calibri"/>
              </a:rPr>
              <a:t> (</a:t>
            </a:r>
            <a:r>
              <a:rPr lang="en-US" sz="3200" i="1" dirty="0" smtClean="0">
                <a:ea typeface="Calibri"/>
              </a:rPr>
              <a:t>The Lynx Hunter, and Other Stories</a:t>
            </a:r>
            <a:r>
              <a:rPr lang="en-US" sz="3200" dirty="0" smtClean="0">
                <a:ea typeface="Calibri"/>
              </a:rPr>
              <a:t> [1987], </a:t>
            </a:r>
            <a:r>
              <a:rPr lang="en-US" sz="3200" i="1" dirty="0" smtClean="0">
                <a:ea typeface="Calibri"/>
              </a:rPr>
              <a:t>The Divided World</a:t>
            </a:r>
            <a:r>
              <a:rPr lang="en-US" sz="3200" dirty="0" smtClean="0">
                <a:ea typeface="Calibri"/>
              </a:rPr>
              <a:t> </a:t>
            </a:r>
            <a:r>
              <a:rPr lang="ru-RU" sz="3200" dirty="0" smtClean="0">
                <a:ea typeface="Calibri"/>
              </a:rPr>
              <a:t>[</a:t>
            </a:r>
            <a:r>
              <a:rPr lang="ru-RU" sz="3200" dirty="0">
                <a:ea typeface="Calibri"/>
              </a:rPr>
              <a:t>1989]); </a:t>
            </a:r>
            <a:r>
              <a:rPr lang="en-US" sz="3200" b="1" dirty="0" smtClean="0">
                <a:ea typeface="Calibri"/>
              </a:rPr>
              <a:t>Vincent O’Sullivan </a:t>
            </a:r>
            <a:r>
              <a:rPr lang="en-US" sz="3200" dirty="0" smtClean="0">
                <a:ea typeface="Calibri"/>
              </a:rPr>
              <a:t>(</a:t>
            </a:r>
            <a:r>
              <a:rPr lang="en-US" sz="3200" i="1" dirty="0" smtClean="0">
                <a:ea typeface="Calibri"/>
              </a:rPr>
              <a:t>Survivals and Other Stories</a:t>
            </a:r>
            <a:r>
              <a:rPr lang="en-US" sz="3200" dirty="0" smtClean="0">
                <a:ea typeface="Calibri"/>
              </a:rPr>
              <a:t> [1985]) was another</a:t>
            </a:r>
            <a:r>
              <a:rPr lang="ru-RU" sz="3200" dirty="0" smtClean="0">
                <a:ea typeface="Calibri"/>
              </a:rPr>
              <a:t>. </a:t>
            </a:r>
            <a:endParaRPr lang="ru-RU" sz="3200" dirty="0"/>
          </a:p>
        </p:txBody>
      </p:sp>
    </p:spTree>
    <p:extLst>
      <p:ext uri="{BB962C8B-B14F-4D97-AF65-F5344CB8AC3E}">
        <p14:creationId xmlns:p14="http://schemas.microsoft.com/office/powerpoint/2010/main" val="24093442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581128"/>
            <a:ext cx="6784848" cy="1600200"/>
          </a:xfrm>
        </p:spPr>
        <p:txBody>
          <a:bodyPr>
            <a:normAutofit/>
          </a:bodyPr>
          <a:lstStyle/>
          <a:p>
            <a:r>
              <a:rPr lang="en-US" sz="2800" b="1" i="1" dirty="0">
                <a:latin typeface="+mn-lt"/>
              </a:rPr>
              <a:t>Owen Marshall is a writer who speaks with equal intensity to the unbearable loveliness and malevolence of </a:t>
            </a:r>
            <a:r>
              <a:rPr lang="en-US" sz="2800" b="1" i="1" dirty="0" smtClean="0">
                <a:latin typeface="+mn-lt"/>
              </a:rPr>
              <a:t>life.</a:t>
            </a:r>
            <a:endParaRPr lang="ru-RU" sz="2800" b="1" i="1" dirty="0">
              <a:latin typeface="+mn-lt"/>
            </a:endParaRPr>
          </a:p>
        </p:txBody>
      </p:sp>
      <p:sp>
        <p:nvSpPr>
          <p:cNvPr id="4" name="Текст 3"/>
          <p:cNvSpPr>
            <a:spLocks noGrp="1"/>
          </p:cNvSpPr>
          <p:nvPr>
            <p:ph type="body" sz="half" idx="2"/>
          </p:nvPr>
        </p:nvSpPr>
        <p:spPr/>
        <p:txBody>
          <a:bodyPr>
            <a:normAutofit fontScale="85000" lnSpcReduction="10000"/>
          </a:bodyPr>
          <a:lstStyle/>
          <a:p>
            <a:pPr algn="just"/>
            <a:r>
              <a:rPr lang="en-US" sz="2400" b="1" i="1" dirty="0" smtClean="0">
                <a:solidFill>
                  <a:schemeClr val="tx1"/>
                </a:solidFill>
                <a:ea typeface="Calibri"/>
              </a:rPr>
              <a:t>Owen</a:t>
            </a:r>
            <a:r>
              <a:rPr lang="en-US" sz="1800" dirty="0" smtClean="0">
                <a:solidFill>
                  <a:schemeClr val="tx1"/>
                </a:solidFill>
                <a:latin typeface="Calibri"/>
                <a:ea typeface="Calibri"/>
                <a:cs typeface="Times New Roman"/>
              </a:rPr>
              <a:t> </a:t>
            </a:r>
            <a:r>
              <a:rPr lang="en-US" sz="2400" b="1" i="1" dirty="0" smtClean="0">
                <a:solidFill>
                  <a:schemeClr val="tx1"/>
                </a:solidFill>
                <a:ea typeface="Calibri"/>
              </a:rPr>
              <a:t>Marshall</a:t>
            </a:r>
            <a:r>
              <a:rPr lang="en-US" sz="2400" dirty="0" smtClean="0">
                <a:solidFill>
                  <a:schemeClr val="tx1"/>
                </a:solidFill>
                <a:ea typeface="Calibri"/>
              </a:rPr>
              <a:t> is the pen name of Owen Marshall Jones, a short story writer and novelist.</a:t>
            </a:r>
            <a:r>
              <a:rPr lang="en-US" sz="1800" dirty="0" smtClean="0">
                <a:solidFill>
                  <a:schemeClr val="tx1"/>
                </a:solidFill>
                <a:latin typeface="Calibri"/>
                <a:ea typeface="Calibri"/>
                <a:cs typeface="Times New Roman"/>
              </a:rPr>
              <a:t> </a:t>
            </a:r>
          </a:p>
          <a:p>
            <a:pPr algn="just"/>
            <a:r>
              <a:rPr lang="en-US" sz="2400" dirty="0" smtClean="0">
                <a:solidFill>
                  <a:schemeClr val="tx1"/>
                </a:solidFill>
                <a:ea typeface="Calibri"/>
              </a:rPr>
              <a:t>Marshall has been ranked among the very finest, if not the finest, New Zealand’s short story writers, as reported in the New Zealand Book Council short biography of the author.</a:t>
            </a:r>
            <a:endParaRPr lang="en-US" dirty="0">
              <a:solidFill>
                <a:schemeClr val="tx1"/>
              </a:solidFill>
            </a:endParaRPr>
          </a:p>
        </p:txBody>
      </p:sp>
      <p:pic>
        <p:nvPicPr>
          <p:cNvPr id="1028"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39952" y="692696"/>
            <a:ext cx="4392487"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5092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9552" y="548680"/>
            <a:ext cx="8208912" cy="5153270"/>
          </a:xfrm>
          <a:prstGeom prst="rect">
            <a:avLst/>
          </a:prstGeom>
        </p:spPr>
        <p:txBody>
          <a:bodyPr wrap="square">
            <a:spAutoFit/>
          </a:bodyPr>
          <a:lstStyle/>
          <a:p>
            <a:pPr indent="450215" algn="just">
              <a:lnSpc>
                <a:spcPct val="115000"/>
              </a:lnSpc>
              <a:spcAft>
                <a:spcPts val="0"/>
              </a:spcAft>
            </a:pPr>
            <a:r>
              <a:rPr lang="ru-RU" sz="3200" b="1" i="1" dirty="0" err="1" smtClean="0">
                <a:ea typeface="Times New Roman"/>
                <a:cs typeface="Times New Roman"/>
              </a:rPr>
              <a:t>Mervyn</a:t>
            </a:r>
            <a:r>
              <a:rPr lang="ru-RU" sz="3200" b="1" i="1" dirty="0" smtClean="0">
                <a:ea typeface="Times New Roman"/>
                <a:cs typeface="Times New Roman"/>
              </a:rPr>
              <a:t> </a:t>
            </a:r>
            <a:r>
              <a:rPr lang="en-US" sz="3200" b="1" i="1" dirty="0" smtClean="0">
                <a:ea typeface="Times New Roman"/>
                <a:cs typeface="Times New Roman"/>
              </a:rPr>
              <a:t>McLean and Margaret Orbell </a:t>
            </a:r>
            <a:r>
              <a:rPr lang="en-US" sz="3200" dirty="0" smtClean="0">
                <a:ea typeface="Times New Roman"/>
                <a:cs typeface="Times New Roman"/>
              </a:rPr>
              <a:t>distinguished </a:t>
            </a:r>
            <a:r>
              <a:rPr lang="en-US" sz="3200" b="1" dirty="0" smtClean="0">
                <a:ea typeface="Times New Roman"/>
                <a:cs typeface="Times New Roman"/>
              </a:rPr>
              <a:t>three kinds of </a:t>
            </a:r>
            <a:r>
              <a:rPr lang="en-US" sz="3200" b="1" i="1" dirty="0" err="1" smtClean="0">
                <a:ea typeface="Times New Roman"/>
                <a:cs typeface="Times New Roman"/>
              </a:rPr>
              <a:t>waiata</a:t>
            </a:r>
            <a:r>
              <a:rPr lang="en-US" sz="3200" b="1" dirty="0" smtClean="0">
                <a:ea typeface="Times New Roman"/>
                <a:cs typeface="Times New Roman"/>
              </a:rPr>
              <a:t> </a:t>
            </a:r>
            <a:r>
              <a:rPr lang="ru-RU" sz="3200" b="1" dirty="0" smtClean="0">
                <a:ea typeface="Times New Roman"/>
                <a:cs typeface="Times New Roman"/>
              </a:rPr>
              <a:t>(</a:t>
            </a:r>
            <a:r>
              <a:rPr lang="en-US" sz="3200" b="1" dirty="0" smtClean="0">
                <a:ea typeface="Times New Roman"/>
                <a:cs typeface="Times New Roman"/>
              </a:rPr>
              <a:t>songs</a:t>
            </a:r>
            <a:r>
              <a:rPr lang="ru-RU" sz="3200" b="1" dirty="0" smtClean="0">
                <a:ea typeface="Times New Roman"/>
                <a:cs typeface="Times New Roman"/>
              </a:rPr>
              <a:t>):</a:t>
            </a:r>
            <a:endParaRPr lang="en-US" sz="3200" b="1" dirty="0" smtClean="0">
              <a:ea typeface="Times New Roman"/>
              <a:cs typeface="Times New Roman"/>
            </a:endParaRPr>
          </a:p>
          <a:p>
            <a:pPr marL="457200" indent="-457200" algn="just">
              <a:lnSpc>
                <a:spcPct val="115000"/>
              </a:lnSpc>
              <a:spcAft>
                <a:spcPts val="0"/>
              </a:spcAft>
              <a:buFont typeface="Wingdings" panose="05000000000000000000" pitchFamily="2" charset="2"/>
              <a:buChar char="v"/>
            </a:pPr>
            <a:r>
              <a:rPr lang="ru-RU" sz="3200" b="1" dirty="0" err="1" smtClean="0">
                <a:ea typeface="Times New Roman"/>
                <a:cs typeface="Times New Roman"/>
              </a:rPr>
              <a:t>waiata</a:t>
            </a:r>
            <a:r>
              <a:rPr lang="ru-RU" sz="3200" b="1" dirty="0" smtClean="0">
                <a:ea typeface="Times New Roman"/>
                <a:cs typeface="Times New Roman"/>
              </a:rPr>
              <a:t> </a:t>
            </a:r>
            <a:r>
              <a:rPr lang="ru-RU" sz="3200" b="1" dirty="0" err="1">
                <a:ea typeface="Times New Roman"/>
                <a:cs typeface="Times New Roman"/>
              </a:rPr>
              <a:t>tangi</a:t>
            </a:r>
            <a:r>
              <a:rPr lang="ru-RU" sz="3200" dirty="0">
                <a:ea typeface="Times New Roman"/>
                <a:cs typeface="Times New Roman"/>
              </a:rPr>
              <a:t> (</a:t>
            </a:r>
            <a:r>
              <a:rPr lang="ru-RU" sz="3200" dirty="0" err="1">
                <a:ea typeface="Times New Roman"/>
                <a:cs typeface="Times New Roman"/>
              </a:rPr>
              <a:t>laments</a:t>
            </a:r>
            <a:r>
              <a:rPr lang="ru-RU" sz="3200" dirty="0">
                <a:ea typeface="Times New Roman"/>
                <a:cs typeface="Times New Roman"/>
              </a:rPr>
              <a:t>—</a:t>
            </a:r>
            <a:r>
              <a:rPr lang="ru-RU" sz="3200" dirty="0" err="1">
                <a:ea typeface="Times New Roman"/>
                <a:cs typeface="Times New Roman"/>
              </a:rPr>
              <a:t>for</a:t>
            </a:r>
            <a:r>
              <a:rPr lang="ru-RU" sz="3200" dirty="0">
                <a:ea typeface="Times New Roman"/>
                <a:cs typeface="Times New Roman"/>
              </a:rPr>
              <a:t> </a:t>
            </a:r>
            <a:r>
              <a:rPr lang="ru-RU" sz="3200" dirty="0" err="1">
                <a:ea typeface="Times New Roman"/>
                <a:cs typeface="Times New Roman"/>
              </a:rPr>
              <a:t>the</a:t>
            </a:r>
            <a:r>
              <a:rPr lang="ru-RU" sz="3200" dirty="0">
                <a:ea typeface="Times New Roman"/>
                <a:cs typeface="Times New Roman"/>
              </a:rPr>
              <a:t> </a:t>
            </a:r>
            <a:r>
              <a:rPr lang="ru-RU" sz="3200" dirty="0" err="1">
                <a:ea typeface="Times New Roman"/>
                <a:cs typeface="Times New Roman"/>
              </a:rPr>
              <a:t>dead</a:t>
            </a:r>
            <a:r>
              <a:rPr lang="ru-RU" sz="3200" dirty="0">
                <a:ea typeface="Times New Roman"/>
                <a:cs typeface="Times New Roman"/>
              </a:rPr>
              <a:t>, </a:t>
            </a:r>
            <a:r>
              <a:rPr lang="ru-RU" sz="3200" dirty="0" err="1">
                <a:ea typeface="Times New Roman"/>
                <a:cs typeface="Times New Roman"/>
              </a:rPr>
              <a:t>but</a:t>
            </a:r>
            <a:r>
              <a:rPr lang="ru-RU" sz="3200" dirty="0">
                <a:ea typeface="Times New Roman"/>
                <a:cs typeface="Times New Roman"/>
              </a:rPr>
              <a:t> </a:t>
            </a:r>
            <a:r>
              <a:rPr lang="ru-RU" sz="3200" dirty="0" err="1">
                <a:ea typeface="Times New Roman"/>
                <a:cs typeface="Times New Roman"/>
              </a:rPr>
              <a:t>also</a:t>
            </a:r>
            <a:r>
              <a:rPr lang="ru-RU" sz="3200" dirty="0">
                <a:ea typeface="Times New Roman"/>
                <a:cs typeface="Times New Roman"/>
              </a:rPr>
              <a:t> </a:t>
            </a:r>
            <a:r>
              <a:rPr lang="ru-RU" sz="3200" dirty="0" err="1">
                <a:ea typeface="Times New Roman"/>
                <a:cs typeface="Times New Roman"/>
              </a:rPr>
              <a:t>for</a:t>
            </a:r>
            <a:r>
              <a:rPr lang="ru-RU" sz="3200" dirty="0">
                <a:ea typeface="Times New Roman"/>
                <a:cs typeface="Times New Roman"/>
              </a:rPr>
              <a:t> </a:t>
            </a:r>
            <a:r>
              <a:rPr lang="ru-RU" sz="3200" dirty="0" err="1">
                <a:ea typeface="Times New Roman"/>
                <a:cs typeface="Times New Roman"/>
              </a:rPr>
              <a:t>other</a:t>
            </a:r>
            <a:r>
              <a:rPr lang="ru-RU" sz="3200" dirty="0">
                <a:ea typeface="Times New Roman"/>
                <a:cs typeface="Times New Roman"/>
              </a:rPr>
              <a:t> </a:t>
            </a:r>
            <a:r>
              <a:rPr lang="ru-RU" sz="3200" dirty="0" err="1">
                <a:ea typeface="Times New Roman"/>
                <a:cs typeface="Times New Roman"/>
              </a:rPr>
              <a:t>kinds</a:t>
            </a:r>
            <a:r>
              <a:rPr lang="ru-RU" sz="3200" dirty="0">
                <a:ea typeface="Times New Roman"/>
                <a:cs typeface="Times New Roman"/>
              </a:rPr>
              <a:t> </a:t>
            </a:r>
            <a:r>
              <a:rPr lang="ru-RU" sz="3200" dirty="0" err="1">
                <a:ea typeface="Times New Roman"/>
                <a:cs typeface="Times New Roman"/>
              </a:rPr>
              <a:t>of</a:t>
            </a:r>
            <a:r>
              <a:rPr lang="ru-RU" sz="3200" dirty="0">
                <a:ea typeface="Times New Roman"/>
                <a:cs typeface="Times New Roman"/>
              </a:rPr>
              <a:t> </a:t>
            </a:r>
            <a:r>
              <a:rPr lang="ru-RU" sz="3200" dirty="0" err="1">
                <a:ea typeface="Times New Roman"/>
                <a:cs typeface="Times New Roman"/>
              </a:rPr>
              <a:t>loss</a:t>
            </a:r>
            <a:r>
              <a:rPr lang="ru-RU" sz="3200" dirty="0">
                <a:ea typeface="Times New Roman"/>
                <a:cs typeface="Times New Roman"/>
              </a:rPr>
              <a:t> </a:t>
            </a:r>
            <a:r>
              <a:rPr lang="ru-RU" sz="3200" dirty="0" err="1">
                <a:ea typeface="Times New Roman"/>
                <a:cs typeface="Times New Roman"/>
              </a:rPr>
              <a:t>or</a:t>
            </a:r>
            <a:r>
              <a:rPr lang="ru-RU" sz="3200" dirty="0">
                <a:ea typeface="Times New Roman"/>
                <a:cs typeface="Times New Roman"/>
              </a:rPr>
              <a:t> </a:t>
            </a:r>
            <a:r>
              <a:rPr lang="ru-RU" sz="3200" dirty="0" err="1">
                <a:ea typeface="Times New Roman"/>
                <a:cs typeface="Times New Roman"/>
              </a:rPr>
              <a:t>misfortune</a:t>
            </a:r>
            <a:r>
              <a:rPr lang="ru-RU" sz="3200" dirty="0">
                <a:ea typeface="Times New Roman"/>
                <a:cs typeface="Times New Roman"/>
              </a:rPr>
              <a:t>), </a:t>
            </a:r>
            <a:endParaRPr lang="en-US" sz="3200" dirty="0" smtClean="0">
              <a:ea typeface="Times New Roman"/>
              <a:cs typeface="Times New Roman"/>
            </a:endParaRPr>
          </a:p>
          <a:p>
            <a:pPr marL="457200" indent="-457200" algn="just">
              <a:lnSpc>
                <a:spcPct val="115000"/>
              </a:lnSpc>
              <a:spcAft>
                <a:spcPts val="0"/>
              </a:spcAft>
              <a:buFont typeface="Wingdings" panose="05000000000000000000" pitchFamily="2" charset="2"/>
              <a:buChar char="v"/>
            </a:pPr>
            <a:r>
              <a:rPr lang="ru-RU" sz="3200" b="1" dirty="0" err="1" smtClean="0">
                <a:ea typeface="Times New Roman"/>
                <a:cs typeface="Times New Roman"/>
              </a:rPr>
              <a:t>waiata</a:t>
            </a:r>
            <a:r>
              <a:rPr lang="ru-RU" sz="3200" b="1" dirty="0" smtClean="0">
                <a:ea typeface="Times New Roman"/>
                <a:cs typeface="Times New Roman"/>
              </a:rPr>
              <a:t> </a:t>
            </a:r>
            <a:r>
              <a:rPr lang="ru-RU" sz="3200" b="1" dirty="0" err="1">
                <a:ea typeface="Times New Roman"/>
                <a:cs typeface="Times New Roman"/>
              </a:rPr>
              <a:t>aroha</a:t>
            </a:r>
            <a:r>
              <a:rPr lang="ru-RU" sz="3200" dirty="0">
                <a:ea typeface="Times New Roman"/>
                <a:cs typeface="Times New Roman"/>
              </a:rPr>
              <a:t> (</a:t>
            </a:r>
            <a:r>
              <a:rPr lang="ru-RU" sz="3200" dirty="0" err="1">
                <a:ea typeface="Times New Roman"/>
                <a:cs typeface="Times New Roman"/>
              </a:rPr>
              <a:t>songs</a:t>
            </a:r>
            <a:r>
              <a:rPr lang="ru-RU" sz="3200" dirty="0">
                <a:ea typeface="Times New Roman"/>
                <a:cs typeface="Times New Roman"/>
              </a:rPr>
              <a:t> </a:t>
            </a:r>
            <a:r>
              <a:rPr lang="ru-RU" sz="3200" dirty="0" err="1">
                <a:ea typeface="Times New Roman"/>
                <a:cs typeface="Times New Roman"/>
              </a:rPr>
              <a:t>about</a:t>
            </a:r>
            <a:r>
              <a:rPr lang="ru-RU" sz="3200" dirty="0">
                <a:ea typeface="Times New Roman"/>
                <a:cs typeface="Times New Roman"/>
              </a:rPr>
              <a:t> </a:t>
            </a:r>
            <a:r>
              <a:rPr lang="ru-RU" sz="3200" dirty="0" err="1">
                <a:ea typeface="Times New Roman"/>
                <a:cs typeface="Times New Roman"/>
              </a:rPr>
              <a:t>the</a:t>
            </a:r>
            <a:r>
              <a:rPr lang="ru-RU" sz="3200" dirty="0">
                <a:ea typeface="Times New Roman"/>
                <a:cs typeface="Times New Roman"/>
              </a:rPr>
              <a:t> </a:t>
            </a:r>
            <a:r>
              <a:rPr lang="ru-RU" sz="3200" dirty="0" err="1">
                <a:ea typeface="Times New Roman"/>
                <a:cs typeface="Times New Roman"/>
              </a:rPr>
              <a:t>nature</a:t>
            </a:r>
            <a:r>
              <a:rPr lang="ru-RU" sz="3200" dirty="0">
                <a:ea typeface="Times New Roman"/>
                <a:cs typeface="Times New Roman"/>
              </a:rPr>
              <a:t> </a:t>
            </a:r>
            <a:r>
              <a:rPr lang="ru-RU" sz="3200" dirty="0" err="1">
                <a:ea typeface="Times New Roman"/>
                <a:cs typeface="Times New Roman"/>
              </a:rPr>
              <a:t>of</a:t>
            </a:r>
            <a:r>
              <a:rPr lang="ru-RU" sz="3200" dirty="0">
                <a:ea typeface="Times New Roman"/>
                <a:cs typeface="Times New Roman"/>
              </a:rPr>
              <a:t> </a:t>
            </a:r>
            <a:r>
              <a:rPr lang="ru-RU" sz="3200" dirty="0" err="1">
                <a:ea typeface="Times New Roman"/>
                <a:cs typeface="Times New Roman"/>
              </a:rPr>
              <a:t>love</a:t>
            </a:r>
            <a:r>
              <a:rPr lang="ru-RU" sz="3200" dirty="0">
                <a:ea typeface="Times New Roman"/>
                <a:cs typeface="Times New Roman"/>
              </a:rPr>
              <a:t>—</a:t>
            </a:r>
            <a:r>
              <a:rPr lang="ru-RU" sz="3200" dirty="0" err="1">
                <a:ea typeface="Times New Roman"/>
                <a:cs typeface="Times New Roman"/>
              </a:rPr>
              <a:t>not</a:t>
            </a:r>
            <a:r>
              <a:rPr lang="ru-RU" sz="3200" dirty="0">
                <a:ea typeface="Times New Roman"/>
                <a:cs typeface="Times New Roman"/>
              </a:rPr>
              <a:t> </a:t>
            </a:r>
            <a:r>
              <a:rPr lang="ru-RU" sz="3200" dirty="0" err="1">
                <a:ea typeface="Times New Roman"/>
                <a:cs typeface="Times New Roman"/>
              </a:rPr>
              <a:t>only</a:t>
            </a:r>
            <a:r>
              <a:rPr lang="ru-RU" sz="3200" dirty="0">
                <a:ea typeface="Times New Roman"/>
                <a:cs typeface="Times New Roman"/>
              </a:rPr>
              <a:t> </a:t>
            </a:r>
            <a:r>
              <a:rPr lang="ru-RU" sz="3200" dirty="0" err="1">
                <a:ea typeface="Times New Roman"/>
                <a:cs typeface="Times New Roman"/>
              </a:rPr>
              <a:t>sexual</a:t>
            </a:r>
            <a:r>
              <a:rPr lang="ru-RU" sz="3200" dirty="0">
                <a:ea typeface="Times New Roman"/>
                <a:cs typeface="Times New Roman"/>
              </a:rPr>
              <a:t> </a:t>
            </a:r>
            <a:r>
              <a:rPr lang="ru-RU" sz="3200" dirty="0" err="1">
                <a:ea typeface="Times New Roman"/>
                <a:cs typeface="Times New Roman"/>
              </a:rPr>
              <a:t>love</a:t>
            </a:r>
            <a:r>
              <a:rPr lang="ru-RU" sz="3200" dirty="0">
                <a:ea typeface="Times New Roman"/>
                <a:cs typeface="Times New Roman"/>
              </a:rPr>
              <a:t> </a:t>
            </a:r>
            <a:r>
              <a:rPr lang="ru-RU" sz="3200" dirty="0" err="1">
                <a:ea typeface="Times New Roman"/>
                <a:cs typeface="Times New Roman"/>
              </a:rPr>
              <a:t>but</a:t>
            </a:r>
            <a:r>
              <a:rPr lang="ru-RU" sz="3200" dirty="0">
                <a:ea typeface="Times New Roman"/>
                <a:cs typeface="Times New Roman"/>
              </a:rPr>
              <a:t> </a:t>
            </a:r>
            <a:r>
              <a:rPr lang="ru-RU" sz="3200" dirty="0" err="1">
                <a:ea typeface="Times New Roman"/>
                <a:cs typeface="Times New Roman"/>
              </a:rPr>
              <a:t>also</a:t>
            </a:r>
            <a:r>
              <a:rPr lang="ru-RU" sz="3200" dirty="0">
                <a:ea typeface="Times New Roman"/>
                <a:cs typeface="Times New Roman"/>
              </a:rPr>
              <a:t> </a:t>
            </a:r>
            <a:r>
              <a:rPr lang="ru-RU" sz="3200" dirty="0" err="1">
                <a:ea typeface="Times New Roman"/>
                <a:cs typeface="Times New Roman"/>
              </a:rPr>
              <a:t>love</a:t>
            </a:r>
            <a:r>
              <a:rPr lang="ru-RU" sz="3200" dirty="0">
                <a:ea typeface="Times New Roman"/>
                <a:cs typeface="Times New Roman"/>
              </a:rPr>
              <a:t> </a:t>
            </a:r>
            <a:r>
              <a:rPr lang="ru-RU" sz="3200" dirty="0" err="1">
                <a:ea typeface="Times New Roman"/>
                <a:cs typeface="Times New Roman"/>
              </a:rPr>
              <a:t>of</a:t>
            </a:r>
            <a:r>
              <a:rPr lang="ru-RU" sz="3200" dirty="0">
                <a:ea typeface="Times New Roman"/>
                <a:cs typeface="Times New Roman"/>
              </a:rPr>
              <a:t> </a:t>
            </a:r>
            <a:r>
              <a:rPr lang="ru-RU" sz="3200" dirty="0" err="1">
                <a:ea typeface="Times New Roman"/>
                <a:cs typeface="Times New Roman"/>
              </a:rPr>
              <a:t>place</a:t>
            </a:r>
            <a:r>
              <a:rPr lang="ru-RU" sz="3200" dirty="0">
                <a:ea typeface="Times New Roman"/>
                <a:cs typeface="Times New Roman"/>
              </a:rPr>
              <a:t> </a:t>
            </a:r>
            <a:r>
              <a:rPr lang="ru-RU" sz="3200" dirty="0" err="1">
                <a:ea typeface="Times New Roman"/>
                <a:cs typeface="Times New Roman"/>
              </a:rPr>
              <a:t>or</a:t>
            </a:r>
            <a:r>
              <a:rPr lang="ru-RU" sz="3200" dirty="0">
                <a:ea typeface="Times New Roman"/>
                <a:cs typeface="Times New Roman"/>
              </a:rPr>
              <a:t> </a:t>
            </a:r>
            <a:r>
              <a:rPr lang="ru-RU" sz="3200" dirty="0" err="1">
                <a:ea typeface="Times New Roman"/>
                <a:cs typeface="Times New Roman"/>
              </a:rPr>
              <a:t>kin</a:t>
            </a:r>
            <a:r>
              <a:rPr lang="ru-RU" sz="3200" dirty="0">
                <a:ea typeface="Times New Roman"/>
                <a:cs typeface="Times New Roman"/>
              </a:rPr>
              <a:t>), </a:t>
            </a:r>
            <a:endParaRPr lang="en-US" sz="3200" dirty="0" smtClean="0">
              <a:ea typeface="Times New Roman"/>
              <a:cs typeface="Times New Roman"/>
            </a:endParaRPr>
          </a:p>
          <a:p>
            <a:pPr marL="457200" indent="-457200" algn="just">
              <a:lnSpc>
                <a:spcPct val="115000"/>
              </a:lnSpc>
              <a:spcAft>
                <a:spcPts val="0"/>
              </a:spcAft>
              <a:buFont typeface="Wingdings" panose="05000000000000000000" pitchFamily="2" charset="2"/>
              <a:buChar char="v"/>
            </a:pPr>
            <a:r>
              <a:rPr lang="ru-RU" sz="3200" b="1" dirty="0" err="1" smtClean="0">
                <a:ea typeface="Times New Roman"/>
                <a:cs typeface="Times New Roman"/>
              </a:rPr>
              <a:t>waiata</a:t>
            </a:r>
            <a:r>
              <a:rPr lang="ru-RU" sz="3200" b="1" dirty="0" smtClean="0">
                <a:ea typeface="Times New Roman"/>
                <a:cs typeface="Times New Roman"/>
              </a:rPr>
              <a:t> </a:t>
            </a:r>
            <a:r>
              <a:rPr lang="ru-RU" sz="3200" b="1" dirty="0" err="1">
                <a:ea typeface="Times New Roman"/>
                <a:cs typeface="Times New Roman"/>
              </a:rPr>
              <a:t>whaiaaipo</a:t>
            </a:r>
            <a:r>
              <a:rPr lang="ru-RU" sz="3200" dirty="0">
                <a:ea typeface="Times New Roman"/>
                <a:cs typeface="Times New Roman"/>
              </a:rPr>
              <a:t> (</a:t>
            </a:r>
            <a:r>
              <a:rPr lang="ru-RU" sz="3200" dirty="0" err="1">
                <a:ea typeface="Times New Roman"/>
                <a:cs typeface="Times New Roman"/>
              </a:rPr>
              <a:t>songs</a:t>
            </a:r>
            <a:r>
              <a:rPr lang="ru-RU" sz="3200" dirty="0">
                <a:ea typeface="Times New Roman"/>
                <a:cs typeface="Times New Roman"/>
              </a:rPr>
              <a:t> </a:t>
            </a:r>
            <a:r>
              <a:rPr lang="ru-RU" sz="3200" dirty="0" err="1">
                <a:ea typeface="Times New Roman"/>
                <a:cs typeface="Times New Roman"/>
              </a:rPr>
              <a:t>of</a:t>
            </a:r>
            <a:r>
              <a:rPr lang="ru-RU" sz="3200" dirty="0">
                <a:ea typeface="Times New Roman"/>
                <a:cs typeface="Times New Roman"/>
              </a:rPr>
              <a:t> </a:t>
            </a:r>
            <a:r>
              <a:rPr lang="ru-RU" sz="3200" dirty="0" err="1">
                <a:ea typeface="Times New Roman"/>
                <a:cs typeface="Times New Roman"/>
              </a:rPr>
              <a:t>courtship</a:t>
            </a:r>
            <a:r>
              <a:rPr lang="ru-RU" sz="3200" dirty="0">
                <a:ea typeface="Times New Roman"/>
                <a:cs typeface="Times New Roman"/>
              </a:rPr>
              <a:t> </a:t>
            </a:r>
            <a:r>
              <a:rPr lang="ru-RU" sz="3200" dirty="0" err="1">
                <a:ea typeface="Times New Roman"/>
                <a:cs typeface="Times New Roman"/>
              </a:rPr>
              <a:t>or</a:t>
            </a:r>
            <a:r>
              <a:rPr lang="ru-RU" sz="3200" dirty="0">
                <a:ea typeface="Times New Roman"/>
                <a:cs typeface="Times New Roman"/>
              </a:rPr>
              <a:t> </a:t>
            </a:r>
            <a:r>
              <a:rPr lang="ru-RU" sz="3200" dirty="0" err="1">
                <a:ea typeface="Times New Roman"/>
                <a:cs typeface="Times New Roman"/>
              </a:rPr>
              <a:t>praise</a:t>
            </a:r>
            <a:r>
              <a:rPr lang="ru-RU" sz="3200" dirty="0">
                <a:ea typeface="Times New Roman"/>
                <a:cs typeface="Times New Roman"/>
              </a:rPr>
              <a:t> </a:t>
            </a:r>
            <a:r>
              <a:rPr lang="ru-RU" sz="3200" dirty="0" err="1">
                <a:ea typeface="Times New Roman"/>
                <a:cs typeface="Times New Roman"/>
              </a:rPr>
              <a:t>of</a:t>
            </a:r>
            <a:r>
              <a:rPr lang="ru-RU" sz="3200" dirty="0">
                <a:ea typeface="Times New Roman"/>
                <a:cs typeface="Times New Roman"/>
              </a:rPr>
              <a:t> </a:t>
            </a:r>
            <a:r>
              <a:rPr lang="ru-RU" sz="3200" dirty="0" err="1">
                <a:ea typeface="Times New Roman"/>
                <a:cs typeface="Times New Roman"/>
              </a:rPr>
              <a:t>the</a:t>
            </a:r>
            <a:r>
              <a:rPr lang="ru-RU" sz="3200" dirty="0">
                <a:ea typeface="Times New Roman"/>
                <a:cs typeface="Times New Roman"/>
              </a:rPr>
              <a:t> </a:t>
            </a:r>
            <a:r>
              <a:rPr lang="ru-RU" sz="3200" dirty="0" err="1">
                <a:ea typeface="Times New Roman"/>
                <a:cs typeface="Times New Roman"/>
              </a:rPr>
              <a:t>beloved</a:t>
            </a:r>
            <a:r>
              <a:rPr lang="ru-RU" sz="3200" dirty="0">
                <a:ea typeface="Times New Roman"/>
                <a:cs typeface="Times New Roman"/>
              </a:rPr>
              <a:t>). </a:t>
            </a:r>
            <a:endParaRPr lang="ru-RU" sz="3200" dirty="0">
              <a:effectLst/>
              <a:latin typeface="Calibri"/>
              <a:ea typeface="Calibri"/>
              <a:cs typeface="Times New Roman"/>
            </a:endParaRPr>
          </a:p>
        </p:txBody>
      </p:sp>
    </p:spTree>
    <p:extLst>
      <p:ext uri="{BB962C8B-B14F-4D97-AF65-F5344CB8AC3E}">
        <p14:creationId xmlns:p14="http://schemas.microsoft.com/office/powerpoint/2010/main" val="33699158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476672"/>
            <a:ext cx="8352928" cy="5262979"/>
          </a:xfrm>
          <a:prstGeom prst="rect">
            <a:avLst/>
          </a:prstGeom>
        </p:spPr>
        <p:txBody>
          <a:bodyPr wrap="square">
            <a:spAutoFit/>
          </a:bodyPr>
          <a:lstStyle/>
          <a:p>
            <a:r>
              <a:rPr lang="en-US" sz="2400" dirty="0"/>
              <a:t>"</a:t>
            </a:r>
            <a:r>
              <a:rPr lang="en-US" sz="2400" i="1" dirty="0"/>
              <a:t>Quite simply the most able and the most successful exponent of the short </a:t>
            </a:r>
            <a:r>
              <a:rPr lang="en-US" sz="2400" i="1" dirty="0" smtClean="0"/>
              <a:t>story</a:t>
            </a:r>
            <a:r>
              <a:rPr lang="ru-RU" sz="2400" i="1" dirty="0" smtClean="0"/>
              <a:t> </a:t>
            </a:r>
            <a:r>
              <a:rPr lang="en-US" sz="2400" i="1" dirty="0" smtClean="0"/>
              <a:t>currently </a:t>
            </a:r>
            <a:r>
              <a:rPr lang="en-US" sz="2400" i="1" dirty="0"/>
              <a:t>writing in New </a:t>
            </a:r>
            <a:r>
              <a:rPr lang="en-US" sz="2400" i="1" dirty="0" smtClean="0"/>
              <a:t>Zealand</a:t>
            </a:r>
            <a:r>
              <a:rPr lang="en-US" sz="2400" dirty="0" smtClean="0"/>
              <a:t>”</a:t>
            </a:r>
            <a:endParaRPr lang="ru-RU" sz="2400" dirty="0" smtClean="0"/>
          </a:p>
          <a:p>
            <a:pPr algn="r"/>
            <a:r>
              <a:rPr lang="en-US" sz="2400" dirty="0" smtClean="0"/>
              <a:t>- </a:t>
            </a:r>
            <a:r>
              <a:rPr lang="en-US" sz="2400" dirty="0"/>
              <a:t>Michael King</a:t>
            </a:r>
          </a:p>
          <a:p>
            <a:r>
              <a:rPr lang="en-US" sz="2400" dirty="0"/>
              <a:t>"</a:t>
            </a:r>
            <a:r>
              <a:rPr lang="en-US" sz="2400" i="1" dirty="0"/>
              <a:t>New Zealand's best prose </a:t>
            </a:r>
            <a:r>
              <a:rPr lang="en-US" sz="2400" i="1" dirty="0" smtClean="0"/>
              <a:t>writer</a:t>
            </a:r>
            <a:r>
              <a:rPr lang="en-US" sz="2400" dirty="0" smtClean="0"/>
              <a:t>”</a:t>
            </a:r>
            <a:endParaRPr lang="ru-RU" sz="2400" dirty="0" smtClean="0"/>
          </a:p>
          <a:p>
            <a:pPr algn="r"/>
            <a:r>
              <a:rPr lang="en-US" sz="2400" dirty="0" smtClean="0"/>
              <a:t>- </a:t>
            </a:r>
            <a:r>
              <a:rPr lang="en-US" sz="2400" dirty="0"/>
              <a:t>Vincent O'Sullivan</a:t>
            </a:r>
          </a:p>
          <a:p>
            <a:r>
              <a:rPr lang="en-US" sz="2400" dirty="0"/>
              <a:t>"</a:t>
            </a:r>
            <a:r>
              <a:rPr lang="en-US" sz="2400" i="1" dirty="0"/>
              <a:t>I'm an admirer of Owen Marshall's literature, with my </a:t>
            </a:r>
            <a:r>
              <a:rPr lang="en-US" sz="2400" i="1" dirty="0" err="1"/>
              <a:t>favourite</a:t>
            </a:r>
            <a:r>
              <a:rPr lang="en-US" sz="2400" i="1" dirty="0"/>
              <a:t> stories, chapters, </a:t>
            </a:r>
            <a:r>
              <a:rPr lang="en-US" sz="2400" i="1" dirty="0" smtClean="0"/>
              <a:t>etc.</a:t>
            </a:r>
            <a:r>
              <a:rPr lang="en-US" sz="2400" dirty="0" smtClean="0"/>
              <a:t>“</a:t>
            </a:r>
          </a:p>
          <a:p>
            <a:pPr algn="r"/>
            <a:r>
              <a:rPr lang="en-US" sz="2400" dirty="0" smtClean="0"/>
              <a:t>- </a:t>
            </a:r>
            <a:r>
              <a:rPr lang="en-US" sz="2400" dirty="0"/>
              <a:t>Janet Frame</a:t>
            </a:r>
          </a:p>
          <a:p>
            <a:r>
              <a:rPr lang="en-US" sz="2400" dirty="0"/>
              <a:t>"</a:t>
            </a:r>
            <a:r>
              <a:rPr lang="en-US" sz="2400" i="1" dirty="0"/>
              <a:t>I find myself exclaiming over and again with delight at the precision, the </a:t>
            </a:r>
            <a:r>
              <a:rPr lang="en-US" sz="2400" i="1" dirty="0" err="1" smtClean="0"/>
              <a:t>beauty,the</a:t>
            </a:r>
            <a:r>
              <a:rPr lang="en-US" sz="2400" i="1" dirty="0" smtClean="0"/>
              <a:t> </a:t>
            </a:r>
            <a:r>
              <a:rPr lang="en-US" sz="2400" i="1" dirty="0"/>
              <a:t>near perfection of his </a:t>
            </a:r>
            <a:r>
              <a:rPr lang="en-US" sz="2400" i="1" dirty="0" smtClean="0"/>
              <a:t>writing</a:t>
            </a:r>
            <a:r>
              <a:rPr lang="en-US" sz="2400" dirty="0" smtClean="0"/>
              <a:t>“</a:t>
            </a:r>
          </a:p>
          <a:p>
            <a:pPr algn="r"/>
            <a:r>
              <a:rPr lang="en-US" sz="2400" dirty="0" smtClean="0"/>
              <a:t>- </a:t>
            </a:r>
            <a:r>
              <a:rPr lang="en-US" sz="2400" dirty="0"/>
              <a:t>Fiona Kidman</a:t>
            </a:r>
          </a:p>
          <a:p>
            <a:r>
              <a:rPr lang="en-US" sz="2400" dirty="0"/>
              <a:t>"</a:t>
            </a:r>
            <a:r>
              <a:rPr lang="en-US" sz="2400" i="1" dirty="0"/>
              <a:t>Marshall is a writer who speaks with equal intensity to the unbearable </a:t>
            </a:r>
            <a:r>
              <a:rPr lang="en-US" sz="2400" i="1" dirty="0" smtClean="0"/>
              <a:t>loveliness</a:t>
            </a:r>
            <a:r>
              <a:rPr lang="ru-RU" sz="2400" i="1" dirty="0" smtClean="0"/>
              <a:t> </a:t>
            </a:r>
            <a:r>
              <a:rPr lang="en-US" sz="2400" i="1" dirty="0" smtClean="0"/>
              <a:t>and </a:t>
            </a:r>
            <a:r>
              <a:rPr lang="en-US" sz="2400" i="1" dirty="0"/>
              <a:t>malevolence of </a:t>
            </a:r>
            <a:r>
              <a:rPr lang="en-US" sz="2400" i="1" dirty="0" smtClean="0"/>
              <a:t>life</a:t>
            </a:r>
            <a:r>
              <a:rPr lang="en-US" sz="2400" dirty="0" smtClean="0"/>
              <a:t>”</a:t>
            </a:r>
          </a:p>
          <a:p>
            <a:pPr algn="r"/>
            <a:r>
              <a:rPr lang="en-US" sz="2400" dirty="0" smtClean="0"/>
              <a:t>- </a:t>
            </a:r>
            <a:r>
              <a:rPr lang="en-US" sz="2400" dirty="0"/>
              <a:t>Carolyn Bliss, </a:t>
            </a:r>
            <a:r>
              <a:rPr lang="en-US" sz="2400" i="1" dirty="0"/>
              <a:t>World Literature Today</a:t>
            </a:r>
            <a:endParaRPr lang="en-US" sz="2400" dirty="0"/>
          </a:p>
        </p:txBody>
      </p:sp>
    </p:spTree>
    <p:extLst>
      <p:ext uri="{BB962C8B-B14F-4D97-AF65-F5344CB8AC3E}">
        <p14:creationId xmlns:p14="http://schemas.microsoft.com/office/powerpoint/2010/main" val="34764067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sz="half" idx="2"/>
          </p:nvPr>
        </p:nvSpPr>
        <p:spPr>
          <a:xfrm>
            <a:off x="179512" y="457200"/>
            <a:ext cx="4392488" cy="5996136"/>
          </a:xfrm>
        </p:spPr>
        <p:txBody>
          <a:bodyPr>
            <a:noAutofit/>
          </a:bodyPr>
          <a:lstStyle/>
          <a:p>
            <a:pPr algn="just"/>
            <a:r>
              <a:rPr lang="en-US" sz="1600" b="1" dirty="0">
                <a:solidFill>
                  <a:schemeClr val="tx1"/>
                </a:solidFill>
                <a:ea typeface="Calibri"/>
              </a:rPr>
              <a:t>Vincent Gerard O’Sullivan </a:t>
            </a:r>
            <a:r>
              <a:rPr lang="en-US" sz="1600" dirty="0" smtClean="0">
                <a:solidFill>
                  <a:schemeClr val="tx1"/>
                </a:solidFill>
                <a:ea typeface="Calibri"/>
              </a:rPr>
              <a:t>is </a:t>
            </a:r>
            <a:r>
              <a:rPr lang="en-US" sz="1600" dirty="0">
                <a:solidFill>
                  <a:schemeClr val="tx1"/>
                </a:solidFill>
                <a:ea typeface="Calibri"/>
              </a:rPr>
              <a:t>a New Zealand poet, short story writer, novelist, playwright, critic and editor. </a:t>
            </a:r>
            <a:endParaRPr lang="en-US" sz="1600" dirty="0" smtClean="0">
              <a:solidFill>
                <a:schemeClr val="tx1"/>
              </a:solidFill>
              <a:ea typeface="Calibri"/>
            </a:endParaRPr>
          </a:p>
          <a:p>
            <a:pPr algn="just"/>
            <a:r>
              <a:rPr lang="en-US" sz="1600" dirty="0" smtClean="0">
                <a:solidFill>
                  <a:schemeClr val="tx1"/>
                </a:solidFill>
                <a:ea typeface="Calibri"/>
              </a:rPr>
              <a:t>He is the author of two novels — </a:t>
            </a:r>
            <a:r>
              <a:rPr lang="en-US" sz="1600" i="1" dirty="0" smtClean="0">
                <a:solidFill>
                  <a:schemeClr val="tx1"/>
                </a:solidFill>
                <a:ea typeface="Calibri"/>
              </a:rPr>
              <a:t>Let the River Stand</a:t>
            </a:r>
            <a:r>
              <a:rPr lang="en-US" sz="1600" dirty="0" smtClean="0">
                <a:solidFill>
                  <a:schemeClr val="tx1"/>
                </a:solidFill>
                <a:ea typeface="Calibri"/>
              </a:rPr>
              <a:t>, which won the 1994 The Montana NZ Book Awards, and </a:t>
            </a:r>
            <a:r>
              <a:rPr lang="en-US" sz="1600" i="1" dirty="0" smtClean="0">
                <a:solidFill>
                  <a:schemeClr val="tx1"/>
                </a:solidFill>
                <a:ea typeface="Calibri"/>
              </a:rPr>
              <a:t>Believers to the Bright Coast</a:t>
            </a:r>
            <a:r>
              <a:rPr lang="en-US" sz="1600" dirty="0" smtClean="0">
                <a:solidFill>
                  <a:schemeClr val="tx1"/>
                </a:solidFill>
                <a:ea typeface="Calibri"/>
              </a:rPr>
              <a:t>, which was shortlisted for the 2001 Tasmania Pacific Region Prize — and many plays and collections of short stories and poems. </a:t>
            </a:r>
          </a:p>
          <a:p>
            <a:pPr algn="just"/>
            <a:r>
              <a:rPr lang="en-US" sz="1600" dirty="0" smtClean="0">
                <a:solidFill>
                  <a:schemeClr val="tx1"/>
                </a:solidFill>
                <a:ea typeface="Calibri"/>
              </a:rPr>
              <a:t>His poetry collection </a:t>
            </a:r>
            <a:r>
              <a:rPr lang="en-US" sz="1600" i="1" dirty="0" smtClean="0">
                <a:solidFill>
                  <a:schemeClr val="tx1"/>
                </a:solidFill>
                <a:ea typeface="Calibri"/>
              </a:rPr>
              <a:t>Seeing You Asked</a:t>
            </a:r>
            <a:r>
              <a:rPr lang="en-US" sz="1600" dirty="0" smtClean="0">
                <a:solidFill>
                  <a:schemeClr val="tx1"/>
                </a:solidFill>
                <a:ea typeface="Calibri"/>
              </a:rPr>
              <a:t> (Victoria University Press 1998) won Best Book of Poetry at the 1999 The Montana NZ Book Awards, the same year that </a:t>
            </a:r>
            <a:r>
              <a:rPr lang="en-US" sz="1600" i="1" dirty="0" smtClean="0">
                <a:solidFill>
                  <a:schemeClr val="tx1"/>
                </a:solidFill>
                <a:ea typeface="Calibri"/>
              </a:rPr>
              <a:t>Believers to the Bright Coast</a:t>
            </a:r>
            <a:r>
              <a:rPr lang="en-US" sz="1600" dirty="0" smtClean="0">
                <a:solidFill>
                  <a:schemeClr val="tx1"/>
                </a:solidFill>
                <a:ea typeface="Calibri"/>
              </a:rPr>
              <a:t> was runner up for the </a:t>
            </a:r>
            <a:r>
              <a:rPr lang="en-US" sz="1600" dirty="0" err="1" smtClean="0">
                <a:solidFill>
                  <a:schemeClr val="tx1"/>
                </a:solidFill>
                <a:ea typeface="Calibri"/>
              </a:rPr>
              <a:t>Deutz</a:t>
            </a:r>
            <a:r>
              <a:rPr lang="en-US" sz="1600" dirty="0" smtClean="0">
                <a:solidFill>
                  <a:schemeClr val="tx1"/>
                </a:solidFill>
                <a:ea typeface="Calibri"/>
              </a:rPr>
              <a:t> Medal for Fiction. </a:t>
            </a:r>
          </a:p>
          <a:p>
            <a:pPr algn="just"/>
            <a:r>
              <a:rPr lang="en-US" sz="1600" dirty="0" smtClean="0">
                <a:solidFill>
                  <a:schemeClr val="tx1"/>
                </a:solidFill>
                <a:ea typeface="Calibri"/>
              </a:rPr>
              <a:t>His 2001 collection of poetry </a:t>
            </a:r>
            <a:r>
              <a:rPr lang="en-US" sz="1600" i="1" dirty="0" smtClean="0">
                <a:solidFill>
                  <a:schemeClr val="tx1"/>
                </a:solidFill>
                <a:ea typeface="Calibri"/>
              </a:rPr>
              <a:t>Lucky Table</a:t>
            </a:r>
            <a:r>
              <a:rPr lang="en-US" sz="1600" dirty="0" smtClean="0">
                <a:solidFill>
                  <a:schemeClr val="tx1"/>
                </a:solidFill>
                <a:ea typeface="Calibri"/>
              </a:rPr>
              <a:t> (Victoria University Press) was shortlisted in the poetry section of the 2001 The Montana NZ Book Awards. </a:t>
            </a:r>
            <a:r>
              <a:rPr lang="en-US" sz="1600" i="1" dirty="0" smtClean="0">
                <a:solidFill>
                  <a:schemeClr val="tx1"/>
                </a:solidFill>
                <a:ea typeface="Calibri"/>
              </a:rPr>
              <a:t>Nice morning for it, Adam </a:t>
            </a:r>
            <a:r>
              <a:rPr lang="en-US" sz="1600" dirty="0" smtClean="0">
                <a:solidFill>
                  <a:schemeClr val="tx1"/>
                </a:solidFill>
                <a:ea typeface="Calibri"/>
              </a:rPr>
              <a:t>was published to acclaim in 2004 and it won the Poetry category of the 2005 Montana New Zealand Book Awards.</a:t>
            </a:r>
            <a:endParaRPr lang="en-US" sz="1600" dirty="0">
              <a:solidFill>
                <a:schemeClr val="tx1"/>
              </a:solidFill>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88024" y="836712"/>
            <a:ext cx="3960440"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09231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280920" cy="923330"/>
          </a:xfrm>
          <a:prstGeom prst="rect">
            <a:avLst/>
          </a:prstGeom>
        </p:spPr>
        <p:txBody>
          <a:bodyPr wrap="square">
            <a:spAutoFit/>
          </a:bodyPr>
          <a:lstStyle/>
          <a:p>
            <a:pPr algn="ctr"/>
            <a:r>
              <a:rPr lang="en-US" dirty="0"/>
              <a:t>In April 2007 </a:t>
            </a:r>
            <a:r>
              <a:rPr lang="en-US" b="1" i="1" dirty="0"/>
              <a:t>Blame </a:t>
            </a:r>
            <a:r>
              <a:rPr lang="en-US" b="1" i="1" dirty="0" smtClean="0"/>
              <a:t>Vermeer</a:t>
            </a:r>
            <a:r>
              <a:rPr lang="en-US" dirty="0"/>
              <a:t> </a:t>
            </a:r>
            <a:r>
              <a:rPr lang="en-US" dirty="0" smtClean="0"/>
              <a:t> was </a:t>
            </a:r>
            <a:r>
              <a:rPr lang="en-US" dirty="0"/>
              <a:t>published by Victoria University Press</a:t>
            </a:r>
            <a:r>
              <a:rPr lang="en-US" dirty="0" smtClean="0"/>
              <a:t>.</a:t>
            </a:r>
          </a:p>
          <a:p>
            <a:pPr algn="ctr"/>
            <a:endParaRPr lang="en-US" dirty="0" smtClean="0"/>
          </a:p>
          <a:p>
            <a:pPr algn="ctr"/>
            <a:endParaRPr lang="ru-RU" dirty="0"/>
          </a:p>
        </p:txBody>
      </p:sp>
      <p:sp>
        <p:nvSpPr>
          <p:cNvPr id="3" name="Прямоугольник 2"/>
          <p:cNvSpPr/>
          <p:nvPr/>
        </p:nvSpPr>
        <p:spPr>
          <a:xfrm>
            <a:off x="1691680" y="588402"/>
            <a:ext cx="6156176" cy="6247864"/>
          </a:xfrm>
          <a:prstGeom prst="rect">
            <a:avLst/>
          </a:prstGeom>
        </p:spPr>
        <p:txBody>
          <a:bodyPr wrap="square">
            <a:spAutoFit/>
          </a:bodyPr>
          <a:lstStyle/>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A woman of thirty pours the inch or so of milk</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left in a jug, sets the jug high on a shelf</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inside a small cupboard because the children</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from next door are to stay the night, she’ll</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not risk their picking at its precious glaze.</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She takes her ring from beside the tap,</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slips it back onto her third finger.</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She hears steps on the path.</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Something</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will happen after every painting for a long</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time yet. It may have been war,</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a sudden wrenching of implacable grief,</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diseases arrived from the unburied,</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children clattering in only days until</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they are shunted east.</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And the stranger</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announcing, ‘There is something here,’ and her hand</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on the lip first then the jug’s smooth curving,</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it was lifted, so Jug &amp; Woman</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may have been the title again as it was and was</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how many hundred times in that small</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kitchen, its imagined canvas, the deluging back</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of ordinariness so lovely, to what can one</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compare it? And the steps always arriving.</a:t>
            </a:r>
          </a:p>
          <a:p>
            <a:pPr algn="ctr"/>
            <a:r>
              <a:rPr lang="en-US" sz="1600" b="1" i="1" dirty="0">
                <a:latin typeface="Book Antiqua" panose="02040602050305030304" pitchFamily="18" charset="0"/>
                <a:ea typeface="Arial Unicode MS" panose="020B0604020202020204" pitchFamily="34" charset="-128"/>
                <a:cs typeface="Arial Unicode MS" panose="020B0604020202020204" pitchFamily="34" charset="-128"/>
              </a:rPr>
              <a:t>It will happen next.</a:t>
            </a:r>
            <a:endParaRPr lang="ru-RU" sz="1600" b="1" i="1" dirty="0">
              <a:latin typeface="Book Antiqua" panose="02040602050305030304" pitchFamily="18" charset="0"/>
              <a:ea typeface="Arial Unicode MS" panose="020B0604020202020204" pitchFamily="34" charset="-128"/>
              <a:cs typeface="Arial Unicode MS" panose="020B0604020202020204" pitchFamily="34" charset="-128"/>
            </a:endParaRPr>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1183978"/>
            <a:ext cx="1944216" cy="4117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98763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4572000"/>
            <a:ext cx="7914456" cy="1600200"/>
          </a:xfrm>
        </p:spPr>
        <p:txBody>
          <a:bodyPr>
            <a:normAutofit fontScale="90000"/>
          </a:bodyPr>
          <a:lstStyle/>
          <a:p>
            <a:pPr algn="just"/>
            <a:r>
              <a:rPr lang="en-US" sz="2400" b="1" dirty="0">
                <a:latin typeface="Times New Roman"/>
                <a:ea typeface="Calibri"/>
              </a:rPr>
              <a:t>“</a:t>
            </a:r>
            <a:r>
              <a:rPr lang="ru-RU" sz="2400" b="1" dirty="0" err="1">
                <a:latin typeface="Times New Roman"/>
                <a:ea typeface="Calibri"/>
              </a:rPr>
              <a:t>Blame</a:t>
            </a:r>
            <a:r>
              <a:rPr lang="ru-RU" sz="2400" b="1" dirty="0">
                <a:latin typeface="Times New Roman"/>
                <a:ea typeface="Calibri"/>
              </a:rPr>
              <a:t> </a:t>
            </a:r>
            <a:r>
              <a:rPr lang="ru-RU" sz="2400" b="1" dirty="0" err="1">
                <a:latin typeface="Times New Roman"/>
                <a:ea typeface="Calibri"/>
              </a:rPr>
              <a:t>Vermeer</a:t>
            </a:r>
            <a:r>
              <a:rPr lang="ru-RU" sz="2400" b="1" dirty="0">
                <a:latin typeface="Times New Roman"/>
                <a:ea typeface="Calibri"/>
              </a:rPr>
              <a:t>” </a:t>
            </a:r>
            <a:r>
              <a:rPr lang="en-US" sz="2400" b="1" dirty="0" smtClean="0">
                <a:latin typeface="Times New Roman"/>
                <a:ea typeface="Calibri"/>
              </a:rPr>
              <a:t>by </a:t>
            </a:r>
            <a:r>
              <a:rPr lang="ru-RU" sz="2400" b="1" dirty="0" err="1">
                <a:latin typeface="Times New Roman"/>
                <a:ea typeface="Calibri"/>
              </a:rPr>
              <a:t>Vincent</a:t>
            </a:r>
            <a:r>
              <a:rPr lang="ru-RU" sz="2400" b="1" dirty="0">
                <a:latin typeface="Times New Roman"/>
                <a:ea typeface="Calibri"/>
              </a:rPr>
              <a:t> </a:t>
            </a:r>
            <a:r>
              <a:rPr lang="ru-RU" sz="2400" b="1" dirty="0" err="1">
                <a:latin typeface="Times New Roman"/>
                <a:ea typeface="Calibri"/>
              </a:rPr>
              <a:t>O'Sullivan</a:t>
            </a:r>
            <a:r>
              <a:rPr lang="ru-RU" sz="2200" dirty="0" smtClean="0">
                <a:latin typeface="Times New Roman"/>
                <a:ea typeface="Calibri"/>
              </a:rPr>
              <a:t> </a:t>
            </a:r>
            <a:r>
              <a:rPr lang="ru-RU" sz="2200" dirty="0" err="1">
                <a:latin typeface="Times New Roman"/>
                <a:ea typeface="Calibri"/>
              </a:rPr>
              <a:t>shows</a:t>
            </a:r>
            <a:r>
              <a:rPr lang="ru-RU" sz="2200" dirty="0">
                <a:latin typeface="Times New Roman"/>
                <a:ea typeface="Calibri"/>
              </a:rPr>
              <a:t> a </a:t>
            </a:r>
            <a:r>
              <a:rPr lang="ru-RU" sz="2200" dirty="0" err="1">
                <a:latin typeface="Times New Roman"/>
                <a:ea typeface="Calibri"/>
              </a:rPr>
              <a:t>fragment</a:t>
            </a:r>
            <a:r>
              <a:rPr lang="ru-RU" sz="2200" dirty="0">
                <a:latin typeface="Times New Roman"/>
                <a:ea typeface="Calibri"/>
              </a:rPr>
              <a:t> </a:t>
            </a:r>
            <a:r>
              <a:rPr lang="ru-RU" sz="2200" dirty="0" err="1" smtClean="0">
                <a:latin typeface="Times New Roman"/>
                <a:ea typeface="Calibri"/>
              </a:rPr>
              <a:t>of</a:t>
            </a:r>
            <a:r>
              <a:rPr lang="en-US" sz="2200" dirty="0" smtClean="0">
                <a:latin typeface="Times New Roman"/>
                <a:ea typeface="Calibri"/>
              </a:rPr>
              <a:t> </a:t>
            </a:r>
            <a:r>
              <a:rPr lang="en-US" sz="2200" dirty="0">
                <a:latin typeface="Times New Roman"/>
                <a:ea typeface="Calibri"/>
              </a:rPr>
              <a:t>the Dutch artist Johannes Vermeer</a:t>
            </a:r>
            <a:r>
              <a:rPr lang="ru-RU" sz="2200" dirty="0" smtClean="0">
                <a:latin typeface="Times New Roman"/>
                <a:ea typeface="Calibri"/>
              </a:rPr>
              <a:t>'s </a:t>
            </a:r>
            <a:r>
              <a:rPr lang="ru-RU" sz="2200" dirty="0" err="1">
                <a:latin typeface="Times New Roman"/>
                <a:ea typeface="Calibri"/>
              </a:rPr>
              <a:t>painting</a:t>
            </a:r>
            <a:r>
              <a:rPr lang="ru-RU" sz="2200" dirty="0">
                <a:latin typeface="Times New Roman"/>
                <a:ea typeface="Calibri"/>
              </a:rPr>
              <a:t> </a:t>
            </a:r>
            <a:r>
              <a:rPr lang="ru-RU" sz="2200" dirty="0" err="1">
                <a:latin typeface="Times New Roman"/>
                <a:ea typeface="Calibri"/>
              </a:rPr>
              <a:t>usually</a:t>
            </a:r>
            <a:r>
              <a:rPr lang="ru-RU" sz="2200" dirty="0">
                <a:latin typeface="Times New Roman"/>
                <a:ea typeface="Calibri"/>
              </a:rPr>
              <a:t> </a:t>
            </a:r>
            <a:r>
              <a:rPr lang="ru-RU" sz="2200" dirty="0" err="1">
                <a:latin typeface="Times New Roman"/>
                <a:ea typeface="Calibri"/>
              </a:rPr>
              <a:t>known</a:t>
            </a:r>
            <a:r>
              <a:rPr lang="ru-RU" sz="2200" dirty="0">
                <a:latin typeface="Times New Roman"/>
                <a:ea typeface="Calibri"/>
              </a:rPr>
              <a:t> </a:t>
            </a:r>
            <a:r>
              <a:rPr lang="ru-RU" sz="2200" dirty="0" err="1">
                <a:latin typeface="Times New Roman"/>
                <a:ea typeface="Calibri"/>
              </a:rPr>
              <a:t>as</a:t>
            </a:r>
            <a:r>
              <a:rPr lang="ru-RU" sz="2200" dirty="0">
                <a:latin typeface="Times New Roman"/>
                <a:ea typeface="Calibri"/>
              </a:rPr>
              <a:t> </a:t>
            </a:r>
            <a:r>
              <a:rPr lang="ru-RU" sz="2200" i="1" dirty="0" err="1">
                <a:latin typeface="Times New Roman"/>
                <a:ea typeface="Calibri"/>
              </a:rPr>
              <a:t>The</a:t>
            </a:r>
            <a:r>
              <a:rPr lang="ru-RU" sz="2200" i="1" dirty="0">
                <a:latin typeface="Times New Roman"/>
                <a:ea typeface="Calibri"/>
              </a:rPr>
              <a:t> </a:t>
            </a:r>
            <a:r>
              <a:rPr lang="ru-RU" sz="2200" i="1" dirty="0" err="1">
                <a:latin typeface="Times New Roman"/>
                <a:ea typeface="Calibri"/>
              </a:rPr>
              <a:t>Milkmaid</a:t>
            </a:r>
            <a:r>
              <a:rPr lang="ru-RU" sz="2200" dirty="0">
                <a:latin typeface="Times New Roman"/>
                <a:ea typeface="Calibri"/>
              </a:rPr>
              <a:t> (c.1658</a:t>
            </a:r>
            <a:r>
              <a:rPr lang="ru-RU" sz="2200" dirty="0" smtClean="0">
                <a:latin typeface="Times New Roman"/>
                <a:ea typeface="Calibri"/>
              </a:rPr>
              <a:t>)</a:t>
            </a:r>
            <a:r>
              <a:rPr lang="en-US" sz="2200" dirty="0" smtClean="0">
                <a:latin typeface="Times New Roman"/>
                <a:ea typeface="Calibri"/>
              </a:rPr>
              <a:t>. This poem is called </a:t>
            </a:r>
            <a:r>
              <a:rPr lang="ru-RU" sz="2200" b="1" i="1" dirty="0" smtClean="0">
                <a:latin typeface="Times New Roman"/>
                <a:ea typeface="Calibri"/>
              </a:rPr>
              <a:t>'</a:t>
            </a:r>
            <a:r>
              <a:rPr lang="ru-RU" sz="2200" b="1" i="1" dirty="0" err="1" smtClean="0">
                <a:latin typeface="Times New Roman"/>
                <a:ea typeface="Calibri"/>
              </a:rPr>
              <a:t>ekphrasis</a:t>
            </a:r>
            <a:r>
              <a:rPr lang="ru-RU" sz="2200" b="1" i="1" dirty="0">
                <a:latin typeface="Times New Roman"/>
                <a:ea typeface="Calibri"/>
              </a:rPr>
              <a:t>'</a:t>
            </a:r>
            <a:r>
              <a:rPr lang="ru-RU" sz="2200" dirty="0">
                <a:latin typeface="Calibri"/>
                <a:ea typeface="Calibri"/>
                <a:cs typeface="Times New Roman"/>
              </a:rPr>
              <a:t> </a:t>
            </a:r>
            <a:r>
              <a:rPr lang="en-US" sz="2200" dirty="0">
                <a:latin typeface="Times New Roman"/>
                <a:ea typeface="Calibri"/>
              </a:rPr>
              <a:t>/</a:t>
            </a:r>
            <a:r>
              <a:rPr lang="en-US" sz="2200" dirty="0" err="1">
                <a:latin typeface="Times New Roman"/>
                <a:ea typeface="Calibri"/>
              </a:rPr>
              <a:t>ekˈ</a:t>
            </a:r>
            <a:r>
              <a:rPr lang="en-US" sz="2200" dirty="0" err="1" smtClean="0">
                <a:latin typeface="Times New Roman"/>
                <a:ea typeface="Calibri"/>
              </a:rPr>
              <a:t>frəsis</a:t>
            </a:r>
            <a:r>
              <a:rPr lang="en-US" sz="2200" dirty="0">
                <a:latin typeface="Times New Roman"/>
                <a:ea typeface="Calibri"/>
              </a:rPr>
              <a:t>/ </a:t>
            </a:r>
            <a:r>
              <a:rPr lang="ru-RU" sz="2200" i="1" dirty="0" err="1" smtClean="0">
                <a:latin typeface="Times New Roman"/>
                <a:ea typeface="Calibri"/>
              </a:rPr>
              <a:t>словесний</a:t>
            </a:r>
            <a:r>
              <a:rPr lang="ru-RU" sz="2200" i="1" dirty="0" smtClean="0">
                <a:latin typeface="Times New Roman"/>
                <a:ea typeface="Calibri"/>
              </a:rPr>
              <a:t> </a:t>
            </a:r>
            <a:r>
              <a:rPr lang="ru-RU" sz="2200" i="1" dirty="0" err="1" smtClean="0">
                <a:latin typeface="Times New Roman"/>
                <a:ea typeface="Calibri"/>
              </a:rPr>
              <a:t>опис</a:t>
            </a:r>
            <a:r>
              <a:rPr lang="ru-RU" sz="2200" i="1" dirty="0" smtClean="0">
                <a:latin typeface="Times New Roman"/>
                <a:ea typeface="Calibri"/>
              </a:rPr>
              <a:t> </a:t>
            </a:r>
            <a:r>
              <a:rPr lang="ru-RU" sz="2200" i="1" dirty="0" err="1" smtClean="0">
                <a:latin typeface="Times New Roman"/>
                <a:ea typeface="Calibri"/>
              </a:rPr>
              <a:t>візуального</a:t>
            </a:r>
            <a:r>
              <a:rPr lang="ru-RU" sz="2200" i="1" dirty="0" smtClean="0">
                <a:latin typeface="Times New Roman"/>
                <a:ea typeface="Calibri"/>
              </a:rPr>
              <a:t> образу</a:t>
            </a:r>
            <a:r>
              <a:rPr lang="ru-RU" sz="2200" dirty="0" smtClean="0">
                <a:latin typeface="Times New Roman"/>
                <a:ea typeface="Calibri"/>
              </a:rPr>
              <a:t>: </a:t>
            </a:r>
            <a:r>
              <a:rPr lang="en-US" sz="2200" dirty="0" smtClean="0">
                <a:latin typeface="Times New Roman"/>
                <a:ea typeface="Calibri"/>
              </a:rPr>
              <a:t>first the painting or work of art, then the words about it; </a:t>
            </a:r>
            <a:r>
              <a:rPr lang="en-US" sz="2200" i="1" dirty="0" smtClean="0">
                <a:latin typeface="Times New Roman"/>
                <a:ea typeface="Calibri"/>
              </a:rPr>
              <a:t>poems about paintings</a:t>
            </a:r>
            <a:r>
              <a:rPr lang="en-US" sz="2200" dirty="0" smtClean="0">
                <a:latin typeface="Times New Roman"/>
                <a:ea typeface="Calibri"/>
              </a:rPr>
              <a:t>. </a:t>
            </a:r>
            <a:endParaRPr lang="en-US" sz="2200"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476672"/>
            <a:ext cx="5544615"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69374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404664"/>
            <a:ext cx="6781800" cy="1080120"/>
          </a:xfrm>
        </p:spPr>
        <p:txBody>
          <a:bodyPr/>
          <a:lstStyle/>
          <a:p>
            <a:pPr algn="ctr"/>
            <a:r>
              <a:rPr lang="en-US" b="1" dirty="0" err="1">
                <a:solidFill>
                  <a:srgbClr val="000000"/>
                </a:solidFill>
                <a:latin typeface="canada-type-gibson"/>
              </a:rPr>
              <a:t>Ekphrasis</a:t>
            </a:r>
            <a:endParaRPr lang="ru-RU" dirty="0"/>
          </a:p>
        </p:txBody>
      </p:sp>
      <p:sp>
        <p:nvSpPr>
          <p:cNvPr id="3" name="Объект 2"/>
          <p:cNvSpPr>
            <a:spLocks noGrp="1"/>
          </p:cNvSpPr>
          <p:nvPr>
            <p:ph idx="1"/>
          </p:nvPr>
        </p:nvSpPr>
        <p:spPr>
          <a:xfrm>
            <a:off x="683568" y="1772816"/>
            <a:ext cx="7543800" cy="4320480"/>
          </a:xfrm>
        </p:spPr>
        <p:txBody>
          <a:bodyPr>
            <a:noAutofit/>
          </a:bodyPr>
          <a:lstStyle/>
          <a:p>
            <a:pPr algn="just"/>
            <a:r>
              <a:rPr lang="en-US" sz="3600" dirty="0">
                <a:solidFill>
                  <a:schemeClr val="tx1"/>
                </a:solidFill>
              </a:rPr>
              <a:t>An </a:t>
            </a:r>
            <a:r>
              <a:rPr lang="en-US" sz="3600" dirty="0" err="1">
                <a:solidFill>
                  <a:schemeClr val="tx1"/>
                </a:solidFill>
              </a:rPr>
              <a:t>ekphrastic</a:t>
            </a:r>
            <a:r>
              <a:rPr lang="en-US" sz="3600" dirty="0">
                <a:solidFill>
                  <a:schemeClr val="tx1"/>
                </a:solidFill>
              </a:rPr>
              <a:t> poem is a vivid description of a scene or, more commonly, a work of art. </a:t>
            </a:r>
            <a:endParaRPr lang="uk-UA" sz="3600" dirty="0" smtClean="0">
              <a:solidFill>
                <a:schemeClr val="tx1"/>
              </a:solidFill>
            </a:endParaRPr>
          </a:p>
          <a:p>
            <a:pPr marL="0" indent="0" algn="just">
              <a:buNone/>
            </a:pPr>
            <a:r>
              <a:rPr lang="en-US" sz="3600" dirty="0" smtClean="0">
                <a:solidFill>
                  <a:schemeClr val="tx1"/>
                </a:solidFill>
              </a:rPr>
              <a:t>Through </a:t>
            </a:r>
            <a:r>
              <a:rPr lang="en-US" sz="3600" dirty="0">
                <a:solidFill>
                  <a:schemeClr val="tx1"/>
                </a:solidFill>
              </a:rPr>
              <a:t>the imaginative act of narrating and reflecting on the “action” of a painting or sculpture, the poet may amplify and expand its meaning. </a:t>
            </a:r>
            <a:endParaRPr lang="ru-RU" sz="3600" dirty="0">
              <a:solidFill>
                <a:schemeClr val="tx1"/>
              </a:solidFill>
            </a:endParaRPr>
          </a:p>
        </p:txBody>
      </p:sp>
    </p:spTree>
    <p:extLst>
      <p:ext uri="{BB962C8B-B14F-4D97-AF65-F5344CB8AC3E}">
        <p14:creationId xmlns:p14="http://schemas.microsoft.com/office/powerpoint/2010/main" val="26881517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589240"/>
            <a:ext cx="8490520" cy="1008112"/>
          </a:xfrm>
        </p:spPr>
        <p:txBody>
          <a:bodyPr>
            <a:normAutofit/>
          </a:bodyPr>
          <a:lstStyle/>
          <a:p>
            <a:pPr algn="just"/>
            <a:r>
              <a:rPr lang="en-US" sz="1800" b="1" dirty="0">
                <a:solidFill>
                  <a:schemeClr val="tx1"/>
                </a:solidFill>
                <a:latin typeface="+mn-lt"/>
              </a:rPr>
              <a:t>William Carlos Williams’ </a:t>
            </a:r>
            <a:r>
              <a:rPr lang="en-US" sz="1800" b="1" dirty="0" err="1">
                <a:solidFill>
                  <a:schemeClr val="tx1"/>
                </a:solidFill>
                <a:latin typeface="+mn-lt"/>
              </a:rPr>
              <a:t>e</a:t>
            </a:r>
            <a:r>
              <a:rPr lang="en-US" sz="1800" b="1" dirty="0" err="1" smtClean="0">
                <a:solidFill>
                  <a:schemeClr val="tx1"/>
                </a:solidFill>
                <a:latin typeface="+mn-lt"/>
              </a:rPr>
              <a:t>kphrastic</a:t>
            </a:r>
            <a:r>
              <a:rPr lang="en-US" sz="1800" b="1" dirty="0" smtClean="0">
                <a:solidFill>
                  <a:schemeClr val="tx1"/>
                </a:solidFill>
                <a:latin typeface="+mn-lt"/>
              </a:rPr>
              <a:t> </a:t>
            </a:r>
            <a:r>
              <a:rPr lang="en-US" sz="1800" b="1" dirty="0">
                <a:solidFill>
                  <a:schemeClr val="tx1"/>
                </a:solidFill>
                <a:latin typeface="+mn-lt"/>
              </a:rPr>
              <a:t>poems in </a:t>
            </a:r>
            <a:r>
              <a:rPr lang="en-US" sz="1800" b="1" dirty="0" smtClean="0">
                <a:solidFill>
                  <a:schemeClr val="tx1"/>
                </a:solidFill>
                <a:latin typeface="+mn-lt"/>
              </a:rPr>
              <a:t>”</a:t>
            </a:r>
            <a:r>
              <a:rPr lang="en-US" sz="1800" b="1" i="1" dirty="0" smtClean="0">
                <a:solidFill>
                  <a:schemeClr val="tx1"/>
                </a:solidFill>
                <a:latin typeface="+mn-lt"/>
              </a:rPr>
              <a:t>Pictures </a:t>
            </a:r>
            <a:r>
              <a:rPr lang="en-US" sz="1800" b="1" i="1" dirty="0">
                <a:solidFill>
                  <a:schemeClr val="tx1"/>
                </a:solidFill>
                <a:latin typeface="+mn-lt"/>
              </a:rPr>
              <a:t>from Brueghel Pieter </a:t>
            </a:r>
            <a:r>
              <a:rPr lang="en-US" sz="1800" b="1" i="1" dirty="0" smtClean="0">
                <a:solidFill>
                  <a:schemeClr val="tx1"/>
                </a:solidFill>
                <a:latin typeface="+mn-lt"/>
              </a:rPr>
              <a:t>Bruegel” </a:t>
            </a:r>
            <a:r>
              <a:rPr lang="en-US" sz="1800" b="1" i="1" dirty="0">
                <a:solidFill>
                  <a:schemeClr val="tx1"/>
                </a:solidFill>
                <a:latin typeface="+mn-lt"/>
              </a:rPr>
              <a:t>(also Brueghel) the Elder </a:t>
            </a:r>
            <a:r>
              <a:rPr lang="en-US" sz="1800" b="1" i="1" dirty="0" smtClean="0">
                <a:solidFill>
                  <a:schemeClr val="tx1"/>
                </a:solidFill>
                <a:latin typeface="+mn-lt"/>
              </a:rPr>
              <a:t>(</a:t>
            </a:r>
            <a:r>
              <a:rPr lang="vi-VN" sz="1800" b="1" i="1" dirty="0">
                <a:solidFill>
                  <a:schemeClr val="tx1"/>
                </a:solidFill>
                <a:latin typeface="+mn-lt"/>
              </a:rPr>
              <a:t>Пи́тер Бре́йгель</a:t>
            </a:r>
            <a:r>
              <a:rPr lang="en-US" sz="1800" b="1" i="1" dirty="0" smtClean="0">
                <a:solidFill>
                  <a:schemeClr val="tx1"/>
                </a:solidFill>
                <a:latin typeface="+mn-lt"/>
              </a:rPr>
              <a:t>; </a:t>
            </a:r>
            <a:r>
              <a:rPr lang="en-US" sz="1800" b="1" i="1" dirty="0">
                <a:solidFill>
                  <a:schemeClr val="tx1"/>
                </a:solidFill>
                <a:latin typeface="+mn-lt"/>
              </a:rPr>
              <a:t>c. 1525–1530 </a:t>
            </a:r>
            <a:r>
              <a:rPr lang="en-US" sz="1800" b="1" i="1" dirty="0" smtClean="0">
                <a:solidFill>
                  <a:schemeClr val="tx1"/>
                </a:solidFill>
                <a:latin typeface="+mn-lt"/>
              </a:rPr>
              <a:t>- </a:t>
            </a:r>
            <a:r>
              <a:rPr lang="en-US" sz="1800" b="1" i="1" dirty="0">
                <a:solidFill>
                  <a:schemeClr val="tx1"/>
                </a:solidFill>
                <a:latin typeface="+mn-lt"/>
              </a:rPr>
              <a:t>9 September 1569) was the most significant artist of Dutch and Flemish Renaissance </a:t>
            </a:r>
            <a:r>
              <a:rPr lang="en-US" sz="1800" b="1" i="1" dirty="0" smtClean="0">
                <a:solidFill>
                  <a:schemeClr val="tx1"/>
                </a:solidFill>
                <a:latin typeface="+mn-lt"/>
              </a:rPr>
              <a:t>painting.</a:t>
            </a:r>
            <a:endParaRPr lang="ru-RU" sz="1800" b="1" dirty="0">
              <a:solidFill>
                <a:schemeClr val="tx1"/>
              </a:solidFill>
              <a:latin typeface="+mn-lt"/>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404664"/>
            <a:ext cx="8784976"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89970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04486" y="404664"/>
            <a:ext cx="8856984" cy="6278642"/>
          </a:xfrm>
          <a:prstGeom prst="rect">
            <a:avLst/>
          </a:prstGeom>
        </p:spPr>
        <p:txBody>
          <a:bodyPr wrap="square">
            <a:spAutoFit/>
          </a:bodyPr>
          <a:lstStyle/>
          <a:p>
            <a:pPr algn="just"/>
            <a:r>
              <a:rPr lang="en-US" sz="2000" dirty="0"/>
              <a:t>A notable example is </a:t>
            </a:r>
            <a:r>
              <a:rPr lang="en-US" sz="2000" b="1" i="1" dirty="0"/>
              <a:t>“Ode on a Grecian </a:t>
            </a:r>
            <a:r>
              <a:rPr lang="en-US" sz="2000" b="1" i="1" dirty="0" smtClean="0"/>
              <a:t>Urn” </a:t>
            </a:r>
            <a:r>
              <a:rPr lang="en-US" sz="2000" dirty="0"/>
              <a:t>in which the poet </a:t>
            </a:r>
            <a:r>
              <a:rPr lang="en-US" sz="2000" i="1" dirty="0"/>
              <a:t>John Keats </a:t>
            </a:r>
            <a:r>
              <a:rPr lang="en-US" sz="2000" dirty="0"/>
              <a:t>speculates on the identity of the lovers who appear to dance and play music, simultaneously frozen in time and in perpetual motion</a:t>
            </a:r>
            <a:r>
              <a:rPr lang="en-US" sz="2000" dirty="0" smtClean="0"/>
              <a:t>:</a:t>
            </a:r>
            <a:endParaRPr lang="uk-UA" sz="2000" dirty="0" smtClean="0"/>
          </a:p>
          <a:p>
            <a:pPr algn="ctr"/>
            <a:r>
              <a:rPr lang="en-US" dirty="0">
                <a:solidFill>
                  <a:srgbClr val="000000"/>
                </a:solidFill>
                <a:latin typeface="adobe-garamond-pro"/>
              </a:rPr>
              <a:t> </a:t>
            </a:r>
            <a:r>
              <a:rPr lang="en-US" b="1" i="1" dirty="0">
                <a:solidFill>
                  <a:srgbClr val="000000"/>
                </a:solidFill>
              </a:rPr>
              <a:t>What men or gods are these? What maidens loth?</a:t>
            </a:r>
            <a:r>
              <a:rPr lang="en-US" b="1" i="1" dirty="0"/>
              <a:t/>
            </a:r>
            <a:br>
              <a:rPr lang="en-US" b="1" i="1" dirty="0"/>
            </a:br>
            <a:r>
              <a:rPr lang="en-US" b="1" i="1" dirty="0">
                <a:solidFill>
                  <a:srgbClr val="000000"/>
                </a:solidFill>
              </a:rPr>
              <a:t>            What mad pursuit? What struggle to escape?</a:t>
            </a:r>
            <a:r>
              <a:rPr lang="en-US" b="1" i="1" dirty="0"/>
              <a:t/>
            </a:r>
            <a:br>
              <a:rPr lang="en-US" b="1" i="1" dirty="0"/>
            </a:br>
            <a:r>
              <a:rPr lang="en-US" b="1" i="1" dirty="0">
                <a:solidFill>
                  <a:srgbClr val="000000"/>
                </a:solidFill>
              </a:rPr>
              <a:t>               What pipes and </a:t>
            </a:r>
            <a:r>
              <a:rPr lang="en-US" b="1" i="1" dirty="0" err="1">
                <a:solidFill>
                  <a:srgbClr val="000000"/>
                </a:solidFill>
              </a:rPr>
              <a:t>timbrels</a:t>
            </a:r>
            <a:r>
              <a:rPr lang="en-US" b="1" i="1" dirty="0">
                <a:solidFill>
                  <a:srgbClr val="000000"/>
                </a:solidFill>
              </a:rPr>
              <a:t>? What wild ecstasy?</a:t>
            </a:r>
            <a:r>
              <a:rPr lang="en-US" b="1" i="1" dirty="0"/>
              <a:t/>
            </a:r>
            <a:br>
              <a:rPr lang="en-US" b="1" i="1" dirty="0"/>
            </a:br>
            <a:r>
              <a:rPr lang="en-US" b="1" i="1" dirty="0"/>
              <a:t/>
            </a:r>
            <a:br>
              <a:rPr lang="en-US" b="1" i="1" dirty="0"/>
            </a:br>
            <a:r>
              <a:rPr lang="en-US" b="1" i="1" dirty="0">
                <a:solidFill>
                  <a:srgbClr val="000000"/>
                </a:solidFill>
              </a:rPr>
              <a:t>            Heard melodies are sweet, but those unheard</a:t>
            </a:r>
            <a:r>
              <a:rPr lang="en-US" b="1" i="1" dirty="0"/>
              <a:t/>
            </a:r>
            <a:br>
              <a:rPr lang="en-US" b="1" i="1" dirty="0"/>
            </a:br>
            <a:r>
              <a:rPr lang="en-US" b="1" i="1" dirty="0">
                <a:solidFill>
                  <a:srgbClr val="000000"/>
                </a:solidFill>
              </a:rPr>
              <a:t>                     Are sweeter; therefore, ye soft pipes, play on;</a:t>
            </a:r>
            <a:r>
              <a:rPr lang="en-US" b="1" i="1" dirty="0"/>
              <a:t/>
            </a:r>
            <a:br>
              <a:rPr lang="en-US" b="1" i="1" dirty="0"/>
            </a:br>
            <a:r>
              <a:rPr lang="en-US" b="1" i="1" dirty="0">
                <a:solidFill>
                  <a:srgbClr val="000000"/>
                </a:solidFill>
              </a:rPr>
              <a:t>            Not to the sensual ear, but, more </a:t>
            </a:r>
            <a:r>
              <a:rPr lang="en-US" b="1" i="1" dirty="0" err="1">
                <a:solidFill>
                  <a:srgbClr val="000000"/>
                </a:solidFill>
              </a:rPr>
              <a:t>endear’d</a:t>
            </a:r>
            <a:r>
              <a:rPr lang="en-US" b="1" i="1" dirty="0">
                <a:solidFill>
                  <a:srgbClr val="000000"/>
                </a:solidFill>
              </a:rPr>
              <a:t>,</a:t>
            </a:r>
            <a:r>
              <a:rPr lang="en-US" b="1" i="1" dirty="0"/>
              <a:t/>
            </a:r>
            <a:br>
              <a:rPr lang="en-US" b="1" i="1" dirty="0"/>
            </a:br>
            <a:r>
              <a:rPr lang="en-US" b="1" i="1" dirty="0">
                <a:solidFill>
                  <a:srgbClr val="000000"/>
                </a:solidFill>
              </a:rPr>
              <a:t>                     Pipe to the spirit ditties of no tone:</a:t>
            </a:r>
            <a:r>
              <a:rPr lang="en-US" b="1" i="1" dirty="0"/>
              <a:t/>
            </a:r>
            <a:br>
              <a:rPr lang="en-US" b="1" i="1" dirty="0"/>
            </a:br>
            <a:r>
              <a:rPr lang="en-US" b="1" i="1" dirty="0">
                <a:solidFill>
                  <a:srgbClr val="000000"/>
                </a:solidFill>
              </a:rPr>
              <a:t>            Fair youth, beneath the trees, thou canst not leave</a:t>
            </a:r>
            <a:r>
              <a:rPr lang="en-US" b="1" i="1" dirty="0"/>
              <a:t/>
            </a:r>
            <a:br>
              <a:rPr lang="en-US" b="1" i="1" dirty="0"/>
            </a:br>
            <a:r>
              <a:rPr lang="en-US" b="1" i="1" dirty="0">
                <a:solidFill>
                  <a:srgbClr val="000000"/>
                </a:solidFill>
              </a:rPr>
              <a:t>                     Thy song, nor ever can those trees be bare;</a:t>
            </a:r>
            <a:r>
              <a:rPr lang="en-US" b="1" i="1" dirty="0"/>
              <a:t/>
            </a:r>
            <a:br>
              <a:rPr lang="en-US" b="1" i="1" dirty="0"/>
            </a:br>
            <a:r>
              <a:rPr lang="en-US" b="1" i="1" dirty="0">
                <a:solidFill>
                  <a:srgbClr val="000000"/>
                </a:solidFill>
              </a:rPr>
              <a:t>                 Bold Lover, never, never canst thou kiss,</a:t>
            </a:r>
            <a:r>
              <a:rPr lang="en-US" b="1" i="1" dirty="0"/>
              <a:t/>
            </a:r>
            <a:br>
              <a:rPr lang="en-US" b="1" i="1" dirty="0"/>
            </a:br>
            <a:r>
              <a:rPr lang="en-US" b="1" i="1" dirty="0">
                <a:solidFill>
                  <a:srgbClr val="000000"/>
                </a:solidFill>
              </a:rPr>
              <a:t>            Though winning near the goal yet, do not grieve;</a:t>
            </a:r>
            <a:r>
              <a:rPr lang="en-US" b="1" i="1" dirty="0"/>
              <a:t/>
            </a:r>
            <a:br>
              <a:rPr lang="en-US" b="1" i="1" dirty="0"/>
            </a:br>
            <a:r>
              <a:rPr lang="en-US" b="1" i="1" dirty="0">
                <a:solidFill>
                  <a:srgbClr val="000000"/>
                </a:solidFill>
              </a:rPr>
              <a:t>                   She cannot fade, though thou hast not thy bliss,</a:t>
            </a:r>
            <a:r>
              <a:rPr lang="en-US" b="1" i="1" dirty="0"/>
              <a:t/>
            </a:r>
            <a:br>
              <a:rPr lang="en-US" b="1" i="1" dirty="0"/>
            </a:br>
            <a:r>
              <a:rPr lang="en-US" b="1" i="1" dirty="0">
                <a:solidFill>
                  <a:srgbClr val="000000"/>
                </a:solidFill>
              </a:rPr>
              <a:t>                         For ever wilt thou love, and she be fair!</a:t>
            </a:r>
            <a:r>
              <a:rPr lang="en-US" b="1" i="1" dirty="0"/>
              <a:t/>
            </a:r>
            <a:br>
              <a:rPr lang="en-US" b="1" i="1" dirty="0"/>
            </a:br>
            <a:r>
              <a:rPr lang="en-US" b="1" i="1" dirty="0"/>
              <a:t/>
            </a:r>
            <a:br>
              <a:rPr lang="en-US" b="1" i="1" dirty="0"/>
            </a:br>
            <a:r>
              <a:rPr lang="en-US" b="1" i="1" dirty="0">
                <a:solidFill>
                  <a:srgbClr val="000000"/>
                </a:solidFill>
              </a:rPr>
              <a:t>            Ah, happy, happy boughs! that cannot shed</a:t>
            </a:r>
            <a:r>
              <a:rPr lang="en-US" b="1" i="1" dirty="0"/>
              <a:t/>
            </a:r>
            <a:br>
              <a:rPr lang="en-US" b="1" i="1" dirty="0"/>
            </a:br>
            <a:r>
              <a:rPr lang="en-US" b="1" i="1" dirty="0">
                <a:solidFill>
                  <a:srgbClr val="000000"/>
                </a:solidFill>
              </a:rPr>
              <a:t>                       Your leaves, nor ever bid the Spring adieu;</a:t>
            </a:r>
            <a:r>
              <a:rPr lang="en-US" b="1" i="1" dirty="0"/>
              <a:t/>
            </a:r>
            <a:br>
              <a:rPr lang="en-US" b="1" i="1" dirty="0"/>
            </a:br>
            <a:r>
              <a:rPr lang="en-US" b="1" i="1" dirty="0">
                <a:solidFill>
                  <a:srgbClr val="000000"/>
                </a:solidFill>
              </a:rPr>
              <a:t>            And, happy melodist, unwearied,</a:t>
            </a:r>
            <a:r>
              <a:rPr lang="en-US" b="1" i="1" dirty="0"/>
              <a:t/>
            </a:r>
            <a:br>
              <a:rPr lang="en-US" b="1" i="1" dirty="0"/>
            </a:br>
            <a:r>
              <a:rPr lang="en-US" b="1" i="1" dirty="0">
                <a:solidFill>
                  <a:srgbClr val="000000"/>
                </a:solidFill>
              </a:rPr>
              <a:t>                       For ever piping songs for ever new. . . .</a:t>
            </a:r>
            <a:endParaRPr lang="ru-RU" b="1" i="1" dirty="0"/>
          </a:p>
        </p:txBody>
      </p:sp>
    </p:spTree>
    <p:extLst>
      <p:ext uri="{BB962C8B-B14F-4D97-AF65-F5344CB8AC3E}">
        <p14:creationId xmlns:p14="http://schemas.microsoft.com/office/powerpoint/2010/main" val="18814619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32656"/>
            <a:ext cx="8964488" cy="6463308"/>
          </a:xfrm>
          <a:prstGeom prst="rect">
            <a:avLst/>
          </a:prstGeom>
        </p:spPr>
        <p:txBody>
          <a:bodyPr wrap="square">
            <a:spAutoFit/>
          </a:bodyPr>
          <a:lstStyle/>
          <a:p>
            <a:pPr algn="ctr"/>
            <a:r>
              <a:rPr lang="ru-RU" b="1" dirty="0"/>
              <a:t>Ода к греческой вазе</a:t>
            </a:r>
            <a:endParaRPr lang="ru-RU" dirty="0" smtClean="0"/>
          </a:p>
          <a:p>
            <a:pPr algn="ctr"/>
            <a:r>
              <a:rPr lang="ru-RU" dirty="0" smtClean="0"/>
              <a:t>То </a:t>
            </a:r>
            <a:r>
              <a:rPr lang="ru-RU" dirty="0"/>
              <a:t>люди или боги? Все равно...</a:t>
            </a:r>
          </a:p>
          <a:p>
            <a:pPr algn="ctr"/>
            <a:r>
              <a:rPr lang="ru-RU" dirty="0"/>
              <a:t>Погони страх? Борьба упругих тел?</a:t>
            </a:r>
          </a:p>
          <a:p>
            <a:pPr algn="ctr"/>
            <a:r>
              <a:rPr lang="ru-RU" dirty="0"/>
              <a:t>    Свирель и бубны? Хороводы дев?</a:t>
            </a:r>
          </a:p>
          <a:p>
            <a:pPr algn="ctr"/>
            <a:endParaRPr lang="ru-RU" dirty="0"/>
          </a:p>
          <a:p>
            <a:pPr algn="ctr"/>
            <a:r>
              <a:rPr lang="ru-RU" dirty="0"/>
              <a:t>Напевы слушать сладко; а мечтать</a:t>
            </a:r>
          </a:p>
          <a:p>
            <a:pPr algn="ctr"/>
            <a:r>
              <a:rPr lang="ru-RU" dirty="0"/>
              <a:t>    О них милей; но пойте вновь, свирели;</a:t>
            </a:r>
          </a:p>
          <a:p>
            <a:pPr algn="ctr"/>
            <a:r>
              <a:rPr lang="ru-RU" dirty="0"/>
              <a:t>Вам не для слуха одного порхать...</a:t>
            </a:r>
          </a:p>
          <a:p>
            <a:pPr algn="ctr"/>
            <a:r>
              <a:rPr lang="ru-RU" dirty="0"/>
              <a:t>    Ах, для души теперь они запели:</a:t>
            </a:r>
          </a:p>
          <a:p>
            <a:pPr algn="ctr"/>
            <a:r>
              <a:rPr lang="ru-RU" dirty="0"/>
              <a:t>О юноша! в венке... и не прейдет</a:t>
            </a:r>
          </a:p>
          <a:p>
            <a:pPr algn="ctr"/>
            <a:r>
              <a:rPr lang="ru-RU" dirty="0"/>
              <a:t>    Тот гимн - и листья те не опадут;</a:t>
            </a:r>
          </a:p>
          <a:p>
            <a:pPr algn="ctr"/>
            <a:r>
              <a:rPr lang="ru-RU" dirty="0"/>
              <a:t>    Пусть ввек не прикоснется поцелуй;</a:t>
            </a:r>
          </a:p>
          <a:p>
            <a:pPr algn="ctr"/>
            <a:r>
              <a:rPr lang="ru-RU" dirty="0"/>
              <a:t>Ты плачешь у меты - она цветет</a:t>
            </a:r>
          </a:p>
          <a:p>
            <a:pPr algn="ctr"/>
            <a:r>
              <a:rPr lang="ru-RU" dirty="0"/>
              <a:t>    Всегда прекрасная, но не тоскуй -</a:t>
            </a:r>
          </a:p>
          <a:p>
            <a:pPr algn="ctr"/>
            <a:r>
              <a:rPr lang="ru-RU" dirty="0"/>
              <a:t>Тебе любить в безбрежности минут!</a:t>
            </a:r>
          </a:p>
          <a:p>
            <a:pPr algn="ctr"/>
            <a:endParaRPr lang="ru-RU" dirty="0"/>
          </a:p>
          <a:p>
            <a:pPr algn="ctr"/>
            <a:r>
              <a:rPr lang="ru-RU" dirty="0"/>
              <a:t>О, этих веток не коснется тлен!</a:t>
            </a:r>
          </a:p>
          <a:p>
            <a:pPr algn="ctr"/>
            <a:r>
              <a:rPr lang="ru-RU" dirty="0"/>
              <a:t>    Листы - не унесет вас аквилон!</a:t>
            </a:r>
          </a:p>
          <a:p>
            <a:pPr algn="ctr"/>
            <a:r>
              <a:rPr lang="ru-RU" dirty="0" smtClean="0"/>
              <a:t>Счастливый </a:t>
            </a:r>
            <a:r>
              <a:rPr lang="ru-RU" dirty="0"/>
              <a:t>юноша - без перемен</a:t>
            </a:r>
          </a:p>
          <a:p>
            <a:pPr algn="ctr"/>
            <a:r>
              <a:rPr lang="ru-RU" dirty="0"/>
              <a:t>    Свирели будет звон и вечный сон;</a:t>
            </a:r>
          </a:p>
          <a:p>
            <a:pPr algn="ctr"/>
            <a:r>
              <a:rPr lang="ru-RU" dirty="0"/>
              <a:t>Любовь твоя блаженна! Вновь и </a:t>
            </a:r>
            <a:r>
              <a:rPr lang="ru-RU" dirty="0" smtClean="0"/>
              <a:t>вновь…</a:t>
            </a:r>
          </a:p>
          <a:p>
            <a:pPr algn="r"/>
            <a:r>
              <a:rPr lang="ru-RU" i="1" dirty="0"/>
              <a:t>Перевод Василия </a:t>
            </a:r>
            <a:r>
              <a:rPr lang="ru-RU" i="1" dirty="0" err="1"/>
              <a:t>Комаровского</a:t>
            </a:r>
            <a:r>
              <a:rPr lang="ru-RU" i="1" dirty="0"/>
              <a:t/>
            </a:r>
            <a:br>
              <a:rPr lang="ru-RU" i="1" dirty="0"/>
            </a:br>
            <a:endParaRPr lang="ru-RU" i="1" dirty="0"/>
          </a:p>
        </p:txBody>
      </p:sp>
    </p:spTree>
    <p:extLst>
      <p:ext uri="{BB962C8B-B14F-4D97-AF65-F5344CB8AC3E}">
        <p14:creationId xmlns:p14="http://schemas.microsoft.com/office/powerpoint/2010/main" val="16867889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8952" y="4572000"/>
            <a:ext cx="7917504" cy="1600200"/>
          </a:xfrm>
        </p:spPr>
        <p:txBody>
          <a:bodyPr>
            <a:noAutofit/>
          </a:bodyPr>
          <a:lstStyle/>
          <a:p>
            <a:pPr algn="just"/>
            <a:r>
              <a:rPr lang="en-US" sz="2000" b="1" dirty="0">
                <a:solidFill>
                  <a:schemeClr val="tx1"/>
                </a:solidFill>
                <a:latin typeface="+mn-lt"/>
              </a:rPr>
              <a:t>Owen Marshall</a:t>
            </a:r>
            <a:r>
              <a:rPr lang="en-US" sz="2000" dirty="0">
                <a:solidFill>
                  <a:schemeClr val="tx1"/>
                </a:solidFill>
                <a:latin typeface="+mn-lt"/>
              </a:rPr>
              <a:t>, described by Vincent O’Sullivan as ‘New Zealand’s best prose writer’, is an award-winning novelist, short story writer, poet and anthologist, who has written or edited 30 </a:t>
            </a:r>
            <a:r>
              <a:rPr lang="en-US" sz="2000" dirty="0" smtClean="0">
                <a:solidFill>
                  <a:schemeClr val="tx1"/>
                </a:solidFill>
                <a:latin typeface="+mn-lt"/>
              </a:rPr>
              <a:t>books</a:t>
            </a:r>
            <a:r>
              <a:rPr lang="uk-UA" sz="2000" dirty="0">
                <a:solidFill>
                  <a:schemeClr val="tx1"/>
                </a:solidFill>
                <a:latin typeface="+mn-lt"/>
              </a:rPr>
              <a:t>.</a:t>
            </a:r>
            <a:endParaRPr lang="ru-RU" sz="2000" dirty="0">
              <a:solidFill>
                <a:schemeClr val="tx1"/>
              </a:solidFill>
              <a:latin typeface="+mn-lt"/>
            </a:endParaRPr>
          </a:p>
        </p:txBody>
      </p:sp>
      <p:sp>
        <p:nvSpPr>
          <p:cNvPr id="3" name="Рисунок 2"/>
          <p:cNvSpPr>
            <a:spLocks noGrp="1"/>
          </p:cNvSpPr>
          <p:nvPr>
            <p:ph type="pic" idx="1"/>
          </p:nvPr>
        </p:nvSpPr>
        <p:spPr/>
      </p:sp>
      <p:sp>
        <p:nvSpPr>
          <p:cNvPr id="4" name="Текст 3"/>
          <p:cNvSpPr>
            <a:spLocks noGrp="1"/>
          </p:cNvSpPr>
          <p:nvPr>
            <p:ph type="body" sz="half" idx="2"/>
          </p:nvPr>
        </p:nvSpPr>
        <p:spPr>
          <a:xfrm>
            <a:off x="755576" y="4276709"/>
            <a:ext cx="7391400" cy="804862"/>
          </a:xfrm>
        </p:spPr>
        <p:txBody>
          <a:bodyPr>
            <a:normAutofit/>
          </a:bodyPr>
          <a:lstStyle/>
          <a:p>
            <a:pPr algn="ctr"/>
            <a:r>
              <a:rPr lang="en-US" sz="3600" b="1" i="1" dirty="0">
                <a:solidFill>
                  <a:schemeClr val="tx1"/>
                </a:solidFill>
              </a:rPr>
              <a:t>Owen Marshall </a:t>
            </a:r>
            <a:endParaRPr lang="ru-RU" sz="3600" b="1" i="1" dirty="0">
              <a:solidFill>
                <a:schemeClr val="tx1"/>
              </a:solidFill>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3599" y="2095484"/>
            <a:ext cx="1428750"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354" y="2060848"/>
            <a:ext cx="1428750" cy="22253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2060848"/>
            <a:ext cx="1428750"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3530" y="2085958"/>
            <a:ext cx="142875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8"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52320" y="2117228"/>
            <a:ext cx="1428750"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9109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04664"/>
            <a:ext cx="8856984" cy="6675674"/>
          </a:xfrm>
          <a:prstGeom prst="rect">
            <a:avLst/>
          </a:prstGeom>
        </p:spPr>
        <p:txBody>
          <a:bodyPr wrap="square">
            <a:spAutoFit/>
          </a:bodyPr>
          <a:lstStyle/>
          <a:p>
            <a:pPr lvl="0" indent="450215" algn="just">
              <a:lnSpc>
                <a:spcPct val="115000"/>
              </a:lnSpc>
            </a:pPr>
            <a:r>
              <a:rPr lang="en-US" sz="3200" dirty="0" smtClean="0">
                <a:solidFill>
                  <a:prstClr val="black"/>
                </a:solidFill>
                <a:ea typeface="Times New Roman"/>
                <a:cs typeface="Times New Roman"/>
              </a:rPr>
              <a:t>In addition, there are </a:t>
            </a:r>
          </a:p>
          <a:p>
            <a:pPr marL="457200" lvl="0" indent="-457200" algn="just">
              <a:lnSpc>
                <a:spcPct val="115000"/>
              </a:lnSpc>
              <a:buFont typeface="Wingdings" panose="05000000000000000000" pitchFamily="2" charset="2"/>
              <a:buChar char="v"/>
            </a:pPr>
            <a:r>
              <a:rPr lang="en-US" sz="3200" b="1" i="1" dirty="0" err="1" smtClean="0">
                <a:solidFill>
                  <a:prstClr val="black"/>
                </a:solidFill>
                <a:ea typeface="Times New Roman"/>
                <a:cs typeface="Times New Roman"/>
              </a:rPr>
              <a:t>pao</a:t>
            </a:r>
            <a:r>
              <a:rPr lang="en-US" sz="3200" dirty="0" smtClean="0">
                <a:solidFill>
                  <a:prstClr val="black"/>
                </a:solidFill>
                <a:ea typeface="Times New Roman"/>
                <a:cs typeface="Times New Roman"/>
              </a:rPr>
              <a:t> (gossip songs), </a:t>
            </a:r>
          </a:p>
          <a:p>
            <a:pPr marL="457200" lvl="0" indent="-457200" algn="just">
              <a:lnSpc>
                <a:spcPct val="115000"/>
              </a:lnSpc>
              <a:buFont typeface="Wingdings" panose="05000000000000000000" pitchFamily="2" charset="2"/>
              <a:buChar char="v"/>
            </a:pPr>
            <a:r>
              <a:rPr lang="en-US" sz="3200" b="1" dirty="0" smtClean="0">
                <a:solidFill>
                  <a:prstClr val="black"/>
                </a:solidFill>
                <a:ea typeface="Times New Roman"/>
                <a:cs typeface="Times New Roman"/>
              </a:rPr>
              <a:t>poi</a:t>
            </a:r>
            <a:r>
              <a:rPr lang="en-US" sz="3200" dirty="0" smtClean="0">
                <a:solidFill>
                  <a:prstClr val="black"/>
                </a:solidFill>
                <a:ea typeface="Times New Roman"/>
                <a:cs typeface="Times New Roman"/>
              </a:rPr>
              <a:t> (songs accompanying a dance performed with balls attached to flax strings, swung rhythmically), </a:t>
            </a:r>
          </a:p>
          <a:p>
            <a:pPr marL="457200" lvl="0" indent="-457200" algn="just">
              <a:lnSpc>
                <a:spcPct val="115000"/>
              </a:lnSpc>
              <a:buFont typeface="Wingdings" panose="05000000000000000000" pitchFamily="2" charset="2"/>
              <a:buChar char="v"/>
            </a:pPr>
            <a:r>
              <a:rPr lang="en-US" sz="3200" b="1" dirty="0" err="1" smtClean="0">
                <a:solidFill>
                  <a:prstClr val="black"/>
                </a:solidFill>
                <a:ea typeface="Times New Roman"/>
                <a:cs typeface="Times New Roman"/>
              </a:rPr>
              <a:t>oriori</a:t>
            </a:r>
            <a:r>
              <a:rPr lang="en-US" sz="3200" dirty="0" smtClean="0">
                <a:solidFill>
                  <a:prstClr val="black"/>
                </a:solidFill>
                <a:ea typeface="Times New Roman"/>
                <a:cs typeface="Times New Roman"/>
              </a:rPr>
              <a:t> (songs composed for young children of chiefly or warrior descent, to help them learn their heritage), </a:t>
            </a:r>
            <a:endParaRPr lang="en-US" sz="3200" dirty="0">
              <a:solidFill>
                <a:prstClr val="black"/>
              </a:solidFill>
              <a:ea typeface="Times New Roman"/>
              <a:cs typeface="Times New Roman"/>
            </a:endParaRPr>
          </a:p>
          <a:p>
            <a:pPr marL="457200" lvl="0" indent="-457200" algn="just">
              <a:lnSpc>
                <a:spcPct val="115000"/>
              </a:lnSpc>
              <a:buFont typeface="Wingdings" panose="05000000000000000000" pitchFamily="2" charset="2"/>
              <a:buChar char="v"/>
            </a:pPr>
            <a:r>
              <a:rPr lang="en-US" sz="3200" b="1" dirty="0" err="1" smtClean="0">
                <a:solidFill>
                  <a:prstClr val="black"/>
                </a:solidFill>
                <a:ea typeface="Times New Roman"/>
                <a:cs typeface="Times New Roman"/>
              </a:rPr>
              <a:t>karanga</a:t>
            </a:r>
            <a:r>
              <a:rPr lang="en-US" sz="3200" dirty="0" smtClean="0">
                <a:solidFill>
                  <a:prstClr val="black"/>
                </a:solidFill>
                <a:ea typeface="Times New Roman"/>
                <a:cs typeface="Times New Roman"/>
              </a:rPr>
              <a:t> (somewhere between song and chant, performed by women welcoming or </a:t>
            </a:r>
            <a:r>
              <a:rPr lang="en-US" sz="3200" dirty="0" err="1" smtClean="0">
                <a:solidFill>
                  <a:prstClr val="black"/>
                </a:solidFill>
                <a:ea typeface="Times New Roman"/>
                <a:cs typeface="Times New Roman"/>
              </a:rPr>
              <a:t>farewelling</a:t>
            </a:r>
            <a:r>
              <a:rPr lang="en-US" sz="3200" dirty="0" smtClean="0">
                <a:solidFill>
                  <a:prstClr val="black"/>
                </a:solidFill>
                <a:ea typeface="Times New Roman"/>
                <a:cs typeface="Times New Roman"/>
              </a:rPr>
              <a:t> visitors on the </a:t>
            </a:r>
            <a:r>
              <a:rPr lang="en-US" sz="3200" i="1" dirty="0" smtClean="0">
                <a:solidFill>
                  <a:prstClr val="black"/>
                </a:solidFill>
                <a:ea typeface="Times New Roman"/>
                <a:cs typeface="Times New Roman"/>
              </a:rPr>
              <a:t>marae</a:t>
            </a:r>
            <a:r>
              <a:rPr lang="en-US" sz="3200" dirty="0" smtClean="0"/>
              <a:t> - tribal meeting place</a:t>
            </a:r>
            <a:r>
              <a:rPr lang="en-US" sz="3200" dirty="0" smtClean="0">
                <a:solidFill>
                  <a:prstClr val="black"/>
                </a:solidFill>
                <a:ea typeface="Times New Roman"/>
                <a:cs typeface="Times New Roman"/>
              </a:rPr>
              <a:t>). </a:t>
            </a:r>
          </a:p>
          <a:p>
            <a:pPr lvl="0" indent="450215" algn="just">
              <a:lnSpc>
                <a:spcPct val="115000"/>
              </a:lnSpc>
            </a:pPr>
            <a:endParaRPr lang="en-US" sz="2000" dirty="0">
              <a:solidFill>
                <a:prstClr val="black"/>
              </a:solidFill>
              <a:latin typeface="Calibri"/>
              <a:ea typeface="Calibri"/>
              <a:cs typeface="Times New Roman"/>
            </a:endParaRPr>
          </a:p>
        </p:txBody>
      </p:sp>
    </p:spTree>
    <p:extLst>
      <p:ext uri="{BB962C8B-B14F-4D97-AF65-F5344CB8AC3E}">
        <p14:creationId xmlns:p14="http://schemas.microsoft.com/office/powerpoint/2010/main" val="3339472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568952" cy="6124754"/>
          </a:xfrm>
          <a:prstGeom prst="rect">
            <a:avLst/>
          </a:prstGeom>
        </p:spPr>
        <p:txBody>
          <a:bodyPr wrap="square">
            <a:spAutoFit/>
          </a:bodyPr>
          <a:lstStyle/>
          <a:p>
            <a:pPr algn="just"/>
            <a:r>
              <a:rPr lang="en-US" sz="2800" dirty="0">
                <a:solidFill>
                  <a:prstClr val="black"/>
                </a:solidFill>
                <a:ea typeface="Times New Roman"/>
                <a:cs typeface="Times New Roman"/>
              </a:rPr>
              <a:t>Some chants are recited rather than sung. These </a:t>
            </a:r>
            <a:r>
              <a:rPr lang="en-US" sz="2800" dirty="0" smtClean="0">
                <a:solidFill>
                  <a:prstClr val="black"/>
                </a:solidFill>
                <a:ea typeface="Times New Roman"/>
                <a:cs typeface="Times New Roman"/>
              </a:rPr>
              <a:t>include</a:t>
            </a:r>
          </a:p>
          <a:p>
            <a:pPr marL="457200" indent="-457200" algn="just">
              <a:buFont typeface="Wingdings" panose="05000000000000000000" pitchFamily="2" charset="2"/>
              <a:buChar char="v"/>
            </a:pPr>
            <a:r>
              <a:rPr lang="en-US" sz="2800" b="1" dirty="0" err="1" smtClean="0">
                <a:solidFill>
                  <a:prstClr val="black"/>
                </a:solidFill>
                <a:ea typeface="Times New Roman"/>
                <a:cs typeface="Times New Roman"/>
              </a:rPr>
              <a:t>karakia</a:t>
            </a:r>
            <a:r>
              <a:rPr lang="en-US" sz="2800" dirty="0" smtClean="0">
                <a:solidFill>
                  <a:prstClr val="black"/>
                </a:solidFill>
                <a:ea typeface="Times New Roman"/>
                <a:cs typeface="Times New Roman"/>
              </a:rPr>
              <a:t> </a:t>
            </a:r>
            <a:r>
              <a:rPr lang="en-US" sz="2800" dirty="0">
                <a:solidFill>
                  <a:prstClr val="black"/>
                </a:solidFill>
                <a:ea typeface="Times New Roman"/>
                <a:cs typeface="Times New Roman"/>
              </a:rPr>
              <a:t>(forms of incantation </a:t>
            </a:r>
            <a:r>
              <a:rPr lang="en-US" sz="2800" dirty="0" smtClean="0">
                <a:solidFill>
                  <a:prstClr val="black"/>
                </a:solidFill>
                <a:ea typeface="Times New Roman"/>
                <a:cs typeface="Times New Roman"/>
              </a:rPr>
              <a:t>invoking </a:t>
            </a:r>
            <a:r>
              <a:rPr lang="en-US" sz="2800" dirty="0">
                <a:solidFill>
                  <a:prstClr val="black"/>
                </a:solidFill>
                <a:ea typeface="Times New Roman"/>
                <a:cs typeface="Times New Roman"/>
              </a:rPr>
              <a:t>a power to protect or to assist the chanter), </a:t>
            </a:r>
            <a:endParaRPr lang="en-US" sz="2800" dirty="0" smtClean="0">
              <a:solidFill>
                <a:prstClr val="black"/>
              </a:solidFill>
              <a:ea typeface="Times New Roman"/>
              <a:cs typeface="Times New Roman"/>
            </a:endParaRPr>
          </a:p>
          <a:p>
            <a:pPr marL="457200" indent="-457200" algn="just">
              <a:buFont typeface="Wingdings" panose="05000000000000000000" pitchFamily="2" charset="2"/>
              <a:buChar char="v"/>
            </a:pPr>
            <a:r>
              <a:rPr lang="en-US" sz="2800" b="1" dirty="0" err="1" smtClean="0">
                <a:solidFill>
                  <a:prstClr val="black"/>
                </a:solidFill>
                <a:ea typeface="Times New Roman"/>
                <a:cs typeface="Times New Roman"/>
              </a:rPr>
              <a:t>paatere</a:t>
            </a:r>
            <a:r>
              <a:rPr lang="en-US" sz="2800" dirty="0" smtClean="0">
                <a:solidFill>
                  <a:prstClr val="black"/>
                </a:solidFill>
                <a:ea typeface="Times New Roman"/>
                <a:cs typeface="Times New Roman"/>
              </a:rPr>
              <a:t> </a:t>
            </a:r>
            <a:r>
              <a:rPr lang="en-US" sz="2800" dirty="0">
                <a:solidFill>
                  <a:prstClr val="black"/>
                </a:solidFill>
                <a:ea typeface="Times New Roman"/>
                <a:cs typeface="Times New Roman"/>
              </a:rPr>
              <a:t>(chants by women in rebuttal of gossip or </a:t>
            </a:r>
            <a:r>
              <a:rPr lang="en-US" sz="2800" dirty="0" smtClean="0">
                <a:solidFill>
                  <a:prstClr val="black"/>
                </a:solidFill>
                <a:ea typeface="Times New Roman"/>
                <a:cs typeface="Times New Roman"/>
              </a:rPr>
              <a:t>slander, </a:t>
            </a:r>
            <a:r>
              <a:rPr lang="en-US" sz="2800" dirty="0">
                <a:solidFill>
                  <a:prstClr val="black"/>
                </a:solidFill>
                <a:ea typeface="Times New Roman"/>
                <a:cs typeface="Times New Roman"/>
              </a:rPr>
              <a:t>asserting the performer’s high lineage and threatening her detractors), </a:t>
            </a:r>
          </a:p>
          <a:p>
            <a:pPr marL="457200" indent="-457200" algn="just">
              <a:buFont typeface="Wingdings" panose="05000000000000000000" pitchFamily="2" charset="2"/>
              <a:buChar char="v"/>
            </a:pPr>
            <a:r>
              <a:rPr lang="en-US" sz="2800" b="1" dirty="0" err="1" smtClean="0">
                <a:solidFill>
                  <a:prstClr val="black"/>
                </a:solidFill>
                <a:ea typeface="Times New Roman"/>
                <a:cs typeface="Times New Roman"/>
              </a:rPr>
              <a:t>kaioraora</a:t>
            </a:r>
            <a:r>
              <a:rPr lang="en-US" sz="2800" dirty="0" smtClean="0">
                <a:solidFill>
                  <a:prstClr val="black"/>
                </a:solidFill>
                <a:ea typeface="Times New Roman"/>
                <a:cs typeface="Times New Roman"/>
              </a:rPr>
              <a:t> </a:t>
            </a:r>
            <a:r>
              <a:rPr lang="en-US" sz="2800" dirty="0">
                <a:solidFill>
                  <a:prstClr val="black"/>
                </a:solidFill>
                <a:ea typeface="Times New Roman"/>
                <a:cs typeface="Times New Roman"/>
              </a:rPr>
              <a:t>(expressions of hatred and abuse of an enemy, promising terrible revenge). </a:t>
            </a:r>
            <a:endParaRPr lang="en-US" sz="2800" dirty="0" smtClean="0">
              <a:solidFill>
                <a:prstClr val="black"/>
              </a:solidFill>
              <a:ea typeface="Times New Roman"/>
              <a:cs typeface="Times New Roman"/>
            </a:endParaRPr>
          </a:p>
          <a:p>
            <a:pPr algn="just"/>
            <a:r>
              <a:rPr lang="en-US" sz="2800" dirty="0" smtClean="0">
                <a:solidFill>
                  <a:prstClr val="black"/>
                </a:solidFill>
                <a:ea typeface="Times New Roman"/>
                <a:cs typeface="Times New Roman"/>
              </a:rPr>
              <a:t>In </a:t>
            </a:r>
            <a:r>
              <a:rPr lang="en-US" sz="2800" dirty="0">
                <a:solidFill>
                  <a:prstClr val="black"/>
                </a:solidFill>
                <a:ea typeface="Times New Roman"/>
                <a:cs typeface="Times New Roman"/>
              </a:rPr>
              <a:t>every aspect of this tradition, the texts, which in pre-European times survived through memorization, were inseparable from gestures and sometimes music. The most widely used modern development of these traditional forms is </a:t>
            </a:r>
            <a:r>
              <a:rPr lang="en-US" sz="2800" b="1" dirty="0">
                <a:solidFill>
                  <a:prstClr val="black"/>
                </a:solidFill>
                <a:ea typeface="Times New Roman"/>
                <a:cs typeface="Times New Roman"/>
              </a:rPr>
              <a:t>the </a:t>
            </a:r>
            <a:r>
              <a:rPr lang="en-US" sz="2800" b="1" dirty="0" err="1">
                <a:solidFill>
                  <a:prstClr val="black"/>
                </a:solidFill>
                <a:ea typeface="Times New Roman"/>
                <a:cs typeface="Times New Roman"/>
              </a:rPr>
              <a:t>waiata</a:t>
            </a:r>
            <a:r>
              <a:rPr lang="en-US" sz="2800" b="1" dirty="0">
                <a:solidFill>
                  <a:prstClr val="black"/>
                </a:solidFill>
                <a:ea typeface="Times New Roman"/>
                <a:cs typeface="Times New Roman"/>
              </a:rPr>
              <a:t>-a-</a:t>
            </a:r>
            <a:r>
              <a:rPr lang="en-US" sz="2800" b="1" dirty="0" err="1">
                <a:solidFill>
                  <a:prstClr val="black"/>
                </a:solidFill>
                <a:ea typeface="Times New Roman"/>
                <a:cs typeface="Times New Roman"/>
              </a:rPr>
              <a:t>ringa</a:t>
            </a:r>
            <a:r>
              <a:rPr lang="en-US" sz="2800" dirty="0">
                <a:solidFill>
                  <a:prstClr val="black"/>
                </a:solidFill>
                <a:ea typeface="Times New Roman"/>
                <a:cs typeface="Times New Roman"/>
              </a:rPr>
              <a:t> (action song), which fits graceful movements to popular European </a:t>
            </a:r>
            <a:r>
              <a:rPr lang="en-US" sz="2800" dirty="0" smtClean="0">
                <a:solidFill>
                  <a:prstClr val="black"/>
                </a:solidFill>
                <a:ea typeface="Times New Roman"/>
                <a:cs typeface="Times New Roman"/>
              </a:rPr>
              <a:t>melodies.</a:t>
            </a:r>
            <a:endParaRPr lang="ru-RU" sz="2800" dirty="0"/>
          </a:p>
        </p:txBody>
      </p:sp>
    </p:spTree>
    <p:extLst>
      <p:ext uri="{BB962C8B-B14F-4D97-AF65-F5344CB8AC3E}">
        <p14:creationId xmlns:p14="http://schemas.microsoft.com/office/powerpoint/2010/main" val="199808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Modern </a:t>
            </a:r>
            <a:r>
              <a:rPr lang="en-US" dirty="0"/>
              <a:t>Maori literature</a:t>
            </a:r>
            <a:endParaRPr lang="ru-RU" dirty="0"/>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1273706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04664"/>
            <a:ext cx="8640960" cy="6001643"/>
          </a:xfrm>
          <a:prstGeom prst="rect">
            <a:avLst/>
          </a:prstGeom>
        </p:spPr>
        <p:txBody>
          <a:bodyPr wrap="square">
            <a:spAutoFit/>
          </a:bodyPr>
          <a:lstStyle/>
          <a:p>
            <a:pPr algn="just"/>
            <a:r>
              <a:rPr lang="en-US" sz="2400" b="1" i="1" dirty="0" smtClean="0"/>
              <a:t>Hone </a:t>
            </a:r>
            <a:r>
              <a:rPr lang="en-US" sz="2400" b="1" i="1" dirty="0" err="1" smtClean="0"/>
              <a:t>Tuwhare</a:t>
            </a:r>
            <a:r>
              <a:rPr lang="en-US" sz="2400" dirty="0" smtClean="0"/>
              <a:t>, the first Maori poet to make a strong impression in English, had published his first book, </a:t>
            </a:r>
            <a:r>
              <a:rPr lang="en-US" sz="2400" b="1" i="1" dirty="0" smtClean="0"/>
              <a:t>No Ordinary Sun </a:t>
            </a:r>
            <a:r>
              <a:rPr lang="en-US" sz="2400" dirty="0" smtClean="0"/>
              <a:t>(1964). </a:t>
            </a:r>
          </a:p>
          <a:p>
            <a:pPr algn="just"/>
            <a:r>
              <a:rPr lang="en-US" sz="2400" b="1" i="1" dirty="0" err="1" smtClean="0"/>
              <a:t>Witi</a:t>
            </a:r>
            <a:r>
              <a:rPr lang="en-US" sz="2400" b="1" i="1" dirty="0" smtClean="0"/>
              <a:t> </a:t>
            </a:r>
            <a:r>
              <a:rPr lang="en-US" sz="2400" b="1" i="1" dirty="0" err="1" smtClean="0"/>
              <a:t>Ihimaera</a:t>
            </a:r>
            <a:r>
              <a:rPr lang="en-US" sz="2400" dirty="0" err="1" smtClean="0"/>
              <a:t>’s</a:t>
            </a:r>
            <a:r>
              <a:rPr lang="en-US" sz="2400" dirty="0" smtClean="0"/>
              <a:t> short stories, collected in 1972, “Greenstone, Greenstone” and his novel “</a:t>
            </a:r>
            <a:r>
              <a:rPr lang="en-US" sz="2400" dirty="0" err="1" smtClean="0"/>
              <a:t>Tangi</a:t>
            </a:r>
            <a:r>
              <a:rPr lang="en-US" sz="2400" dirty="0" smtClean="0"/>
              <a:t>” (1973) seemed finally to establish Maori writers as part of modern New Zealand writing. “The Whale Rider” (1987; film 2002) gained an international readership. </a:t>
            </a:r>
          </a:p>
          <a:p>
            <a:pPr algn="just"/>
            <a:r>
              <a:rPr lang="en-US" sz="2400" b="1" i="1" dirty="0" smtClean="0"/>
              <a:t>Patricia Grace</a:t>
            </a:r>
            <a:r>
              <a:rPr lang="en-US" sz="2400" dirty="0" smtClean="0"/>
              <a:t>’s narratives of Maori life — “</a:t>
            </a:r>
            <a:r>
              <a:rPr lang="en-US" sz="2400" dirty="0" err="1" smtClean="0"/>
              <a:t>Mutuwhenua</a:t>
            </a:r>
            <a:r>
              <a:rPr lang="en-US" sz="2400" dirty="0" smtClean="0"/>
              <a:t>: The Moon Sleeps” (1978), “The Dream Sleepers and Other Stories” (1980), “</a:t>
            </a:r>
            <a:r>
              <a:rPr lang="en-US" sz="2400" dirty="0" err="1" smtClean="0"/>
              <a:t>Potiki</a:t>
            </a:r>
            <a:r>
              <a:rPr lang="en-US" sz="2400" dirty="0" smtClean="0"/>
              <a:t>” (1986)—were very widely read, especially in schools as part of a broad effort in New Zealand to encourage the study of Maori writing. </a:t>
            </a:r>
          </a:p>
          <a:p>
            <a:pPr algn="just"/>
            <a:r>
              <a:rPr lang="en-US" sz="2400" b="1" i="1" dirty="0" smtClean="0"/>
              <a:t>Keri </a:t>
            </a:r>
            <a:r>
              <a:rPr lang="en-US" sz="2400" b="1" i="1" dirty="0" err="1" smtClean="0"/>
              <a:t>Hulme</a:t>
            </a:r>
            <a:r>
              <a:rPr lang="en-US" sz="2400" b="1" i="1" dirty="0" smtClean="0"/>
              <a:t> </a:t>
            </a:r>
            <a:r>
              <a:rPr lang="en-US" sz="2400" dirty="0" smtClean="0"/>
              <a:t>(1983) was a winner of Britain’s Booker Prize in 1985. </a:t>
            </a:r>
          </a:p>
          <a:p>
            <a:pPr algn="ctr"/>
            <a:r>
              <a:rPr lang="en-US" sz="2400" i="1" dirty="0" smtClean="0"/>
              <a:t>In the work of these writers the language is English, the forms (particularly in fiction) are European, and “</a:t>
            </a:r>
            <a:r>
              <a:rPr lang="en-US" sz="2400" i="1" dirty="0" err="1" smtClean="0"/>
              <a:t>Maoriness</a:t>
            </a:r>
            <a:r>
              <a:rPr lang="en-US" sz="2400" i="1" dirty="0" smtClean="0"/>
              <a:t>” is partly a matter of subject, partly of sensibility, and partly sympathetic identification.</a:t>
            </a:r>
            <a:endParaRPr lang="ru-RU" sz="2400" i="1" dirty="0"/>
          </a:p>
        </p:txBody>
      </p:sp>
    </p:spTree>
    <p:extLst>
      <p:ext uri="{BB962C8B-B14F-4D97-AF65-F5344CB8AC3E}">
        <p14:creationId xmlns:p14="http://schemas.microsoft.com/office/powerpoint/2010/main" val="23620791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en-US" dirty="0" err="1" smtClean="0"/>
              <a:t>Pakeha</a:t>
            </a:r>
            <a:r>
              <a:rPr lang="en-US" dirty="0" smtClean="0"/>
              <a:t>  </a:t>
            </a:r>
            <a:r>
              <a:rPr lang="en-US" dirty="0"/>
              <a:t>(European) literature</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16016639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707917"/>
            <a:ext cx="7416824" cy="5509200"/>
          </a:xfrm>
          <a:prstGeom prst="rect">
            <a:avLst/>
          </a:prstGeom>
        </p:spPr>
        <p:txBody>
          <a:bodyPr wrap="square">
            <a:spAutoFit/>
          </a:bodyPr>
          <a:lstStyle/>
          <a:p>
            <a:pPr algn="just"/>
            <a:r>
              <a:rPr lang="en-US" sz="3200" dirty="0" smtClean="0"/>
              <a:t>New </a:t>
            </a:r>
            <a:r>
              <a:rPr lang="en-US" sz="3200" dirty="0"/>
              <a:t>Zealanders have long been avid readers, but until the mid-20th century most of the literature they consumed was imported from Britain. </a:t>
            </a:r>
            <a:endParaRPr lang="en-US" sz="3200" dirty="0" smtClean="0"/>
          </a:p>
          <a:p>
            <a:pPr algn="just"/>
            <a:r>
              <a:rPr lang="en-US" sz="3200" dirty="0" smtClean="0"/>
              <a:t>Historian </a:t>
            </a:r>
            <a:r>
              <a:rPr lang="en-US" sz="3200" dirty="0"/>
              <a:t>and poet </a:t>
            </a:r>
            <a:r>
              <a:rPr lang="en-US" sz="3200" b="1" dirty="0"/>
              <a:t>Keith Sinclair </a:t>
            </a:r>
            <a:r>
              <a:rPr lang="en-US" sz="3200" dirty="0"/>
              <a:t>identified the 1950s as the decade </a:t>
            </a:r>
            <a:r>
              <a:rPr lang="en-US" sz="3200" i="1" dirty="0"/>
              <a:t>'when the New Zealand intellect and imagination came alive</a:t>
            </a:r>
            <a:r>
              <a:rPr lang="en-US" sz="3200" dirty="0"/>
              <a:t>'. </a:t>
            </a:r>
            <a:endParaRPr lang="en-US" sz="3200" dirty="0" smtClean="0"/>
          </a:p>
          <a:p>
            <a:pPr algn="just"/>
            <a:r>
              <a:rPr lang="en-US" sz="3200" dirty="0" smtClean="0"/>
              <a:t>This </a:t>
            </a:r>
            <a:r>
              <a:rPr lang="en-US" sz="3200" dirty="0"/>
              <a:t>flowering of creative and critical talent was not sudden, but the climax of a process that had begun at least two decades before.</a:t>
            </a:r>
            <a:endParaRPr lang="ru-RU" sz="3200" dirty="0"/>
          </a:p>
        </p:txBody>
      </p:sp>
    </p:spTree>
    <p:extLst>
      <p:ext uri="{BB962C8B-B14F-4D97-AF65-F5344CB8AC3E}">
        <p14:creationId xmlns:p14="http://schemas.microsoft.com/office/powerpoint/2010/main" val="24324141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190</TotalTime>
  <Words>3009</Words>
  <Application>Microsoft Office PowerPoint</Application>
  <PresentationFormat>Экран (4:3)</PresentationFormat>
  <Paragraphs>170</Paragraphs>
  <Slides>38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NewsPrint</vt:lpstr>
      <vt:lpstr>New Zealand literature</vt:lpstr>
      <vt:lpstr>Презентация PowerPoint</vt:lpstr>
      <vt:lpstr>Презентация PowerPoint</vt:lpstr>
      <vt:lpstr>Презентация PowerPoint</vt:lpstr>
      <vt:lpstr>Презентация PowerPoint</vt:lpstr>
      <vt:lpstr>Modern Maori literature</vt:lpstr>
      <vt:lpstr>Презентация PowerPoint</vt:lpstr>
      <vt:lpstr>Pakeha  (European) literature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Katherine Mansfield laid the foundations for the development of New Zealand literature. </vt:lpstr>
      <vt:lpstr>Презентация PowerPoint</vt:lpstr>
      <vt:lpstr>The first important New Zealand novels came from two writers whose scene was northern New Zealand:  William Satchell (The Land of the Lost [1902], The Toll of the Bush [1905], and The Greenstone Door [1914]) and Jane Mander (The Story of a New Zealand River [1920]). </vt:lpstr>
      <vt:lpstr>A Book of New Zealand Verse  (1945; rev. ed. 1951), edited by Allen Curnow, is usually held to mark the advent of New Zealand literature’s “postcolonial” phase.</vt:lpstr>
      <vt:lpstr>Презентация PowerPoint</vt:lpstr>
      <vt:lpstr>Owen Marshall is a writer who speaks with equal intensity to the unbearable loveliness and malevolence of life.</vt:lpstr>
      <vt:lpstr>Презентация PowerPoint</vt:lpstr>
      <vt:lpstr>Презентация PowerPoint</vt:lpstr>
      <vt:lpstr>Презентация PowerPoint</vt:lpstr>
      <vt:lpstr>“Blame Vermeer” by Vincent O'Sullivan shows a fragment of the Dutch artist Johannes Vermeer's painting usually known as The Milkmaid (c.1658). This poem is called 'ekphrasis' /ekˈfrəsis/ словесний опис візуального образу: first the painting or work of art, then the words about it; poems about paintings. </vt:lpstr>
      <vt:lpstr>Ekphrasis</vt:lpstr>
      <vt:lpstr>William Carlos Williams’ ekphrastic poems in ”Pictures from Brueghel Pieter Bruegel” (also Brueghel) the Elder (Пи́тер Бре́йгель; c. 1525–1530 - 9 September 1569) was the most significant artist of Dutch and Flemish Renaissance painting.</vt:lpstr>
      <vt:lpstr>Презентация PowerPoint</vt:lpstr>
      <vt:lpstr>Презентация PowerPoint</vt:lpstr>
      <vt:lpstr>Owen Marshall, described by Vincent O’Sullivan as ‘New Zealand’s best prose writer’, is an award-winning novelist, short story writer, poet and anthologist, who has written or edited 30 books.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Zealand literature.</dc:title>
  <dc:creator>user</dc:creator>
  <cp:lastModifiedBy>HP</cp:lastModifiedBy>
  <cp:revision>69</cp:revision>
  <dcterms:created xsi:type="dcterms:W3CDTF">2019-04-10T12:34:34Z</dcterms:created>
  <dcterms:modified xsi:type="dcterms:W3CDTF">2019-04-15T15:12:22Z</dcterms:modified>
</cp:coreProperties>
</file>