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6D3F7B67-EA86-4DB9-95C3-199FBB8FAD8B}" type="datetimeFigureOut">
              <a:rPr lang="ru-RU" smtClean="0"/>
              <a:t>19.08.2019</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4F8057E-F2CC-499B-883F-CE41A1AB8913}"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D3F7B67-EA86-4DB9-95C3-199FBB8FAD8B}" type="datetimeFigureOut">
              <a:rPr lang="ru-RU" smtClean="0"/>
              <a:t>19.08.2019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F8057E-F2CC-499B-883F-CE41A1AB891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D3F7B67-EA86-4DB9-95C3-199FBB8FAD8B}" type="datetimeFigureOut">
              <a:rPr lang="ru-RU" smtClean="0"/>
              <a:t>19.08.2019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F8057E-F2CC-499B-883F-CE41A1AB891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6D3F7B67-EA86-4DB9-95C3-199FBB8FAD8B}" type="datetimeFigureOut">
              <a:rPr lang="ru-RU" smtClean="0"/>
              <a:t>19.08.2019</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4F8057E-F2CC-499B-883F-CE41A1AB8913}"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6D3F7B67-EA86-4DB9-95C3-199FBB8FAD8B}" type="datetimeFigureOut">
              <a:rPr lang="ru-RU" smtClean="0"/>
              <a:t>19.08.2019</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4F8057E-F2CC-499B-883F-CE41A1AB8913}"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6D3F7B67-EA86-4DB9-95C3-199FBB8FAD8B}" type="datetimeFigureOut">
              <a:rPr lang="ru-RU" smtClean="0"/>
              <a:t>19.08.2019</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4F8057E-F2CC-499B-883F-CE41A1AB8913}"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6D3F7B67-EA86-4DB9-95C3-199FBB8FAD8B}" type="datetimeFigureOut">
              <a:rPr lang="ru-RU" smtClean="0"/>
              <a:t>19.08.2019</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4F8057E-F2CC-499B-883F-CE41A1AB891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D3F7B67-EA86-4DB9-95C3-199FBB8FAD8B}" type="datetimeFigureOut">
              <a:rPr lang="ru-RU" smtClean="0"/>
              <a:t>19.08.2019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4F8057E-F2CC-499B-883F-CE41A1AB891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6D3F7B67-EA86-4DB9-95C3-199FBB8FAD8B}" type="datetimeFigureOut">
              <a:rPr lang="ru-RU" smtClean="0"/>
              <a:t>19.08.2019</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4F8057E-F2CC-499B-883F-CE41A1AB891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6D3F7B67-EA86-4DB9-95C3-199FBB8FAD8B}" type="datetimeFigureOut">
              <a:rPr lang="ru-RU" smtClean="0"/>
              <a:t>19.08.2019</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4F8057E-F2CC-499B-883F-CE41A1AB891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6D3F7B67-EA86-4DB9-95C3-199FBB8FAD8B}" type="datetimeFigureOut">
              <a:rPr lang="ru-RU" smtClean="0"/>
              <a:t>19.08.2019</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4F8057E-F2CC-499B-883F-CE41A1AB891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D3F7B67-EA86-4DB9-95C3-199FBB8FAD8B}" type="datetimeFigureOut">
              <a:rPr lang="ru-RU" smtClean="0"/>
              <a:t>19.08.2019</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4F8057E-F2CC-499B-883F-CE41A1AB8913}"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692696"/>
            <a:ext cx="8062912" cy="2808312"/>
          </a:xfrm>
        </p:spPr>
        <p:txBody>
          <a:bodyPr>
            <a:normAutofit/>
          </a:bodyPr>
          <a:lstStyle/>
          <a:p>
            <a:pPr algn="ctr"/>
            <a:r>
              <a:rPr lang="en-US" dirty="0"/>
              <a:t>POSTMODERNISM IN AMERICAN LITERATURE </a:t>
            </a:r>
            <a:r>
              <a:rPr lang="en-US" dirty="0" smtClean="0"/>
              <a:t/>
            </a:r>
            <a:br>
              <a:rPr lang="en-US" dirty="0" smtClean="0"/>
            </a:br>
            <a:r>
              <a:rPr lang="en-US" dirty="0" smtClean="0"/>
              <a:t>(</a:t>
            </a:r>
            <a:r>
              <a:rPr lang="en-US" dirty="0"/>
              <a:t>1950 – the early 21st century).</a:t>
            </a:r>
            <a:endParaRPr lang="ru-RU" dirty="0"/>
          </a:p>
        </p:txBody>
      </p:sp>
      <p:sp>
        <p:nvSpPr>
          <p:cNvPr id="3" name="Подзаголовок 2"/>
          <p:cNvSpPr>
            <a:spLocks noGrp="1"/>
          </p:cNvSpPr>
          <p:nvPr>
            <p:ph type="subTitle" idx="1"/>
          </p:nvPr>
        </p:nvSpPr>
        <p:spPr>
          <a:xfrm>
            <a:off x="539552" y="3573016"/>
            <a:ext cx="8062912" cy="1752600"/>
          </a:xfrm>
        </p:spPr>
        <p:txBody>
          <a:bodyPr>
            <a:normAutofit fontScale="85000" lnSpcReduction="20000"/>
          </a:bodyPr>
          <a:lstStyle/>
          <a:p>
            <a:pPr algn="just"/>
            <a:r>
              <a:rPr lang="en-US" dirty="0"/>
              <a:t>1.	The Style of postmodern literature.</a:t>
            </a:r>
          </a:p>
          <a:p>
            <a:pPr algn="just"/>
            <a:r>
              <a:rPr lang="en-US" dirty="0"/>
              <a:t>2.	Postmodern Philosophy.</a:t>
            </a:r>
          </a:p>
          <a:p>
            <a:pPr algn="just"/>
            <a:r>
              <a:rPr lang="en-US" dirty="0"/>
              <a:t>3.	The Theatre of the Absurd, the Beat Generation, and Magic Realism.</a:t>
            </a:r>
          </a:p>
          <a:p>
            <a:pPr algn="just"/>
            <a:r>
              <a:rPr lang="en-US" dirty="0"/>
              <a:t>4.	Postmodern themes and techniques.</a:t>
            </a:r>
          </a:p>
          <a:p>
            <a:pPr algn="ctr"/>
            <a:endParaRPr lang="ru-RU" dirty="0"/>
          </a:p>
        </p:txBody>
      </p:sp>
    </p:spTree>
    <p:extLst>
      <p:ext uri="{BB962C8B-B14F-4D97-AF65-F5344CB8AC3E}">
        <p14:creationId xmlns:p14="http://schemas.microsoft.com/office/powerpoint/2010/main" val="27561554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Thomas Pynchon's </a:t>
            </a:r>
            <a:r>
              <a:rPr lang="en-US" dirty="0" smtClean="0"/>
              <a:t/>
            </a:r>
            <a:br>
              <a:rPr lang="en-US" dirty="0" smtClean="0"/>
            </a:br>
            <a:r>
              <a:rPr lang="en-US" dirty="0" smtClean="0"/>
              <a:t>“Gravity's Rainbow” (1973)</a:t>
            </a:r>
            <a:endParaRPr lang="ru-RU" dirty="0"/>
          </a:p>
        </p:txBody>
      </p:sp>
      <p:sp>
        <p:nvSpPr>
          <p:cNvPr id="3" name="Объект 2"/>
          <p:cNvSpPr>
            <a:spLocks noGrp="1"/>
          </p:cNvSpPr>
          <p:nvPr>
            <p:ph sz="half" idx="1"/>
          </p:nvPr>
        </p:nvSpPr>
        <p:spPr/>
        <p:txBody>
          <a:bodyPr>
            <a:normAutofit/>
          </a:bodyPr>
          <a:lstStyle/>
          <a:p>
            <a:r>
              <a:rPr lang="en-US" dirty="0"/>
              <a:t>Thomas Pynchon, (born May 8, </a:t>
            </a:r>
            <a:r>
              <a:rPr lang="en-US" dirty="0" smtClean="0"/>
              <a:t>1937), </a:t>
            </a:r>
            <a:r>
              <a:rPr lang="en-US" dirty="0"/>
              <a:t>American novelist and short-story writer whose works combine black </a:t>
            </a:r>
            <a:r>
              <a:rPr lang="en-US" dirty="0" err="1"/>
              <a:t>humour</a:t>
            </a:r>
            <a:r>
              <a:rPr lang="en-US" dirty="0"/>
              <a:t> and fantasy to depict human alienation in the chaos of modern society.</a:t>
            </a:r>
            <a:endParaRPr lang="ru-RU" dirty="0"/>
          </a:p>
        </p:txBody>
      </p:sp>
      <p:pic>
        <p:nvPicPr>
          <p:cNvPr id="102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854289" y="4077072"/>
            <a:ext cx="1885950" cy="242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918558"/>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7648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err="1"/>
              <a:t>Italo</a:t>
            </a:r>
            <a:r>
              <a:rPr lang="en-US" dirty="0"/>
              <a:t> Calvino's </a:t>
            </a:r>
            <a:r>
              <a:rPr lang="en-US" dirty="0" smtClean="0"/>
              <a:t/>
            </a:r>
            <a:br>
              <a:rPr lang="en-US" dirty="0" smtClean="0"/>
            </a:br>
            <a:r>
              <a:rPr lang="en-US" dirty="0" smtClean="0"/>
              <a:t>“Invisible Cities” (1972)</a:t>
            </a:r>
            <a:endParaRPr lang="ru-RU" dirty="0"/>
          </a:p>
        </p:txBody>
      </p:sp>
      <p:sp>
        <p:nvSpPr>
          <p:cNvPr id="3" name="Объект 2"/>
          <p:cNvSpPr>
            <a:spLocks noGrp="1"/>
          </p:cNvSpPr>
          <p:nvPr>
            <p:ph sz="half" idx="1"/>
          </p:nvPr>
        </p:nvSpPr>
        <p:spPr/>
        <p:txBody>
          <a:bodyPr>
            <a:normAutofit/>
          </a:bodyPr>
          <a:lstStyle/>
          <a:p>
            <a:r>
              <a:rPr lang="en-US" dirty="0" err="1"/>
              <a:t>Italo</a:t>
            </a:r>
            <a:r>
              <a:rPr lang="en-US" dirty="0"/>
              <a:t> </a:t>
            </a:r>
            <a:r>
              <a:rPr lang="en-US" dirty="0" smtClean="0"/>
              <a:t>Calvino (1923 – 1985)- an </a:t>
            </a:r>
            <a:r>
              <a:rPr lang="en-US" dirty="0"/>
              <a:t>Italian journalist, short-story writer, and novelist whose whimsical and imaginative fables made him one of the most important Italian fiction writers in the 20th century.</a:t>
            </a:r>
            <a:endParaRPr lang="ru-RU" dirty="0"/>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084168" y="450912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2240" y="1700808"/>
            <a:ext cx="1781175"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60847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Vladimir Nabokov's </a:t>
            </a:r>
            <a:r>
              <a:rPr lang="en-US" dirty="0" smtClean="0"/>
              <a:t/>
            </a:r>
            <a:br>
              <a:rPr lang="en-US" dirty="0" smtClean="0"/>
            </a:br>
            <a:r>
              <a:rPr lang="en-US" dirty="0" smtClean="0"/>
              <a:t>“Pale Fire” (1962)</a:t>
            </a:r>
            <a:endParaRPr lang="ru-RU" dirty="0"/>
          </a:p>
        </p:txBody>
      </p:sp>
      <p:sp>
        <p:nvSpPr>
          <p:cNvPr id="3" name="Объект 2"/>
          <p:cNvSpPr>
            <a:spLocks noGrp="1"/>
          </p:cNvSpPr>
          <p:nvPr>
            <p:ph sz="half" idx="1"/>
          </p:nvPr>
        </p:nvSpPr>
        <p:spPr/>
        <p:txBody>
          <a:bodyPr>
            <a:normAutofit fontScale="92500"/>
          </a:bodyPr>
          <a:lstStyle/>
          <a:p>
            <a:r>
              <a:rPr lang="en-US" dirty="0"/>
              <a:t>Vladimir </a:t>
            </a:r>
            <a:r>
              <a:rPr lang="en-US" dirty="0" smtClean="0"/>
              <a:t>Nabokov </a:t>
            </a:r>
            <a:r>
              <a:rPr lang="en-US" dirty="0"/>
              <a:t>(born </a:t>
            </a:r>
            <a:r>
              <a:rPr lang="en-US" dirty="0" smtClean="0"/>
              <a:t>1899 – 1977) - Russian-born </a:t>
            </a:r>
            <a:r>
              <a:rPr lang="en-US" dirty="0"/>
              <a:t>American novelist and critic, the foremost of the post-1917 émigré authors. He wrote in both Russian and English, and his best works, including </a:t>
            </a:r>
            <a:r>
              <a:rPr lang="en-US" i="1" dirty="0"/>
              <a:t>Lolita</a:t>
            </a:r>
            <a:r>
              <a:rPr lang="en-US" dirty="0"/>
              <a:t> (1955), feature stylish, intricate literary effects.</a:t>
            </a:r>
            <a:endParaRPr lang="ru-RU" dirty="0"/>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516216" y="3789040"/>
            <a:ext cx="1819275" cy="250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196752"/>
            <a:ext cx="1895475" cy="2409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63744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David Foster Wallace's </a:t>
            </a:r>
            <a:r>
              <a:rPr lang="en-US" dirty="0" smtClean="0"/>
              <a:t/>
            </a:r>
            <a:br>
              <a:rPr lang="en-US" dirty="0" smtClean="0"/>
            </a:br>
            <a:r>
              <a:rPr lang="en-US" dirty="0" smtClean="0"/>
              <a:t>“Infinite Jest” (1996)</a:t>
            </a:r>
            <a:endParaRPr lang="ru-RU" dirty="0"/>
          </a:p>
        </p:txBody>
      </p:sp>
      <p:sp>
        <p:nvSpPr>
          <p:cNvPr id="3" name="Объект 2"/>
          <p:cNvSpPr>
            <a:spLocks noGrp="1"/>
          </p:cNvSpPr>
          <p:nvPr>
            <p:ph sz="half" idx="1"/>
          </p:nvPr>
        </p:nvSpPr>
        <p:spPr/>
        <p:txBody>
          <a:bodyPr>
            <a:normAutofit/>
          </a:bodyPr>
          <a:lstStyle/>
          <a:p>
            <a:r>
              <a:rPr lang="en-US" dirty="0"/>
              <a:t>David Foster </a:t>
            </a:r>
            <a:r>
              <a:rPr lang="en-US" dirty="0" smtClean="0"/>
              <a:t>Wallace (1962 - 2008), </a:t>
            </a:r>
            <a:r>
              <a:rPr lang="en-US" dirty="0"/>
              <a:t>American novelist, short-story writer, and essayist whose dense works provide a dark, often satirical analysis of American culture.</a:t>
            </a:r>
            <a:endParaRPr lang="ru-RU" dirty="0"/>
          </a:p>
        </p:txBody>
      </p:sp>
      <p:pic>
        <p:nvPicPr>
          <p:cNvPr id="4098"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721449" y="3645024"/>
            <a:ext cx="1733550" cy="2647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1052736"/>
            <a:ext cx="1914525" cy="239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22735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Don </a:t>
            </a:r>
            <a:r>
              <a:rPr lang="en-US" dirty="0" smtClean="0"/>
              <a:t>DeLillo's </a:t>
            </a:r>
            <a:br>
              <a:rPr lang="en-US" dirty="0" smtClean="0"/>
            </a:br>
            <a:r>
              <a:rPr lang="en-US" dirty="0" smtClean="0"/>
              <a:t>“White Noise” (1985)</a:t>
            </a:r>
            <a:endParaRPr lang="ru-RU" dirty="0"/>
          </a:p>
        </p:txBody>
      </p:sp>
      <p:sp>
        <p:nvSpPr>
          <p:cNvPr id="3" name="Объект 2"/>
          <p:cNvSpPr>
            <a:spLocks noGrp="1"/>
          </p:cNvSpPr>
          <p:nvPr>
            <p:ph sz="half" idx="1"/>
          </p:nvPr>
        </p:nvSpPr>
        <p:spPr/>
        <p:txBody>
          <a:bodyPr>
            <a:normAutofit/>
          </a:bodyPr>
          <a:lstStyle/>
          <a:p>
            <a:r>
              <a:rPr lang="en-US" dirty="0"/>
              <a:t>Don </a:t>
            </a:r>
            <a:r>
              <a:rPr lang="en-US" dirty="0" smtClean="0"/>
              <a:t>DeLillo (born </a:t>
            </a:r>
            <a:r>
              <a:rPr lang="en-US" dirty="0"/>
              <a:t>November 20, </a:t>
            </a:r>
            <a:r>
              <a:rPr lang="en-US" dirty="0" smtClean="0"/>
              <a:t>1936) - an </a:t>
            </a:r>
            <a:r>
              <a:rPr lang="en-US" dirty="0"/>
              <a:t>American novelist whose postmodernist works portray the anomie of an America cosseted by material excess and stupefied by empty mass culture and politics.</a:t>
            </a:r>
            <a:endParaRPr lang="ru-RU" dirty="0"/>
          </a:p>
        </p:txBody>
      </p:sp>
      <p:pic>
        <p:nvPicPr>
          <p:cNvPr id="512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948264" y="4149080"/>
            <a:ext cx="1762125"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1700808"/>
            <a:ext cx="1876425" cy="242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9056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Bret Easton Ellis' </a:t>
            </a:r>
            <a:r>
              <a:rPr lang="en-US" dirty="0" smtClean="0"/>
              <a:t>“American Psycho” (1991)</a:t>
            </a:r>
            <a:endParaRPr lang="ru-RU" dirty="0"/>
          </a:p>
        </p:txBody>
      </p:sp>
      <p:sp>
        <p:nvSpPr>
          <p:cNvPr id="3" name="Объект 2"/>
          <p:cNvSpPr>
            <a:spLocks noGrp="1"/>
          </p:cNvSpPr>
          <p:nvPr>
            <p:ph sz="half" idx="1"/>
          </p:nvPr>
        </p:nvSpPr>
        <p:spPr/>
        <p:txBody>
          <a:bodyPr>
            <a:normAutofit fontScale="92500" lnSpcReduction="10000"/>
          </a:bodyPr>
          <a:lstStyle/>
          <a:p>
            <a:r>
              <a:rPr lang="en-US" dirty="0"/>
              <a:t>Bret Easton Ellis (born March 7, 1964) is an American author, screenwriter, and short story writer</a:t>
            </a:r>
            <a:r>
              <a:rPr lang="en-US" dirty="0" smtClean="0"/>
              <a:t>.</a:t>
            </a:r>
          </a:p>
          <a:p>
            <a:r>
              <a:rPr lang="en-US" dirty="0"/>
              <a:t>American Psycho, novel by Bret Easton Ellis, published in 1991. A successful movie version of the novel, starring Christian Bale in the lead role, appeared in 2000.</a:t>
            </a:r>
            <a:endParaRPr lang="ru-RU" dirty="0"/>
          </a:p>
        </p:txBody>
      </p:sp>
      <p:pic>
        <p:nvPicPr>
          <p:cNvPr id="614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444208" y="3717032"/>
            <a:ext cx="1743075"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1484784"/>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0181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Samuel Beckett's </a:t>
            </a:r>
            <a:r>
              <a:rPr lang="en-US" dirty="0" smtClean="0"/>
              <a:t>“Waiting </a:t>
            </a:r>
            <a:r>
              <a:rPr lang="en-US" dirty="0"/>
              <a:t>for </a:t>
            </a:r>
            <a:r>
              <a:rPr lang="en-US" dirty="0" smtClean="0"/>
              <a:t>Godot” (published in 1952)</a:t>
            </a:r>
            <a:endParaRPr lang="ru-RU" dirty="0"/>
          </a:p>
        </p:txBody>
      </p:sp>
      <p:sp>
        <p:nvSpPr>
          <p:cNvPr id="3" name="Объект 2"/>
          <p:cNvSpPr>
            <a:spLocks noGrp="1"/>
          </p:cNvSpPr>
          <p:nvPr>
            <p:ph sz="half" idx="1"/>
          </p:nvPr>
        </p:nvSpPr>
        <p:spPr/>
        <p:txBody>
          <a:bodyPr>
            <a:normAutofit fontScale="92500"/>
          </a:bodyPr>
          <a:lstStyle/>
          <a:p>
            <a:r>
              <a:rPr lang="en-US" dirty="0"/>
              <a:t>Samuel </a:t>
            </a:r>
            <a:r>
              <a:rPr lang="en-US" dirty="0" smtClean="0"/>
              <a:t>Becket (1906 – 1989), </a:t>
            </a:r>
            <a:r>
              <a:rPr lang="en-US" dirty="0"/>
              <a:t>author, critic, and playwright, </a:t>
            </a:r>
            <a:r>
              <a:rPr lang="en-US" b="1" dirty="0"/>
              <a:t>winner of the Nobel Prize for Literature in 1969</a:t>
            </a:r>
            <a:r>
              <a:rPr lang="en-US" dirty="0"/>
              <a:t>. He wrote in both French and English and is perhaps best known for his plays, especially </a:t>
            </a:r>
            <a:r>
              <a:rPr lang="en-US" i="1" dirty="0" err="1"/>
              <a:t>En</a:t>
            </a:r>
            <a:r>
              <a:rPr lang="en-US" i="1" dirty="0"/>
              <a:t> attendant Godot </a:t>
            </a:r>
            <a:r>
              <a:rPr lang="en-US" dirty="0"/>
              <a:t>(1952; </a:t>
            </a:r>
            <a:r>
              <a:rPr lang="en-US" i="1" dirty="0"/>
              <a:t>Waiting for Godot</a:t>
            </a:r>
            <a:r>
              <a:rPr lang="en-US" dirty="0"/>
              <a:t>).</a:t>
            </a:r>
            <a:endParaRPr lang="ru-RU" dirty="0"/>
          </a:p>
        </p:txBody>
      </p:sp>
      <p:pic>
        <p:nvPicPr>
          <p:cNvPr id="717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092280" y="3996802"/>
            <a:ext cx="1685925" cy="2705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700808"/>
            <a:ext cx="1971675"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64408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793354"/>
          </a:xfrm>
        </p:spPr>
        <p:txBody>
          <a:bodyPr>
            <a:normAutofit fontScale="90000"/>
          </a:bodyPr>
          <a:lstStyle/>
          <a:p>
            <a:r>
              <a:rPr lang="en-US" dirty="0" smtClean="0"/>
              <a:t>Margaret </a:t>
            </a:r>
            <a:r>
              <a:rPr lang="en-US" dirty="0"/>
              <a:t>Atwood's </a:t>
            </a:r>
            <a:r>
              <a:rPr lang="en-US" dirty="0" smtClean="0"/>
              <a:t/>
            </a:r>
            <a:br>
              <a:rPr lang="en-US" dirty="0" smtClean="0"/>
            </a:br>
            <a:r>
              <a:rPr lang="en-US" dirty="0" smtClean="0"/>
              <a:t>“The </a:t>
            </a:r>
            <a:r>
              <a:rPr lang="en-US" dirty="0"/>
              <a:t>Handmaid's </a:t>
            </a:r>
            <a:r>
              <a:rPr lang="en-US" dirty="0" smtClean="0"/>
              <a:t>Tale” (</a:t>
            </a:r>
            <a:r>
              <a:rPr lang="nn-NO" dirty="0" smtClean="0"/>
              <a:t>1985</a:t>
            </a:r>
            <a:r>
              <a:rPr lang="nn-NO" dirty="0"/>
              <a:t>; </a:t>
            </a:r>
            <a:r>
              <a:rPr lang="nn-NO" dirty="0" smtClean="0"/>
              <a:t/>
            </a:r>
            <a:br>
              <a:rPr lang="nn-NO" dirty="0" smtClean="0"/>
            </a:br>
            <a:r>
              <a:rPr lang="nn-NO" dirty="0" smtClean="0"/>
              <a:t>film </a:t>
            </a:r>
            <a:r>
              <a:rPr lang="nn-NO" dirty="0"/>
              <a:t>1990; opera 2000)</a:t>
            </a:r>
            <a:endParaRPr lang="ru-RU" dirty="0"/>
          </a:p>
        </p:txBody>
      </p:sp>
      <p:sp>
        <p:nvSpPr>
          <p:cNvPr id="3" name="Объект 2"/>
          <p:cNvSpPr>
            <a:spLocks noGrp="1"/>
          </p:cNvSpPr>
          <p:nvPr>
            <p:ph sz="half" idx="1"/>
          </p:nvPr>
        </p:nvSpPr>
        <p:spPr>
          <a:xfrm>
            <a:off x="457200" y="2708920"/>
            <a:ext cx="4038600" cy="3539480"/>
          </a:xfrm>
        </p:spPr>
        <p:txBody>
          <a:bodyPr/>
          <a:lstStyle/>
          <a:p>
            <a:r>
              <a:rPr lang="en-US" dirty="0"/>
              <a:t>Margaret </a:t>
            </a:r>
            <a:r>
              <a:rPr lang="en-US" dirty="0" smtClean="0"/>
              <a:t>Atwood </a:t>
            </a:r>
            <a:r>
              <a:rPr lang="en-US" dirty="0"/>
              <a:t>(born November 18, </a:t>
            </a:r>
            <a:r>
              <a:rPr lang="en-US" dirty="0" smtClean="0"/>
              <a:t>1939), </a:t>
            </a:r>
            <a:r>
              <a:rPr lang="en-US" dirty="0"/>
              <a:t>Canadian writer best known for her prose fiction and for her feminist perspective.</a:t>
            </a:r>
            <a:endParaRPr lang="ru-RU" dirty="0"/>
          </a:p>
        </p:txBody>
      </p:sp>
      <p:pic>
        <p:nvPicPr>
          <p:cNvPr id="819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245615" y="4077072"/>
            <a:ext cx="1724025" cy="265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79" y="2204864"/>
            <a:ext cx="2695575"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01566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Jorge Luis Borges's </a:t>
            </a:r>
            <a:r>
              <a:rPr lang="en-US" dirty="0" smtClean="0"/>
              <a:t>“</a:t>
            </a:r>
            <a:r>
              <a:rPr lang="en-US" dirty="0" err="1" smtClean="0"/>
              <a:t>Ficciones</a:t>
            </a:r>
            <a:r>
              <a:rPr lang="en-US" dirty="0" smtClean="0"/>
              <a:t>” (published </a:t>
            </a:r>
            <a:r>
              <a:rPr lang="en-US" dirty="0"/>
              <a:t>in English‎: ‎</a:t>
            </a:r>
            <a:r>
              <a:rPr lang="en-US" dirty="0" smtClean="0"/>
              <a:t>1962) </a:t>
            </a:r>
            <a:endParaRPr lang="ru-RU" dirty="0"/>
          </a:p>
        </p:txBody>
      </p:sp>
      <p:sp>
        <p:nvSpPr>
          <p:cNvPr id="3" name="Объект 2"/>
          <p:cNvSpPr>
            <a:spLocks noGrp="1"/>
          </p:cNvSpPr>
          <p:nvPr>
            <p:ph sz="half" idx="1"/>
          </p:nvPr>
        </p:nvSpPr>
        <p:spPr/>
        <p:txBody>
          <a:bodyPr>
            <a:normAutofit fontScale="85000" lnSpcReduction="20000"/>
          </a:bodyPr>
          <a:lstStyle/>
          <a:p>
            <a:r>
              <a:rPr lang="en-US" dirty="0"/>
              <a:t>Jorge Luis </a:t>
            </a:r>
            <a:r>
              <a:rPr lang="en-US" dirty="0" smtClean="0"/>
              <a:t>Borges (1899 - 1986) – an Argentine </a:t>
            </a:r>
            <a:r>
              <a:rPr lang="en-US" dirty="0"/>
              <a:t>poet, essayist, and short-story writer whose works have become classics of 20th-century world literature</a:t>
            </a:r>
            <a:r>
              <a:rPr lang="en-US" dirty="0" smtClean="0"/>
              <a:t>.</a:t>
            </a:r>
          </a:p>
          <a:p>
            <a:r>
              <a:rPr lang="en-US" dirty="0" smtClean="0"/>
              <a:t>His </a:t>
            </a:r>
            <a:r>
              <a:rPr lang="en-US" dirty="0"/>
              <a:t>best fantastic </a:t>
            </a:r>
            <a:r>
              <a:rPr lang="en-US" dirty="0" smtClean="0"/>
              <a:t>stories were collected </a:t>
            </a:r>
            <a:r>
              <a:rPr lang="en-US" dirty="0"/>
              <a:t>in </a:t>
            </a:r>
            <a:r>
              <a:rPr lang="en-US" i="1" dirty="0" err="1"/>
              <a:t>Ficciones</a:t>
            </a:r>
            <a:r>
              <a:rPr lang="en-US" i="1" dirty="0"/>
              <a:t> (</a:t>
            </a:r>
            <a:r>
              <a:rPr lang="en-US" dirty="0"/>
              <a:t>1944, revised 1956; “</a:t>
            </a:r>
            <a:r>
              <a:rPr lang="en-US" dirty="0" smtClean="0"/>
              <a:t>Fictions” </a:t>
            </a:r>
            <a:r>
              <a:rPr lang="en-US" dirty="0"/>
              <a:t>Eng. trans. </a:t>
            </a:r>
            <a:r>
              <a:rPr lang="en-US" dirty="0" err="1"/>
              <a:t>Ficciones</a:t>
            </a:r>
            <a:r>
              <a:rPr lang="en-US" dirty="0"/>
              <a:t>) and the volume of English translations titled </a:t>
            </a:r>
            <a:r>
              <a:rPr lang="en-US" i="1" dirty="0"/>
              <a:t>The Aleph and Other Stories</a:t>
            </a:r>
            <a:r>
              <a:rPr lang="en-US" dirty="0"/>
              <a:t>, </a:t>
            </a:r>
            <a:r>
              <a:rPr lang="en-US" i="1" dirty="0"/>
              <a:t>1933–1969</a:t>
            </a:r>
            <a:r>
              <a:rPr lang="en-US" dirty="0"/>
              <a:t> (1970). </a:t>
            </a:r>
            <a:endParaRPr lang="ru-RU" dirty="0"/>
          </a:p>
        </p:txBody>
      </p:sp>
      <p:pic>
        <p:nvPicPr>
          <p:cNvPr id="9218"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012160" y="3645024"/>
            <a:ext cx="1733550"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1743075"/>
            <a:ext cx="2705100" cy="168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3346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Paul Auster's </a:t>
            </a:r>
            <a:r>
              <a:rPr lang="en-US" dirty="0" smtClean="0"/>
              <a:t/>
            </a:r>
            <a:br>
              <a:rPr lang="en-US" dirty="0" smtClean="0"/>
            </a:br>
            <a:r>
              <a:rPr lang="en-US" dirty="0" smtClean="0"/>
              <a:t>“The </a:t>
            </a:r>
            <a:r>
              <a:rPr lang="en-US" dirty="0"/>
              <a:t>New York </a:t>
            </a:r>
            <a:r>
              <a:rPr lang="en-US" dirty="0" smtClean="0"/>
              <a:t>Trilogy” (1987)</a:t>
            </a:r>
            <a:endParaRPr lang="ru-RU" dirty="0"/>
          </a:p>
        </p:txBody>
      </p:sp>
      <p:sp>
        <p:nvSpPr>
          <p:cNvPr id="3" name="Объект 2"/>
          <p:cNvSpPr>
            <a:spLocks noGrp="1"/>
          </p:cNvSpPr>
          <p:nvPr>
            <p:ph sz="half" idx="1"/>
          </p:nvPr>
        </p:nvSpPr>
        <p:spPr>
          <a:xfrm>
            <a:off x="1" y="1722437"/>
            <a:ext cx="7236296" cy="4730899"/>
          </a:xfrm>
        </p:spPr>
        <p:txBody>
          <a:bodyPr>
            <a:normAutofit fontScale="85000" lnSpcReduction="20000"/>
          </a:bodyPr>
          <a:lstStyle/>
          <a:p>
            <a:r>
              <a:rPr lang="en-US" dirty="0"/>
              <a:t>Paul </a:t>
            </a:r>
            <a:r>
              <a:rPr lang="en-US" dirty="0" smtClean="0"/>
              <a:t>Auster </a:t>
            </a:r>
            <a:r>
              <a:rPr lang="en-US" dirty="0"/>
              <a:t>(born February 3, </a:t>
            </a:r>
            <a:r>
              <a:rPr lang="en-US" dirty="0" smtClean="0"/>
              <a:t>1947) – an American </a:t>
            </a:r>
            <a:r>
              <a:rPr lang="en-US" dirty="0"/>
              <a:t>novelist, essayist, translator, and poet whose complex mystery novels are often concerned with the search for identity and personal meaning.</a:t>
            </a:r>
            <a:endParaRPr lang="en-US" dirty="0" smtClean="0"/>
          </a:p>
          <a:p>
            <a:r>
              <a:rPr lang="en-US" i="1" dirty="0"/>
              <a:t>He gained renown for a series of experimental detective stories published collectively as </a:t>
            </a:r>
            <a:r>
              <a:rPr lang="en-US" b="1" i="1" dirty="0"/>
              <a:t>The New York Trilogy </a:t>
            </a:r>
            <a:r>
              <a:rPr lang="en-US" i="1" dirty="0"/>
              <a:t>(1987). It comprises </a:t>
            </a:r>
            <a:r>
              <a:rPr lang="en-US" b="1" i="1" dirty="0"/>
              <a:t>City of Glass </a:t>
            </a:r>
            <a:r>
              <a:rPr lang="en-US" i="1" dirty="0"/>
              <a:t>(1985), about a crime novelist who becomes entangled in a mystery that causes him to assume various identities; </a:t>
            </a:r>
            <a:r>
              <a:rPr lang="en-US" b="1" i="1" dirty="0"/>
              <a:t>Ghosts</a:t>
            </a:r>
            <a:r>
              <a:rPr lang="en-US" i="1" dirty="0"/>
              <a:t> (1986), about a private eye known as Blue who is investigating a man named Black for a client named White; and </a:t>
            </a:r>
            <a:r>
              <a:rPr lang="en-US" b="1" i="1" dirty="0"/>
              <a:t>The Locked Room</a:t>
            </a:r>
            <a:r>
              <a:rPr lang="en-US" i="1" dirty="0"/>
              <a:t> (1986), the story of an author who, while researching the life of a missing writer for a biography, gradually assumes the identity of that writer.</a:t>
            </a:r>
            <a:endParaRPr lang="ru-RU" dirty="0"/>
          </a:p>
        </p:txBody>
      </p:sp>
      <p:pic>
        <p:nvPicPr>
          <p:cNvPr id="1024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236296" y="4191000"/>
            <a:ext cx="171450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1680383"/>
            <a:ext cx="1771650" cy="249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3096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1. The Style of postmodern literature. </a:t>
            </a:r>
            <a:endParaRPr lang="ru-RU" dirty="0"/>
          </a:p>
        </p:txBody>
      </p:sp>
      <p:sp>
        <p:nvSpPr>
          <p:cNvPr id="3" name="Объект 2"/>
          <p:cNvSpPr>
            <a:spLocks noGrp="1"/>
          </p:cNvSpPr>
          <p:nvPr>
            <p:ph idx="1"/>
          </p:nvPr>
        </p:nvSpPr>
        <p:spPr/>
        <p:txBody>
          <a:bodyPr>
            <a:normAutofit fontScale="77500" lnSpcReduction="20000"/>
          </a:bodyPr>
          <a:lstStyle/>
          <a:p>
            <a:r>
              <a:rPr lang="en-US" dirty="0"/>
              <a:t>Postmodern literature is a form of literature which is stylistically and ideologically marked by a reliance on such literary conventions as fragmentation, paradox, unreliable narrators, often unrealistic plots, games, parody, paranoia, dark humor and the author’s self-reference. </a:t>
            </a:r>
            <a:endParaRPr lang="en-US" dirty="0" smtClean="0"/>
          </a:p>
          <a:p>
            <a:r>
              <a:rPr lang="en-US" dirty="0" smtClean="0"/>
              <a:t>Postmodern </a:t>
            </a:r>
            <a:r>
              <a:rPr lang="en-US" dirty="0"/>
              <a:t>authors tend to reject meanings in their novels, stories and poems. They highlight the possibility of multiple meanings, or a complete lack of meaning, within a literary work. </a:t>
            </a:r>
          </a:p>
          <a:p>
            <a:r>
              <a:rPr lang="en-US" dirty="0"/>
              <a:t>Postmodern literature also often rejects the boundaries between 'high' and 'low' forms of art and literature, as well as the distinctions between different genres and forms of writing and storytelling.</a:t>
            </a:r>
          </a:p>
          <a:p>
            <a:endParaRPr lang="ru-RU" dirty="0"/>
          </a:p>
        </p:txBody>
      </p:sp>
    </p:spTree>
    <p:extLst>
      <p:ext uri="{BB962C8B-B14F-4D97-AF65-F5344CB8AC3E}">
        <p14:creationId xmlns:p14="http://schemas.microsoft.com/office/powerpoint/2010/main" val="22087693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Gabriel Garcia Marquez's </a:t>
            </a:r>
            <a:r>
              <a:rPr lang="en-US" dirty="0" smtClean="0"/>
              <a:t>“One </a:t>
            </a:r>
            <a:r>
              <a:rPr lang="en-US" dirty="0"/>
              <a:t>Hundred Years of </a:t>
            </a:r>
            <a:r>
              <a:rPr lang="en-US" dirty="0" smtClean="0"/>
              <a:t>Solitude” (1967)</a:t>
            </a:r>
            <a:endParaRPr lang="ru-RU" dirty="0"/>
          </a:p>
        </p:txBody>
      </p:sp>
      <p:sp>
        <p:nvSpPr>
          <p:cNvPr id="3" name="Объект 2"/>
          <p:cNvSpPr>
            <a:spLocks noGrp="1"/>
          </p:cNvSpPr>
          <p:nvPr>
            <p:ph sz="half" idx="1"/>
          </p:nvPr>
        </p:nvSpPr>
        <p:spPr/>
        <p:txBody>
          <a:bodyPr>
            <a:normAutofit fontScale="92500" lnSpcReduction="10000"/>
          </a:bodyPr>
          <a:lstStyle/>
          <a:p>
            <a:r>
              <a:rPr lang="en-US" dirty="0"/>
              <a:t>Gabriel </a:t>
            </a:r>
            <a:r>
              <a:rPr lang="en-US" dirty="0" err="1"/>
              <a:t>García</a:t>
            </a:r>
            <a:r>
              <a:rPr lang="en-US" dirty="0"/>
              <a:t> </a:t>
            </a:r>
            <a:r>
              <a:rPr lang="en-US" dirty="0" err="1" smtClean="0"/>
              <a:t>Márquez</a:t>
            </a:r>
            <a:r>
              <a:rPr lang="en-US" dirty="0" smtClean="0"/>
              <a:t> (1927 - 2014), </a:t>
            </a:r>
            <a:r>
              <a:rPr lang="en-US" dirty="0"/>
              <a:t>Colombian novelist and one of the greatest writers of the 20th century, who was awarded </a:t>
            </a:r>
            <a:r>
              <a:rPr lang="en-US" b="1" dirty="0"/>
              <a:t>the Nobel Prize for Literature in 1982</a:t>
            </a:r>
            <a:r>
              <a:rPr lang="en-US" dirty="0"/>
              <a:t>, mostly for his masterpiece </a:t>
            </a:r>
            <a:r>
              <a:rPr lang="en-US" i="1" dirty="0" err="1"/>
              <a:t>Cien</a:t>
            </a:r>
            <a:r>
              <a:rPr lang="en-US" i="1" dirty="0"/>
              <a:t> </a:t>
            </a:r>
            <a:r>
              <a:rPr lang="en-US" i="1" dirty="0" err="1"/>
              <a:t>años</a:t>
            </a:r>
            <a:r>
              <a:rPr lang="en-US" i="1" dirty="0"/>
              <a:t> de </a:t>
            </a:r>
            <a:r>
              <a:rPr lang="en-US" i="1" dirty="0" err="1"/>
              <a:t>soledad</a:t>
            </a:r>
            <a:r>
              <a:rPr lang="en-US" i="1" dirty="0"/>
              <a:t> </a:t>
            </a:r>
            <a:r>
              <a:rPr lang="en-US" dirty="0"/>
              <a:t>(1967; </a:t>
            </a:r>
            <a:r>
              <a:rPr lang="en-US" i="1" dirty="0"/>
              <a:t>One Hundred Years of Solitude</a:t>
            </a:r>
            <a:r>
              <a:rPr lang="en-US" dirty="0"/>
              <a:t>).</a:t>
            </a:r>
            <a:endParaRPr lang="ru-RU" dirty="0"/>
          </a:p>
        </p:txBody>
      </p:sp>
      <p:pic>
        <p:nvPicPr>
          <p:cNvPr id="1126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306875" y="4210050"/>
            <a:ext cx="1733550" cy="2647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794055"/>
            <a:ext cx="2171700" cy="2105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9789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3. The Theatre of the Absurd, the Beat Generation, and Magic Realism.</a:t>
            </a:r>
            <a:endParaRPr lang="ru-RU" dirty="0"/>
          </a:p>
        </p:txBody>
      </p:sp>
      <p:sp>
        <p:nvSpPr>
          <p:cNvPr id="3" name="Объект 2"/>
          <p:cNvSpPr>
            <a:spLocks noGrp="1"/>
          </p:cNvSpPr>
          <p:nvPr>
            <p:ph idx="1"/>
          </p:nvPr>
        </p:nvSpPr>
        <p:spPr/>
        <p:txBody>
          <a:bodyPr>
            <a:normAutofit lnSpcReduction="10000"/>
          </a:bodyPr>
          <a:lstStyle/>
          <a:p>
            <a:r>
              <a:rPr lang="en-US" dirty="0"/>
              <a:t>Postmodernist literature is based on such developments as the Theatre of the Absurd, the Beat </a:t>
            </a:r>
            <a:r>
              <a:rPr lang="en-US" dirty="0" smtClean="0"/>
              <a:t>Generation </a:t>
            </a:r>
            <a:r>
              <a:rPr lang="en-US" dirty="0"/>
              <a:t>and Magic Realism. </a:t>
            </a:r>
            <a:endParaRPr lang="en-US" dirty="0" smtClean="0"/>
          </a:p>
          <a:p>
            <a:r>
              <a:rPr lang="en-US" dirty="0" smtClean="0"/>
              <a:t>Some </a:t>
            </a:r>
            <a:r>
              <a:rPr lang="en-US" dirty="0"/>
              <a:t>key figures (Samuel Beckett, William S. </a:t>
            </a:r>
            <a:r>
              <a:rPr lang="en-US" dirty="0" smtClean="0"/>
              <a:t>Burroughs</a:t>
            </a:r>
            <a:r>
              <a:rPr lang="vi-VN" dirty="0" smtClean="0"/>
              <a:t>, </a:t>
            </a:r>
            <a:r>
              <a:rPr lang="en-US" dirty="0"/>
              <a:t>Jorge Luis </a:t>
            </a:r>
            <a:r>
              <a:rPr lang="en-US" dirty="0" smtClean="0"/>
              <a:t>Borges</a:t>
            </a:r>
            <a:r>
              <a:rPr lang="vi-VN" dirty="0" smtClean="0"/>
              <a:t>, </a:t>
            </a:r>
            <a:r>
              <a:rPr lang="en-US" dirty="0"/>
              <a:t>Julio </a:t>
            </a:r>
            <a:r>
              <a:rPr lang="en-US" dirty="0" err="1"/>
              <a:t>Cortázar</a:t>
            </a:r>
            <a:r>
              <a:rPr lang="en-US" dirty="0"/>
              <a:t> </a:t>
            </a:r>
            <a:r>
              <a:rPr lang="en-US" dirty="0" smtClean="0"/>
              <a:t> and </a:t>
            </a:r>
            <a:r>
              <a:rPr lang="en-US" dirty="0"/>
              <a:t>Gabriel </a:t>
            </a:r>
            <a:r>
              <a:rPr lang="en-US" dirty="0" err="1"/>
              <a:t>García</a:t>
            </a:r>
            <a:r>
              <a:rPr lang="en-US" dirty="0"/>
              <a:t> </a:t>
            </a:r>
            <a:r>
              <a:rPr lang="en-US" dirty="0" err="1" smtClean="0"/>
              <a:t>Márquez</a:t>
            </a:r>
            <a:r>
              <a:rPr lang="vi-VN" dirty="0" smtClean="0"/>
              <a:t>) </a:t>
            </a:r>
            <a:r>
              <a:rPr lang="en-US" dirty="0"/>
              <a:t>are cited as significant contributors to the postmodern aesthetic. </a:t>
            </a:r>
            <a:endParaRPr lang="ru-RU" dirty="0"/>
          </a:p>
        </p:txBody>
      </p:sp>
    </p:spTree>
    <p:extLst>
      <p:ext uri="{BB962C8B-B14F-4D97-AF65-F5344CB8AC3E}">
        <p14:creationId xmlns:p14="http://schemas.microsoft.com/office/powerpoint/2010/main" val="1234873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Theatre of the Absurd</a:t>
            </a:r>
            <a:endParaRPr lang="ru-RU" dirty="0"/>
          </a:p>
        </p:txBody>
      </p:sp>
      <p:sp>
        <p:nvSpPr>
          <p:cNvPr id="3" name="Текст 2"/>
          <p:cNvSpPr>
            <a:spLocks noGrp="1"/>
          </p:cNvSpPr>
          <p:nvPr>
            <p:ph type="body" idx="2"/>
          </p:nvPr>
        </p:nvSpPr>
        <p:spPr/>
        <p:txBody>
          <a:bodyPr>
            <a:normAutofit/>
          </a:bodyPr>
          <a:lstStyle/>
          <a:p>
            <a:r>
              <a:rPr lang="en-US" sz="2800" dirty="0"/>
              <a:t>The term "Theatre of the Absurd" was introduced by </a:t>
            </a:r>
            <a:r>
              <a:rPr lang="en-US" sz="2800" b="1" dirty="0"/>
              <a:t>Martin </a:t>
            </a:r>
            <a:r>
              <a:rPr lang="en-US" sz="2800" b="1" dirty="0" err="1"/>
              <a:t>Esslin</a:t>
            </a:r>
            <a:r>
              <a:rPr lang="en-US" sz="2800" b="1" dirty="0"/>
              <a:t> </a:t>
            </a:r>
            <a:r>
              <a:rPr lang="en-US" sz="2800" dirty="0"/>
              <a:t>to describe a tendency in theatre in the 1950s. </a:t>
            </a:r>
            <a:endParaRPr lang="ru-RU" sz="2800" dirty="0"/>
          </a:p>
        </p:txBody>
      </p:sp>
      <p:pic>
        <p:nvPicPr>
          <p:cNvPr id="12292" name="Picture 4"/>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347864" y="980728"/>
            <a:ext cx="5796136"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19421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One of the most important Postmodern Absurdist is Samuel </a:t>
            </a:r>
            <a:r>
              <a:rPr lang="en-US" dirty="0" smtClean="0"/>
              <a:t>Beckett (1906 – 1989)</a:t>
            </a:r>
            <a:endParaRPr lang="ru-RU" dirty="0"/>
          </a:p>
        </p:txBody>
      </p:sp>
      <p:sp>
        <p:nvSpPr>
          <p:cNvPr id="3" name="Объект 2"/>
          <p:cNvSpPr>
            <a:spLocks noGrp="1"/>
          </p:cNvSpPr>
          <p:nvPr>
            <p:ph sz="half" idx="1"/>
          </p:nvPr>
        </p:nvSpPr>
        <p:spPr>
          <a:xfrm>
            <a:off x="107504" y="1722437"/>
            <a:ext cx="6552728" cy="5018931"/>
          </a:xfrm>
        </p:spPr>
        <p:txBody>
          <a:bodyPr>
            <a:normAutofit fontScale="92500" lnSpcReduction="20000"/>
          </a:bodyPr>
          <a:lstStyle/>
          <a:p>
            <a:r>
              <a:rPr lang="en-US" dirty="0"/>
              <a:t>The work of </a:t>
            </a:r>
            <a:r>
              <a:rPr lang="en-US" b="1" dirty="0"/>
              <a:t>Samuel Beckett </a:t>
            </a:r>
            <a:r>
              <a:rPr lang="en-US" dirty="0"/>
              <a:t>is often seen as marking the shift from modernism to postmodernism in literature. He had close ties with modernism because of his friendship with James Joyce; however, his work helped shape the development of literature away from modernism. Joyce celebrated the possibility of language; Beckett focused on the poverty of language and man as a failure</a:t>
            </a:r>
            <a:r>
              <a:rPr lang="en-US" dirty="0" smtClean="0"/>
              <a:t>.</a:t>
            </a:r>
          </a:p>
          <a:p>
            <a:r>
              <a:rPr lang="en-US" dirty="0" smtClean="0"/>
              <a:t>Beckett's </a:t>
            </a:r>
            <a:r>
              <a:rPr lang="en-US" dirty="0"/>
              <a:t>experiments with narrative form and with the disintegration of narration and character in fiction and drama won him </a:t>
            </a:r>
            <a:r>
              <a:rPr lang="en-US" b="1" dirty="0"/>
              <a:t>the Nobel Prize for Literature in 1969</a:t>
            </a:r>
            <a:r>
              <a:rPr lang="en-US" dirty="0"/>
              <a:t>. </a:t>
            </a:r>
            <a:endParaRPr lang="ru-RU" dirty="0"/>
          </a:p>
        </p:txBody>
      </p:sp>
      <p:pic>
        <p:nvPicPr>
          <p:cNvPr id="1331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660232" y="1700808"/>
            <a:ext cx="2232248"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7488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The Beat Generation</a:t>
            </a:r>
            <a:endParaRPr lang="ru-RU" dirty="0"/>
          </a:p>
        </p:txBody>
      </p:sp>
      <p:sp>
        <p:nvSpPr>
          <p:cNvPr id="3" name="Объект 2"/>
          <p:cNvSpPr>
            <a:spLocks noGrp="1"/>
          </p:cNvSpPr>
          <p:nvPr>
            <p:ph sz="half" idx="1"/>
          </p:nvPr>
        </p:nvSpPr>
        <p:spPr/>
        <p:txBody>
          <a:bodyPr>
            <a:normAutofit fontScale="85000" lnSpcReduction="10000"/>
          </a:bodyPr>
          <a:lstStyle/>
          <a:p>
            <a:r>
              <a:rPr lang="en-US" dirty="0"/>
              <a:t>"The Beat Generation" is a name introduced by Jack </a:t>
            </a:r>
            <a:r>
              <a:rPr lang="en-US" dirty="0" smtClean="0"/>
              <a:t>Kerouac </a:t>
            </a:r>
            <a:r>
              <a:rPr lang="en-US" dirty="0"/>
              <a:t>to develop ideas of "spontaneous prose</a:t>
            </a:r>
            <a:r>
              <a:rPr lang="en-US" dirty="0" smtClean="0"/>
              <a:t>".</a:t>
            </a:r>
          </a:p>
          <a:p>
            <a:r>
              <a:rPr lang="en-US" dirty="0" smtClean="0"/>
              <a:t>"</a:t>
            </a:r>
            <a:r>
              <a:rPr lang="en-US" dirty="0"/>
              <a:t>Beat Generation" is often used more broadly to refer to several groups of post-war American writers from </a:t>
            </a:r>
            <a:r>
              <a:rPr lang="en-US" i="1" dirty="0">
                <a:effectLst>
                  <a:outerShdw blurRad="38100" dist="38100" dir="2700000" algn="tl">
                    <a:srgbClr val="000000">
                      <a:alpha val="43137"/>
                    </a:srgbClr>
                  </a:outerShdw>
                </a:effectLst>
              </a:rPr>
              <a:t>the Black Mountain poets</a:t>
            </a:r>
            <a:r>
              <a:rPr lang="en-US" dirty="0"/>
              <a:t>, </a:t>
            </a:r>
            <a:r>
              <a:rPr lang="en-US" i="1" dirty="0">
                <a:effectLst>
                  <a:outerShdw blurRad="38100" dist="38100" dir="2700000" algn="tl">
                    <a:srgbClr val="000000">
                      <a:alpha val="43137"/>
                    </a:srgbClr>
                  </a:outerShdw>
                </a:effectLst>
              </a:rPr>
              <a:t>the New York School</a:t>
            </a:r>
            <a:r>
              <a:rPr lang="en-US" dirty="0"/>
              <a:t> and </a:t>
            </a:r>
            <a:r>
              <a:rPr lang="en-US" i="1" dirty="0">
                <a:effectLst>
                  <a:outerShdw blurRad="38100" dist="38100" dir="2700000" algn="tl">
                    <a:srgbClr val="000000">
                      <a:alpha val="43137"/>
                    </a:srgbClr>
                  </a:outerShdw>
                </a:effectLst>
              </a:rPr>
              <a:t>the San Francisco Renaissance</a:t>
            </a:r>
            <a:r>
              <a:rPr lang="en-US" dirty="0"/>
              <a:t>. </a:t>
            </a:r>
            <a:endParaRPr lang="ru-RU" dirty="0"/>
          </a:p>
        </p:txBody>
      </p:sp>
      <p:pic>
        <p:nvPicPr>
          <p:cNvPr id="14338"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012160" y="1412776"/>
            <a:ext cx="2320280"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4588768" y="3933056"/>
            <a:ext cx="4572000" cy="2862322"/>
          </a:xfrm>
          <a:prstGeom prst="rect">
            <a:avLst/>
          </a:prstGeom>
        </p:spPr>
        <p:txBody>
          <a:bodyPr>
            <a:spAutoFit/>
          </a:bodyPr>
          <a:lstStyle/>
          <a:p>
            <a:r>
              <a:rPr lang="en-US" dirty="0" smtClean="0"/>
              <a:t>Jack Kerouac (1922 - 1969) – an American novelist, poet and leader of the Beat movement whose most famous book “On the Road” (1957) had broad cultural influence before it was recognized for its literary merits. </a:t>
            </a:r>
            <a:r>
              <a:rPr lang="en-US" i="1" dirty="0" smtClean="0"/>
              <a:t>On the Road</a:t>
            </a:r>
            <a:r>
              <a:rPr lang="en-US" dirty="0" smtClean="0"/>
              <a:t> captured the spirit of its time as no other work of the 20th century had since F. Scott Fitzgerald’s The Great Gatsby (1925).</a:t>
            </a:r>
            <a:endParaRPr lang="ru-RU" dirty="0"/>
          </a:p>
        </p:txBody>
      </p:sp>
    </p:spTree>
    <p:extLst>
      <p:ext uri="{BB962C8B-B14F-4D97-AF65-F5344CB8AC3E}">
        <p14:creationId xmlns:p14="http://schemas.microsoft.com/office/powerpoint/2010/main" val="32152928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William S. Burroughs </a:t>
            </a:r>
            <a:r>
              <a:rPr lang="en-US" dirty="0" smtClean="0"/>
              <a:t/>
            </a:r>
            <a:br>
              <a:rPr lang="en-US" dirty="0" smtClean="0"/>
            </a:br>
            <a:r>
              <a:rPr lang="en-US" dirty="0" smtClean="0"/>
              <a:t>(1914 – 1997)</a:t>
            </a:r>
            <a:endParaRPr lang="ru-RU" dirty="0"/>
          </a:p>
        </p:txBody>
      </p:sp>
      <p:sp>
        <p:nvSpPr>
          <p:cNvPr id="3" name="Объект 2"/>
          <p:cNvSpPr>
            <a:spLocks noGrp="1"/>
          </p:cNvSpPr>
          <p:nvPr>
            <p:ph sz="half" idx="1"/>
          </p:nvPr>
        </p:nvSpPr>
        <p:spPr>
          <a:xfrm>
            <a:off x="14033" y="1916832"/>
            <a:ext cx="8964488" cy="4525963"/>
          </a:xfrm>
        </p:spPr>
        <p:txBody>
          <a:bodyPr>
            <a:normAutofit fontScale="92500" lnSpcReduction="20000"/>
          </a:bodyPr>
          <a:lstStyle/>
          <a:p>
            <a:r>
              <a:rPr lang="en-US" dirty="0"/>
              <a:t>One writer, associated with the Beat </a:t>
            </a:r>
            <a:r>
              <a:rPr lang="en-US" dirty="0" smtClean="0"/>
              <a:t>Generation, </a:t>
            </a:r>
            <a:r>
              <a:rPr lang="en-US" dirty="0"/>
              <a:t>who appears most often on lists of postmodern </a:t>
            </a:r>
            <a:r>
              <a:rPr lang="en-US" dirty="0" smtClean="0"/>
              <a:t>writers, </a:t>
            </a:r>
            <a:r>
              <a:rPr lang="en-US" dirty="0"/>
              <a:t>is </a:t>
            </a:r>
            <a:r>
              <a:rPr lang="en-US" dirty="0">
                <a:effectLst>
                  <a:outerShdw blurRad="38100" dist="38100" dir="2700000" algn="tl">
                    <a:srgbClr val="000000">
                      <a:alpha val="43137"/>
                    </a:srgbClr>
                  </a:outerShdw>
                </a:effectLst>
              </a:rPr>
              <a:t>William S. </a:t>
            </a:r>
            <a:r>
              <a:rPr lang="en-US" dirty="0" smtClean="0">
                <a:effectLst>
                  <a:outerShdw blurRad="38100" dist="38100" dir="2700000" algn="tl">
                    <a:srgbClr val="000000">
                      <a:alpha val="43137"/>
                    </a:srgbClr>
                  </a:outerShdw>
                </a:effectLst>
              </a:rPr>
              <a:t>Burroughs. </a:t>
            </a:r>
          </a:p>
          <a:p>
            <a:r>
              <a:rPr lang="en-US" dirty="0" smtClean="0"/>
              <a:t>Burroughs </a:t>
            </a:r>
            <a:r>
              <a:rPr lang="en-US" dirty="0"/>
              <a:t>published the novel “</a:t>
            </a:r>
            <a:r>
              <a:rPr lang="en-US" i="1" dirty="0"/>
              <a:t>Naked Lunch</a:t>
            </a:r>
            <a:r>
              <a:rPr lang="en-US" dirty="0"/>
              <a:t>” </a:t>
            </a:r>
            <a:r>
              <a:rPr lang="en-US" dirty="0" smtClean="0"/>
              <a:t>in </a:t>
            </a:r>
            <a:r>
              <a:rPr lang="en-US" dirty="0"/>
              <a:t>Paris in 1959 and in America in 1961, which is considered </a:t>
            </a:r>
            <a:r>
              <a:rPr lang="en-US" b="1" dirty="0"/>
              <a:t>the first truly postmodern novel</a:t>
            </a:r>
            <a:r>
              <a:rPr lang="en-US" dirty="0"/>
              <a:t> because it is </a:t>
            </a:r>
            <a:endParaRPr lang="en-US" dirty="0" smtClean="0"/>
          </a:p>
          <a:p>
            <a:r>
              <a:rPr lang="en-US" dirty="0" smtClean="0"/>
              <a:t>1</a:t>
            </a:r>
            <a:r>
              <a:rPr lang="en-US" dirty="0"/>
              <a:t>) </a:t>
            </a:r>
            <a:r>
              <a:rPr lang="en-US" i="1" dirty="0"/>
              <a:t>fragmentary</a:t>
            </a:r>
            <a:r>
              <a:rPr lang="en-US" dirty="0"/>
              <a:t>, with no central narrative line; </a:t>
            </a:r>
            <a:endParaRPr lang="en-US" dirty="0" smtClean="0"/>
          </a:p>
          <a:p>
            <a:r>
              <a:rPr lang="en-US" dirty="0" smtClean="0"/>
              <a:t>2</a:t>
            </a:r>
            <a:r>
              <a:rPr lang="en-US" dirty="0"/>
              <a:t>) it employs </a:t>
            </a:r>
            <a:r>
              <a:rPr lang="en-US" i="1" dirty="0"/>
              <a:t>pastiche</a:t>
            </a:r>
            <a:r>
              <a:rPr lang="en-US" dirty="0"/>
              <a:t> to fold in elements from popular genres such as detective fiction and science fiction; </a:t>
            </a:r>
            <a:endParaRPr lang="en-US" dirty="0" smtClean="0"/>
          </a:p>
          <a:p>
            <a:r>
              <a:rPr lang="en-US" dirty="0" smtClean="0"/>
              <a:t>3</a:t>
            </a:r>
            <a:r>
              <a:rPr lang="en-US" dirty="0"/>
              <a:t>) it's full of </a:t>
            </a:r>
            <a:r>
              <a:rPr lang="en-US" i="1" dirty="0"/>
              <a:t>parody</a:t>
            </a:r>
            <a:r>
              <a:rPr lang="en-US" dirty="0"/>
              <a:t>, paradox, and playfulness</a:t>
            </a:r>
            <a:r>
              <a:rPr lang="en-US" dirty="0" smtClean="0"/>
              <a:t>;</a:t>
            </a:r>
          </a:p>
          <a:p>
            <a:r>
              <a:rPr lang="en-US" dirty="0" smtClean="0"/>
              <a:t> </a:t>
            </a:r>
            <a:r>
              <a:rPr lang="en-US" dirty="0"/>
              <a:t>4) creation of the "</a:t>
            </a:r>
            <a:r>
              <a:rPr lang="en-US" i="1" dirty="0"/>
              <a:t>cut-up</a:t>
            </a:r>
            <a:r>
              <a:rPr lang="en-US" dirty="0"/>
              <a:t>" technique in which words and phrases are cut from a newspaper or other publication and rearranged to form a new message. </a:t>
            </a:r>
            <a:endParaRPr lang="ru-RU" dirty="0"/>
          </a:p>
        </p:txBody>
      </p:sp>
      <p:pic>
        <p:nvPicPr>
          <p:cNvPr id="1536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940152" y="188640"/>
            <a:ext cx="2752725" cy="165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98726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Magic Realism </a:t>
            </a:r>
            <a:endParaRPr lang="ru-RU" dirty="0"/>
          </a:p>
        </p:txBody>
      </p:sp>
      <p:sp>
        <p:nvSpPr>
          <p:cNvPr id="3" name="Объект 2"/>
          <p:cNvSpPr>
            <a:spLocks noGrp="1"/>
          </p:cNvSpPr>
          <p:nvPr>
            <p:ph sz="half" idx="1"/>
          </p:nvPr>
        </p:nvSpPr>
        <p:spPr>
          <a:xfrm>
            <a:off x="457200" y="1722437"/>
            <a:ext cx="5194920" cy="4525963"/>
          </a:xfrm>
        </p:spPr>
        <p:txBody>
          <a:bodyPr>
            <a:normAutofit lnSpcReduction="10000"/>
          </a:bodyPr>
          <a:lstStyle/>
          <a:p>
            <a:r>
              <a:rPr lang="en-US" b="1" i="1" dirty="0"/>
              <a:t>Magic Realism </a:t>
            </a:r>
            <a:r>
              <a:rPr lang="en-US" dirty="0"/>
              <a:t>is a technique popular among Latin American writers </a:t>
            </a:r>
            <a:r>
              <a:rPr lang="en-US" i="1" dirty="0"/>
              <a:t>in which supernatural elements are treated as common </a:t>
            </a:r>
            <a:r>
              <a:rPr lang="en-US" dirty="0"/>
              <a:t>(a famous example being the practical-minded treatment of an apparently angelic </a:t>
            </a:r>
            <a:r>
              <a:rPr lang="en-US" dirty="0" smtClean="0"/>
              <a:t>figure </a:t>
            </a:r>
            <a:r>
              <a:rPr lang="en-US" dirty="0"/>
              <a:t>in Gabriel </a:t>
            </a:r>
            <a:r>
              <a:rPr lang="en-US" dirty="0" err="1"/>
              <a:t>García</a:t>
            </a:r>
            <a:r>
              <a:rPr lang="en-US" dirty="0"/>
              <a:t> </a:t>
            </a:r>
            <a:r>
              <a:rPr lang="en-US" dirty="0" err="1"/>
              <a:t>Márquez's</a:t>
            </a:r>
            <a:r>
              <a:rPr lang="en-US" dirty="0"/>
              <a:t> "A Very Old Man with Enormous </a:t>
            </a:r>
            <a:r>
              <a:rPr lang="en-US" dirty="0" smtClean="0"/>
              <a:t>Wings"</a:t>
            </a:r>
            <a:r>
              <a:rPr lang="ru-RU" dirty="0" smtClean="0"/>
              <a:t>. </a:t>
            </a:r>
            <a:endParaRPr lang="ru-RU" dirty="0"/>
          </a:p>
        </p:txBody>
      </p:sp>
      <p:pic>
        <p:nvPicPr>
          <p:cNvPr id="1638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762624" y="2060848"/>
            <a:ext cx="2985839"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59434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4. Postmodern themes and techniques. </a:t>
            </a:r>
            <a:endParaRPr lang="ru-RU" dirty="0"/>
          </a:p>
        </p:txBody>
      </p:sp>
      <p:sp>
        <p:nvSpPr>
          <p:cNvPr id="3" name="Объект 2"/>
          <p:cNvSpPr>
            <a:spLocks noGrp="1"/>
          </p:cNvSpPr>
          <p:nvPr>
            <p:ph idx="1"/>
          </p:nvPr>
        </p:nvSpPr>
        <p:spPr>
          <a:xfrm>
            <a:off x="33954" y="1844824"/>
            <a:ext cx="9110045" cy="4896544"/>
          </a:xfrm>
        </p:spPr>
        <p:txBody>
          <a:bodyPr>
            <a:normAutofit fontScale="77500" lnSpcReduction="20000"/>
          </a:bodyPr>
          <a:lstStyle/>
          <a:p>
            <a:r>
              <a:rPr lang="en-US" b="1" dirty="0"/>
              <a:t>1) Irony, </a:t>
            </a:r>
            <a:r>
              <a:rPr lang="en-US" b="1" dirty="0" smtClean="0"/>
              <a:t>playfulness, </a:t>
            </a:r>
            <a:r>
              <a:rPr lang="en-US" b="1" dirty="0"/>
              <a:t>black humor. </a:t>
            </a:r>
            <a:endParaRPr lang="en-US" b="1" dirty="0" smtClean="0"/>
          </a:p>
          <a:p>
            <a:r>
              <a:rPr lang="en-US" dirty="0" smtClean="0"/>
              <a:t>The </a:t>
            </a:r>
            <a:r>
              <a:rPr lang="en-US" dirty="0"/>
              <a:t>irony, along with black humor and the general concept of "play" are among the most recognizable aspects of postmodernism. </a:t>
            </a:r>
            <a:endParaRPr lang="en-US" dirty="0" smtClean="0"/>
          </a:p>
          <a:p>
            <a:r>
              <a:rPr lang="en-US" dirty="0" smtClean="0"/>
              <a:t>Several </a:t>
            </a:r>
            <a:r>
              <a:rPr lang="en-US" dirty="0"/>
              <a:t>postmodern novelists were called </a:t>
            </a:r>
            <a:r>
              <a:rPr lang="en-US" i="1" dirty="0"/>
              <a:t>black humorists</a:t>
            </a:r>
            <a:r>
              <a:rPr lang="en-US" dirty="0"/>
              <a:t>: John </a:t>
            </a:r>
            <a:r>
              <a:rPr lang="en-US" dirty="0" smtClean="0"/>
              <a:t>Barth, </a:t>
            </a:r>
            <a:r>
              <a:rPr lang="en-US" dirty="0"/>
              <a:t>Joseph </a:t>
            </a:r>
            <a:r>
              <a:rPr lang="en-US" dirty="0" smtClean="0"/>
              <a:t>Heller, </a:t>
            </a:r>
            <a:r>
              <a:rPr lang="en-US" dirty="0"/>
              <a:t>William </a:t>
            </a:r>
            <a:r>
              <a:rPr lang="en-US" dirty="0" smtClean="0"/>
              <a:t>Gaddis, </a:t>
            </a:r>
            <a:r>
              <a:rPr lang="en-US" dirty="0"/>
              <a:t>Kurt </a:t>
            </a:r>
            <a:r>
              <a:rPr lang="en-US" dirty="0" smtClean="0"/>
              <a:t>Vonnegut, </a:t>
            </a:r>
            <a:r>
              <a:rPr lang="en-US" dirty="0"/>
              <a:t>Bruce Jay </a:t>
            </a:r>
            <a:r>
              <a:rPr lang="en-US" dirty="0" smtClean="0"/>
              <a:t>Friedman, </a:t>
            </a:r>
            <a:r>
              <a:rPr lang="en-US" dirty="0"/>
              <a:t>etc. </a:t>
            </a:r>
            <a:endParaRPr lang="en-US" dirty="0" smtClean="0"/>
          </a:p>
          <a:p>
            <a:r>
              <a:rPr lang="en-US" dirty="0" smtClean="0"/>
              <a:t>It's </a:t>
            </a:r>
            <a:r>
              <a:rPr lang="en-US" dirty="0"/>
              <a:t>common for postmodernists to treat serious subjects in a playful and humorous way: for example, the way Heller, Vonnegut, and Pynchon address the events of World War II. </a:t>
            </a:r>
            <a:endParaRPr lang="en-US" dirty="0" smtClean="0"/>
          </a:p>
          <a:p>
            <a:r>
              <a:rPr lang="en-US" dirty="0" smtClean="0"/>
              <a:t>A </a:t>
            </a:r>
            <a:r>
              <a:rPr lang="en-US" dirty="0"/>
              <a:t>good example of postmodern irony and black humor is found in the stories of Donald </a:t>
            </a:r>
            <a:r>
              <a:rPr lang="en-US" dirty="0" smtClean="0"/>
              <a:t>Barthelme; </a:t>
            </a:r>
            <a:r>
              <a:rPr lang="en-US" dirty="0"/>
              <a:t>"The School", for example, is about the ironic death of plants, animals, and people connected to the children in one class, but the repetition of death is treated only as a joke and the narrator remains emotionally distant throughout. </a:t>
            </a:r>
            <a:endParaRPr lang="ru-RU" dirty="0"/>
          </a:p>
        </p:txBody>
      </p:sp>
    </p:spTree>
    <p:extLst>
      <p:ext uri="{BB962C8B-B14F-4D97-AF65-F5344CB8AC3E}">
        <p14:creationId xmlns:p14="http://schemas.microsoft.com/office/powerpoint/2010/main" val="21768990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Postmodern themes and techniques</a:t>
            </a:r>
            <a:endParaRPr lang="ru-RU" dirty="0"/>
          </a:p>
        </p:txBody>
      </p:sp>
      <p:sp>
        <p:nvSpPr>
          <p:cNvPr id="3" name="Объект 2"/>
          <p:cNvSpPr>
            <a:spLocks noGrp="1"/>
          </p:cNvSpPr>
          <p:nvPr>
            <p:ph idx="1"/>
          </p:nvPr>
        </p:nvSpPr>
        <p:spPr/>
        <p:txBody>
          <a:bodyPr>
            <a:normAutofit fontScale="85000" lnSpcReduction="10000"/>
          </a:bodyPr>
          <a:lstStyle/>
          <a:p>
            <a:r>
              <a:rPr lang="en-US" b="1" dirty="0"/>
              <a:t>2) Intertextuality. </a:t>
            </a:r>
            <a:endParaRPr lang="en-US" b="1" dirty="0" smtClean="0"/>
          </a:p>
          <a:p>
            <a:r>
              <a:rPr lang="en-US" dirty="0" smtClean="0"/>
              <a:t>It </a:t>
            </a:r>
            <a:r>
              <a:rPr lang="en-US" dirty="0"/>
              <a:t>is the relationship between one text (a novel for example) and another or one text within the structure of literary history. Intertextuality in postmodern literature can be a reference or parallel to another literary work, an extended discussion of a work, or the adoption of a style. </a:t>
            </a:r>
            <a:endParaRPr lang="en-US" dirty="0" smtClean="0"/>
          </a:p>
          <a:p>
            <a:r>
              <a:rPr lang="en-US" dirty="0" smtClean="0"/>
              <a:t>In </a:t>
            </a:r>
            <a:r>
              <a:rPr lang="en-US" dirty="0"/>
              <a:t>postmodern literature this commonly manifests as references to fairy tales – as in works by Margaret Atwood, Donald </a:t>
            </a:r>
            <a:r>
              <a:rPr lang="en-US" dirty="0" smtClean="0"/>
              <a:t>Barthelme </a:t>
            </a:r>
            <a:r>
              <a:rPr lang="en-US" dirty="0"/>
              <a:t>and many other – or in references to popular genres such as sci-fi and detective fiction. </a:t>
            </a:r>
            <a:endParaRPr lang="ru-RU" dirty="0"/>
          </a:p>
        </p:txBody>
      </p:sp>
    </p:spTree>
    <p:extLst>
      <p:ext uri="{BB962C8B-B14F-4D97-AF65-F5344CB8AC3E}">
        <p14:creationId xmlns:p14="http://schemas.microsoft.com/office/powerpoint/2010/main" val="28950452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Postmodern themes and techniques</a:t>
            </a:r>
            <a:endParaRPr lang="ru-RU" dirty="0"/>
          </a:p>
        </p:txBody>
      </p:sp>
      <p:sp>
        <p:nvSpPr>
          <p:cNvPr id="3" name="Объект 2"/>
          <p:cNvSpPr>
            <a:spLocks noGrp="1"/>
          </p:cNvSpPr>
          <p:nvPr>
            <p:ph idx="1"/>
          </p:nvPr>
        </p:nvSpPr>
        <p:spPr/>
        <p:txBody>
          <a:bodyPr>
            <a:normAutofit fontScale="85000" lnSpcReduction="20000"/>
          </a:bodyPr>
          <a:lstStyle/>
          <a:p>
            <a:r>
              <a:rPr lang="en-US" b="1" dirty="0"/>
              <a:t>3) Pastiche |</a:t>
            </a:r>
            <a:r>
              <a:rPr lang="en-US" b="1" dirty="0" err="1"/>
              <a:t>pəˈstiːʃ</a:t>
            </a:r>
            <a:r>
              <a:rPr lang="en-US" b="1" dirty="0" smtClean="0"/>
              <a:t>|. </a:t>
            </a:r>
          </a:p>
          <a:p>
            <a:r>
              <a:rPr lang="en-US" dirty="0" smtClean="0"/>
              <a:t>Pastiche </a:t>
            </a:r>
            <a:r>
              <a:rPr lang="en-US" dirty="0"/>
              <a:t>means to combine or bring together multiple elements. It can be a combination of multiple genres to create a unique narrative or to comment on situations in postmodernity: for example, William S. Burroughs uses science fiction, detective fiction, westerns; Margaret Atwood uses science fiction and fairy tales; Umberto Eco uses detective fiction, fairy tales, and science fiction, and so on. </a:t>
            </a:r>
            <a:endParaRPr lang="en-US" dirty="0" smtClean="0"/>
          </a:p>
          <a:p>
            <a:r>
              <a:rPr lang="en-US" dirty="0" smtClean="0"/>
              <a:t>Pastiche </a:t>
            </a:r>
            <a:r>
              <a:rPr lang="en-US" dirty="0"/>
              <a:t>can also refer to compositional technique, for example the cut-up technique employed by Burroughs. </a:t>
            </a:r>
            <a:endParaRPr lang="ru-RU" dirty="0"/>
          </a:p>
        </p:txBody>
      </p:sp>
    </p:spTree>
    <p:extLst>
      <p:ext uri="{BB962C8B-B14F-4D97-AF65-F5344CB8AC3E}">
        <p14:creationId xmlns:p14="http://schemas.microsoft.com/office/powerpoint/2010/main" val="190756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Stylistic techniques in postmodern literature are: </a:t>
            </a:r>
            <a:endParaRPr lang="ru-RU" dirty="0"/>
          </a:p>
        </p:txBody>
      </p:sp>
      <p:sp>
        <p:nvSpPr>
          <p:cNvPr id="3" name="Объект 2"/>
          <p:cNvSpPr>
            <a:spLocks noGrp="1"/>
          </p:cNvSpPr>
          <p:nvPr>
            <p:ph idx="1"/>
          </p:nvPr>
        </p:nvSpPr>
        <p:spPr/>
        <p:txBody>
          <a:bodyPr>
            <a:normAutofit fontScale="92500" lnSpcReduction="20000"/>
          </a:bodyPr>
          <a:lstStyle/>
          <a:p>
            <a:r>
              <a:rPr lang="en-US" dirty="0"/>
              <a:t>Pastiche: The taking of various ideas from previous writings and literary styles and mixing them together to make new styles. </a:t>
            </a:r>
          </a:p>
          <a:p>
            <a:r>
              <a:rPr lang="en-US" dirty="0"/>
              <a:t>Intertextuality: The acknowledgment of previous literary works within another literary work. </a:t>
            </a:r>
          </a:p>
          <a:p>
            <a:r>
              <a:rPr lang="en-US" dirty="0"/>
              <a:t>Metafiction: The act of writing about writing or making readers aware of the fictional nature of the very fiction they're reading. </a:t>
            </a:r>
          </a:p>
          <a:p>
            <a:r>
              <a:rPr lang="en-US" dirty="0"/>
              <a:t>Temporal Distortion: The use of non-linear timelines and narrative techniques in a story. </a:t>
            </a:r>
          </a:p>
          <a:p>
            <a:endParaRPr lang="ru-RU" dirty="0"/>
          </a:p>
        </p:txBody>
      </p:sp>
    </p:spTree>
    <p:extLst>
      <p:ext uri="{BB962C8B-B14F-4D97-AF65-F5344CB8AC3E}">
        <p14:creationId xmlns:p14="http://schemas.microsoft.com/office/powerpoint/2010/main" val="40528417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Postmodern themes and techniques</a:t>
            </a:r>
            <a:endParaRPr lang="ru-RU" dirty="0"/>
          </a:p>
        </p:txBody>
      </p:sp>
      <p:sp>
        <p:nvSpPr>
          <p:cNvPr id="3" name="Объект 2"/>
          <p:cNvSpPr>
            <a:spLocks noGrp="1"/>
          </p:cNvSpPr>
          <p:nvPr>
            <p:ph idx="1"/>
          </p:nvPr>
        </p:nvSpPr>
        <p:spPr/>
        <p:txBody>
          <a:bodyPr>
            <a:normAutofit fontScale="85000" lnSpcReduction="20000"/>
          </a:bodyPr>
          <a:lstStyle/>
          <a:p>
            <a:r>
              <a:rPr lang="en-US" b="1" dirty="0"/>
              <a:t>4) </a:t>
            </a:r>
            <a:r>
              <a:rPr lang="en-US" b="1" dirty="0" smtClean="0"/>
              <a:t>Metafiction. </a:t>
            </a:r>
            <a:endParaRPr lang="ru-RU" b="1" dirty="0" smtClean="0"/>
          </a:p>
          <a:p>
            <a:r>
              <a:rPr lang="en-US" dirty="0" smtClean="0"/>
              <a:t>Metafiction </a:t>
            </a:r>
            <a:r>
              <a:rPr lang="en-US" dirty="0"/>
              <a:t>is writing about writing or making the </a:t>
            </a:r>
            <a:r>
              <a:rPr lang="en-US" dirty="0" err="1" smtClean="0"/>
              <a:t>fictionality</a:t>
            </a:r>
            <a:r>
              <a:rPr lang="en-US" dirty="0" smtClean="0"/>
              <a:t> </a:t>
            </a:r>
            <a:r>
              <a:rPr lang="en-US" dirty="0"/>
              <a:t>of fiction apparent to the reader. It is often employed to undermine the authority of the author, for unexpected narrative shifts, to advance a story in a unique way, for emotional distance, or to comment on the act of storytelling. </a:t>
            </a:r>
            <a:endParaRPr lang="ru-RU" dirty="0" smtClean="0"/>
          </a:p>
          <a:p>
            <a:r>
              <a:rPr lang="en-US" dirty="0" smtClean="0"/>
              <a:t>For </a:t>
            </a:r>
            <a:r>
              <a:rPr lang="en-US" dirty="0"/>
              <a:t>example, Kurt </a:t>
            </a:r>
            <a:r>
              <a:rPr lang="en-US" dirty="0" smtClean="0"/>
              <a:t>Vonnegut </a:t>
            </a:r>
            <a:r>
              <a:rPr lang="en-US" dirty="0"/>
              <a:t>commonly used this technique: the first chapter of his 1969 novel “Slaughterhouse Five” </a:t>
            </a:r>
            <a:r>
              <a:rPr lang="ru-RU" dirty="0" smtClean="0"/>
              <a:t> </a:t>
            </a:r>
            <a:r>
              <a:rPr lang="en-US" dirty="0" smtClean="0"/>
              <a:t>is </a:t>
            </a:r>
            <a:r>
              <a:rPr lang="en-US" dirty="0"/>
              <a:t>about the process of writing the novel and calls attention to his own presence throughout the novel. </a:t>
            </a:r>
            <a:endParaRPr lang="ru-RU" dirty="0"/>
          </a:p>
        </p:txBody>
      </p:sp>
    </p:spTree>
    <p:extLst>
      <p:ext uri="{BB962C8B-B14F-4D97-AF65-F5344CB8AC3E}">
        <p14:creationId xmlns:p14="http://schemas.microsoft.com/office/powerpoint/2010/main" val="5815588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Postmodern themes and techniques</a:t>
            </a:r>
            <a:endParaRPr lang="ru-RU" dirty="0"/>
          </a:p>
        </p:txBody>
      </p:sp>
      <p:sp>
        <p:nvSpPr>
          <p:cNvPr id="3" name="Объект 2"/>
          <p:cNvSpPr>
            <a:spLocks noGrp="1"/>
          </p:cNvSpPr>
          <p:nvPr>
            <p:ph idx="1"/>
          </p:nvPr>
        </p:nvSpPr>
        <p:spPr/>
        <p:txBody>
          <a:bodyPr>
            <a:normAutofit fontScale="85000" lnSpcReduction="20000"/>
          </a:bodyPr>
          <a:lstStyle/>
          <a:p>
            <a:r>
              <a:rPr lang="en-US" b="1" dirty="0"/>
              <a:t>5) </a:t>
            </a:r>
            <a:r>
              <a:rPr lang="en-US" b="1" dirty="0" err="1"/>
              <a:t>Fabulation</a:t>
            </a:r>
            <a:r>
              <a:rPr lang="en-US" b="1" dirty="0"/>
              <a:t> </a:t>
            </a:r>
            <a:r>
              <a:rPr lang="en-US" b="1" dirty="0" smtClean="0"/>
              <a:t>. </a:t>
            </a:r>
            <a:endParaRPr lang="ru-RU" b="1" dirty="0" smtClean="0"/>
          </a:p>
          <a:p>
            <a:r>
              <a:rPr lang="en-US" dirty="0" err="1" smtClean="0"/>
              <a:t>Fabulation</a:t>
            </a:r>
            <a:r>
              <a:rPr lang="en-US" dirty="0" smtClean="0"/>
              <a:t> </a:t>
            </a:r>
            <a:r>
              <a:rPr lang="en-US" dirty="0"/>
              <a:t>challenges some traditional notions of </a:t>
            </a:r>
            <a:r>
              <a:rPr lang="en-US" dirty="0" smtClean="0"/>
              <a:t>literature</a:t>
            </a:r>
            <a:r>
              <a:rPr lang="ru-RU" dirty="0" smtClean="0"/>
              <a:t> - </a:t>
            </a:r>
            <a:r>
              <a:rPr lang="en-US" dirty="0" smtClean="0"/>
              <a:t>the </a:t>
            </a:r>
            <a:r>
              <a:rPr lang="en-US" dirty="0"/>
              <a:t>traditional structure of a novel or role of the narrator, for </a:t>
            </a:r>
            <a:r>
              <a:rPr lang="en-US" dirty="0" smtClean="0"/>
              <a:t>example</a:t>
            </a:r>
            <a:r>
              <a:rPr lang="ru-RU" dirty="0" smtClean="0"/>
              <a:t> - </a:t>
            </a:r>
            <a:r>
              <a:rPr lang="en-US" dirty="0" smtClean="0"/>
              <a:t>and </a:t>
            </a:r>
            <a:r>
              <a:rPr lang="en-US" dirty="0"/>
              <a:t>integrates other traditional notions of storytelling, including fantastical elements, such as magic and myth, or elements from popular genres such as science fiction. </a:t>
            </a:r>
            <a:endParaRPr lang="ru-RU" dirty="0" smtClean="0"/>
          </a:p>
          <a:p>
            <a:r>
              <a:rPr lang="en-US" dirty="0" smtClean="0"/>
              <a:t>The </a:t>
            </a:r>
            <a:r>
              <a:rPr lang="en-US" dirty="0"/>
              <a:t>term was coined by Robert Scholes </a:t>
            </a:r>
            <a:r>
              <a:rPr lang="en-US" dirty="0" smtClean="0"/>
              <a:t> </a:t>
            </a:r>
            <a:r>
              <a:rPr lang="en-US" dirty="0"/>
              <a:t>in his book “The </a:t>
            </a:r>
            <a:r>
              <a:rPr lang="en-US" dirty="0" err="1"/>
              <a:t>Fabulators</a:t>
            </a:r>
            <a:r>
              <a:rPr lang="en-US" dirty="0"/>
              <a:t>”. </a:t>
            </a:r>
            <a:endParaRPr lang="ru-RU" dirty="0" smtClean="0"/>
          </a:p>
          <a:p>
            <a:r>
              <a:rPr lang="en-US" dirty="0" smtClean="0"/>
              <a:t>A </a:t>
            </a:r>
            <a:r>
              <a:rPr lang="en-US" dirty="0"/>
              <a:t>good example of </a:t>
            </a:r>
            <a:r>
              <a:rPr lang="en-US" dirty="0" err="1"/>
              <a:t>fabulation</a:t>
            </a:r>
            <a:r>
              <a:rPr lang="en-US" dirty="0"/>
              <a:t> is Salman Rushdie´s </a:t>
            </a:r>
            <a:r>
              <a:rPr lang="en-US" dirty="0" smtClean="0"/>
              <a:t> </a:t>
            </a:r>
            <a:r>
              <a:rPr lang="en-US" dirty="0"/>
              <a:t>“Haroun and the Sea of Stories” (</a:t>
            </a:r>
            <a:r>
              <a:rPr lang="en-US" dirty="0" smtClean="0"/>
              <a:t>1990)</a:t>
            </a:r>
            <a:r>
              <a:rPr lang="ru-RU" dirty="0"/>
              <a:t>.</a:t>
            </a:r>
            <a:r>
              <a:rPr lang="en-US" dirty="0" smtClean="0"/>
              <a:t> </a:t>
            </a:r>
            <a:endParaRPr lang="ru-RU" dirty="0"/>
          </a:p>
        </p:txBody>
      </p:sp>
    </p:spTree>
    <p:extLst>
      <p:ext uri="{BB962C8B-B14F-4D97-AF65-F5344CB8AC3E}">
        <p14:creationId xmlns:p14="http://schemas.microsoft.com/office/powerpoint/2010/main" val="26797343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Postmodern themes and techniques</a:t>
            </a:r>
            <a:endParaRPr lang="ru-RU" dirty="0"/>
          </a:p>
        </p:txBody>
      </p:sp>
      <p:sp>
        <p:nvSpPr>
          <p:cNvPr id="3" name="Объект 2"/>
          <p:cNvSpPr>
            <a:spLocks noGrp="1"/>
          </p:cNvSpPr>
          <p:nvPr>
            <p:ph idx="1"/>
          </p:nvPr>
        </p:nvSpPr>
        <p:spPr/>
        <p:txBody>
          <a:bodyPr/>
          <a:lstStyle/>
          <a:p>
            <a:r>
              <a:rPr lang="en-US" dirty="0"/>
              <a:t>6) </a:t>
            </a:r>
            <a:r>
              <a:rPr lang="en-US" b="1" dirty="0"/>
              <a:t>Temporal </a:t>
            </a:r>
            <a:r>
              <a:rPr lang="en-US" b="1" dirty="0" smtClean="0"/>
              <a:t>distortion </a:t>
            </a:r>
            <a:r>
              <a:rPr lang="en-US" dirty="0"/>
              <a:t>or Distortions in time.  </a:t>
            </a:r>
            <a:endParaRPr lang="ru-RU" dirty="0" smtClean="0"/>
          </a:p>
          <a:p>
            <a:r>
              <a:rPr lang="en-US" dirty="0" smtClean="0"/>
              <a:t>This </a:t>
            </a:r>
            <a:r>
              <a:rPr lang="en-US" dirty="0"/>
              <a:t>technique is represented by fragmentation and non-linear narratives and it is used for irony. </a:t>
            </a:r>
            <a:endParaRPr lang="ru-RU" dirty="0"/>
          </a:p>
        </p:txBody>
      </p:sp>
    </p:spTree>
    <p:extLst>
      <p:ext uri="{BB962C8B-B14F-4D97-AF65-F5344CB8AC3E}">
        <p14:creationId xmlns:p14="http://schemas.microsoft.com/office/powerpoint/2010/main" val="11397923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Postmodern themes and techniques</a:t>
            </a:r>
            <a:endParaRPr lang="ru-RU" dirty="0"/>
          </a:p>
        </p:txBody>
      </p:sp>
      <p:sp>
        <p:nvSpPr>
          <p:cNvPr id="3" name="Объект 2"/>
          <p:cNvSpPr>
            <a:spLocks noGrp="1"/>
          </p:cNvSpPr>
          <p:nvPr>
            <p:ph idx="1"/>
          </p:nvPr>
        </p:nvSpPr>
        <p:spPr/>
        <p:txBody>
          <a:bodyPr>
            <a:normAutofit fontScale="85000" lnSpcReduction="10000"/>
          </a:bodyPr>
          <a:lstStyle/>
          <a:p>
            <a:r>
              <a:rPr lang="en-US" b="1" dirty="0"/>
              <a:t>7) Magic realism. </a:t>
            </a:r>
            <a:endParaRPr lang="ru-RU" b="1" dirty="0" smtClean="0"/>
          </a:p>
          <a:p>
            <a:r>
              <a:rPr lang="en-US" dirty="0" smtClean="0"/>
              <a:t>Literary </a:t>
            </a:r>
            <a:r>
              <a:rPr lang="en-US" dirty="0"/>
              <a:t>work marked by the use of figures and objects depicted in a surrealistic manner. The themes and subjects are often </a:t>
            </a:r>
            <a:r>
              <a:rPr lang="en-US" dirty="0" smtClean="0"/>
              <a:t>imaginary, </a:t>
            </a:r>
            <a:r>
              <a:rPr lang="en-US" dirty="0"/>
              <a:t>fantastic and with a dream-like quality. The characteristic features of this fiction are the mingling of the realistic and the fantastic time shifts, </a:t>
            </a:r>
            <a:r>
              <a:rPr lang="en-US" dirty="0" smtClean="0"/>
              <a:t>labyrinthine </a:t>
            </a:r>
            <a:r>
              <a:rPr lang="en-US" dirty="0"/>
              <a:t>narratives and plots, the use of dreams, myths and fairy stories. </a:t>
            </a:r>
            <a:endParaRPr lang="ru-RU" dirty="0" smtClean="0"/>
          </a:p>
          <a:p>
            <a:r>
              <a:rPr lang="en-US" dirty="0" smtClean="0"/>
              <a:t>A </a:t>
            </a:r>
            <a:r>
              <a:rPr lang="en-US" dirty="0"/>
              <a:t>fusion of </a:t>
            </a:r>
            <a:r>
              <a:rPr lang="en-US" dirty="0" err="1"/>
              <a:t>fabulism</a:t>
            </a:r>
            <a:r>
              <a:rPr lang="en-US" dirty="0"/>
              <a:t> with magic realism is apparent in such early 21st century American short stories as Kevin </a:t>
            </a:r>
            <a:r>
              <a:rPr lang="en-US" dirty="0" err="1"/>
              <a:t>Brockmeier's</a:t>
            </a:r>
            <a:r>
              <a:rPr lang="en-US" dirty="0"/>
              <a:t> "The </a:t>
            </a:r>
            <a:r>
              <a:rPr lang="en-US" dirty="0" smtClean="0"/>
              <a:t>Ceiling”.</a:t>
            </a:r>
            <a:endParaRPr lang="ru-RU" dirty="0"/>
          </a:p>
        </p:txBody>
      </p:sp>
    </p:spTree>
    <p:extLst>
      <p:ext uri="{BB962C8B-B14F-4D97-AF65-F5344CB8AC3E}">
        <p14:creationId xmlns:p14="http://schemas.microsoft.com/office/powerpoint/2010/main" val="1958682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Postmodern themes and techniques</a:t>
            </a:r>
            <a:endParaRPr lang="ru-RU" dirty="0"/>
          </a:p>
        </p:txBody>
      </p:sp>
      <p:sp>
        <p:nvSpPr>
          <p:cNvPr id="3" name="Объект 2"/>
          <p:cNvSpPr>
            <a:spLocks noGrp="1"/>
          </p:cNvSpPr>
          <p:nvPr>
            <p:ph idx="1"/>
          </p:nvPr>
        </p:nvSpPr>
        <p:spPr>
          <a:xfrm>
            <a:off x="107504" y="1628800"/>
            <a:ext cx="8856984" cy="5112568"/>
          </a:xfrm>
        </p:spPr>
        <p:txBody>
          <a:bodyPr>
            <a:normAutofit fontScale="77500" lnSpcReduction="20000"/>
          </a:bodyPr>
          <a:lstStyle/>
          <a:p>
            <a:r>
              <a:rPr lang="en-US" b="1" dirty="0">
                <a:latin typeface="Times New Roman" panose="02020603050405020304" pitchFamily="18" charset="0"/>
                <a:cs typeface="Times New Roman" panose="02020603050405020304" pitchFamily="18" charset="0"/>
              </a:rPr>
              <a:t> 8) </a:t>
            </a:r>
            <a:r>
              <a:rPr lang="en-US" b="1" dirty="0" err="1">
                <a:latin typeface="Times New Roman" panose="02020603050405020304" pitchFamily="18" charset="0"/>
                <a:cs typeface="Times New Roman" panose="02020603050405020304" pitchFamily="18" charset="0"/>
              </a:rPr>
              <a:t>Technoculture</a:t>
            </a:r>
            <a:r>
              <a:rPr lang="en-US" b="1" dirty="0">
                <a:latin typeface="Times New Roman" panose="02020603050405020304" pitchFamily="18" charset="0"/>
                <a:cs typeface="Times New Roman" panose="02020603050405020304" pitchFamily="18" charset="0"/>
              </a:rPr>
              <a:t> and </a:t>
            </a:r>
            <a:r>
              <a:rPr lang="en-US" b="1" dirty="0" err="1">
                <a:latin typeface="Times New Roman" panose="02020603050405020304" pitchFamily="18" charset="0"/>
                <a:cs typeface="Times New Roman" panose="02020603050405020304" pitchFamily="18" charset="0"/>
              </a:rPr>
              <a:t>hyperreality</a:t>
            </a:r>
            <a:r>
              <a:rPr lang="en-US" b="1" dirty="0">
                <a:latin typeface="Times New Roman" panose="02020603050405020304" pitchFamily="18" charset="0"/>
                <a:cs typeface="Times New Roman" panose="02020603050405020304" pitchFamily="18" charset="0"/>
              </a:rPr>
              <a:t>.  </a:t>
            </a:r>
            <a:endParaRPr lang="en-US" b="1"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Fredric </a:t>
            </a:r>
            <a:r>
              <a:rPr lang="en-US" dirty="0">
                <a:latin typeface="Times New Roman" panose="02020603050405020304" pitchFamily="18" charset="0"/>
                <a:cs typeface="Times New Roman" panose="02020603050405020304" pitchFamily="18" charset="0"/>
              </a:rPr>
              <a:t>Jameson </a:t>
            </a:r>
            <a:r>
              <a:rPr lang="en-US" dirty="0" smtClean="0">
                <a:latin typeface="Times New Roman" panose="02020603050405020304" pitchFamily="18" charset="0"/>
                <a:cs typeface="Times New Roman" panose="02020603050405020304" pitchFamily="18" charset="0"/>
              </a:rPr>
              <a:t>(an </a:t>
            </a:r>
            <a:r>
              <a:rPr lang="en-US" dirty="0">
                <a:latin typeface="Times New Roman" panose="02020603050405020304" pitchFamily="18" charset="0"/>
                <a:cs typeface="Times New Roman" panose="02020603050405020304" pitchFamily="18" charset="0"/>
              </a:rPr>
              <a:t>American literary critic and political theorist) called postmodernism the "cultural logic of late capitalism". "Late capitalism" implies that society has moved past the industrial age and into the information age. </a:t>
            </a:r>
            <a:r>
              <a:rPr lang="en-US" dirty="0" smtClean="0">
                <a:latin typeface="Times New Roman" panose="02020603050405020304" pitchFamily="18" charset="0"/>
                <a:cs typeface="Times New Roman" panose="02020603050405020304" pitchFamily="18" charset="0"/>
              </a:rPr>
              <a:t>Postmodernity </a:t>
            </a:r>
            <a:r>
              <a:rPr lang="en-US" dirty="0">
                <a:latin typeface="Times New Roman" panose="02020603050405020304" pitchFamily="18" charset="0"/>
                <a:cs typeface="Times New Roman" panose="02020603050405020304" pitchFamily="18" charset="0"/>
              </a:rPr>
              <a:t>was defined by a shift into </a:t>
            </a:r>
            <a:r>
              <a:rPr lang="en-US" dirty="0" err="1">
                <a:latin typeface="Times New Roman" panose="02020603050405020304" pitchFamily="18" charset="0"/>
                <a:cs typeface="Times New Roman" panose="02020603050405020304" pitchFamily="18" charset="0"/>
              </a:rPr>
              <a:t>hyperreality</a:t>
            </a:r>
            <a:r>
              <a:rPr lang="en-US" dirty="0">
                <a:latin typeface="Times New Roman" panose="02020603050405020304" pitchFamily="18" charset="0"/>
                <a:cs typeface="Times New Roman" panose="02020603050405020304" pitchFamily="18" charset="0"/>
              </a:rPr>
              <a:t> in which simulations have replaced the real life.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Many </a:t>
            </a:r>
            <a:r>
              <a:rPr lang="en-US" dirty="0">
                <a:latin typeface="Times New Roman" panose="02020603050405020304" pitchFamily="18" charset="0"/>
                <a:cs typeface="Times New Roman" panose="02020603050405020304" pitchFamily="18" charset="0"/>
              </a:rPr>
              <a:t>works of fiction have dealt with this aspect of postmodernity with characteristic irony and pastiche. For example, Don DeLillo's novel “White Noise” </a:t>
            </a:r>
            <a:r>
              <a:rPr lang="en-US" dirty="0" smtClean="0">
                <a:latin typeface="Times New Roman" panose="02020603050405020304" pitchFamily="18" charset="0"/>
                <a:cs typeface="Times New Roman" panose="02020603050405020304" pitchFamily="18" charset="0"/>
              </a:rPr>
              <a:t> presents </a:t>
            </a:r>
            <a:r>
              <a:rPr lang="en-US" dirty="0">
                <a:latin typeface="Times New Roman" panose="02020603050405020304" pitchFamily="18" charset="0"/>
                <a:cs typeface="Times New Roman" panose="02020603050405020304" pitchFamily="18" charset="0"/>
              </a:rPr>
              <a:t>characters who are bombarded </a:t>
            </a:r>
            <a:r>
              <a:rPr lang="en-US" dirty="0" smtClean="0">
                <a:latin typeface="Times New Roman" panose="02020603050405020304" pitchFamily="18" charset="0"/>
                <a:cs typeface="Times New Roman" panose="02020603050405020304" pitchFamily="18" charset="0"/>
              </a:rPr>
              <a:t> with </a:t>
            </a:r>
            <a:r>
              <a:rPr lang="en-US" dirty="0">
                <a:latin typeface="Times New Roman" panose="02020603050405020304" pitchFamily="18" charset="0"/>
                <a:cs typeface="Times New Roman" panose="02020603050405020304" pitchFamily="18" charset="0"/>
              </a:rPr>
              <a:t>a "white noise" of television, product brand names, and clichés.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cyberpunk fiction of William </a:t>
            </a:r>
            <a:r>
              <a:rPr lang="en-US" dirty="0" smtClean="0">
                <a:latin typeface="Times New Roman" panose="02020603050405020304" pitchFamily="18" charset="0"/>
                <a:cs typeface="Times New Roman" panose="02020603050405020304" pitchFamily="18" charset="0"/>
              </a:rPr>
              <a:t>Gibson</a:t>
            </a:r>
            <a:r>
              <a:rPr lang="vi-VN"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Neal Stephenson, and many others use science fiction techniques to address this postmodern, hyperreal information bombardment. </a:t>
            </a:r>
            <a:r>
              <a:rPr lang="en-US" dirty="0" smtClean="0">
                <a:latin typeface="Times New Roman" panose="02020603050405020304" pitchFamily="18" charset="0"/>
                <a:cs typeface="Times New Roman" panose="02020603050405020304" pitchFamily="18" charset="0"/>
              </a:rPr>
              <a:t>Steampunk -</a:t>
            </a:r>
            <a:r>
              <a:rPr lang="vi-VN"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 subgenre of science fiction popularized in novels and comics by such writers as Alan Moore </a:t>
            </a:r>
            <a:r>
              <a:rPr lang="en-US" dirty="0" smtClean="0">
                <a:latin typeface="Times New Roman" panose="02020603050405020304" pitchFamily="18" charset="0"/>
                <a:cs typeface="Times New Roman" panose="02020603050405020304" pitchFamily="18" charset="0"/>
              </a:rPr>
              <a:t>and </a:t>
            </a:r>
            <a:r>
              <a:rPr lang="en-US" dirty="0">
                <a:latin typeface="Times New Roman" panose="02020603050405020304" pitchFamily="18" charset="0"/>
                <a:cs typeface="Times New Roman" panose="02020603050405020304" pitchFamily="18" charset="0"/>
              </a:rPr>
              <a:t>James </a:t>
            </a:r>
            <a:r>
              <a:rPr lang="en-US" dirty="0" smtClean="0">
                <a:latin typeface="Times New Roman" panose="02020603050405020304" pitchFamily="18" charset="0"/>
                <a:cs typeface="Times New Roman" panose="02020603050405020304" pitchFamily="18" charset="0"/>
              </a:rPr>
              <a:t>Blaylock</a:t>
            </a:r>
            <a:r>
              <a:rPr lang="vi-VN"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demonstrates postmodern pastiche, temporal distortion, and a focus on </a:t>
            </a:r>
            <a:r>
              <a:rPr lang="en-US" dirty="0" err="1">
                <a:latin typeface="Times New Roman" panose="02020603050405020304" pitchFamily="18" charset="0"/>
                <a:cs typeface="Times New Roman" panose="02020603050405020304" pitchFamily="18" charset="0"/>
              </a:rPr>
              <a:t>technoculture</a:t>
            </a:r>
            <a:r>
              <a:rPr lang="en-US" dirty="0">
                <a:latin typeface="Times New Roman" panose="02020603050405020304" pitchFamily="18" charset="0"/>
                <a:cs typeface="Times New Roman" panose="02020603050405020304" pitchFamily="18" charset="0"/>
              </a:rPr>
              <a:t> with its mix of futuristic technology and Victorian culture.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28592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Postmodern themes and techniques</a:t>
            </a:r>
            <a:endParaRPr lang="ru-RU" dirty="0"/>
          </a:p>
        </p:txBody>
      </p:sp>
      <p:sp>
        <p:nvSpPr>
          <p:cNvPr id="3" name="Объект 2"/>
          <p:cNvSpPr>
            <a:spLocks noGrp="1"/>
          </p:cNvSpPr>
          <p:nvPr>
            <p:ph idx="1"/>
          </p:nvPr>
        </p:nvSpPr>
        <p:spPr/>
        <p:txBody>
          <a:bodyPr>
            <a:normAutofit lnSpcReduction="10000"/>
          </a:bodyPr>
          <a:lstStyle/>
          <a:p>
            <a:r>
              <a:rPr lang="en-US" dirty="0"/>
              <a:t> </a:t>
            </a:r>
            <a:r>
              <a:rPr lang="en-US" b="1" dirty="0"/>
              <a:t>9) </a:t>
            </a:r>
            <a:r>
              <a:rPr lang="en-US" b="1" dirty="0" smtClean="0"/>
              <a:t>Paranoia.  </a:t>
            </a:r>
          </a:p>
          <a:p>
            <a:r>
              <a:rPr lang="en-US" dirty="0" smtClean="0"/>
              <a:t>It </a:t>
            </a:r>
            <a:r>
              <a:rPr lang="en-US" dirty="0"/>
              <a:t>is demonstrated most effectively in Joseph Heller's novel “Catch-22</a:t>
            </a:r>
            <a:r>
              <a:rPr lang="en-US" dirty="0" smtClean="0"/>
              <a:t>” </a:t>
            </a:r>
            <a:r>
              <a:rPr lang="en-US" dirty="0"/>
              <a:t>and the work of Thomas Pynchon. </a:t>
            </a:r>
            <a:endParaRPr lang="en-US" dirty="0" smtClean="0"/>
          </a:p>
          <a:p>
            <a:r>
              <a:rPr lang="en-US" dirty="0" smtClean="0"/>
              <a:t>The </a:t>
            </a:r>
            <a:r>
              <a:rPr lang="en-US" dirty="0"/>
              <a:t>sense of paranoia is the belief that there's an ordering system behind the chaos of the world. For the postmodernist, no ordering system exists, so a search for order is fruitless and absurd. </a:t>
            </a:r>
            <a:endParaRPr lang="ru-RU" dirty="0"/>
          </a:p>
        </p:txBody>
      </p:sp>
    </p:spTree>
    <p:extLst>
      <p:ext uri="{BB962C8B-B14F-4D97-AF65-F5344CB8AC3E}">
        <p14:creationId xmlns:p14="http://schemas.microsoft.com/office/powerpoint/2010/main" val="40602308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Postmodern themes and techniques</a:t>
            </a:r>
            <a:endParaRPr lang="ru-RU" dirty="0"/>
          </a:p>
        </p:txBody>
      </p:sp>
      <p:sp>
        <p:nvSpPr>
          <p:cNvPr id="3" name="Объект 2"/>
          <p:cNvSpPr>
            <a:spLocks noGrp="1"/>
          </p:cNvSpPr>
          <p:nvPr>
            <p:ph idx="1"/>
          </p:nvPr>
        </p:nvSpPr>
        <p:spPr/>
        <p:txBody>
          <a:bodyPr/>
          <a:lstStyle/>
          <a:p>
            <a:r>
              <a:rPr lang="en-US" b="1" dirty="0"/>
              <a:t>10) </a:t>
            </a:r>
            <a:r>
              <a:rPr lang="en-US" b="1" dirty="0" err="1"/>
              <a:t>Maximalism</a:t>
            </a:r>
            <a:r>
              <a:rPr lang="en-US" b="1" dirty="0"/>
              <a:t>. </a:t>
            </a:r>
            <a:endParaRPr lang="en-US" b="1" dirty="0" smtClean="0"/>
          </a:p>
          <a:p>
            <a:r>
              <a:rPr lang="en-US" dirty="0" smtClean="0"/>
              <a:t>The </a:t>
            </a:r>
            <a:r>
              <a:rPr lang="en-US" dirty="0"/>
              <a:t>postmodern position is that the style of a novel must be appropriate to what it depicts and represents, and points back to such examples in previous ages as “</a:t>
            </a:r>
            <a:r>
              <a:rPr lang="en-US" dirty="0" err="1"/>
              <a:t>Gargantua</a:t>
            </a:r>
            <a:r>
              <a:rPr lang="en-US" dirty="0"/>
              <a:t>” by François Rabelais and the “Odyssey” of Homer. </a:t>
            </a:r>
            <a:endParaRPr lang="ru-RU" dirty="0"/>
          </a:p>
        </p:txBody>
      </p:sp>
    </p:spTree>
    <p:extLst>
      <p:ext uri="{BB962C8B-B14F-4D97-AF65-F5344CB8AC3E}">
        <p14:creationId xmlns:p14="http://schemas.microsoft.com/office/powerpoint/2010/main" val="37053597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a:t>Postmodern themes and techniques</a:t>
            </a:r>
            <a:endParaRPr lang="ru-RU" dirty="0"/>
          </a:p>
        </p:txBody>
      </p:sp>
      <p:sp>
        <p:nvSpPr>
          <p:cNvPr id="3" name="Объект 2"/>
          <p:cNvSpPr>
            <a:spLocks noGrp="1"/>
          </p:cNvSpPr>
          <p:nvPr>
            <p:ph idx="1"/>
          </p:nvPr>
        </p:nvSpPr>
        <p:spPr>
          <a:xfrm>
            <a:off x="179512" y="1882808"/>
            <a:ext cx="8856984" cy="4572000"/>
          </a:xfrm>
        </p:spPr>
        <p:txBody>
          <a:bodyPr>
            <a:normAutofit fontScale="70000" lnSpcReduction="20000"/>
          </a:bodyPr>
          <a:lstStyle/>
          <a:p>
            <a:r>
              <a:rPr lang="en-US" b="1" dirty="0"/>
              <a:t>11) Minimalism. </a:t>
            </a:r>
            <a:endParaRPr lang="en-US" b="1" dirty="0" smtClean="0"/>
          </a:p>
          <a:p>
            <a:r>
              <a:rPr lang="en-US" dirty="0" smtClean="0"/>
              <a:t>Literary </a:t>
            </a:r>
            <a:r>
              <a:rPr lang="en-US" dirty="0"/>
              <a:t>minimalism can be characterized as a focus on a surface description where readers are expected to take an active role in the creation of a story. The characters in minimalist stories and novels tend to be unexceptional. Generally, the short stories are "slice of life" stories. </a:t>
            </a:r>
            <a:endParaRPr lang="en-US" dirty="0" smtClean="0"/>
          </a:p>
          <a:p>
            <a:r>
              <a:rPr lang="en-US" dirty="0" smtClean="0"/>
              <a:t>Minimalism</a:t>
            </a:r>
            <a:r>
              <a:rPr lang="en-US" dirty="0"/>
              <a:t>, the opposite of </a:t>
            </a:r>
            <a:r>
              <a:rPr lang="en-US" dirty="0" err="1"/>
              <a:t>maximalism</a:t>
            </a:r>
            <a:r>
              <a:rPr lang="en-US" dirty="0"/>
              <a:t>, is a representation of only the most basic and necessary pieces, specific by economy with words. </a:t>
            </a:r>
            <a:endParaRPr lang="en-US" dirty="0" smtClean="0"/>
          </a:p>
          <a:p>
            <a:r>
              <a:rPr lang="en-US" dirty="0" smtClean="0"/>
              <a:t>Minimalist </a:t>
            </a:r>
            <a:r>
              <a:rPr lang="en-US" dirty="0"/>
              <a:t>authors hesitate to use adjectives, adverbs, or meaningless details. Instead of providing every minute detail, the author provides a general context and then allows the reader's imagination to shape the story</a:t>
            </a:r>
            <a:r>
              <a:rPr lang="en-US" dirty="0" smtClean="0"/>
              <a:t>.</a:t>
            </a:r>
          </a:p>
          <a:p>
            <a:r>
              <a:rPr lang="en-US" dirty="0" smtClean="0"/>
              <a:t>Literary </a:t>
            </a:r>
            <a:r>
              <a:rPr lang="en-US" dirty="0"/>
              <a:t>minimalism is most commonly associated with Samuel </a:t>
            </a:r>
            <a:r>
              <a:rPr lang="en-US" dirty="0" smtClean="0"/>
              <a:t>Beckett’s works. </a:t>
            </a:r>
            <a:endParaRPr lang="ru-RU" dirty="0"/>
          </a:p>
        </p:txBody>
      </p:sp>
    </p:spTree>
    <p:extLst>
      <p:ext uri="{BB962C8B-B14F-4D97-AF65-F5344CB8AC3E}">
        <p14:creationId xmlns:p14="http://schemas.microsoft.com/office/powerpoint/2010/main" val="2154652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Stylistic techniques in postmodern literature are: </a:t>
            </a:r>
            <a:endParaRPr lang="ru-RU" dirty="0"/>
          </a:p>
        </p:txBody>
      </p:sp>
      <p:sp>
        <p:nvSpPr>
          <p:cNvPr id="3" name="Объект 2"/>
          <p:cNvSpPr>
            <a:spLocks noGrp="1"/>
          </p:cNvSpPr>
          <p:nvPr>
            <p:ph idx="1"/>
          </p:nvPr>
        </p:nvSpPr>
        <p:spPr/>
        <p:txBody>
          <a:bodyPr>
            <a:normAutofit fontScale="77500" lnSpcReduction="20000"/>
          </a:bodyPr>
          <a:lstStyle/>
          <a:p>
            <a:r>
              <a:rPr lang="en-US" dirty="0"/>
              <a:t>Minimalism: The use of characters and events which are common and non-exceptional characters. </a:t>
            </a:r>
          </a:p>
          <a:p>
            <a:r>
              <a:rPr lang="en-US" dirty="0" err="1"/>
              <a:t>Maximalism</a:t>
            </a:r>
            <a:r>
              <a:rPr lang="en-US" dirty="0"/>
              <a:t>: Disorganized, lengthy, highly detailed writing. </a:t>
            </a:r>
          </a:p>
          <a:p>
            <a:r>
              <a:rPr lang="en-US" dirty="0"/>
              <a:t>Magical Realism: The introduction of impossible or unrealistic events into a narrative that is otherwise realistic. </a:t>
            </a:r>
          </a:p>
          <a:p>
            <a:r>
              <a:rPr lang="en-US" dirty="0" smtClean="0"/>
              <a:t>Faction: </a:t>
            </a:r>
            <a:r>
              <a:rPr lang="en-US" dirty="0"/>
              <a:t>The mixing of actual historical events with fictional events without clearly defining what is factual and what is fictional. </a:t>
            </a:r>
          </a:p>
          <a:p>
            <a:r>
              <a:rPr lang="en-US" dirty="0" smtClean="0"/>
              <a:t>Reader’s </a:t>
            </a:r>
            <a:r>
              <a:rPr lang="en-US" dirty="0"/>
              <a:t>Involvement: Often through direct address to the reader and the open acknowledgment of the fictional nature of the events being described. </a:t>
            </a:r>
          </a:p>
          <a:p>
            <a:endParaRPr lang="ru-RU" dirty="0"/>
          </a:p>
        </p:txBody>
      </p:sp>
    </p:spTree>
    <p:extLst>
      <p:ext uri="{BB962C8B-B14F-4D97-AF65-F5344CB8AC3E}">
        <p14:creationId xmlns:p14="http://schemas.microsoft.com/office/powerpoint/2010/main" val="3289983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dirty="0"/>
              <a:t>Many critics and scholars define postmodern literature against the popular literary style that came before it: modernism. </a:t>
            </a:r>
            <a:endParaRPr lang="ru-RU" sz="2800" dirty="0"/>
          </a:p>
        </p:txBody>
      </p:sp>
      <p:sp>
        <p:nvSpPr>
          <p:cNvPr id="3" name="Объект 2"/>
          <p:cNvSpPr>
            <a:spLocks noGrp="1"/>
          </p:cNvSpPr>
          <p:nvPr>
            <p:ph sz="half" idx="1"/>
          </p:nvPr>
        </p:nvSpPr>
        <p:spPr/>
        <p:txBody>
          <a:bodyPr>
            <a:normAutofit fontScale="70000" lnSpcReduction="20000"/>
          </a:bodyPr>
          <a:lstStyle/>
          <a:p>
            <a:r>
              <a:rPr lang="en-US" dirty="0"/>
              <a:t>In many ways, postmodern literary styles and ideas serve to reverse, mock and reject the principles of modernist literature. </a:t>
            </a:r>
            <a:endParaRPr lang="en-US" dirty="0" smtClean="0"/>
          </a:p>
          <a:p>
            <a:endParaRPr lang="en-US" dirty="0"/>
          </a:p>
          <a:p>
            <a:pPr marL="64008" indent="0">
              <a:buNone/>
            </a:pPr>
            <a:endParaRPr lang="en-US" dirty="0" smtClean="0"/>
          </a:p>
          <a:p>
            <a:r>
              <a:rPr lang="en-US" dirty="0"/>
              <a:t>The postmodern novel, story or poem is often presented as a parody of the modernist literary quest for meaning. </a:t>
            </a:r>
            <a:endParaRPr lang="ru-RU" dirty="0"/>
          </a:p>
        </p:txBody>
      </p:sp>
      <p:sp>
        <p:nvSpPr>
          <p:cNvPr id="4" name="Объект 3"/>
          <p:cNvSpPr>
            <a:spLocks noGrp="1"/>
          </p:cNvSpPr>
          <p:nvPr>
            <p:ph sz="half" idx="2"/>
          </p:nvPr>
        </p:nvSpPr>
        <p:spPr/>
        <p:txBody>
          <a:bodyPr>
            <a:normAutofit fontScale="70000" lnSpcReduction="20000"/>
          </a:bodyPr>
          <a:lstStyle/>
          <a:p>
            <a:r>
              <a:rPr lang="en-US" dirty="0"/>
              <a:t>For example, instead of following the standard modernist literary quest for meaning in a world, postmodern literature tends to doubt the possibility of meaning</a:t>
            </a:r>
            <a:r>
              <a:rPr lang="en-US" dirty="0" smtClean="0"/>
              <a:t>.</a:t>
            </a:r>
          </a:p>
          <a:p>
            <a:r>
              <a:rPr lang="en-US" dirty="0"/>
              <a:t> Thomas Pynchon's postmodern novel </a:t>
            </a:r>
            <a:r>
              <a:rPr lang="en-US" i="1" dirty="0"/>
              <a:t>The Crying of Lot 49 </a:t>
            </a:r>
            <a:r>
              <a:rPr lang="en-US" dirty="0"/>
              <a:t>is a perfect example of this. In this novel, the protagonist's quest for knowledge and understanding results in confusion and the lack of any sort of clear understanding of the events that transpired. </a:t>
            </a:r>
            <a:endParaRPr lang="ru-RU" dirty="0"/>
          </a:p>
        </p:txBody>
      </p:sp>
    </p:spTree>
    <p:extLst>
      <p:ext uri="{BB962C8B-B14F-4D97-AF65-F5344CB8AC3E}">
        <p14:creationId xmlns:p14="http://schemas.microsoft.com/office/powerpoint/2010/main" val="17689081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2. Postmodern Philosophy. </a:t>
            </a:r>
            <a:endParaRPr lang="ru-RU" dirty="0"/>
          </a:p>
        </p:txBody>
      </p:sp>
      <p:sp>
        <p:nvSpPr>
          <p:cNvPr id="3" name="Объект 2"/>
          <p:cNvSpPr>
            <a:spLocks noGrp="1"/>
          </p:cNvSpPr>
          <p:nvPr>
            <p:ph idx="1"/>
          </p:nvPr>
        </p:nvSpPr>
        <p:spPr/>
        <p:txBody>
          <a:bodyPr>
            <a:normAutofit fontScale="77500" lnSpcReduction="20000"/>
          </a:bodyPr>
          <a:lstStyle/>
          <a:p>
            <a:r>
              <a:rPr lang="en-US" dirty="0"/>
              <a:t>Postmodern literature serves as a reaction to the supposed stylistic and ideological limitations of modernist literature and the radical changes the world underwent after the end of World War II. </a:t>
            </a:r>
            <a:endParaRPr lang="en-US" dirty="0" smtClean="0"/>
          </a:p>
          <a:p>
            <a:r>
              <a:rPr lang="en-US" dirty="0" smtClean="0"/>
              <a:t>While </a:t>
            </a:r>
            <a:r>
              <a:rPr lang="en-US" dirty="0"/>
              <a:t>modernist literary writers often depicted the world as fragmented, troubled and on the edge of disaster, which is best displayed in the stories and novels of such modernist authors as Ernest Hemingway, F. Scott Fitzgerald, Gertrude </a:t>
            </a:r>
            <a:r>
              <a:rPr lang="en-US" dirty="0" smtClean="0"/>
              <a:t>Stein, </a:t>
            </a:r>
            <a:r>
              <a:rPr lang="en-US" dirty="0"/>
              <a:t>Virginia Woolf and Thomas Mann, postmodern authors tend to depict the world as having already undergone countless disasters and being beyond understanding. </a:t>
            </a:r>
            <a:endParaRPr lang="ru-RU" dirty="0"/>
          </a:p>
        </p:txBody>
      </p:sp>
    </p:spTree>
    <p:extLst>
      <p:ext uri="{BB962C8B-B14F-4D97-AF65-F5344CB8AC3E}">
        <p14:creationId xmlns:p14="http://schemas.microsoft.com/office/powerpoint/2010/main" val="39153241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Postmodern Philosophy. </a:t>
            </a:r>
            <a:endParaRPr lang="ru-RU" dirty="0"/>
          </a:p>
        </p:txBody>
      </p:sp>
      <p:sp>
        <p:nvSpPr>
          <p:cNvPr id="3" name="Объект 2"/>
          <p:cNvSpPr>
            <a:spLocks noGrp="1"/>
          </p:cNvSpPr>
          <p:nvPr>
            <p:ph idx="1"/>
          </p:nvPr>
        </p:nvSpPr>
        <p:spPr/>
        <p:txBody>
          <a:bodyPr>
            <a:normAutofit fontScale="70000" lnSpcReduction="20000"/>
          </a:bodyPr>
          <a:lstStyle/>
          <a:p>
            <a:r>
              <a:rPr lang="en-US" dirty="0"/>
              <a:t>For many postmodern writers, the various disasters that occurred in the last half of the 20th century left a number of writers with a profound sense of paranoia. They also gave them an awareness of the possibility of utter disaster and apocalypse </a:t>
            </a:r>
            <a:r>
              <a:rPr lang="en-US" dirty="0" smtClean="0"/>
              <a:t>on </a:t>
            </a:r>
            <a:r>
              <a:rPr lang="en-US" dirty="0"/>
              <a:t>the horizon. The notion of meanings and reasons behind any event became seen as impossible. </a:t>
            </a:r>
          </a:p>
          <a:p>
            <a:r>
              <a:rPr lang="en-US" dirty="0"/>
              <a:t>Postmodern literary writers have also been greatly influenced by various movements and ideas, taken from postmodern philosophy. </a:t>
            </a:r>
            <a:endParaRPr lang="en-US" dirty="0" smtClean="0"/>
          </a:p>
          <a:p>
            <a:r>
              <a:rPr lang="en-US" dirty="0" smtClean="0"/>
              <a:t>Postmodern </a:t>
            </a:r>
            <a:r>
              <a:rPr lang="en-US" dirty="0"/>
              <a:t>philosophy tends to conceptualize the world as being impossible to define or understand. Postmodern philosophy argues that knowledge and facts are always relative to particular situations and that it's  impossible to attempt to locate any meaning to any idea, concept or event. </a:t>
            </a:r>
          </a:p>
          <a:p>
            <a:endParaRPr lang="ru-RU" dirty="0"/>
          </a:p>
        </p:txBody>
      </p:sp>
    </p:spTree>
    <p:extLst>
      <p:ext uri="{BB962C8B-B14F-4D97-AF65-F5344CB8AC3E}">
        <p14:creationId xmlns:p14="http://schemas.microsoft.com/office/powerpoint/2010/main" val="18436228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Postmodern Philosophy</a:t>
            </a:r>
            <a:endParaRPr lang="ru-RU" dirty="0"/>
          </a:p>
        </p:txBody>
      </p:sp>
      <p:sp>
        <p:nvSpPr>
          <p:cNvPr id="3" name="Объект 2"/>
          <p:cNvSpPr>
            <a:spLocks noGrp="1"/>
          </p:cNvSpPr>
          <p:nvPr>
            <p:ph idx="1"/>
          </p:nvPr>
        </p:nvSpPr>
        <p:spPr/>
        <p:txBody>
          <a:bodyPr>
            <a:normAutofit fontScale="92500"/>
          </a:bodyPr>
          <a:lstStyle/>
          <a:p>
            <a:r>
              <a:rPr lang="en-US" dirty="0"/>
              <a:t>Postmodern philosophy argues that all belief systems and ideologies are developed for the express purpose of controlling others and maintaining particular political and social systems. Many postmodern writers believe that the world has already fallen apart and that actual, singular meaning does not exist at all, and that literature should serve to reveal the world's paradoxes and ironies. </a:t>
            </a:r>
            <a:endParaRPr lang="ru-RU" dirty="0"/>
          </a:p>
        </p:txBody>
      </p:sp>
    </p:spTree>
    <p:extLst>
      <p:ext uri="{BB962C8B-B14F-4D97-AF65-F5344CB8AC3E}">
        <p14:creationId xmlns:p14="http://schemas.microsoft.com/office/powerpoint/2010/main" val="4218412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Examples of Postmodern Literature:</a:t>
            </a:r>
            <a:endParaRPr lang="ru-RU" dirty="0"/>
          </a:p>
        </p:txBody>
      </p:sp>
      <p:sp>
        <p:nvSpPr>
          <p:cNvPr id="3" name="Объект 2"/>
          <p:cNvSpPr>
            <a:spLocks noGrp="1"/>
          </p:cNvSpPr>
          <p:nvPr>
            <p:ph idx="1"/>
          </p:nvPr>
        </p:nvSpPr>
        <p:spPr/>
        <p:txBody>
          <a:bodyPr>
            <a:normAutofit lnSpcReduction="10000"/>
          </a:bodyPr>
          <a:lstStyle/>
          <a:p>
            <a:r>
              <a:rPr lang="en-US" dirty="0"/>
              <a:t>Postmodern literary writers come from all across the world. Postmodern literature is not specific to writers from any particular region or culture. There are thousands of writers and literary works from all around the world which are considered postmodern by critics and scholars. Among the most famous and critically respected works of postmodern literature include the following: </a:t>
            </a:r>
            <a:endParaRPr lang="ru-RU" dirty="0"/>
          </a:p>
        </p:txBody>
      </p:sp>
    </p:spTree>
    <p:extLst>
      <p:ext uri="{BB962C8B-B14F-4D97-AF65-F5344CB8AC3E}">
        <p14:creationId xmlns:p14="http://schemas.microsoft.com/office/powerpoint/2010/main" val="38805823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120</TotalTime>
  <Words>3076</Words>
  <Application>Microsoft Office PowerPoint</Application>
  <PresentationFormat>Экран (4:3)</PresentationFormat>
  <Paragraphs>132</Paragraphs>
  <Slides>37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Яркая</vt:lpstr>
      <vt:lpstr>POSTMODERNISM IN AMERICAN LITERATURE  (1950 – the early 21st century).</vt:lpstr>
      <vt:lpstr>1. The Style of postmodern literature. </vt:lpstr>
      <vt:lpstr>Stylistic techniques in postmodern literature are: </vt:lpstr>
      <vt:lpstr>Stylistic techniques in postmodern literature are: </vt:lpstr>
      <vt:lpstr>Many critics and scholars define postmodern literature against the popular literary style that came before it: modernism. </vt:lpstr>
      <vt:lpstr>2. Postmodern Philosophy. </vt:lpstr>
      <vt:lpstr>Postmodern Philosophy. </vt:lpstr>
      <vt:lpstr>Postmodern Philosophy</vt:lpstr>
      <vt:lpstr>Examples of Postmodern Literature:</vt:lpstr>
      <vt:lpstr>Thomas Pynchon's  “Gravity's Rainbow” (1973)</vt:lpstr>
      <vt:lpstr>Italo Calvino's  “Invisible Cities” (1972)</vt:lpstr>
      <vt:lpstr>Vladimir Nabokov's  “Pale Fire” (1962)</vt:lpstr>
      <vt:lpstr>David Foster Wallace's  “Infinite Jest” (1996)</vt:lpstr>
      <vt:lpstr>Don DeLillo's  “White Noise” (1985)</vt:lpstr>
      <vt:lpstr>Bret Easton Ellis' “American Psycho” (1991)</vt:lpstr>
      <vt:lpstr>Samuel Beckett's “Waiting for Godot” (published in 1952)</vt:lpstr>
      <vt:lpstr>Margaret Atwood's  “The Handmaid's Tale” (1985;  film 1990; opera 2000)</vt:lpstr>
      <vt:lpstr>Jorge Luis Borges's “Ficciones” (published in English‎: ‎1962) </vt:lpstr>
      <vt:lpstr>Paul Auster's  “The New York Trilogy” (1987)</vt:lpstr>
      <vt:lpstr>Gabriel Garcia Marquez's “One Hundred Years of Solitude” (1967)</vt:lpstr>
      <vt:lpstr>3. The Theatre of the Absurd, the Beat Generation, and Magic Realism.</vt:lpstr>
      <vt:lpstr>Theatre of the Absurd</vt:lpstr>
      <vt:lpstr>One of the most important Postmodern Absurdist is Samuel Beckett (1906 – 1989)</vt:lpstr>
      <vt:lpstr>The Beat Generation</vt:lpstr>
      <vt:lpstr>William S. Burroughs  (1914 – 1997)</vt:lpstr>
      <vt:lpstr>Magic Realism </vt:lpstr>
      <vt:lpstr>4. Postmodern themes and techniques. </vt:lpstr>
      <vt:lpstr>Postmodern themes and techniques</vt:lpstr>
      <vt:lpstr>Postmodern themes and techniques</vt:lpstr>
      <vt:lpstr>Postmodern themes and techniques</vt:lpstr>
      <vt:lpstr>Postmodern themes and techniques</vt:lpstr>
      <vt:lpstr>Postmodern themes and techniques</vt:lpstr>
      <vt:lpstr>Postmodern themes and techniques</vt:lpstr>
      <vt:lpstr>Postmodern themes and techniques</vt:lpstr>
      <vt:lpstr>Postmodern themes and techniques</vt:lpstr>
      <vt:lpstr>Postmodern themes and techniques</vt:lpstr>
      <vt:lpstr>Postmodern themes and techniques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POSTMODERNISM IN AMERICAN LITERATURE  (1950 – the early 21st century).</dc:title>
  <dc:creator>HP</dc:creator>
  <cp:lastModifiedBy>HP</cp:lastModifiedBy>
  <cp:revision>47</cp:revision>
  <dcterms:created xsi:type="dcterms:W3CDTF">2019-08-19T05:37:02Z</dcterms:created>
  <dcterms:modified xsi:type="dcterms:W3CDTF">2019-08-19T07:37:02Z</dcterms:modified>
</cp:coreProperties>
</file>