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C6AE78AA-7147-4247-87B7-C20382A7292C}"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6AE78AA-7147-4247-87B7-C20382A7292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6AE78AA-7147-4247-87B7-C20382A7292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6AE78AA-7147-4247-87B7-C20382A7292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6AE78AA-7147-4247-87B7-C20382A7292C}"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6AE78AA-7147-4247-87B7-C20382A7292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C6AE78AA-7147-4247-87B7-C20382A7292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C6AE78AA-7147-4247-87B7-C20382A7292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C6AE78AA-7147-4247-87B7-C20382A7292C}"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6AE78AA-7147-4247-87B7-C20382A7292C}"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E2C491DB-8176-4C53-B2F1-95841E378EE3}" type="datetimeFigureOut">
              <a:rPr lang="ru-RU" smtClean="0"/>
              <a:t>25.02.2019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6AE78AA-7147-4247-87B7-C20382A7292C}"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2C491DB-8176-4C53-B2F1-95841E378EE3}" type="datetimeFigureOut">
              <a:rPr lang="ru-RU" smtClean="0"/>
              <a:t>25.02.2019</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6AE78AA-7147-4247-87B7-C20382A7292C}"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476673"/>
            <a:ext cx="7772400" cy="792088"/>
          </a:xfrm>
        </p:spPr>
        <p:txBody>
          <a:bodyPr>
            <a:normAutofit fontScale="90000"/>
          </a:bodyPr>
          <a:lstStyle/>
          <a:p>
            <a:pPr>
              <a:lnSpc>
                <a:spcPct val="115000"/>
              </a:lnSpc>
              <a:spcAft>
                <a:spcPts val="1000"/>
              </a:spcAft>
            </a:pPr>
            <a:r>
              <a:rPr lang="en-US" b="1" i="1" dirty="0" smtClean="0">
                <a:solidFill>
                  <a:srgbClr val="000000"/>
                </a:solidFill>
                <a:effectLst/>
                <a:latin typeface="Times New Roman"/>
                <a:ea typeface="Calibri"/>
                <a:cs typeface="Times New Roman"/>
              </a:rPr>
              <a:t>African American literature</a:t>
            </a:r>
            <a:r>
              <a:rPr lang="ru-RU" sz="3200" dirty="0">
                <a:ea typeface="Calibri"/>
                <a:cs typeface="Times New Roman"/>
              </a:rPr>
              <a:t/>
            </a:r>
            <a:br>
              <a:rPr lang="ru-RU" sz="3200" dirty="0">
                <a:ea typeface="Calibri"/>
                <a:cs typeface="Times New Roman"/>
              </a:rPr>
            </a:br>
            <a:endParaRPr lang="ru-RU" dirty="0"/>
          </a:p>
        </p:txBody>
      </p:sp>
      <p:sp>
        <p:nvSpPr>
          <p:cNvPr id="3" name="Подзаголовок 2"/>
          <p:cNvSpPr>
            <a:spLocks noGrp="1"/>
          </p:cNvSpPr>
          <p:nvPr>
            <p:ph type="subTitle" idx="1"/>
          </p:nvPr>
        </p:nvSpPr>
        <p:spPr>
          <a:xfrm>
            <a:off x="1691680" y="908721"/>
            <a:ext cx="6912768" cy="5544616"/>
          </a:xfrm>
        </p:spPr>
        <p:txBody>
          <a:bodyPr>
            <a:normAutofit fontScale="25000" lnSpcReduction="20000"/>
          </a:bodyPr>
          <a:lstStyle/>
          <a:p>
            <a:pPr algn="just" fontAlgn="base">
              <a:lnSpc>
                <a:spcPct val="115000"/>
              </a:lnSpc>
              <a:spcAft>
                <a:spcPts val="0"/>
              </a:spcAft>
            </a:pPr>
            <a:r>
              <a:rPr lang="en-US" sz="6400" b="1" dirty="0" smtClean="0">
                <a:solidFill>
                  <a:schemeClr val="tx1"/>
                </a:solidFill>
                <a:effectLst/>
                <a:latin typeface="Times New Roman"/>
                <a:ea typeface="Times New Roman"/>
                <a:cs typeface="Times New Roman"/>
              </a:rPr>
              <a:t> </a:t>
            </a: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Plan.</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1. Antebellum Literature.</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	Slave narratives.</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	Prose, drama, and poetry.</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	Oral tradition.</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2. The Civil War and Reconstruction.</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3. The Late 19th and Early 20th Centuries.</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	The novel as social analysis.</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	The rise of the New Negro.</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	The Harlem Renaissance.</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	The Advent of Urban Realism.</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	African American Theatre.</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4. The Literature of Civil Rights.</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5. The Black Arts movement.</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6. </a:t>
            </a:r>
            <a:r>
              <a:rPr lang="en-US" sz="7200" b="1" dirty="0" err="1" smtClean="0">
                <a:solidFill>
                  <a:schemeClr val="tx1"/>
                </a:solidFill>
                <a:effectLst/>
                <a:latin typeface="Times New Roman" panose="02020603050405020304" pitchFamily="18" charset="0"/>
                <a:ea typeface="Times New Roman"/>
                <a:cs typeface="Times New Roman" panose="02020603050405020304" pitchFamily="18" charset="0"/>
              </a:rPr>
              <a:t>Reconceptualizing</a:t>
            </a: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 Blackness.</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7. Renaissance in The 1970s.</a:t>
            </a:r>
          </a:p>
          <a:p>
            <a:pPr algn="just" fontAlgn="base">
              <a:lnSpc>
                <a:spcPct val="115000"/>
              </a:lnSpc>
              <a:spcAft>
                <a:spcPts val="0"/>
              </a:spcAft>
            </a:pPr>
            <a:r>
              <a:rPr lang="en-US" sz="7200" b="1" dirty="0" smtClean="0">
                <a:solidFill>
                  <a:schemeClr val="tx1"/>
                </a:solidFill>
                <a:effectLst/>
                <a:latin typeface="Times New Roman" panose="02020603050405020304" pitchFamily="18" charset="0"/>
                <a:ea typeface="Times New Roman"/>
                <a:cs typeface="Times New Roman" panose="02020603050405020304" pitchFamily="18" charset="0"/>
              </a:rPr>
              <a:t>8. The Turn Of The 21st Century.</a:t>
            </a:r>
          </a:p>
          <a:p>
            <a:pPr algn="just" fontAlgn="base">
              <a:lnSpc>
                <a:spcPct val="115000"/>
              </a:lnSpc>
              <a:spcAft>
                <a:spcPts val="0"/>
              </a:spcAft>
            </a:pPr>
            <a:endParaRPr lang="en-US" sz="7200" b="1" dirty="0" smtClean="0">
              <a:effectLst/>
              <a:latin typeface="Times New Roman" panose="02020603050405020304" pitchFamily="18" charset="0"/>
              <a:ea typeface="Times New Roman"/>
              <a:cs typeface="Times New Roman" panose="02020603050405020304" pitchFamily="18" charset="0"/>
            </a:endParaRPr>
          </a:p>
          <a:p>
            <a:pPr algn="just" fontAlgn="base">
              <a:lnSpc>
                <a:spcPct val="115000"/>
              </a:lnSpc>
              <a:spcAft>
                <a:spcPts val="0"/>
              </a:spcAft>
            </a:pPr>
            <a:endParaRPr lang="ru-RU" sz="7200" dirty="0">
              <a:latin typeface="Times New Roman" panose="02020603050405020304" pitchFamily="18" charset="0"/>
              <a:ea typeface="Calibri"/>
              <a:cs typeface="Times New Roman" panose="02020603050405020304" pitchFamily="18" charset="0"/>
            </a:endParaRPr>
          </a:p>
          <a:p>
            <a:endParaRPr lang="ru-RU"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08762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566678"/>
            <a:ext cx="8568952" cy="6186309"/>
          </a:xfrm>
          <a:prstGeom prst="rect">
            <a:avLst/>
          </a:prstGeom>
        </p:spPr>
        <p:txBody>
          <a:bodyPr wrap="square">
            <a:spAutoFit/>
          </a:bodyPr>
          <a:lstStyle/>
          <a:p>
            <a:pPr algn="ctr"/>
            <a:r>
              <a:rPr lang="en-US" sz="2800" b="1" dirty="0" smtClean="0">
                <a:latin typeface="Times New Roman" panose="02020603050405020304" pitchFamily="18" charset="0"/>
                <a:cs typeface="Times New Roman" panose="02020603050405020304" pitchFamily="18" charset="0"/>
              </a:rPr>
              <a:t>The </a:t>
            </a:r>
            <a:r>
              <a:rPr lang="en-US" sz="2800" b="1" dirty="0">
                <a:latin typeface="Times New Roman" panose="02020603050405020304" pitchFamily="18" charset="0"/>
                <a:cs typeface="Times New Roman" panose="02020603050405020304" pitchFamily="18" charset="0"/>
              </a:rPr>
              <a:t>Late 19th And Early 20th </a:t>
            </a:r>
            <a:r>
              <a:rPr lang="en-US" sz="2800" b="1" dirty="0" smtClean="0">
                <a:latin typeface="Times New Roman" panose="02020603050405020304" pitchFamily="18" charset="0"/>
                <a:cs typeface="Times New Roman" panose="02020603050405020304" pitchFamily="18" charset="0"/>
              </a:rPr>
              <a:t>Centuries</a:t>
            </a:r>
          </a:p>
          <a:p>
            <a:pPr algn="ctr"/>
            <a:endParaRPr lang="en-US" sz="2800" b="1"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As educational opportunity expanded among African Americans after the war, a self-conscious black middle class with serious literary ambitions emerged in the later 19th century</a:t>
            </a:r>
            <a:r>
              <a:rPr lang="en-US" sz="2000" dirty="0" smtClean="0">
                <a:latin typeface="Times New Roman" panose="02020603050405020304" pitchFamily="18" charset="0"/>
                <a:cs typeface="Times New Roman" panose="02020603050405020304" pitchFamily="18" charset="0"/>
              </a:rPr>
              <a:t>.</a:t>
            </a:r>
          </a:p>
          <a:p>
            <a:pPr algn="just"/>
            <a:r>
              <a:rPr lang="en-US" sz="2000" dirty="0">
                <a:latin typeface="Times New Roman" panose="02020603050405020304" pitchFamily="18" charset="0"/>
                <a:cs typeface="Times New Roman" panose="02020603050405020304" pitchFamily="18" charset="0"/>
              </a:rPr>
              <a:t>In the mid-1880s Oberlin College graduate </a:t>
            </a:r>
            <a:r>
              <a:rPr lang="en-US" sz="2000" b="1" dirty="0">
                <a:latin typeface="Times New Roman" panose="02020603050405020304" pitchFamily="18" charset="0"/>
                <a:cs typeface="Times New Roman" panose="02020603050405020304" pitchFamily="18" charset="0"/>
              </a:rPr>
              <a:t>Anna Julia Cooper</a:t>
            </a:r>
            <a:r>
              <a:rPr lang="en-US" sz="2000" dirty="0">
                <a:latin typeface="Times New Roman" panose="02020603050405020304" pitchFamily="18" charset="0"/>
                <a:cs typeface="Times New Roman" panose="02020603050405020304" pitchFamily="18" charset="0"/>
              </a:rPr>
              <a:t>, a distinguished teacher and the author of </a:t>
            </a:r>
            <a:r>
              <a:rPr lang="en-US" sz="2000" b="1" i="1" dirty="0">
                <a:latin typeface="Times New Roman" panose="02020603050405020304" pitchFamily="18" charset="0"/>
                <a:cs typeface="Times New Roman" panose="02020603050405020304" pitchFamily="18" charset="0"/>
              </a:rPr>
              <a:t>A Voice from the South (1892)</a:t>
            </a:r>
            <a:r>
              <a:rPr lang="en-US" sz="2000" dirty="0">
                <a:latin typeface="Times New Roman" panose="02020603050405020304" pitchFamily="18" charset="0"/>
                <a:cs typeface="Times New Roman" panose="02020603050405020304" pitchFamily="18" charset="0"/>
              </a:rPr>
              <a:t>, began a speaking and writing career that highlighted the centrality of educated black women in the </a:t>
            </a:r>
            <a:r>
              <a:rPr lang="en-US" sz="2000" dirty="0" smtClean="0">
                <a:latin typeface="Times New Roman" panose="02020603050405020304" pitchFamily="18" charset="0"/>
                <a:cs typeface="Times New Roman" panose="02020603050405020304" pitchFamily="18" charset="0"/>
              </a:rPr>
              <a:t>reform </a:t>
            </a:r>
            <a:r>
              <a:rPr lang="en-US" sz="2000" dirty="0">
                <a:latin typeface="Times New Roman" panose="02020603050405020304" pitchFamily="18" charset="0"/>
                <a:cs typeface="Times New Roman" panose="02020603050405020304" pitchFamily="18" charset="0"/>
              </a:rPr>
              <a:t>movements in black communities of the post-Reconstruction era.</a:t>
            </a:r>
          </a:p>
          <a:p>
            <a:pPr algn="just"/>
            <a:r>
              <a:rPr lang="en-US" sz="2000" dirty="0">
                <a:latin typeface="Times New Roman" panose="02020603050405020304" pitchFamily="18" charset="0"/>
                <a:cs typeface="Times New Roman" panose="02020603050405020304" pitchFamily="18" charset="0"/>
              </a:rPr>
              <a:t>African American poetry developed along two paths after 1880. </a:t>
            </a:r>
            <a:r>
              <a:rPr lang="en-US" sz="2000" u="sng" dirty="0">
                <a:latin typeface="Times New Roman" panose="02020603050405020304" pitchFamily="18" charset="0"/>
                <a:cs typeface="Times New Roman" panose="02020603050405020304" pitchFamily="18" charset="0"/>
              </a:rPr>
              <a:t>The traditionalists</a:t>
            </a:r>
            <a:r>
              <a:rPr lang="en-US" sz="2000" dirty="0">
                <a:latin typeface="Times New Roman" panose="02020603050405020304" pitchFamily="18" charset="0"/>
                <a:cs typeface="Times New Roman" panose="02020603050405020304" pitchFamily="18" charset="0"/>
              </a:rPr>
              <a:t> were led by </a:t>
            </a:r>
            <a:r>
              <a:rPr lang="en-US" sz="2000" b="1" dirty="0" err="1">
                <a:latin typeface="Times New Roman" panose="02020603050405020304" pitchFamily="18" charset="0"/>
                <a:cs typeface="Times New Roman" panose="02020603050405020304" pitchFamily="18" charset="0"/>
              </a:rPr>
              <a:t>Albery</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Allson</a:t>
            </a:r>
            <a:r>
              <a:rPr lang="en-US" sz="2000" b="1" dirty="0">
                <a:latin typeface="Times New Roman" panose="02020603050405020304" pitchFamily="18" charset="0"/>
                <a:cs typeface="Times New Roman" panose="02020603050405020304" pitchFamily="18" charset="0"/>
              </a:rPr>
              <a:t> Whitman</a:t>
            </a:r>
            <a:r>
              <a:rPr lang="en-US" sz="2000" dirty="0">
                <a:latin typeface="Times New Roman" panose="02020603050405020304" pitchFamily="18" charset="0"/>
                <a:cs typeface="Times New Roman" panose="02020603050405020304" pitchFamily="18" charset="0"/>
              </a:rPr>
              <a:t>, who made his fame among black readers with two book-length epic poems, </a:t>
            </a:r>
            <a:r>
              <a:rPr lang="en-US" sz="2000" i="1" dirty="0">
                <a:latin typeface="Times New Roman" panose="02020603050405020304" pitchFamily="18" charset="0"/>
                <a:cs typeface="Times New Roman" panose="02020603050405020304" pitchFamily="18" charset="0"/>
              </a:rPr>
              <a:t>Not a Man, and Yet a Man (1877)</a:t>
            </a:r>
            <a:r>
              <a:rPr lang="en-US" sz="2000" dirty="0">
                <a:latin typeface="Times New Roman" panose="02020603050405020304" pitchFamily="18" charset="0"/>
                <a:cs typeface="Times New Roman" panose="02020603050405020304" pitchFamily="18" charset="0"/>
              </a:rPr>
              <a:t> and </a:t>
            </a:r>
            <a:r>
              <a:rPr lang="en-US" sz="2000" i="1" dirty="0">
                <a:latin typeface="Times New Roman" panose="02020603050405020304" pitchFamily="18" charset="0"/>
                <a:cs typeface="Times New Roman" panose="02020603050405020304" pitchFamily="18" charset="0"/>
              </a:rPr>
              <a:t>The Rape of Florida (1884)</a:t>
            </a:r>
            <a:r>
              <a:rPr lang="en-US" sz="2000" dirty="0">
                <a:latin typeface="Times New Roman" panose="02020603050405020304" pitchFamily="18" charset="0"/>
                <a:cs typeface="Times New Roman" panose="02020603050405020304" pitchFamily="18" charset="0"/>
              </a:rPr>
              <a:t>, the latter written in Spenserian stanzas</a:t>
            </a:r>
            <a:r>
              <a:rPr lang="en-US" sz="2000" dirty="0" smtClean="0">
                <a:latin typeface="Times New Roman" panose="02020603050405020304" pitchFamily="18" charset="0"/>
                <a:cs typeface="Times New Roman" panose="02020603050405020304" pitchFamily="18" charset="0"/>
              </a:rPr>
              <a:t>.</a:t>
            </a:r>
          </a:p>
          <a:p>
            <a:pPr algn="just"/>
            <a:r>
              <a:rPr lang="en-US" sz="2000" dirty="0">
                <a:latin typeface="Times New Roman" panose="02020603050405020304" pitchFamily="18" charset="0"/>
                <a:cs typeface="Times New Roman" panose="02020603050405020304" pitchFamily="18" charset="0"/>
              </a:rPr>
              <a:t>On August 25, 1893, Whitman shared the platform for African American literature </a:t>
            </a:r>
            <a:r>
              <a:rPr lang="en-US" sz="2000" dirty="0" smtClean="0">
                <a:latin typeface="Times New Roman" panose="02020603050405020304" pitchFamily="18" charset="0"/>
                <a:cs typeface="Times New Roman" panose="02020603050405020304" pitchFamily="18" charset="0"/>
              </a:rPr>
              <a:t>with </a:t>
            </a:r>
            <a:r>
              <a:rPr lang="en-US" sz="2000" dirty="0">
                <a:latin typeface="Times New Roman" panose="02020603050405020304" pitchFamily="18" charset="0"/>
                <a:cs typeface="Times New Roman" panose="02020603050405020304" pitchFamily="18" charset="0"/>
              </a:rPr>
              <a:t>a 21-year-old </a:t>
            </a:r>
            <a:r>
              <a:rPr lang="en-US" sz="2000" dirty="0" smtClean="0">
                <a:latin typeface="Times New Roman" panose="02020603050405020304" pitchFamily="18" charset="0"/>
                <a:cs typeface="Times New Roman" panose="02020603050405020304" pitchFamily="18" charset="0"/>
              </a:rPr>
              <a:t>poet </a:t>
            </a:r>
            <a:r>
              <a:rPr lang="en-US" sz="2000" b="1" dirty="0" smtClean="0">
                <a:latin typeface="Times New Roman" panose="02020603050405020304" pitchFamily="18" charset="0"/>
                <a:cs typeface="Times New Roman" panose="02020603050405020304" pitchFamily="18" charset="0"/>
              </a:rPr>
              <a:t>Paul </a:t>
            </a:r>
            <a:r>
              <a:rPr lang="en-US" sz="2000" b="1" dirty="0">
                <a:latin typeface="Times New Roman" panose="02020603050405020304" pitchFamily="18" charset="0"/>
                <a:cs typeface="Times New Roman" panose="02020603050405020304" pitchFamily="18" charset="0"/>
              </a:rPr>
              <a:t>Laurence Dunbar</a:t>
            </a:r>
            <a:r>
              <a:rPr lang="en-US" sz="2000" dirty="0">
                <a:latin typeface="Times New Roman" panose="02020603050405020304" pitchFamily="18" charset="0"/>
                <a:cs typeface="Times New Roman" panose="02020603050405020304" pitchFamily="18" charset="0"/>
              </a:rPr>
              <a:t>, who had just that year published his first volume of poetry, </a:t>
            </a:r>
            <a:r>
              <a:rPr lang="en-US" sz="2000" i="1" dirty="0">
                <a:latin typeface="Times New Roman" panose="02020603050405020304" pitchFamily="18" charset="0"/>
                <a:cs typeface="Times New Roman" panose="02020603050405020304" pitchFamily="18" charset="0"/>
              </a:rPr>
              <a:t>Oak and Ivy</a:t>
            </a:r>
            <a:r>
              <a:rPr lang="en-US" sz="2000" dirty="0">
                <a:latin typeface="Times New Roman" panose="02020603050405020304" pitchFamily="18" charset="0"/>
                <a:cs typeface="Times New Roman" panose="02020603050405020304" pitchFamily="18" charset="0"/>
              </a:rPr>
              <a:t>. Though not the first black American to write poetry in so-called </a:t>
            </a:r>
            <a:r>
              <a:rPr lang="en-US" sz="2000" u="sng" dirty="0">
                <a:latin typeface="Times New Roman" panose="02020603050405020304" pitchFamily="18" charset="0"/>
                <a:cs typeface="Times New Roman" panose="02020603050405020304" pitchFamily="18" charset="0"/>
              </a:rPr>
              <a:t>Negro dialect</a:t>
            </a:r>
            <a:r>
              <a:rPr lang="en-US" sz="2000" dirty="0">
                <a:latin typeface="Times New Roman" panose="02020603050405020304" pitchFamily="18" charset="0"/>
                <a:cs typeface="Times New Roman" panose="02020603050405020304" pitchFamily="18" charset="0"/>
              </a:rPr>
              <a:t>, Dunbar was </a:t>
            </a: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most successful, both critically and financially. </a:t>
            </a:r>
          </a:p>
          <a:p>
            <a:pPr algn="just"/>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80722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fontAlgn="base">
              <a:lnSpc>
                <a:spcPct val="115000"/>
              </a:lnSpc>
              <a:spcAft>
                <a:spcPts val="1000"/>
              </a:spcAft>
            </a:pPr>
            <a:r>
              <a:rPr lang="en-US" sz="2000" dirty="0">
                <a:latin typeface="Times New Roman" panose="02020603050405020304" pitchFamily="18" charset="0"/>
                <a:ea typeface="Times New Roman"/>
                <a:cs typeface="Times New Roman" panose="02020603050405020304" pitchFamily="18" charset="0"/>
              </a:rPr>
              <a:t>The </a:t>
            </a:r>
            <a:r>
              <a:rPr lang="en-US" sz="2000" dirty="0" smtClean="0">
                <a:latin typeface="Times New Roman" panose="02020603050405020304" pitchFamily="18" charset="0"/>
                <a:ea typeface="Times New Roman"/>
                <a:cs typeface="Times New Roman" panose="02020603050405020304" pitchFamily="18" charset="0"/>
              </a:rPr>
              <a:t>cover </a:t>
            </a:r>
            <a:r>
              <a:rPr lang="en-US" sz="2000" dirty="0">
                <a:latin typeface="Times New Roman" panose="02020603050405020304" pitchFamily="18" charset="0"/>
                <a:ea typeface="Times New Roman"/>
                <a:cs typeface="Times New Roman" panose="02020603050405020304" pitchFamily="18" charset="0"/>
              </a:rPr>
              <a:t>of Dodd, Mead and Company's 1899 illustrated edition of </a:t>
            </a:r>
            <a:r>
              <a:rPr lang="en-US" sz="2000" dirty="0" smtClean="0">
                <a:latin typeface="Times New Roman" panose="02020603050405020304" pitchFamily="18" charset="0"/>
                <a:ea typeface="Times New Roman"/>
                <a:cs typeface="Times New Roman" panose="02020603050405020304" pitchFamily="18" charset="0"/>
              </a:rPr>
              <a:t/>
            </a:r>
            <a:br>
              <a:rPr lang="en-US" sz="2000" dirty="0" smtClean="0">
                <a:latin typeface="Times New Roman" panose="02020603050405020304" pitchFamily="18" charset="0"/>
                <a:ea typeface="Times New Roman"/>
                <a:cs typeface="Times New Roman" panose="02020603050405020304" pitchFamily="18" charset="0"/>
              </a:rPr>
            </a:br>
            <a:r>
              <a:rPr lang="en-US" sz="2000" b="1" dirty="0" smtClean="0">
                <a:latin typeface="Times New Roman" panose="02020603050405020304" pitchFamily="18" charset="0"/>
                <a:ea typeface="Times New Roman"/>
                <a:cs typeface="Times New Roman" panose="02020603050405020304" pitchFamily="18" charset="0"/>
              </a:rPr>
              <a:t>Paul </a:t>
            </a:r>
            <a:r>
              <a:rPr lang="en-US" sz="2000" b="1" dirty="0">
                <a:latin typeface="Times New Roman" panose="02020603050405020304" pitchFamily="18" charset="0"/>
                <a:ea typeface="Times New Roman"/>
                <a:cs typeface="Times New Roman" panose="02020603050405020304" pitchFamily="18" charset="0"/>
              </a:rPr>
              <a:t>Laurence </a:t>
            </a:r>
            <a:r>
              <a:rPr lang="en-US" sz="2000" b="1" dirty="0" smtClean="0">
                <a:latin typeface="Times New Roman" panose="02020603050405020304" pitchFamily="18" charset="0"/>
                <a:ea typeface="Times New Roman"/>
                <a:cs typeface="Times New Roman" panose="02020603050405020304" pitchFamily="18" charset="0"/>
              </a:rPr>
              <a:t>Dunbar's </a:t>
            </a:r>
            <a:r>
              <a:rPr lang="en-US" sz="2000" b="1" i="1" dirty="0" smtClean="0">
                <a:latin typeface="Times New Roman" panose="02020603050405020304" pitchFamily="18" charset="0"/>
                <a:ea typeface="Times New Roman"/>
                <a:cs typeface="Times New Roman" panose="02020603050405020304" pitchFamily="18" charset="0"/>
              </a:rPr>
              <a:t>Poems </a:t>
            </a:r>
            <a:r>
              <a:rPr lang="en-US" sz="2000" b="1" i="1" dirty="0">
                <a:latin typeface="Times New Roman" panose="02020603050405020304" pitchFamily="18" charset="0"/>
                <a:ea typeface="Times New Roman"/>
                <a:cs typeface="Times New Roman" panose="02020603050405020304" pitchFamily="18" charset="0"/>
              </a:rPr>
              <a:t>of Cabin and Field</a:t>
            </a:r>
            <a:r>
              <a:rPr lang="en-US" sz="2000" b="1" dirty="0" smtClean="0">
                <a:latin typeface="Times New Roman" panose="02020603050405020304" pitchFamily="18" charset="0"/>
                <a:ea typeface="Times New Roman"/>
                <a:cs typeface="Times New Roman" panose="02020603050405020304" pitchFamily="18" charset="0"/>
              </a:rPr>
              <a:t>. </a:t>
            </a:r>
            <a:br>
              <a:rPr lang="en-US" sz="2000" b="1" dirty="0" smtClean="0">
                <a:latin typeface="Times New Roman" panose="02020603050405020304" pitchFamily="18" charset="0"/>
                <a:ea typeface="Times New Roman"/>
                <a:cs typeface="Times New Roman" panose="02020603050405020304" pitchFamily="18" charset="0"/>
              </a:rPr>
            </a:br>
            <a:r>
              <a:rPr lang="en-US" sz="2000" i="1" dirty="0" smtClean="0">
                <a:latin typeface="Times New Roman" panose="02020603050405020304" pitchFamily="18" charset="0"/>
                <a:ea typeface="Times New Roman"/>
                <a:cs typeface="Times New Roman" panose="02020603050405020304" pitchFamily="18" charset="0"/>
              </a:rPr>
              <a:t>Between </a:t>
            </a:r>
            <a:r>
              <a:rPr lang="en-US" sz="2000" i="1" dirty="0">
                <a:latin typeface="Times New Roman" panose="02020603050405020304" pitchFamily="18" charset="0"/>
                <a:ea typeface="Times New Roman"/>
                <a:cs typeface="Times New Roman" panose="02020603050405020304" pitchFamily="18" charset="0"/>
              </a:rPr>
              <a:t>the Covers Rare Books, Merchantville, NJ</a:t>
            </a:r>
            <a:r>
              <a:rPr lang="ru-RU" sz="2000" dirty="0">
                <a:latin typeface="Times New Roman" panose="02020603050405020304" pitchFamily="18" charset="0"/>
                <a:ea typeface="Calibri"/>
                <a:cs typeface="Times New Roman" panose="02020603050405020304" pitchFamily="18" charset="0"/>
              </a:rPr>
              <a:t/>
            </a:r>
            <a:br>
              <a:rPr lang="ru-RU" sz="2000" dirty="0">
                <a:latin typeface="Times New Roman" panose="02020603050405020304" pitchFamily="18" charset="0"/>
                <a:ea typeface="Calibri"/>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770380" y="1702122"/>
            <a:ext cx="2828789" cy="4291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4571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280920" cy="5693866"/>
          </a:xfrm>
          <a:prstGeom prst="rect">
            <a:avLst/>
          </a:prstGeom>
        </p:spPr>
        <p:txBody>
          <a:bodyPr wrap="square">
            <a:spAutoFit/>
          </a:bodyPr>
          <a:lstStyle/>
          <a:p>
            <a:pPr algn="ctr"/>
            <a:r>
              <a:rPr lang="en-US" sz="2800" b="1" i="1" dirty="0">
                <a:latin typeface="Times New Roman" panose="02020603050405020304" pitchFamily="18" charset="0"/>
                <a:cs typeface="Times New Roman" panose="02020603050405020304" pitchFamily="18" charset="0"/>
              </a:rPr>
              <a:t>The novel as social </a:t>
            </a:r>
            <a:r>
              <a:rPr lang="en-US" sz="2800" b="1" i="1" dirty="0" smtClean="0">
                <a:latin typeface="Times New Roman" panose="02020603050405020304" pitchFamily="18" charset="0"/>
                <a:cs typeface="Times New Roman" panose="02020603050405020304" pitchFamily="18" charset="0"/>
              </a:rPr>
              <a:t>analysis</a:t>
            </a:r>
          </a:p>
          <a:p>
            <a:pPr algn="ctr"/>
            <a:endParaRPr lang="en-US" sz="2800" b="1" i="1" dirty="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In </a:t>
            </a:r>
            <a:r>
              <a:rPr lang="en-US" sz="2800" dirty="0">
                <a:latin typeface="Times New Roman" panose="02020603050405020304" pitchFamily="18" charset="0"/>
                <a:cs typeface="Times New Roman" panose="02020603050405020304" pitchFamily="18" charset="0"/>
              </a:rPr>
              <a:t>the hands of </a:t>
            </a:r>
            <a:r>
              <a:rPr lang="en-US" sz="2800" dirty="0" smtClean="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Sutton </a:t>
            </a:r>
            <a:r>
              <a:rPr lang="en-US" sz="2800" b="1" dirty="0">
                <a:latin typeface="Times New Roman" panose="02020603050405020304" pitchFamily="18" charset="0"/>
                <a:cs typeface="Times New Roman" panose="02020603050405020304" pitchFamily="18" charset="0"/>
              </a:rPr>
              <a:t>E. Griggs</a:t>
            </a:r>
            <a:r>
              <a:rPr lang="en-US" sz="2800" dirty="0">
                <a:latin typeface="Times New Roman" panose="02020603050405020304" pitchFamily="18" charset="0"/>
                <a:cs typeface="Times New Roman" panose="02020603050405020304" pitchFamily="18" charset="0"/>
              </a:rPr>
              <a:t>, and </a:t>
            </a:r>
            <a:r>
              <a:rPr lang="en-US" sz="2800" b="1" dirty="0">
                <a:latin typeface="Times New Roman" panose="02020603050405020304" pitchFamily="18" charset="0"/>
                <a:cs typeface="Times New Roman" panose="02020603050405020304" pitchFamily="18" charset="0"/>
              </a:rPr>
              <a:t>Charles W. Chesnutt</a:t>
            </a:r>
            <a:r>
              <a:rPr lang="en-US" sz="2800" dirty="0">
                <a:latin typeface="Times New Roman" panose="02020603050405020304" pitchFamily="18" charset="0"/>
                <a:cs typeface="Times New Roman" panose="02020603050405020304" pitchFamily="18" charset="0"/>
              </a:rPr>
              <a:t>, </a:t>
            </a:r>
            <a:r>
              <a:rPr lang="en-US" sz="2800" i="1" dirty="0">
                <a:latin typeface="Times New Roman" panose="02020603050405020304" pitchFamily="18" charset="0"/>
                <a:cs typeface="Times New Roman" panose="02020603050405020304" pitchFamily="18" charset="0"/>
              </a:rPr>
              <a:t>the novel </a:t>
            </a:r>
            <a:r>
              <a:rPr lang="en-US" sz="2800" dirty="0">
                <a:latin typeface="Times New Roman" panose="02020603050405020304" pitchFamily="18" charset="0"/>
                <a:cs typeface="Times New Roman" panose="02020603050405020304" pitchFamily="18" charset="0"/>
              </a:rPr>
              <a:t>became an instrument of social analysis and direct confrontation with the prejudices, stereotypes, and racial mythologies that allowed whites to ignore worsening social conditions for blacks in the last decades of the 19th century. </a:t>
            </a:r>
            <a:endParaRPr lang="en-US" sz="2800" dirty="0" smtClean="0">
              <a:latin typeface="Times New Roman" panose="02020603050405020304" pitchFamily="18" charset="0"/>
              <a:cs typeface="Times New Roman" panose="02020603050405020304" pitchFamily="18" charset="0"/>
            </a:endParaRPr>
          </a:p>
          <a:p>
            <a:pPr algn="just"/>
            <a:r>
              <a:rPr lang="en-US" sz="2800" dirty="0">
                <a:latin typeface="Times New Roman" panose="02020603050405020304" pitchFamily="18" charset="0"/>
                <a:cs typeface="Times New Roman" panose="02020603050405020304" pitchFamily="18" charset="0"/>
              </a:rPr>
              <a:t>For ex.: </a:t>
            </a:r>
            <a:r>
              <a:rPr lang="en-US" sz="2800" dirty="0" smtClean="0">
                <a:latin typeface="Times New Roman" panose="02020603050405020304" pitchFamily="18" charset="0"/>
                <a:cs typeface="Times New Roman" panose="02020603050405020304" pitchFamily="18" charset="0"/>
              </a:rPr>
              <a:t>based </a:t>
            </a:r>
            <a:r>
              <a:rPr lang="en-US" sz="2800" dirty="0">
                <a:latin typeface="Times New Roman" panose="02020603050405020304" pitchFamily="18" charset="0"/>
                <a:cs typeface="Times New Roman" panose="02020603050405020304" pitchFamily="18" charset="0"/>
              </a:rPr>
              <a:t>on the Wilmington, North Carolina, racial massacre of 1898, Chesnutt’s </a:t>
            </a:r>
            <a:r>
              <a:rPr lang="en-US" sz="2800" b="1" i="1" dirty="0">
                <a:latin typeface="Times New Roman" panose="02020603050405020304" pitchFamily="18" charset="0"/>
                <a:cs typeface="Times New Roman" panose="02020603050405020304" pitchFamily="18" charset="0"/>
              </a:rPr>
              <a:t>The Marrow of Tradition (1901)</a:t>
            </a:r>
            <a:r>
              <a:rPr lang="en-US" sz="2800" dirty="0">
                <a:latin typeface="Times New Roman" panose="02020603050405020304" pitchFamily="18" charset="0"/>
                <a:cs typeface="Times New Roman" panose="02020603050405020304" pitchFamily="18" charset="0"/>
              </a:rPr>
              <a:t> was reviewed extensively throughout the United States as a timely study of troubling contemporary </a:t>
            </a:r>
            <a:r>
              <a:rPr lang="en-US" sz="2800" dirty="0" smtClean="0">
                <a:latin typeface="Times New Roman" panose="02020603050405020304" pitchFamily="18" charset="0"/>
                <a:cs typeface="Times New Roman" panose="02020603050405020304" pitchFamily="18" charset="0"/>
              </a:rPr>
              <a:t>issues.</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12614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424936" cy="6124754"/>
          </a:xfrm>
          <a:prstGeom prst="rect">
            <a:avLst/>
          </a:prstGeom>
        </p:spPr>
        <p:txBody>
          <a:bodyPr wrap="square">
            <a:spAutoFit/>
          </a:bodyPr>
          <a:lstStyle/>
          <a:p>
            <a:pPr algn="just"/>
            <a:r>
              <a:rPr lang="en-US" sz="2800" dirty="0">
                <a:latin typeface="Times New Roman" panose="02020603050405020304" pitchFamily="18" charset="0"/>
                <a:cs typeface="Times New Roman" panose="02020603050405020304" pitchFamily="18" charset="0"/>
              </a:rPr>
              <a:t>As segregation regimes took hold in the South in the 1890s with the </a:t>
            </a:r>
            <a:r>
              <a:rPr lang="en-US" sz="2800" dirty="0" smtClean="0">
                <a:latin typeface="Times New Roman" panose="02020603050405020304" pitchFamily="18" charset="0"/>
                <a:cs typeface="Times New Roman" panose="02020603050405020304" pitchFamily="18" charset="0"/>
              </a:rPr>
              <a:t>approval </a:t>
            </a:r>
            <a:r>
              <a:rPr lang="en-US" sz="2800" dirty="0">
                <a:latin typeface="Times New Roman" panose="02020603050405020304" pitchFamily="18" charset="0"/>
                <a:cs typeface="Times New Roman" panose="02020603050405020304" pitchFamily="18" charset="0"/>
              </a:rPr>
              <a:t>of the rest of the country, many African Americans found a champion in </a:t>
            </a:r>
            <a:endParaRPr lang="en-US" sz="2800" dirty="0" smtClean="0">
              <a:latin typeface="Times New Roman" panose="02020603050405020304" pitchFamily="18" charset="0"/>
              <a:cs typeface="Times New Roman" panose="02020603050405020304" pitchFamily="18" charset="0"/>
            </a:endParaRPr>
          </a:p>
          <a:p>
            <a:pPr algn="ctr"/>
            <a:r>
              <a:rPr lang="en-US" sz="2800" b="1" i="1" dirty="0" smtClean="0">
                <a:latin typeface="Times New Roman" panose="02020603050405020304" pitchFamily="18" charset="0"/>
                <a:cs typeface="Times New Roman" panose="02020603050405020304" pitchFamily="18" charset="0"/>
              </a:rPr>
              <a:t>Booker </a:t>
            </a:r>
            <a:r>
              <a:rPr lang="en-US" sz="2800" b="1" i="1" dirty="0">
                <a:latin typeface="Times New Roman" panose="02020603050405020304" pitchFamily="18" charset="0"/>
                <a:cs typeface="Times New Roman" panose="02020603050405020304" pitchFamily="18" charset="0"/>
              </a:rPr>
              <a:t>T. Washington</a:t>
            </a:r>
            <a:r>
              <a:rPr lang="en-US" sz="2800" i="1" dirty="0">
                <a:latin typeface="Times New Roman" panose="02020603050405020304" pitchFamily="18" charset="0"/>
                <a:cs typeface="Times New Roman" panose="02020603050405020304" pitchFamily="18" charset="0"/>
              </a:rPr>
              <a:t> </a:t>
            </a:r>
            <a:endParaRPr lang="en-US" sz="2800" i="1"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and </a:t>
            </a:r>
            <a:r>
              <a:rPr lang="en-US" sz="2800" dirty="0">
                <a:latin typeface="Times New Roman" panose="02020603050405020304" pitchFamily="18" charset="0"/>
                <a:cs typeface="Times New Roman" panose="02020603050405020304" pitchFamily="18" charset="0"/>
              </a:rPr>
              <a:t>adopted his self-help </a:t>
            </a:r>
            <a:r>
              <a:rPr lang="en-US" sz="2800" u="sng" dirty="0">
                <a:latin typeface="Times New Roman" panose="02020603050405020304" pitchFamily="18" charset="0"/>
                <a:cs typeface="Times New Roman" panose="02020603050405020304" pitchFamily="18" charset="0"/>
              </a:rPr>
              <a:t>autobiography</a:t>
            </a:r>
            <a:r>
              <a:rPr lang="en-US" sz="2800"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Up from Slavery (1901)</a:t>
            </a:r>
            <a:r>
              <a:rPr lang="en-US" sz="2800" dirty="0">
                <a:latin typeface="Times New Roman" panose="02020603050405020304" pitchFamily="18" charset="0"/>
                <a:cs typeface="Times New Roman" panose="02020603050405020304" pitchFamily="18" charset="0"/>
              </a:rPr>
              <a:t>, as their guidebook to improved fortunes</a:t>
            </a:r>
            <a:r>
              <a:rPr lang="en-US" sz="2800" dirty="0" smtClean="0">
                <a:latin typeface="Times New Roman" panose="02020603050405020304" pitchFamily="18" charset="0"/>
                <a:cs typeface="Times New Roman" panose="02020603050405020304" pitchFamily="18" charset="0"/>
              </a:rPr>
              <a:t>.</a:t>
            </a:r>
          </a:p>
          <a:p>
            <a:pPr algn="just"/>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Washington portrayed his own life in such a way as to suggest that even the most disadvantaged of black people could attain dignity and prosperity in the South by proving themselves valuable, productive members of society deserving of fair and equal treatment before the law. A classic American success story, </a:t>
            </a:r>
            <a:r>
              <a:rPr lang="en-US" sz="2800" i="1" dirty="0">
                <a:latin typeface="Times New Roman" panose="02020603050405020304" pitchFamily="18" charset="0"/>
                <a:cs typeface="Times New Roman" panose="02020603050405020304" pitchFamily="18" charset="0"/>
              </a:rPr>
              <a:t>Up from Slavery </a:t>
            </a:r>
            <a:r>
              <a:rPr lang="en-US" sz="2800" dirty="0">
                <a:latin typeface="Times New Roman" panose="02020603050405020304" pitchFamily="18" charset="0"/>
                <a:cs typeface="Times New Roman" panose="02020603050405020304" pitchFamily="18" charset="0"/>
              </a:rPr>
              <a:t>solidified Washington’s reputation as the most eminent African American of the new century.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5138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496944" cy="5570756"/>
          </a:xfrm>
          <a:prstGeom prst="rect">
            <a:avLst/>
          </a:prstGeom>
        </p:spPr>
        <p:txBody>
          <a:bodyPr wrap="square">
            <a:spAutoFit/>
          </a:bodyPr>
          <a:lstStyle/>
          <a:p>
            <a:pPr algn="ctr"/>
            <a:r>
              <a:rPr lang="en-US" sz="2800" b="1" dirty="0">
                <a:latin typeface="Times New Roman" panose="02020603050405020304" pitchFamily="18" charset="0"/>
                <a:cs typeface="Times New Roman" panose="02020603050405020304" pitchFamily="18" charset="0"/>
              </a:rPr>
              <a:t>The rise of the New Negro. The Harlem </a:t>
            </a:r>
            <a:r>
              <a:rPr lang="en-US" sz="2800" b="1" dirty="0" smtClean="0">
                <a:latin typeface="Times New Roman" panose="02020603050405020304" pitchFamily="18" charset="0"/>
                <a:cs typeface="Times New Roman" panose="02020603050405020304" pitchFamily="18" charset="0"/>
              </a:rPr>
              <a:t>Renaissance.</a:t>
            </a:r>
          </a:p>
          <a:p>
            <a:pPr algn="ctr"/>
            <a:endParaRPr lang="en-US" sz="2800" b="1" dirty="0">
              <a:latin typeface="Times New Roman" panose="02020603050405020304" pitchFamily="18" charset="0"/>
              <a:cs typeface="Times New Roman" panose="02020603050405020304" pitchFamily="18" charset="0"/>
            </a:endParaRPr>
          </a:p>
          <a:p>
            <a:pPr algn="just">
              <a:lnSpc>
                <a:spcPct val="150000"/>
              </a:lnSpc>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phenomenon known as </a:t>
            </a:r>
            <a:r>
              <a:rPr lang="en-US" sz="2400" b="1" dirty="0">
                <a:latin typeface="Times New Roman" panose="02020603050405020304" pitchFamily="18" charset="0"/>
                <a:cs typeface="Times New Roman" panose="02020603050405020304" pitchFamily="18" charset="0"/>
              </a:rPr>
              <a:t>the Harlem Renaissance </a:t>
            </a:r>
            <a:r>
              <a:rPr lang="en-US" sz="2400" dirty="0">
                <a:latin typeface="Times New Roman" panose="02020603050405020304" pitchFamily="18" charset="0"/>
                <a:cs typeface="Times New Roman" panose="02020603050405020304" pitchFamily="18" charset="0"/>
              </a:rPr>
              <a:t>represented the flowering in literature and art of the New Negro movement of the 1920s, epitomized in </a:t>
            </a:r>
            <a:r>
              <a:rPr lang="en-US" sz="2400" b="1" i="1" dirty="0">
                <a:latin typeface="Times New Roman" panose="02020603050405020304" pitchFamily="18" charset="0"/>
                <a:cs typeface="Times New Roman" panose="02020603050405020304" pitchFamily="18" charset="0"/>
              </a:rPr>
              <a:t>The New Negro (1925), </a:t>
            </a:r>
            <a:r>
              <a:rPr lang="en-US" sz="2400" dirty="0">
                <a:latin typeface="Times New Roman" panose="02020603050405020304" pitchFamily="18" charset="0"/>
                <a:cs typeface="Times New Roman" panose="02020603050405020304" pitchFamily="18" charset="0"/>
              </a:rPr>
              <a:t>an anthology edited by </a:t>
            </a:r>
            <a:r>
              <a:rPr lang="en-US" sz="2400" b="1" dirty="0">
                <a:latin typeface="Times New Roman" panose="02020603050405020304" pitchFamily="18" charset="0"/>
                <a:cs typeface="Times New Roman" panose="02020603050405020304" pitchFamily="18" charset="0"/>
              </a:rPr>
              <a:t>Alain </a:t>
            </a:r>
            <a:r>
              <a:rPr lang="en-US" sz="2400" b="1" dirty="0" smtClean="0">
                <a:latin typeface="Times New Roman" panose="02020603050405020304" pitchFamily="18" charset="0"/>
                <a:cs typeface="Times New Roman" panose="02020603050405020304" pitchFamily="18" charset="0"/>
              </a:rPr>
              <a:t>Locke </a:t>
            </a:r>
            <a:r>
              <a:rPr lang="en-US" sz="2400" dirty="0" smtClean="0">
                <a:latin typeface="Times New Roman" panose="02020603050405020304" pitchFamily="18" charset="0"/>
                <a:cs typeface="Times New Roman" panose="02020603050405020304" pitchFamily="18" charset="0"/>
              </a:rPr>
              <a:t>that</a:t>
            </a:r>
            <a:r>
              <a:rPr lang="en-US" sz="2400" b="1"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featured the early work of some of the most gifted Harlem Renaissance writers, including the </a:t>
            </a:r>
            <a:r>
              <a:rPr lang="en-US" sz="2400" i="1" dirty="0">
                <a:latin typeface="Times New Roman" panose="02020603050405020304" pitchFamily="18" charset="0"/>
                <a:cs typeface="Times New Roman" panose="02020603050405020304" pitchFamily="18" charset="0"/>
              </a:rPr>
              <a:t>poets</a:t>
            </a:r>
            <a:r>
              <a:rPr lang="en-US" sz="2400" dirty="0">
                <a:latin typeface="Times New Roman" panose="02020603050405020304" pitchFamily="18" charset="0"/>
                <a:cs typeface="Times New Roman" panose="02020603050405020304" pitchFamily="18" charset="0"/>
              </a:rPr>
              <a:t> </a:t>
            </a:r>
            <a:r>
              <a:rPr lang="en-US" sz="2400" i="1" dirty="0" err="1">
                <a:latin typeface="Times New Roman" panose="02020603050405020304" pitchFamily="18" charset="0"/>
                <a:cs typeface="Times New Roman" panose="02020603050405020304" pitchFamily="18" charset="0"/>
              </a:rPr>
              <a:t>Countee</a:t>
            </a:r>
            <a:r>
              <a:rPr lang="en-US" sz="2400" i="1" dirty="0">
                <a:latin typeface="Times New Roman" panose="02020603050405020304" pitchFamily="18" charset="0"/>
                <a:cs typeface="Times New Roman" panose="02020603050405020304" pitchFamily="18" charset="0"/>
              </a:rPr>
              <a:t> Cullen, Langston Hughes</a:t>
            </a:r>
            <a:r>
              <a:rPr lang="en-US" sz="2400" dirty="0">
                <a:latin typeface="Times New Roman" panose="02020603050405020304" pitchFamily="18" charset="0"/>
                <a:cs typeface="Times New Roman" panose="02020603050405020304" pitchFamily="18" charset="0"/>
              </a:rPr>
              <a:t>, and </a:t>
            </a:r>
            <a:r>
              <a:rPr lang="en-US" sz="2400" i="1" dirty="0">
                <a:latin typeface="Times New Roman" panose="02020603050405020304" pitchFamily="18" charset="0"/>
                <a:cs typeface="Times New Roman" panose="02020603050405020304" pitchFamily="18" charset="0"/>
              </a:rPr>
              <a:t>Claude McKay</a:t>
            </a:r>
            <a:r>
              <a:rPr lang="en-US" sz="2400" dirty="0">
                <a:latin typeface="Times New Roman" panose="02020603050405020304" pitchFamily="18" charset="0"/>
                <a:cs typeface="Times New Roman" panose="02020603050405020304" pitchFamily="18" charset="0"/>
              </a:rPr>
              <a:t> and the </a:t>
            </a:r>
            <a:r>
              <a:rPr lang="en-US" sz="2400" i="1" dirty="0">
                <a:latin typeface="Times New Roman" panose="02020603050405020304" pitchFamily="18" charset="0"/>
                <a:cs typeface="Times New Roman" panose="02020603050405020304" pitchFamily="18" charset="0"/>
              </a:rPr>
              <a:t>novelists Rudolph Fisher, Zora Neale Hurston</a:t>
            </a:r>
            <a:r>
              <a:rPr lang="en-US" sz="2400" dirty="0">
                <a:latin typeface="Times New Roman" panose="02020603050405020304" pitchFamily="18" charset="0"/>
                <a:cs typeface="Times New Roman" panose="02020603050405020304" pitchFamily="18" charset="0"/>
              </a:rPr>
              <a:t>, and </a:t>
            </a:r>
            <a:r>
              <a:rPr lang="en-US" sz="2400" i="1" dirty="0">
                <a:latin typeface="Times New Roman" panose="02020603050405020304" pitchFamily="18" charset="0"/>
                <a:cs typeface="Times New Roman" panose="02020603050405020304" pitchFamily="18" charset="0"/>
              </a:rPr>
              <a:t>Jean Toomer</a:t>
            </a:r>
            <a:r>
              <a:rPr lang="en-US" sz="2400" dirty="0" smtClean="0">
                <a:latin typeface="Times New Roman" panose="02020603050405020304" pitchFamily="18" charset="0"/>
                <a:cs typeface="Times New Roman" panose="02020603050405020304" pitchFamily="18" charset="0"/>
              </a:rPr>
              <a:t>.</a:t>
            </a:r>
          </a:p>
          <a:p>
            <a:pPr algn="just"/>
            <a:r>
              <a:rPr lang="en-US" sz="2400" dirty="0" smtClean="0">
                <a:latin typeface="Times New Roman" panose="02020603050405020304" pitchFamily="18" charset="0"/>
                <a:cs typeface="Times New Roman" panose="02020603050405020304" pitchFamily="18" charset="0"/>
              </a:rPr>
              <a:t> </a:t>
            </a:r>
          </a:p>
          <a:p>
            <a:pPr algn="just"/>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67853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7848872" cy="4031873"/>
          </a:xfrm>
          <a:prstGeom prst="rect">
            <a:avLst/>
          </a:prstGeom>
        </p:spPr>
        <p:txBody>
          <a:bodyPr wrap="square">
            <a:spAutoFit/>
          </a:bodyPr>
          <a:lstStyle/>
          <a:p>
            <a:pPr algn="just"/>
            <a:endParaRPr lang="en-US" sz="3200" dirty="0" smtClean="0">
              <a:latin typeface="Times New Roman" panose="02020603050405020304" pitchFamily="18" charset="0"/>
              <a:cs typeface="Times New Roman" panose="02020603050405020304" pitchFamily="18" charset="0"/>
            </a:endParaRPr>
          </a:p>
          <a:p>
            <a:pPr algn="just"/>
            <a:r>
              <a:rPr lang="en-US" sz="3200" dirty="0" smtClean="0">
                <a:latin typeface="Times New Roman" panose="02020603050405020304" pitchFamily="18" charset="0"/>
                <a:cs typeface="Times New Roman" panose="02020603050405020304" pitchFamily="18" charset="0"/>
              </a:rPr>
              <a:t>The </a:t>
            </a:r>
            <a:r>
              <a:rPr lang="en-US" sz="3200" dirty="0">
                <a:latin typeface="Times New Roman" panose="02020603050405020304" pitchFamily="18" charset="0"/>
                <a:cs typeface="Times New Roman" panose="02020603050405020304" pitchFamily="18" charset="0"/>
              </a:rPr>
              <a:t>“</a:t>
            </a:r>
            <a:r>
              <a:rPr lang="en-US" sz="3200" b="1" dirty="0">
                <a:latin typeface="Times New Roman" panose="02020603050405020304" pitchFamily="18" charset="0"/>
                <a:cs typeface="Times New Roman" panose="02020603050405020304" pitchFamily="18" charset="0"/>
              </a:rPr>
              <a:t>New Negro</a:t>
            </a:r>
            <a:r>
              <a:rPr lang="en-US" sz="3200" dirty="0">
                <a:latin typeface="Times New Roman" panose="02020603050405020304" pitchFamily="18" charset="0"/>
                <a:cs typeface="Times New Roman" panose="02020603050405020304" pitchFamily="18" charset="0"/>
              </a:rPr>
              <a:t>,” Alain Locke  announced, differed from the “</a:t>
            </a:r>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Old Negro</a:t>
            </a:r>
            <a:r>
              <a:rPr lang="en-US" sz="3200" dirty="0">
                <a:latin typeface="Times New Roman" panose="02020603050405020304" pitchFamily="18" charset="0"/>
                <a:cs typeface="Times New Roman" panose="02020603050405020304" pitchFamily="18" charset="0"/>
              </a:rPr>
              <a:t>” in </a:t>
            </a:r>
            <a:r>
              <a:rPr lang="en-US" sz="3200" b="1" dirty="0" smtClean="0">
                <a:latin typeface="Times New Roman" panose="02020603050405020304" pitchFamily="18" charset="0"/>
                <a:cs typeface="Times New Roman" panose="02020603050405020304" pitchFamily="18" charset="0"/>
              </a:rPr>
              <a:t>self-confidence</a:t>
            </a:r>
            <a:r>
              <a:rPr lang="en-US" sz="3200" dirty="0">
                <a:latin typeface="Times New Roman" panose="02020603050405020304" pitchFamily="18" charset="0"/>
                <a:cs typeface="Times New Roman" panose="02020603050405020304" pitchFamily="18" charset="0"/>
              </a:rPr>
              <a:t>, which led New Negro writers to question traditional “white” aesthetic standards, </a:t>
            </a:r>
            <a:r>
              <a:rPr lang="en-US" sz="3200" dirty="0" smtClean="0">
                <a:latin typeface="Times New Roman" panose="02020603050405020304" pitchFamily="18" charset="0"/>
                <a:cs typeface="Times New Roman" panose="02020603050405020304" pitchFamily="18" charset="0"/>
              </a:rPr>
              <a:t>propaganda</a:t>
            </a:r>
            <a:r>
              <a:rPr lang="en-US" sz="3200" dirty="0">
                <a:latin typeface="Times New Roman" panose="02020603050405020304" pitchFamily="18" charset="0"/>
                <a:cs typeface="Times New Roman" panose="02020603050405020304" pitchFamily="18" charset="0"/>
              </a:rPr>
              <a:t>, and to cultivate </a:t>
            </a:r>
            <a:r>
              <a:rPr lang="en-US" sz="3200" b="1" dirty="0">
                <a:latin typeface="Times New Roman" panose="02020603050405020304" pitchFamily="18" charset="0"/>
                <a:cs typeface="Times New Roman" panose="02020603050405020304" pitchFamily="18" charset="0"/>
              </a:rPr>
              <a:t>personal self-expression, racial pride</a:t>
            </a:r>
            <a:r>
              <a:rPr lang="en-US" sz="3200" dirty="0">
                <a:latin typeface="Times New Roman" panose="02020603050405020304" pitchFamily="18" charset="0"/>
                <a:cs typeface="Times New Roman" panose="02020603050405020304" pitchFamily="18" charset="0"/>
              </a:rPr>
              <a:t>, and </a:t>
            </a:r>
            <a:r>
              <a:rPr lang="en-US" sz="3200" b="1" dirty="0">
                <a:latin typeface="Times New Roman" panose="02020603050405020304" pitchFamily="18" charset="0"/>
                <a:cs typeface="Times New Roman" panose="02020603050405020304" pitchFamily="18" charset="0"/>
              </a:rPr>
              <a:t>literary experimentation</a:t>
            </a:r>
            <a:r>
              <a:rPr lang="en-US" sz="3200" dirty="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34125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8136904" cy="6124754"/>
          </a:xfrm>
          <a:prstGeom prst="rect">
            <a:avLst/>
          </a:prstGeom>
        </p:spPr>
        <p:txBody>
          <a:bodyPr wrap="square">
            <a:spAutoFit/>
          </a:bodyPr>
          <a:lstStyle/>
          <a:p>
            <a:pPr algn="just"/>
            <a:r>
              <a:rPr lang="en-US" sz="2800" b="1" dirty="0">
                <a:latin typeface="Times New Roman" panose="02020603050405020304" pitchFamily="18" charset="0"/>
                <a:cs typeface="Times New Roman" panose="02020603050405020304" pitchFamily="18" charset="0"/>
              </a:rPr>
              <a:t>Claude McKay </a:t>
            </a:r>
            <a:r>
              <a:rPr lang="en-US" sz="2800" dirty="0">
                <a:latin typeface="Times New Roman" panose="02020603050405020304" pitchFamily="18" charset="0"/>
                <a:cs typeface="Times New Roman" panose="02020603050405020304" pitchFamily="18" charset="0"/>
              </a:rPr>
              <a:t>is generally regarded as the first major poet of the Harlem Renaissance. His best poetry, including </a:t>
            </a:r>
            <a:r>
              <a:rPr lang="en-US" sz="2800" u="sng" dirty="0">
                <a:latin typeface="Times New Roman" panose="02020603050405020304" pitchFamily="18" charset="0"/>
                <a:cs typeface="Times New Roman" panose="02020603050405020304" pitchFamily="18" charset="0"/>
              </a:rPr>
              <a:t>sonnets</a:t>
            </a:r>
            <a:r>
              <a:rPr lang="en-US" sz="2800" dirty="0">
                <a:latin typeface="Times New Roman" panose="02020603050405020304" pitchFamily="18" charset="0"/>
                <a:cs typeface="Times New Roman" panose="02020603050405020304" pitchFamily="18" charset="0"/>
              </a:rPr>
              <a:t> ranging from </a:t>
            </a:r>
            <a:r>
              <a:rPr lang="en-US" sz="2800" b="1" i="1" dirty="0" smtClean="0">
                <a:latin typeface="Times New Roman" panose="02020603050405020304" pitchFamily="18" charset="0"/>
                <a:cs typeface="Times New Roman" panose="02020603050405020304" pitchFamily="18" charset="0"/>
              </a:rPr>
              <a:t>“</a:t>
            </a:r>
            <a:r>
              <a:rPr lang="en-US" sz="2800" b="1" i="1" dirty="0">
                <a:latin typeface="Times New Roman" panose="02020603050405020304" pitchFamily="18" charset="0"/>
                <a:cs typeface="Times New Roman" panose="02020603050405020304" pitchFamily="18" charset="0"/>
              </a:rPr>
              <a:t>If We Must Die” (1919)</a:t>
            </a:r>
            <a:r>
              <a:rPr lang="en-US" sz="2800" dirty="0">
                <a:latin typeface="Times New Roman" panose="02020603050405020304" pitchFamily="18" charset="0"/>
                <a:cs typeface="Times New Roman" panose="02020603050405020304" pitchFamily="18" charset="0"/>
              </a:rPr>
              <a:t> to the </a:t>
            </a:r>
            <a:r>
              <a:rPr lang="en-US" sz="2800" dirty="0" smtClean="0">
                <a:latin typeface="Times New Roman" panose="02020603050405020304" pitchFamily="18" charset="0"/>
                <a:cs typeface="Times New Roman" panose="02020603050405020304" pitchFamily="18" charset="0"/>
              </a:rPr>
              <a:t>self-portrait </a:t>
            </a:r>
            <a:r>
              <a:rPr lang="en-US" sz="2800" b="1" i="1" dirty="0">
                <a:latin typeface="Times New Roman" panose="02020603050405020304" pitchFamily="18" charset="0"/>
                <a:cs typeface="Times New Roman" panose="02020603050405020304" pitchFamily="18" charset="0"/>
              </a:rPr>
              <a:t>“Outcast,” </a:t>
            </a:r>
            <a:r>
              <a:rPr lang="en-US" sz="2800" dirty="0">
                <a:latin typeface="Times New Roman" panose="02020603050405020304" pitchFamily="18" charset="0"/>
                <a:cs typeface="Times New Roman" panose="02020603050405020304" pitchFamily="18" charset="0"/>
              </a:rPr>
              <a:t>was collected in </a:t>
            </a:r>
            <a:r>
              <a:rPr lang="en-US" sz="2800" b="1" i="1" dirty="0">
                <a:latin typeface="Times New Roman" panose="02020603050405020304" pitchFamily="18" charset="0"/>
                <a:cs typeface="Times New Roman" panose="02020603050405020304" pitchFamily="18" charset="0"/>
              </a:rPr>
              <a:t>Harlem Shadows (1922), </a:t>
            </a:r>
            <a:r>
              <a:rPr lang="en-US" sz="2800" dirty="0">
                <a:latin typeface="Times New Roman" panose="02020603050405020304" pitchFamily="18" charset="0"/>
                <a:cs typeface="Times New Roman" panose="02020603050405020304" pitchFamily="18" charset="0"/>
              </a:rPr>
              <a:t>which some critics have called </a:t>
            </a:r>
            <a:r>
              <a:rPr lang="en-US" sz="2800" u="sng" dirty="0">
                <a:latin typeface="Times New Roman" panose="02020603050405020304" pitchFamily="18" charset="0"/>
                <a:cs typeface="Times New Roman" panose="02020603050405020304" pitchFamily="18" charset="0"/>
              </a:rPr>
              <a:t>the first great literary achievement of the Harlem Renaissance</a:t>
            </a:r>
            <a:r>
              <a:rPr lang="en-US" sz="2800" dirty="0">
                <a:latin typeface="Times New Roman" panose="02020603050405020304" pitchFamily="18" charset="0"/>
                <a:cs typeface="Times New Roman" panose="02020603050405020304" pitchFamily="18" charset="0"/>
              </a:rPr>
              <a:t>. </a:t>
            </a:r>
            <a:endParaRPr lang="en-US" sz="2800" dirty="0" smtClean="0">
              <a:latin typeface="Times New Roman" panose="02020603050405020304" pitchFamily="18" charset="0"/>
              <a:cs typeface="Times New Roman" panose="02020603050405020304" pitchFamily="18" charset="0"/>
            </a:endParaRPr>
          </a:p>
          <a:p>
            <a:pPr algn="just"/>
            <a:r>
              <a:rPr lang="en-US" sz="2800" b="1" dirty="0">
                <a:latin typeface="Times New Roman" panose="02020603050405020304" pitchFamily="18" charset="0"/>
                <a:cs typeface="Times New Roman" panose="02020603050405020304" pitchFamily="18" charset="0"/>
              </a:rPr>
              <a:t>Langston </a:t>
            </a:r>
            <a:r>
              <a:rPr lang="en-US" sz="2800" b="1" dirty="0" smtClean="0">
                <a:latin typeface="Times New Roman" panose="02020603050405020304" pitchFamily="18" charset="0"/>
                <a:cs typeface="Times New Roman" panose="02020603050405020304" pitchFamily="18" charset="0"/>
              </a:rPr>
              <a:t>Hughes </a:t>
            </a:r>
            <a:r>
              <a:rPr lang="en-US" sz="2800" dirty="0">
                <a:latin typeface="Times New Roman" panose="02020603050405020304" pitchFamily="18" charset="0"/>
                <a:cs typeface="Times New Roman" panose="02020603050405020304" pitchFamily="18" charset="0"/>
              </a:rPr>
              <a:t>earned his greatest praise for his </a:t>
            </a:r>
            <a:r>
              <a:rPr lang="en-US" sz="2800" u="sng" dirty="0">
                <a:latin typeface="Times New Roman" panose="02020603050405020304" pitchFamily="18" charset="0"/>
                <a:cs typeface="Times New Roman" panose="02020603050405020304" pitchFamily="18" charset="0"/>
              </a:rPr>
              <a:t>experimental jazz and blues poetry </a:t>
            </a:r>
            <a:r>
              <a:rPr lang="en-US" sz="2800" dirty="0">
                <a:latin typeface="Times New Roman" panose="02020603050405020304" pitchFamily="18" charset="0"/>
                <a:cs typeface="Times New Roman" panose="02020603050405020304" pitchFamily="18" charset="0"/>
              </a:rPr>
              <a:t>in </a:t>
            </a:r>
            <a:r>
              <a:rPr lang="en-US" sz="2800" b="1" i="1" dirty="0">
                <a:latin typeface="Times New Roman" panose="02020603050405020304" pitchFamily="18" charset="0"/>
                <a:cs typeface="Times New Roman" panose="02020603050405020304" pitchFamily="18" charset="0"/>
              </a:rPr>
              <a:t>The Weary Blues (1926)</a:t>
            </a:r>
            <a:r>
              <a:rPr lang="en-US" sz="2800" dirty="0">
                <a:latin typeface="Times New Roman" panose="02020603050405020304" pitchFamily="18" charset="0"/>
                <a:cs typeface="Times New Roman" panose="02020603050405020304" pitchFamily="18" charset="0"/>
              </a:rPr>
              <a:t> and </a:t>
            </a:r>
            <a:r>
              <a:rPr lang="en-US" sz="2800" b="1" i="1" dirty="0">
                <a:latin typeface="Times New Roman" panose="02020603050405020304" pitchFamily="18" charset="0"/>
                <a:cs typeface="Times New Roman" panose="02020603050405020304" pitchFamily="18" charset="0"/>
              </a:rPr>
              <a:t>Fine Clothes to the </a:t>
            </a:r>
            <a:r>
              <a:rPr lang="en-US" sz="2800" b="1" i="1" dirty="0" smtClean="0">
                <a:latin typeface="Times New Roman" panose="02020603050405020304" pitchFamily="18" charset="0"/>
                <a:cs typeface="Times New Roman" panose="02020603050405020304" pitchFamily="18" charset="0"/>
              </a:rPr>
              <a:t>Jew (</a:t>
            </a:r>
            <a:r>
              <a:rPr lang="en-US" sz="2800" b="1" i="1" dirty="0">
                <a:latin typeface="Times New Roman" panose="02020603050405020304" pitchFamily="18" charset="0"/>
                <a:cs typeface="Times New Roman" panose="02020603050405020304" pitchFamily="18" charset="0"/>
              </a:rPr>
              <a:t>1927). </a:t>
            </a:r>
            <a:endParaRPr lang="en-US" sz="2800" b="1" i="1" dirty="0" smtClean="0">
              <a:latin typeface="Times New Roman" panose="02020603050405020304" pitchFamily="18" charset="0"/>
              <a:cs typeface="Times New Roman" panose="02020603050405020304" pitchFamily="18" charset="0"/>
            </a:endParaRPr>
          </a:p>
          <a:p>
            <a:pPr algn="just"/>
            <a:r>
              <a:rPr lang="en-US" sz="2800" b="1" dirty="0" err="1">
                <a:latin typeface="Times New Roman" panose="02020603050405020304" pitchFamily="18" charset="0"/>
                <a:cs typeface="Times New Roman" panose="02020603050405020304" pitchFamily="18" charset="0"/>
              </a:rPr>
              <a:t>Countee</a:t>
            </a:r>
            <a:r>
              <a:rPr lang="en-US" sz="2800" b="1" dirty="0">
                <a:latin typeface="Times New Roman" panose="02020603050405020304" pitchFamily="18" charset="0"/>
                <a:cs typeface="Times New Roman" panose="02020603050405020304" pitchFamily="18" charset="0"/>
              </a:rPr>
              <a:t> Cullen </a:t>
            </a:r>
            <a:r>
              <a:rPr lang="en-US" sz="2800" dirty="0">
                <a:latin typeface="Times New Roman" panose="02020603050405020304" pitchFamily="18" charset="0"/>
                <a:cs typeface="Times New Roman" panose="02020603050405020304" pitchFamily="18" charset="0"/>
              </a:rPr>
              <a:t>sought success through writing in </a:t>
            </a:r>
            <a:r>
              <a:rPr lang="en-US" sz="2800" u="sng" dirty="0">
                <a:latin typeface="Times New Roman" panose="02020603050405020304" pitchFamily="18" charset="0"/>
                <a:cs typeface="Times New Roman" panose="02020603050405020304" pitchFamily="18" charset="0"/>
              </a:rPr>
              <a:t>traditional forms </a:t>
            </a:r>
            <a:r>
              <a:rPr lang="en-US" sz="2800" dirty="0">
                <a:latin typeface="Times New Roman" panose="02020603050405020304" pitchFamily="18" charset="0"/>
                <a:cs typeface="Times New Roman" panose="02020603050405020304" pitchFamily="18" charset="0"/>
              </a:rPr>
              <a:t>and employing a lyricism informed by the work of John Keats in his most famous poem, </a:t>
            </a:r>
            <a:r>
              <a:rPr lang="en-US" sz="2800" b="1" i="1" dirty="0">
                <a:latin typeface="Times New Roman" panose="02020603050405020304" pitchFamily="18" charset="0"/>
                <a:cs typeface="Times New Roman" panose="02020603050405020304" pitchFamily="18" charset="0"/>
              </a:rPr>
              <a:t>“Heritage” (1925</a:t>
            </a:r>
            <a:r>
              <a:rPr lang="en-US" sz="2800" b="1" i="1" dirty="0" smtClean="0">
                <a:latin typeface="Times New Roman" panose="02020603050405020304" pitchFamily="18" charset="0"/>
                <a:cs typeface="Times New Roman" panose="02020603050405020304" pitchFamily="18" charset="0"/>
              </a:rPr>
              <a:t>).</a:t>
            </a:r>
            <a:endParaRPr lang="ru-RU" sz="28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76220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88640"/>
            <a:ext cx="9144000" cy="6186309"/>
          </a:xfrm>
          <a:prstGeom prst="rect">
            <a:avLst/>
          </a:prstGeom>
        </p:spPr>
        <p:txBody>
          <a:bodyPr wrap="square">
            <a:spAutoFit/>
          </a:bodyPr>
          <a:lstStyle/>
          <a:p>
            <a:pPr algn="ctr"/>
            <a:r>
              <a:rPr lang="en-US" sz="3600" b="1" dirty="0" smtClean="0">
                <a:latin typeface="Times New Roman" panose="02020603050405020304" pitchFamily="18" charset="0"/>
                <a:cs typeface="Times New Roman" panose="02020603050405020304" pitchFamily="18" charset="0"/>
              </a:rPr>
              <a:t>Novelists</a:t>
            </a:r>
          </a:p>
          <a:p>
            <a:pPr algn="just"/>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most notable narratives produced by the Harlem Renaissance came from </a:t>
            </a:r>
            <a:r>
              <a:rPr lang="en-US" sz="2400" b="1" dirty="0" smtClean="0">
                <a:latin typeface="Times New Roman" panose="02020603050405020304" pitchFamily="18" charset="0"/>
                <a:cs typeface="Times New Roman" panose="02020603050405020304" pitchFamily="18" charset="0"/>
              </a:rPr>
              <a:t>Jean </a:t>
            </a:r>
            <a:r>
              <a:rPr lang="en-US" sz="2400" b="1" dirty="0">
                <a:latin typeface="Times New Roman" panose="02020603050405020304" pitchFamily="18" charset="0"/>
                <a:cs typeface="Times New Roman" panose="02020603050405020304" pitchFamily="18" charset="0"/>
              </a:rPr>
              <a:t>Toomer </a:t>
            </a:r>
            <a:r>
              <a:rPr lang="en-US" sz="2400" dirty="0">
                <a:latin typeface="Times New Roman" panose="02020603050405020304" pitchFamily="18" charset="0"/>
                <a:cs typeface="Times New Roman" panose="02020603050405020304" pitchFamily="18" charset="0"/>
              </a:rPr>
              <a:t>(an African American poet and novelist commonly associated with the Harlem Renaissance), </a:t>
            </a:r>
            <a:r>
              <a:rPr lang="en-US" sz="2400" b="1" dirty="0">
                <a:latin typeface="Times New Roman" panose="02020603050405020304" pitchFamily="18" charset="0"/>
                <a:cs typeface="Times New Roman" panose="02020603050405020304" pitchFamily="18" charset="0"/>
              </a:rPr>
              <a:t>Rudolph Fisher </a:t>
            </a:r>
            <a:r>
              <a:rPr lang="en-US" sz="2400" dirty="0">
                <a:latin typeface="Times New Roman" panose="02020603050405020304" pitchFamily="18" charset="0"/>
                <a:cs typeface="Times New Roman" panose="02020603050405020304" pitchFamily="18" charset="0"/>
              </a:rPr>
              <a:t>(whom Langston Hughes called "the wittiest of these New Negroes of </a:t>
            </a:r>
            <a:r>
              <a:rPr lang="en-US" sz="2400" dirty="0" smtClean="0">
                <a:latin typeface="Times New Roman" panose="02020603050405020304" pitchFamily="18" charset="0"/>
                <a:cs typeface="Times New Roman" panose="02020603050405020304" pitchFamily="18" charset="0"/>
              </a:rPr>
              <a:t>Harlem”), </a:t>
            </a:r>
            <a:r>
              <a:rPr lang="en-US" sz="2400" b="1" dirty="0">
                <a:latin typeface="Times New Roman" panose="02020603050405020304" pitchFamily="18" charset="0"/>
                <a:cs typeface="Times New Roman" panose="02020603050405020304" pitchFamily="18" charset="0"/>
              </a:rPr>
              <a:t>Wallace Thurman</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Zora Neale Hurston </a:t>
            </a:r>
            <a:r>
              <a:rPr lang="en-US" sz="2400" dirty="0">
                <a:latin typeface="Times New Roman" panose="02020603050405020304" pitchFamily="18" charset="0"/>
                <a:cs typeface="Times New Roman" panose="02020603050405020304" pitchFamily="18" charset="0"/>
              </a:rPr>
              <a:t>(an influential author of African-American literature and </a:t>
            </a:r>
            <a:r>
              <a:rPr lang="en-US" sz="2400" dirty="0" smtClean="0">
                <a:latin typeface="Times New Roman" panose="02020603050405020304" pitchFamily="18" charset="0"/>
                <a:cs typeface="Times New Roman" panose="02020603050405020304" pitchFamily="18" charset="0"/>
              </a:rPr>
              <a:t>anthropologist), </a:t>
            </a:r>
            <a:r>
              <a:rPr lang="en-US" sz="2400" dirty="0">
                <a:latin typeface="Times New Roman" panose="02020603050405020304" pitchFamily="18" charset="0"/>
                <a:cs typeface="Times New Roman" panose="02020603050405020304" pitchFamily="18" charset="0"/>
              </a:rPr>
              <a:t>and </a:t>
            </a:r>
            <a:r>
              <a:rPr lang="en-US" sz="2400" b="1" dirty="0">
                <a:latin typeface="Times New Roman" panose="02020603050405020304" pitchFamily="18" charset="0"/>
                <a:cs typeface="Times New Roman" panose="02020603050405020304" pitchFamily="18" charset="0"/>
              </a:rPr>
              <a:t>Nella Larsen</a:t>
            </a:r>
            <a:r>
              <a:rPr lang="en-US" sz="2400" dirty="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algn="just"/>
            <a:endParaRPr lang="en-US" sz="2400" dirty="0">
              <a:latin typeface="Times New Roman" panose="02020603050405020304" pitchFamily="18" charset="0"/>
              <a:cs typeface="Times New Roman" panose="02020603050405020304" pitchFamily="18" charset="0"/>
            </a:endParaRPr>
          </a:p>
          <a:p>
            <a:pPr algn="just"/>
            <a:r>
              <a:rPr lang="en-US" sz="2400" b="1" i="1" dirty="0" smtClean="0">
                <a:latin typeface="Times New Roman" panose="02020603050405020304" pitchFamily="18" charset="0"/>
                <a:cs typeface="Times New Roman" panose="02020603050405020304" pitchFamily="18" charset="0"/>
              </a:rPr>
              <a:t>For </a:t>
            </a:r>
            <a:r>
              <a:rPr lang="en-US" sz="2400" b="1" i="1" dirty="0">
                <a:latin typeface="Times New Roman" panose="02020603050405020304" pitchFamily="18" charset="0"/>
                <a:cs typeface="Times New Roman" panose="02020603050405020304" pitchFamily="18" charset="0"/>
              </a:rPr>
              <a:t>ex.: </a:t>
            </a:r>
            <a:r>
              <a:rPr lang="en-US" sz="2400" dirty="0">
                <a:latin typeface="Times New Roman" panose="02020603050405020304" pitchFamily="18" charset="0"/>
                <a:cs typeface="Times New Roman" panose="02020603050405020304" pitchFamily="18" charset="0"/>
              </a:rPr>
              <a:t>Toomer’s </a:t>
            </a:r>
            <a:r>
              <a:rPr lang="en-US" sz="2400" b="1" i="1" dirty="0">
                <a:latin typeface="Times New Roman" panose="02020603050405020304" pitchFamily="18" charset="0"/>
                <a:cs typeface="Times New Roman" panose="02020603050405020304" pitchFamily="18" charset="0"/>
              </a:rPr>
              <a:t>Cane (1923), </a:t>
            </a:r>
            <a:r>
              <a:rPr lang="en-US" sz="2400" dirty="0">
                <a:latin typeface="Times New Roman" panose="02020603050405020304" pitchFamily="18" charset="0"/>
                <a:cs typeface="Times New Roman" panose="02020603050405020304" pitchFamily="18" charset="0"/>
              </a:rPr>
              <a:t>an avant-garde collection of sketches, fiction, poetry, and drama, set a standard for </a:t>
            </a:r>
            <a:r>
              <a:rPr lang="en-US" sz="2400" dirty="0" smtClean="0">
                <a:latin typeface="Times New Roman" panose="02020603050405020304" pitchFamily="18" charset="0"/>
                <a:cs typeface="Times New Roman" panose="02020603050405020304" pitchFamily="18" charset="0"/>
              </a:rPr>
              <a:t>experimentalism;</a:t>
            </a:r>
          </a:p>
          <a:p>
            <a:pPr algn="just"/>
            <a:r>
              <a:rPr lang="en-US" sz="2400" dirty="0">
                <a:latin typeface="Times New Roman" panose="02020603050405020304" pitchFamily="18" charset="0"/>
                <a:cs typeface="Times New Roman" panose="02020603050405020304" pitchFamily="18" charset="0"/>
              </a:rPr>
              <a:t>Fisher’s </a:t>
            </a:r>
            <a:r>
              <a:rPr lang="en-US" sz="2400" b="1" i="1" dirty="0">
                <a:latin typeface="Times New Roman" panose="02020603050405020304" pitchFamily="18" charset="0"/>
                <a:cs typeface="Times New Roman" panose="02020603050405020304" pitchFamily="18" charset="0"/>
              </a:rPr>
              <a:t>The Walls of Jericho (1928) </a:t>
            </a:r>
            <a:r>
              <a:rPr lang="en-US" sz="2400" dirty="0">
                <a:latin typeface="Times New Roman" panose="02020603050405020304" pitchFamily="18" charset="0"/>
                <a:cs typeface="Times New Roman" panose="02020603050405020304" pitchFamily="18" charset="0"/>
              </a:rPr>
              <a:t>won critical applause because of the novel’s balanced satire of class and </a:t>
            </a:r>
            <a:r>
              <a:rPr lang="en-US" sz="2400" dirty="0" err="1">
                <a:latin typeface="Times New Roman" panose="02020603050405020304" pitchFamily="18" charset="0"/>
                <a:cs typeface="Times New Roman" panose="02020603050405020304" pitchFamily="18" charset="0"/>
              </a:rPr>
              <a:t>colour</a:t>
            </a:r>
            <a:r>
              <a:rPr lang="en-US" sz="2400" dirty="0">
                <a:latin typeface="Times New Roman" panose="02020603050405020304" pitchFamily="18" charset="0"/>
                <a:cs typeface="Times New Roman" panose="02020603050405020304" pitchFamily="18" charset="0"/>
              </a:rPr>
              <a:t> prejudice among black New </a:t>
            </a:r>
            <a:r>
              <a:rPr lang="en-US" sz="2400" dirty="0" smtClean="0">
                <a:latin typeface="Times New Roman" panose="02020603050405020304" pitchFamily="18" charset="0"/>
                <a:cs typeface="Times New Roman" panose="02020603050405020304" pitchFamily="18" charset="0"/>
              </a:rPr>
              <a:t>Yorkers;</a:t>
            </a:r>
          </a:p>
          <a:p>
            <a:pPr algn="just"/>
            <a:r>
              <a:rPr lang="en-US" sz="2400" dirty="0">
                <a:latin typeface="Times New Roman" panose="02020603050405020304" pitchFamily="18" charset="0"/>
                <a:cs typeface="Times New Roman" panose="02020603050405020304" pitchFamily="18" charset="0"/>
              </a:rPr>
              <a:t>Thurman’s </a:t>
            </a:r>
            <a:r>
              <a:rPr lang="en-US" sz="2400" b="1" i="1" dirty="0">
                <a:latin typeface="Times New Roman" panose="02020603050405020304" pitchFamily="18" charset="0"/>
                <a:cs typeface="Times New Roman" panose="02020603050405020304" pitchFamily="18" charset="0"/>
              </a:rPr>
              <a:t>The Blacker the Berry (1929) </a:t>
            </a:r>
            <a:r>
              <a:rPr lang="en-US" sz="2400" dirty="0">
                <a:latin typeface="Times New Roman" panose="02020603050405020304" pitchFamily="18" charset="0"/>
                <a:cs typeface="Times New Roman" panose="02020603050405020304" pitchFamily="18" charset="0"/>
              </a:rPr>
              <a:t>exposes </a:t>
            </a:r>
            <a:r>
              <a:rPr lang="en-US" sz="2400" dirty="0" err="1">
                <a:latin typeface="Times New Roman" panose="02020603050405020304" pitchFamily="18" charset="0"/>
                <a:cs typeface="Times New Roman" panose="02020603050405020304" pitchFamily="18" charset="0"/>
              </a:rPr>
              <a:t>colour</a:t>
            </a:r>
            <a:r>
              <a:rPr lang="en-US" sz="2400" dirty="0">
                <a:latin typeface="Times New Roman" panose="02020603050405020304" pitchFamily="18" charset="0"/>
                <a:cs typeface="Times New Roman" panose="02020603050405020304" pitchFamily="18" charset="0"/>
              </a:rPr>
              <a:t> prejudice among African </a:t>
            </a:r>
            <a:r>
              <a:rPr lang="en-US" sz="2400" dirty="0" smtClean="0">
                <a:latin typeface="Times New Roman" panose="02020603050405020304" pitchFamily="18" charset="0"/>
                <a:cs typeface="Times New Roman" panose="02020603050405020304" pitchFamily="18" charset="0"/>
              </a:rPr>
              <a:t>Americans.</a:t>
            </a:r>
          </a:p>
          <a:p>
            <a:pPr algn="just"/>
            <a:r>
              <a:rPr lang="en-US"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71915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48680"/>
            <a:ext cx="8136904" cy="5755422"/>
          </a:xfrm>
          <a:prstGeom prst="rect">
            <a:avLst/>
          </a:prstGeom>
        </p:spPr>
        <p:txBody>
          <a:bodyPr wrap="square">
            <a:spAutoFit/>
          </a:bodyPr>
          <a:lstStyle/>
          <a:p>
            <a:pPr algn="ctr"/>
            <a:r>
              <a:rPr lang="en-US" sz="2800" b="1" dirty="0">
                <a:latin typeface="Times New Roman" panose="02020603050405020304" pitchFamily="18" charset="0"/>
                <a:cs typeface="Times New Roman" panose="02020603050405020304" pitchFamily="18" charset="0"/>
              </a:rPr>
              <a:t>Playwrights and </a:t>
            </a:r>
            <a:r>
              <a:rPr lang="en-US" sz="2800" b="1" dirty="0" smtClean="0">
                <a:latin typeface="Times New Roman" panose="02020603050405020304" pitchFamily="18" charset="0"/>
                <a:cs typeface="Times New Roman" panose="02020603050405020304" pitchFamily="18" charset="0"/>
              </a:rPr>
              <a:t>editors</a:t>
            </a:r>
          </a:p>
          <a:p>
            <a:pPr algn="ctr"/>
            <a:endParaRPr lang="en-US" sz="2800" b="1" dirty="0" smtClean="0">
              <a:latin typeface="Times New Roman" panose="02020603050405020304" pitchFamily="18" charset="0"/>
              <a:cs typeface="Times New Roman" panose="02020603050405020304" pitchFamily="18" charset="0"/>
            </a:endParaRPr>
          </a:p>
          <a:p>
            <a:pPr algn="just"/>
            <a:r>
              <a:rPr lang="en-US" sz="2400" b="1" dirty="0">
                <a:latin typeface="Times New Roman" panose="02020603050405020304" pitchFamily="18" charset="0"/>
                <a:cs typeface="Times New Roman" panose="02020603050405020304" pitchFamily="18" charset="0"/>
              </a:rPr>
              <a:t>Willis </a:t>
            </a:r>
            <a:r>
              <a:rPr lang="en-US" sz="2400" b="1" dirty="0" smtClean="0">
                <a:latin typeface="Times New Roman" panose="02020603050405020304" pitchFamily="18" charset="0"/>
                <a:cs typeface="Times New Roman" panose="02020603050405020304" pitchFamily="18" charset="0"/>
              </a:rPr>
              <a:t>Richardson</a:t>
            </a:r>
            <a:r>
              <a:rPr lang="en-US" sz="2400" dirty="0" smtClean="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The Chip Woman’s Fortune (produced 1923) </a:t>
            </a:r>
            <a:r>
              <a:rPr lang="en-US" sz="2400" dirty="0">
                <a:latin typeface="Times New Roman" panose="02020603050405020304" pitchFamily="18" charset="0"/>
                <a:cs typeface="Times New Roman" panose="02020603050405020304" pitchFamily="18" charset="0"/>
              </a:rPr>
              <a:t>was </a:t>
            </a:r>
            <a:r>
              <a:rPr lang="en-US" sz="2400" i="1" dirty="0">
                <a:latin typeface="Times New Roman" panose="02020603050405020304" pitchFamily="18" charset="0"/>
                <a:cs typeface="Times New Roman" panose="02020603050405020304" pitchFamily="18" charset="0"/>
              </a:rPr>
              <a:t>the first nonmusical play </a:t>
            </a:r>
            <a:r>
              <a:rPr lang="en-US" sz="2400" dirty="0">
                <a:latin typeface="Times New Roman" panose="02020603050405020304" pitchFamily="18" charset="0"/>
                <a:cs typeface="Times New Roman" panose="02020603050405020304" pitchFamily="18" charset="0"/>
              </a:rPr>
              <a:t>by an African American to be produced on </a:t>
            </a:r>
            <a:r>
              <a:rPr lang="en-US" sz="2400" dirty="0" smtClean="0">
                <a:latin typeface="Times New Roman" panose="02020603050405020304" pitchFamily="18" charset="0"/>
                <a:cs typeface="Times New Roman" panose="02020603050405020304" pitchFamily="18" charset="0"/>
              </a:rPr>
              <a:t>Broadway;</a:t>
            </a:r>
          </a:p>
          <a:p>
            <a:pPr algn="just"/>
            <a:r>
              <a:rPr lang="en-US" sz="2400" i="1" dirty="0">
                <a:latin typeface="Times New Roman" panose="02020603050405020304" pitchFamily="18" charset="0"/>
                <a:cs typeface="Times New Roman" panose="02020603050405020304" pitchFamily="18" charset="0"/>
              </a:rPr>
              <a:t>African American editors </a:t>
            </a:r>
            <a:r>
              <a:rPr lang="en-US" sz="2400" dirty="0">
                <a:latin typeface="Times New Roman" panose="02020603050405020304" pitchFamily="18" charset="0"/>
                <a:cs typeface="Times New Roman" panose="02020603050405020304" pitchFamily="18" charset="0"/>
              </a:rPr>
              <a:t>such as </a:t>
            </a:r>
            <a:r>
              <a:rPr lang="en-US" sz="2400" b="1" dirty="0">
                <a:latin typeface="Times New Roman" panose="02020603050405020304" pitchFamily="18" charset="0"/>
                <a:cs typeface="Times New Roman" panose="02020603050405020304" pitchFamily="18" charset="0"/>
              </a:rPr>
              <a:t>Charles S. Johnson</a:t>
            </a:r>
            <a:r>
              <a:rPr lang="en-US" sz="2400" dirty="0">
                <a:latin typeface="Times New Roman" panose="02020603050405020304" pitchFamily="18" charset="0"/>
                <a:cs typeface="Times New Roman" panose="02020603050405020304" pitchFamily="18" charset="0"/>
              </a:rPr>
              <a:t>, whose monthly </a:t>
            </a:r>
            <a:r>
              <a:rPr lang="en-US" sz="2400" b="1" i="1" dirty="0">
                <a:latin typeface="Times New Roman" panose="02020603050405020304" pitchFamily="18" charset="0"/>
                <a:cs typeface="Times New Roman" panose="02020603050405020304" pitchFamily="18" charset="0"/>
              </a:rPr>
              <a:t>Opportunity</a:t>
            </a:r>
            <a:r>
              <a:rPr lang="en-US" sz="2400" dirty="0">
                <a:latin typeface="Times New Roman" panose="02020603050405020304" pitchFamily="18" charset="0"/>
                <a:cs typeface="Times New Roman" panose="02020603050405020304" pitchFamily="18" charset="0"/>
              </a:rPr>
              <a:t> was launched in </a:t>
            </a:r>
            <a:r>
              <a:rPr lang="en-US" sz="2400" dirty="0" smtClean="0">
                <a:latin typeface="Times New Roman" panose="02020603050405020304" pitchFamily="18" charset="0"/>
                <a:cs typeface="Times New Roman" panose="02020603050405020304" pitchFamily="18" charset="0"/>
              </a:rPr>
              <a:t>1923, </a:t>
            </a:r>
            <a:r>
              <a:rPr lang="en-US" sz="2400" dirty="0">
                <a:latin typeface="Times New Roman" panose="02020603050405020304" pitchFamily="18" charset="0"/>
                <a:cs typeface="Times New Roman" panose="02020603050405020304" pitchFamily="18" charset="0"/>
              </a:rPr>
              <a:t>and the respected </a:t>
            </a:r>
            <a:r>
              <a:rPr lang="en-US" sz="2400" i="1" dirty="0" smtClean="0">
                <a:latin typeface="Times New Roman" panose="02020603050405020304" pitchFamily="18" charset="0"/>
                <a:cs typeface="Times New Roman" panose="02020603050405020304" pitchFamily="18" charset="0"/>
              </a:rPr>
              <a:t>short-story writer </a:t>
            </a:r>
            <a:r>
              <a:rPr lang="en-US" sz="2400" b="1" dirty="0" smtClean="0">
                <a:latin typeface="Times New Roman" panose="02020603050405020304" pitchFamily="18" charset="0"/>
                <a:cs typeface="Times New Roman" panose="02020603050405020304" pitchFamily="18" charset="0"/>
              </a:rPr>
              <a:t>Eric </a:t>
            </a:r>
            <a:r>
              <a:rPr lang="en-US" sz="2400" b="1" dirty="0" err="1" smtClean="0">
                <a:latin typeface="Times New Roman" panose="02020603050405020304" pitchFamily="18" charset="0"/>
                <a:cs typeface="Times New Roman" panose="02020603050405020304" pitchFamily="18" charset="0"/>
              </a:rPr>
              <a:t>Walrond</a:t>
            </a:r>
            <a:r>
              <a:rPr lang="en-US" sz="2400" dirty="0">
                <a:latin typeface="Times New Roman" panose="02020603050405020304" pitchFamily="18" charset="0"/>
                <a:cs typeface="Times New Roman" panose="02020603050405020304" pitchFamily="18" charset="0"/>
              </a:rPr>
              <a:t>, who published young black writers in </a:t>
            </a:r>
            <a:r>
              <a:rPr lang="en-US" sz="2400" b="1" i="1" dirty="0">
                <a:latin typeface="Times New Roman" panose="02020603050405020304" pitchFamily="18" charset="0"/>
                <a:cs typeface="Times New Roman" panose="02020603050405020304" pitchFamily="18" charset="0"/>
              </a:rPr>
              <a:t>Negro </a:t>
            </a:r>
            <a:r>
              <a:rPr lang="en-US" sz="2400" b="1" i="1" dirty="0" smtClean="0">
                <a:latin typeface="Times New Roman" panose="02020603050405020304" pitchFamily="18" charset="0"/>
                <a:cs typeface="Times New Roman" panose="02020603050405020304" pitchFamily="18" charset="0"/>
              </a:rPr>
              <a:t>World;</a:t>
            </a:r>
          </a:p>
          <a:p>
            <a:pPr algn="just"/>
            <a:r>
              <a:rPr lang="en-US" sz="2400" i="1" dirty="0">
                <a:latin typeface="Times New Roman" panose="02020603050405020304" pitchFamily="18" charset="0"/>
                <a:cs typeface="Times New Roman" panose="02020603050405020304" pitchFamily="18" charset="0"/>
              </a:rPr>
              <a:t>Anthologies</a:t>
            </a:r>
            <a:r>
              <a:rPr lang="en-US" sz="2400" dirty="0">
                <a:latin typeface="Times New Roman" panose="02020603050405020304" pitchFamily="18" charset="0"/>
                <a:cs typeface="Times New Roman" panose="02020603050405020304" pitchFamily="18" charset="0"/>
              </a:rPr>
              <a:t>, particularly of poetry, abounded during the Harlem Renaissance, enhancing the literary reputations of both the writers represented in them and their editors. The </a:t>
            </a:r>
            <a:r>
              <a:rPr lang="en-US" sz="2400" i="1" dirty="0">
                <a:latin typeface="Times New Roman" panose="02020603050405020304" pitchFamily="18" charset="0"/>
                <a:cs typeface="Times New Roman" panose="02020603050405020304" pitchFamily="18" charset="0"/>
              </a:rPr>
              <a:t>editors</a:t>
            </a:r>
            <a:r>
              <a:rPr lang="en-US" sz="2400" dirty="0">
                <a:latin typeface="Times New Roman" panose="02020603050405020304" pitchFamily="18" charset="0"/>
                <a:cs typeface="Times New Roman" panose="02020603050405020304" pitchFamily="18" charset="0"/>
              </a:rPr>
              <a:t> included </a:t>
            </a:r>
            <a:r>
              <a:rPr lang="en-US" sz="2400" b="1" dirty="0">
                <a:latin typeface="Times New Roman" panose="02020603050405020304" pitchFamily="18" charset="0"/>
                <a:cs typeface="Times New Roman" panose="02020603050405020304" pitchFamily="18" charset="0"/>
              </a:rPr>
              <a:t>James Weldon Johnson </a:t>
            </a:r>
            <a:r>
              <a:rPr lang="en-US" sz="2400" dirty="0">
                <a:latin typeface="Times New Roman" panose="02020603050405020304" pitchFamily="18" charset="0"/>
                <a:cs typeface="Times New Roman" panose="02020603050405020304" pitchFamily="18" charset="0"/>
              </a:rPr>
              <a:t>(</a:t>
            </a:r>
            <a:r>
              <a:rPr lang="en-US" sz="2400" i="1" dirty="0">
                <a:latin typeface="Times New Roman" panose="02020603050405020304" pitchFamily="18" charset="0"/>
                <a:cs typeface="Times New Roman" panose="02020603050405020304" pitchFamily="18" charset="0"/>
              </a:rPr>
              <a:t>The Book of American Negro Poetry [1922]</a:t>
            </a:r>
            <a:r>
              <a:rPr lang="en-US" sz="2400" dirty="0">
                <a:latin typeface="Times New Roman" panose="02020603050405020304" pitchFamily="18" charset="0"/>
                <a:cs typeface="Times New Roman" panose="02020603050405020304" pitchFamily="18" charset="0"/>
              </a:rPr>
              <a:t> and </a:t>
            </a:r>
            <a:r>
              <a:rPr lang="en-US" sz="2400" i="1" dirty="0">
                <a:latin typeface="Times New Roman" panose="02020603050405020304" pitchFamily="18" charset="0"/>
                <a:cs typeface="Times New Roman" panose="02020603050405020304" pitchFamily="18" charset="0"/>
              </a:rPr>
              <a:t>The Book of American Negro Spirituals [1925, 1926]</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Charles S. Johnson </a:t>
            </a:r>
            <a:r>
              <a:rPr lang="en-US" sz="2400" dirty="0">
                <a:latin typeface="Times New Roman" panose="02020603050405020304" pitchFamily="18" charset="0"/>
                <a:cs typeface="Times New Roman" panose="02020603050405020304" pitchFamily="18" charset="0"/>
              </a:rPr>
              <a:t>(</a:t>
            </a:r>
            <a:r>
              <a:rPr lang="en-US" sz="2400" i="1" dirty="0">
                <a:latin typeface="Times New Roman" panose="02020603050405020304" pitchFamily="18" charset="0"/>
                <a:cs typeface="Times New Roman" panose="02020603050405020304" pitchFamily="18" charset="0"/>
              </a:rPr>
              <a:t>Ebony and Topaz [1927</a:t>
            </a:r>
            <a:r>
              <a:rPr lang="en-US" sz="2400" i="1"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73182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noAutofit/>
          </a:bodyPr>
          <a:lstStyle/>
          <a:p>
            <a:r>
              <a:rPr lang="en-US" sz="2400" b="1" i="1" dirty="0">
                <a:latin typeface="Times New Roman" panose="02020603050405020304" pitchFamily="18" charset="0"/>
                <a:cs typeface="Times New Roman" panose="02020603050405020304" pitchFamily="18" charset="0"/>
              </a:rPr>
              <a:t>African American Theatre</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Lorraine Hansberry </a:t>
            </a:r>
            <a:r>
              <a:rPr lang="en-US" sz="2400" b="1" i="1" dirty="0">
                <a:latin typeface="Times New Roman" panose="02020603050405020304" pitchFamily="18" charset="0"/>
                <a:cs typeface="Times New Roman" panose="02020603050405020304" pitchFamily="18" charset="0"/>
              </a:rPr>
              <a:t>“A Raisin in the Sun”</a:t>
            </a:r>
            <a:r>
              <a:rPr lang="en-US" sz="2400" dirty="0">
                <a:latin typeface="Times New Roman" panose="02020603050405020304" pitchFamily="18" charset="0"/>
                <a:cs typeface="Times New Roman" panose="02020603050405020304" pitchFamily="18" charset="0"/>
              </a:rPr>
              <a:t> (March 1959) is a searching portrayal of an African American family confronting the problems of upward mobility and integration.</a:t>
            </a:r>
            <a:br>
              <a:rPr lang="en-US" sz="2400" dirty="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563268" y="1897211"/>
            <a:ext cx="5243014" cy="3901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31769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43608" y="476671"/>
            <a:ext cx="7488832" cy="5201424"/>
          </a:xfrm>
          <a:prstGeom prst="rect">
            <a:avLst/>
          </a:prstGeom>
        </p:spPr>
        <p:txBody>
          <a:bodyPr wrap="square">
            <a:spAutoFit/>
          </a:bodyPr>
          <a:lstStyle/>
          <a:p>
            <a:pPr algn="ctr"/>
            <a:r>
              <a:rPr lang="en-US" sz="4000" b="1" i="1" dirty="0" smtClean="0">
                <a:latin typeface="Times New Roman" panose="02020603050405020304" pitchFamily="18" charset="0"/>
                <a:cs typeface="Times New Roman" panose="02020603050405020304" pitchFamily="18" charset="0"/>
              </a:rPr>
              <a:t>African American </a:t>
            </a:r>
            <a:r>
              <a:rPr lang="en-US" sz="4000" b="1" i="1" dirty="0" smtClean="0">
                <a:latin typeface="Times New Roman" panose="02020603050405020304" pitchFamily="18" charset="0"/>
                <a:cs typeface="Times New Roman" panose="02020603050405020304" pitchFamily="18" charset="0"/>
              </a:rPr>
              <a:t>literature</a:t>
            </a:r>
            <a:r>
              <a:rPr lang="ru-RU" sz="4000" dirty="0">
                <a:latin typeface="Times New Roman" panose="02020603050405020304" pitchFamily="18" charset="0"/>
                <a:cs typeface="Times New Roman" panose="02020603050405020304" pitchFamily="18" charset="0"/>
              </a:rPr>
              <a:t> </a:t>
            </a:r>
            <a:r>
              <a:rPr lang="ru-RU" sz="4000" dirty="0" smtClean="0">
                <a:latin typeface="Times New Roman" panose="02020603050405020304" pitchFamily="18" charset="0"/>
                <a:cs typeface="Times New Roman" panose="02020603050405020304" pitchFamily="18" charset="0"/>
              </a:rPr>
              <a:t>– </a:t>
            </a:r>
          </a:p>
          <a:p>
            <a:pPr algn="ctr"/>
            <a:endParaRPr lang="en-US" sz="40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body of literature written by Americans of African descent. </a:t>
            </a:r>
            <a:endParaRPr lang="ru-RU" sz="2800" dirty="0" smtClean="0">
              <a:latin typeface="Times New Roman" panose="02020603050405020304" pitchFamily="18" charset="0"/>
              <a:cs typeface="Times New Roman" panose="02020603050405020304" pitchFamily="18" charset="0"/>
            </a:endParaRPr>
          </a:p>
          <a:p>
            <a:pPr algn="just"/>
            <a:endParaRPr lang="en-US" sz="2800" dirty="0" smtClean="0">
              <a:latin typeface="Times New Roman" panose="02020603050405020304" pitchFamily="18" charset="0"/>
              <a:cs typeface="Times New Roman" panose="02020603050405020304" pitchFamily="18" charset="0"/>
            </a:endParaRPr>
          </a:p>
          <a:p>
            <a:pPr algn="just"/>
            <a:endParaRPr lang="ru-RU" sz="28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Although </a:t>
            </a:r>
            <a:r>
              <a:rPr lang="en-US" sz="2800" dirty="0" smtClean="0">
                <a:latin typeface="Times New Roman" panose="02020603050405020304" pitchFamily="18" charset="0"/>
                <a:cs typeface="Times New Roman" panose="02020603050405020304" pitchFamily="18" charset="0"/>
              </a:rPr>
              <a:t>since 1970 African American </a:t>
            </a:r>
            <a:r>
              <a:rPr lang="en-US" sz="2800" dirty="0" smtClean="0">
                <a:latin typeface="Times New Roman" panose="02020603050405020304" pitchFamily="18" charset="0"/>
                <a:cs typeface="Times New Roman" panose="02020603050405020304" pitchFamily="18" charset="0"/>
              </a:rPr>
              <a:t>writers</a:t>
            </a:r>
            <a:r>
              <a:rPr lang="ru-RU"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have </a:t>
            </a:r>
            <a:r>
              <a:rPr lang="en-US" sz="2800" dirty="0" smtClean="0">
                <a:latin typeface="Times New Roman" panose="02020603050405020304" pitchFamily="18" charset="0"/>
                <a:cs typeface="Times New Roman" panose="02020603050405020304" pitchFamily="18" charset="0"/>
              </a:rPr>
              <a:t>earned widespread critical acclaim, this literature has been recognized internationally as well as nationally </a:t>
            </a:r>
            <a:r>
              <a:rPr lang="en-US" sz="2800" b="1" dirty="0" smtClean="0">
                <a:latin typeface="Times New Roman" panose="02020603050405020304" pitchFamily="18" charset="0"/>
                <a:cs typeface="Times New Roman" panose="02020603050405020304" pitchFamily="18" charset="0"/>
              </a:rPr>
              <a:t>since</a:t>
            </a:r>
            <a:r>
              <a:rPr lang="en-US" sz="2800" dirty="0" smtClean="0">
                <a:latin typeface="Times New Roman" panose="02020603050405020304" pitchFamily="18" charset="0"/>
                <a:cs typeface="Times New Roman" panose="02020603050405020304" pitchFamily="18" charset="0"/>
              </a:rPr>
              <a:t> its inception in </a:t>
            </a:r>
            <a:r>
              <a:rPr lang="en-US" sz="2800" b="1" dirty="0" smtClean="0">
                <a:latin typeface="Times New Roman" panose="02020603050405020304" pitchFamily="18" charset="0"/>
                <a:cs typeface="Times New Roman" panose="02020603050405020304" pitchFamily="18" charset="0"/>
              </a:rPr>
              <a:t>the late 18th century</a:t>
            </a:r>
            <a:r>
              <a:rPr lang="en-US" sz="2800" dirty="0" smtClean="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08654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682" y="116632"/>
            <a:ext cx="8784976" cy="6555641"/>
          </a:xfrm>
          <a:prstGeom prst="rect">
            <a:avLst/>
          </a:prstGeom>
        </p:spPr>
        <p:txBody>
          <a:bodyPr wrap="square">
            <a:spAutoFit/>
          </a:bodyPr>
          <a:lstStyle/>
          <a:p>
            <a:pPr algn="ctr"/>
            <a:r>
              <a:rPr lang="en-US" sz="2800" b="1" i="1" dirty="0">
                <a:latin typeface="Times New Roman" panose="02020603050405020304" pitchFamily="18" charset="0"/>
                <a:cs typeface="Times New Roman" panose="02020603050405020304" pitchFamily="18" charset="0"/>
              </a:rPr>
              <a:t>The Literature Of Civil Rights and the Black Arts movement </a:t>
            </a:r>
            <a:endParaRPr lang="en-US" sz="2800" b="1" i="1"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Declaring </a:t>
            </a:r>
            <a:r>
              <a:rPr lang="en-US" sz="2800" dirty="0">
                <a:latin typeface="Times New Roman" panose="02020603050405020304" pitchFamily="18" charset="0"/>
                <a:cs typeface="Times New Roman" panose="02020603050405020304" pitchFamily="18" charset="0"/>
              </a:rPr>
              <a:t>that </a:t>
            </a:r>
            <a:r>
              <a:rPr lang="en-US" sz="2800" i="1" dirty="0">
                <a:latin typeface="Times New Roman" panose="02020603050405020304" pitchFamily="18" charset="0"/>
                <a:cs typeface="Times New Roman" panose="02020603050405020304" pitchFamily="18" charset="0"/>
              </a:rPr>
              <a:t>“all art is ultimately social,” </a:t>
            </a:r>
            <a:r>
              <a:rPr lang="en-US" sz="2800" dirty="0" smtClean="0">
                <a:latin typeface="Times New Roman" panose="02020603050405020304" pitchFamily="18" charset="0"/>
                <a:cs typeface="Times New Roman" panose="02020603050405020304" pitchFamily="18" charset="0"/>
              </a:rPr>
              <a:t>Lorraine Hansberry </a:t>
            </a:r>
            <a:r>
              <a:rPr lang="en-US" sz="2800" dirty="0">
                <a:latin typeface="Times New Roman" panose="02020603050405020304" pitchFamily="18" charset="0"/>
                <a:cs typeface="Times New Roman" panose="02020603050405020304" pitchFamily="18" charset="0"/>
              </a:rPr>
              <a:t>was one of several African American writers—most prominently </a:t>
            </a:r>
            <a:r>
              <a:rPr lang="en-US" sz="2800" b="1" dirty="0">
                <a:latin typeface="Times New Roman" panose="02020603050405020304" pitchFamily="18" charset="0"/>
                <a:cs typeface="Times New Roman" panose="02020603050405020304" pitchFamily="18" charset="0"/>
              </a:rPr>
              <a:t>James Arthur Baldwin </a:t>
            </a:r>
            <a:r>
              <a:rPr lang="en-US" sz="2800" dirty="0">
                <a:latin typeface="Times New Roman" panose="02020603050405020304" pitchFamily="18" charset="0"/>
                <a:cs typeface="Times New Roman" panose="02020603050405020304" pitchFamily="18" charset="0"/>
              </a:rPr>
              <a:t>and </a:t>
            </a:r>
            <a:r>
              <a:rPr lang="en-US" sz="2800" b="1" dirty="0">
                <a:latin typeface="Times New Roman" panose="02020603050405020304" pitchFamily="18" charset="0"/>
                <a:cs typeface="Times New Roman" panose="02020603050405020304" pitchFamily="18" charset="0"/>
              </a:rPr>
              <a:t>Alice Walker</a:t>
            </a:r>
            <a:r>
              <a:rPr lang="en-US" sz="2800" dirty="0">
                <a:latin typeface="Times New Roman" panose="02020603050405020304" pitchFamily="18" charset="0"/>
                <a:cs typeface="Times New Roman" panose="02020603050405020304" pitchFamily="18" charset="0"/>
              </a:rPr>
              <a:t>—to take an active part </a:t>
            </a:r>
            <a:r>
              <a:rPr lang="en-US" sz="2800" i="1" u="sng" dirty="0">
                <a:latin typeface="Times New Roman" panose="02020603050405020304" pitchFamily="18" charset="0"/>
                <a:cs typeface="Times New Roman" panose="02020603050405020304" pitchFamily="18" charset="0"/>
              </a:rPr>
              <a:t>in the civil rights movement</a:t>
            </a:r>
            <a:r>
              <a:rPr lang="en-US" sz="2800" dirty="0">
                <a:latin typeface="Times New Roman" panose="02020603050405020304" pitchFamily="18" charset="0"/>
                <a:cs typeface="Times New Roman" panose="02020603050405020304" pitchFamily="18" charset="0"/>
              </a:rPr>
              <a:t> and to be energized, imaginatively and socially, by the freedom struggles of the late 1950s and the ’60s. </a:t>
            </a:r>
            <a:endParaRPr lang="en-US" sz="2800" dirty="0" smtClean="0">
              <a:latin typeface="Times New Roman" panose="02020603050405020304" pitchFamily="18" charset="0"/>
              <a:cs typeface="Times New Roman" panose="02020603050405020304" pitchFamily="18" charset="0"/>
            </a:endParaRPr>
          </a:p>
          <a:p>
            <a:pPr algn="just"/>
            <a:r>
              <a:rPr lang="en-US" sz="2800" dirty="0">
                <a:latin typeface="Times New Roman" panose="02020603050405020304" pitchFamily="18" charset="0"/>
                <a:cs typeface="Times New Roman" panose="02020603050405020304" pitchFamily="18" charset="0"/>
              </a:rPr>
              <a:t>Rejecting any notion of the artist that separated him or her from the African American community, </a:t>
            </a:r>
            <a:r>
              <a:rPr lang="en-US" sz="2800" b="1" dirty="0">
                <a:latin typeface="Times New Roman" panose="02020603050405020304" pitchFamily="18" charset="0"/>
                <a:cs typeface="Times New Roman" panose="02020603050405020304" pitchFamily="18" charset="0"/>
              </a:rPr>
              <a:t>the Black Arts movement</a:t>
            </a:r>
            <a:r>
              <a:rPr lang="en-US" sz="2800" dirty="0">
                <a:latin typeface="Times New Roman" panose="02020603050405020304" pitchFamily="18" charset="0"/>
                <a:cs typeface="Times New Roman" panose="02020603050405020304" pitchFamily="18" charset="0"/>
              </a:rPr>
              <a:t> engaged in cultural nation </a:t>
            </a:r>
            <a:r>
              <a:rPr lang="en-US" sz="2800" dirty="0" smtClean="0">
                <a:latin typeface="Times New Roman" panose="02020603050405020304" pitchFamily="18" charset="0"/>
                <a:cs typeface="Times New Roman" panose="02020603050405020304" pitchFamily="18" charset="0"/>
              </a:rPr>
              <a:t>founding </a:t>
            </a:r>
            <a:r>
              <a:rPr lang="en-US" sz="2800" dirty="0">
                <a:latin typeface="Times New Roman" panose="02020603050405020304" pitchFamily="18" charset="0"/>
                <a:cs typeface="Times New Roman" panose="02020603050405020304" pitchFamily="18" charset="0"/>
              </a:rPr>
              <a:t>community theatres, creating literary magazines, and setting up small </a:t>
            </a:r>
            <a:r>
              <a:rPr lang="en-US" sz="2800" dirty="0" smtClean="0">
                <a:latin typeface="Times New Roman" panose="02020603050405020304" pitchFamily="18" charset="0"/>
                <a:cs typeface="Times New Roman" panose="02020603050405020304" pitchFamily="18" charset="0"/>
              </a:rPr>
              <a:t>presses (such as in </a:t>
            </a:r>
            <a:r>
              <a:rPr lang="en-US" sz="2800" dirty="0">
                <a:latin typeface="Times New Roman" panose="02020603050405020304" pitchFamily="18" charset="0"/>
                <a:cs typeface="Times New Roman" panose="02020603050405020304" pitchFamily="18" charset="0"/>
              </a:rPr>
              <a:t>1968 </a:t>
            </a: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landmark anthology </a:t>
            </a:r>
            <a:r>
              <a:rPr lang="en-US" sz="2800" b="1" i="1" dirty="0">
                <a:latin typeface="Times New Roman" panose="02020603050405020304" pitchFamily="18" charset="0"/>
                <a:cs typeface="Times New Roman" panose="02020603050405020304" pitchFamily="18" charset="0"/>
              </a:rPr>
              <a:t>Black Fire</a:t>
            </a:r>
            <a:r>
              <a:rPr lang="en-US" sz="2800" dirty="0">
                <a:latin typeface="Times New Roman" panose="02020603050405020304" pitchFamily="18" charset="0"/>
                <a:cs typeface="Times New Roman" panose="02020603050405020304" pitchFamily="18" charset="0"/>
              </a:rPr>
              <a:t>, edited by </a:t>
            </a:r>
            <a:r>
              <a:rPr lang="en-US" sz="2800" b="1" dirty="0" err="1">
                <a:latin typeface="Times New Roman" panose="02020603050405020304" pitchFamily="18" charset="0"/>
                <a:cs typeface="Times New Roman" panose="02020603050405020304" pitchFamily="18" charset="0"/>
              </a:rPr>
              <a:t>Amiri</a:t>
            </a:r>
            <a:r>
              <a:rPr lang="en-US" sz="2800" b="1" dirty="0">
                <a:latin typeface="Times New Roman" panose="02020603050405020304" pitchFamily="18" charset="0"/>
                <a:cs typeface="Times New Roman" panose="02020603050405020304" pitchFamily="18" charset="0"/>
              </a:rPr>
              <a:t> Baraka </a:t>
            </a:r>
            <a:r>
              <a:rPr lang="en-US" sz="2800" dirty="0">
                <a:latin typeface="Times New Roman" panose="02020603050405020304" pitchFamily="18" charset="0"/>
                <a:cs typeface="Times New Roman" panose="02020603050405020304" pitchFamily="18" charset="0"/>
              </a:rPr>
              <a:t>previously known as </a:t>
            </a:r>
            <a:r>
              <a:rPr lang="en-US" sz="2800" dirty="0" err="1">
                <a:latin typeface="Times New Roman" panose="02020603050405020304" pitchFamily="18" charset="0"/>
                <a:cs typeface="Times New Roman" panose="02020603050405020304" pitchFamily="18" charset="0"/>
              </a:rPr>
              <a:t>LeRoi</a:t>
            </a:r>
            <a:r>
              <a:rPr lang="en-US" sz="2800" dirty="0">
                <a:latin typeface="Times New Roman" panose="02020603050405020304" pitchFamily="18" charset="0"/>
                <a:cs typeface="Times New Roman" panose="02020603050405020304" pitchFamily="18" charset="0"/>
              </a:rPr>
              <a:t> Jones and </a:t>
            </a:r>
            <a:r>
              <a:rPr lang="en-US" sz="2800" b="1" dirty="0">
                <a:latin typeface="Times New Roman" panose="02020603050405020304" pitchFamily="18" charset="0"/>
                <a:cs typeface="Times New Roman" panose="02020603050405020304" pitchFamily="18" charset="0"/>
              </a:rPr>
              <a:t>Larry Neal</a:t>
            </a:r>
            <a:r>
              <a:rPr lang="en-US" sz="2800" dirty="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8718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352928" cy="5262979"/>
          </a:xfrm>
          <a:prstGeom prst="rect">
            <a:avLst/>
          </a:prstGeom>
        </p:spPr>
        <p:txBody>
          <a:bodyPr wrap="square">
            <a:spAutoFit/>
          </a:bodyPr>
          <a:lstStyle/>
          <a:p>
            <a:pPr algn="ctr"/>
            <a:r>
              <a:rPr lang="en-US" sz="3200" b="1" i="1" dirty="0" err="1" smtClean="0">
                <a:latin typeface="Times New Roman" panose="02020603050405020304" pitchFamily="18" charset="0"/>
                <a:cs typeface="Times New Roman" panose="02020603050405020304" pitchFamily="18" charset="0"/>
              </a:rPr>
              <a:t>Reconceptualizing</a:t>
            </a:r>
            <a:r>
              <a:rPr lang="en-US" sz="3200" b="1" i="1" dirty="0" smtClean="0">
                <a:latin typeface="Times New Roman" panose="02020603050405020304" pitchFamily="18" charset="0"/>
                <a:cs typeface="Times New Roman" panose="02020603050405020304" pitchFamily="18" charset="0"/>
              </a:rPr>
              <a:t> </a:t>
            </a:r>
            <a:r>
              <a:rPr lang="en-US" sz="3200" b="1" i="1" dirty="0">
                <a:latin typeface="Times New Roman" panose="02020603050405020304" pitchFamily="18" charset="0"/>
                <a:cs typeface="Times New Roman" panose="02020603050405020304" pitchFamily="18" charset="0"/>
              </a:rPr>
              <a:t>Blackness. </a:t>
            </a:r>
            <a:endParaRPr lang="en-US" sz="3200" b="1" i="1" dirty="0" smtClean="0">
              <a:latin typeface="Times New Roman" panose="02020603050405020304" pitchFamily="18" charset="0"/>
              <a:cs typeface="Times New Roman" panose="02020603050405020304" pitchFamily="18" charset="0"/>
            </a:endParaRPr>
          </a:p>
          <a:p>
            <a:pPr algn="ctr"/>
            <a:r>
              <a:rPr lang="en-US" sz="3200" b="1" i="1" dirty="0" smtClean="0">
                <a:latin typeface="Times New Roman" panose="02020603050405020304" pitchFamily="18" charset="0"/>
                <a:cs typeface="Times New Roman" panose="02020603050405020304" pitchFamily="18" charset="0"/>
              </a:rPr>
              <a:t>Renaissance </a:t>
            </a:r>
            <a:r>
              <a:rPr lang="en-US" sz="3200" b="1" i="1" dirty="0">
                <a:latin typeface="Times New Roman" panose="02020603050405020304" pitchFamily="18" charset="0"/>
                <a:cs typeface="Times New Roman" panose="02020603050405020304" pitchFamily="18" charset="0"/>
              </a:rPr>
              <a:t>in </a:t>
            </a:r>
            <a:r>
              <a:rPr lang="en-US" sz="3200" b="1" i="1" dirty="0" smtClean="0">
                <a:latin typeface="Times New Roman" panose="02020603050405020304" pitchFamily="18" charset="0"/>
                <a:cs typeface="Times New Roman" panose="02020603050405020304" pitchFamily="18" charset="0"/>
              </a:rPr>
              <a:t>the </a:t>
            </a:r>
            <a:r>
              <a:rPr lang="en-US" sz="3200" b="1" i="1" dirty="0">
                <a:latin typeface="Times New Roman" panose="02020603050405020304" pitchFamily="18" charset="0"/>
                <a:cs typeface="Times New Roman" panose="02020603050405020304" pitchFamily="18" charset="0"/>
              </a:rPr>
              <a:t>1970s</a:t>
            </a:r>
            <a:r>
              <a:rPr lang="en-US" sz="3200" b="1" i="1" dirty="0" smtClean="0">
                <a:latin typeface="Times New Roman" panose="02020603050405020304" pitchFamily="18" charset="0"/>
                <a:cs typeface="Times New Roman" panose="02020603050405020304" pitchFamily="18" charset="0"/>
              </a:rPr>
              <a:t>.</a:t>
            </a:r>
          </a:p>
          <a:p>
            <a:pPr algn="ctr"/>
            <a:endParaRPr lang="en-US" sz="3200" b="1" i="1" dirty="0" smtClean="0">
              <a:latin typeface="Times New Roman" panose="02020603050405020304" pitchFamily="18" charset="0"/>
              <a:cs typeface="Times New Roman" panose="02020603050405020304" pitchFamily="18" charset="0"/>
            </a:endParaRPr>
          </a:p>
          <a:p>
            <a:pPr algn="just"/>
            <a:r>
              <a:rPr lang="en-US" sz="2400" b="1" dirty="0" smtClean="0">
                <a:latin typeface="Times New Roman" panose="02020603050405020304" pitchFamily="18" charset="0"/>
                <a:cs typeface="Times New Roman" panose="02020603050405020304" pitchFamily="18" charset="0"/>
              </a:rPr>
              <a:t>“</a:t>
            </a:r>
            <a:r>
              <a:rPr lang="en-US" sz="2400" b="1" i="1" dirty="0" smtClean="0">
                <a:latin typeface="Times New Roman" panose="02020603050405020304" pitchFamily="18" charset="0"/>
                <a:cs typeface="Times New Roman" panose="02020603050405020304" pitchFamily="18" charset="0"/>
              </a:rPr>
              <a:t>The </a:t>
            </a:r>
            <a:r>
              <a:rPr lang="en-US" sz="2400" b="1" i="1" dirty="0">
                <a:latin typeface="Times New Roman" panose="02020603050405020304" pitchFamily="18" charset="0"/>
                <a:cs typeface="Times New Roman" panose="02020603050405020304" pitchFamily="18" charset="0"/>
              </a:rPr>
              <a:t>Bluest </a:t>
            </a:r>
            <a:r>
              <a:rPr lang="en-US" sz="2400" b="1" i="1" dirty="0" smtClean="0">
                <a:latin typeface="Times New Roman" panose="02020603050405020304" pitchFamily="18" charset="0"/>
                <a:cs typeface="Times New Roman" panose="02020603050405020304" pitchFamily="18" charset="0"/>
              </a:rPr>
              <a:t>Eye” </a:t>
            </a:r>
            <a:r>
              <a:rPr lang="en-US" sz="2400" b="1" i="1" dirty="0">
                <a:latin typeface="Times New Roman" panose="02020603050405020304" pitchFamily="18" charset="0"/>
                <a:cs typeface="Times New Roman" panose="02020603050405020304" pitchFamily="18" charset="0"/>
              </a:rPr>
              <a:t>(1970) </a:t>
            </a:r>
            <a:r>
              <a:rPr lang="en-US" sz="2400" dirty="0">
                <a:latin typeface="Times New Roman" panose="02020603050405020304" pitchFamily="18" charset="0"/>
                <a:cs typeface="Times New Roman" panose="02020603050405020304" pitchFamily="18" charset="0"/>
              </a:rPr>
              <a:t>by </a:t>
            </a:r>
            <a:r>
              <a:rPr lang="en-US" sz="2400" b="1" dirty="0">
                <a:latin typeface="Times New Roman" panose="02020603050405020304" pitchFamily="18" charset="0"/>
                <a:cs typeface="Times New Roman" panose="02020603050405020304" pitchFamily="18" charset="0"/>
              </a:rPr>
              <a:t>Toni Morrison </a:t>
            </a:r>
            <a:r>
              <a:rPr lang="en-US" sz="2400" dirty="0">
                <a:latin typeface="Times New Roman" panose="02020603050405020304" pitchFamily="18" charset="0"/>
                <a:cs typeface="Times New Roman" panose="02020603050405020304" pitchFamily="18" charset="0"/>
              </a:rPr>
              <a:t>- the “</a:t>
            </a:r>
            <a:r>
              <a:rPr lang="en-US" sz="2400" i="1" u="sng" dirty="0">
                <a:latin typeface="Times New Roman" panose="02020603050405020304" pitchFamily="18" charset="0"/>
                <a:cs typeface="Times New Roman" panose="02020603050405020304" pitchFamily="18" charset="0"/>
              </a:rPr>
              <a:t>Black is beautiful”</a:t>
            </a:r>
            <a:r>
              <a:rPr lang="en-US" sz="2400" dirty="0">
                <a:latin typeface="Times New Roman" panose="02020603050405020304" pitchFamily="18" charset="0"/>
                <a:cs typeface="Times New Roman" panose="02020603050405020304" pitchFamily="18" charset="0"/>
              </a:rPr>
              <a:t> slogan of the 1970s made it </a:t>
            </a:r>
            <a:r>
              <a:rPr lang="en-US" sz="2400" dirty="0" smtClean="0">
                <a:latin typeface="Times New Roman" panose="02020603050405020304" pitchFamily="18" charset="0"/>
                <a:cs typeface="Times New Roman" panose="02020603050405020304" pitchFamily="18" charset="0"/>
              </a:rPr>
              <a:t>topical.</a:t>
            </a:r>
          </a:p>
          <a:p>
            <a:pPr algn="just"/>
            <a:r>
              <a:rPr lang="en-US" sz="2400" b="1" i="1" dirty="0" smtClean="0">
                <a:latin typeface="Times New Roman" panose="02020603050405020304" pitchFamily="18" charset="0"/>
                <a:cs typeface="Times New Roman" panose="02020603050405020304" pitchFamily="18" charset="0"/>
              </a:rPr>
              <a:t>“Song </a:t>
            </a:r>
            <a:r>
              <a:rPr lang="en-US" sz="2400" b="1" i="1" dirty="0">
                <a:latin typeface="Times New Roman" panose="02020603050405020304" pitchFamily="18" charset="0"/>
                <a:cs typeface="Times New Roman" panose="02020603050405020304" pitchFamily="18" charset="0"/>
              </a:rPr>
              <a:t>of </a:t>
            </a:r>
            <a:r>
              <a:rPr lang="en-US" sz="2400" b="1" i="1" dirty="0" smtClean="0">
                <a:latin typeface="Times New Roman" panose="02020603050405020304" pitchFamily="18" charset="0"/>
                <a:cs typeface="Times New Roman" panose="02020603050405020304" pitchFamily="18" charset="0"/>
              </a:rPr>
              <a:t>Solomon” </a:t>
            </a:r>
            <a:r>
              <a:rPr lang="en-US" sz="2400" b="1" i="1" dirty="0">
                <a:latin typeface="Times New Roman" panose="02020603050405020304" pitchFamily="18" charset="0"/>
                <a:cs typeface="Times New Roman" panose="02020603050405020304" pitchFamily="18" charset="0"/>
              </a:rPr>
              <a:t>(1977) </a:t>
            </a:r>
            <a:r>
              <a:rPr lang="en-US" sz="2400" dirty="0">
                <a:latin typeface="Times New Roman" panose="02020603050405020304" pitchFamily="18" charset="0"/>
                <a:cs typeface="Times New Roman" panose="02020603050405020304" pitchFamily="18" charset="0"/>
              </a:rPr>
              <a:t>blends African American folklore, history, and literary </a:t>
            </a:r>
            <a:r>
              <a:rPr lang="en-US" sz="2400" dirty="0" smtClean="0">
                <a:latin typeface="Times New Roman" panose="02020603050405020304" pitchFamily="18" charset="0"/>
                <a:cs typeface="Times New Roman" panose="02020603050405020304" pitchFamily="18" charset="0"/>
              </a:rPr>
              <a:t>tradition.</a:t>
            </a:r>
          </a:p>
          <a:p>
            <a:pPr algn="just"/>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Toni </a:t>
            </a:r>
            <a:r>
              <a:rPr lang="en-US" sz="2400" dirty="0">
                <a:latin typeface="Times New Roman" panose="02020603050405020304" pitchFamily="18" charset="0"/>
                <a:cs typeface="Times New Roman" panose="02020603050405020304" pitchFamily="18" charset="0"/>
              </a:rPr>
              <a:t>Morrison was the leading African American writer of the 1970s, an inspiration to a generation of younger novelists, especially </a:t>
            </a:r>
            <a:r>
              <a:rPr lang="en-US" sz="2400" b="1" dirty="0">
                <a:latin typeface="Times New Roman" panose="02020603050405020304" pitchFamily="18" charset="0"/>
                <a:cs typeface="Times New Roman" panose="02020603050405020304" pitchFamily="18" charset="0"/>
              </a:rPr>
              <a:t>Toni Cade Bambara</a:t>
            </a:r>
            <a:r>
              <a:rPr lang="en-US" sz="2400" dirty="0">
                <a:latin typeface="Times New Roman" panose="02020603050405020304" pitchFamily="18" charset="0"/>
                <a:cs typeface="Times New Roman" panose="02020603050405020304" pitchFamily="18" charset="0"/>
              </a:rPr>
              <a:t>, whose novel </a:t>
            </a:r>
            <a:r>
              <a:rPr lang="en-US" sz="2400" i="1" dirty="0">
                <a:latin typeface="Times New Roman" panose="02020603050405020304" pitchFamily="18" charset="0"/>
                <a:cs typeface="Times New Roman" panose="02020603050405020304" pitchFamily="18" charset="0"/>
              </a:rPr>
              <a:t>The Salt Eaters (1980)</a:t>
            </a:r>
            <a:r>
              <a:rPr lang="en-US" sz="2400" dirty="0">
                <a:latin typeface="Times New Roman" panose="02020603050405020304" pitchFamily="18" charset="0"/>
                <a:cs typeface="Times New Roman" panose="02020603050405020304" pitchFamily="18" charset="0"/>
              </a:rPr>
              <a:t> won the American Book Award, and </a:t>
            </a:r>
            <a:r>
              <a:rPr lang="en-US" sz="2400" b="1" dirty="0">
                <a:latin typeface="Times New Roman" panose="02020603050405020304" pitchFamily="18" charset="0"/>
                <a:cs typeface="Times New Roman" panose="02020603050405020304" pitchFamily="18" charset="0"/>
              </a:rPr>
              <a:t>Gloria Naylor</a:t>
            </a:r>
            <a:r>
              <a:rPr lang="en-US" sz="2400" dirty="0">
                <a:latin typeface="Times New Roman" panose="02020603050405020304" pitchFamily="18" charset="0"/>
                <a:cs typeface="Times New Roman" panose="02020603050405020304" pitchFamily="18" charset="0"/>
              </a:rPr>
              <a:t>, whose novel </a:t>
            </a:r>
            <a:r>
              <a:rPr lang="en-US" sz="2400" i="1" dirty="0">
                <a:latin typeface="Times New Roman" panose="02020603050405020304" pitchFamily="18" charset="0"/>
                <a:cs typeface="Times New Roman" panose="02020603050405020304" pitchFamily="18" charset="0"/>
              </a:rPr>
              <a:t>The Women of Brewster </a:t>
            </a:r>
            <a:r>
              <a:rPr lang="en-US" sz="2400" i="1" dirty="0" smtClean="0">
                <a:latin typeface="Times New Roman" panose="02020603050405020304" pitchFamily="18" charset="0"/>
                <a:cs typeface="Times New Roman" panose="02020603050405020304" pitchFamily="18" charset="0"/>
              </a:rPr>
              <a:t>Place (</a:t>
            </a:r>
            <a:r>
              <a:rPr lang="en-US" sz="2400" i="1" dirty="0">
                <a:latin typeface="Times New Roman" panose="02020603050405020304" pitchFamily="18" charset="0"/>
                <a:cs typeface="Times New Roman" panose="02020603050405020304" pitchFamily="18" charset="0"/>
              </a:rPr>
              <a:t>1982) </a:t>
            </a:r>
            <a:r>
              <a:rPr lang="en-US" sz="2400" dirty="0">
                <a:latin typeface="Times New Roman" panose="02020603050405020304" pitchFamily="18" charset="0"/>
                <a:cs typeface="Times New Roman" panose="02020603050405020304" pitchFamily="18" charset="0"/>
              </a:rPr>
              <a:t>won a National Book Award for best first novel in 1983.</a:t>
            </a:r>
            <a:endParaRPr lang="ru-RU" dirty="0"/>
          </a:p>
        </p:txBody>
      </p:sp>
    </p:spTree>
    <p:extLst>
      <p:ext uri="{BB962C8B-B14F-4D97-AF65-F5344CB8AC3E}">
        <p14:creationId xmlns:p14="http://schemas.microsoft.com/office/powerpoint/2010/main" val="14633099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96944" cy="5262979"/>
          </a:xfrm>
          <a:prstGeom prst="rect">
            <a:avLst/>
          </a:prstGeom>
        </p:spPr>
        <p:txBody>
          <a:bodyPr wrap="square">
            <a:spAutoFit/>
          </a:bodyPr>
          <a:lstStyle/>
          <a:p>
            <a:pPr algn="ctr"/>
            <a:r>
              <a:rPr lang="en-US" sz="2800" b="1" i="1" dirty="0">
                <a:latin typeface="Times New Roman" panose="02020603050405020304" pitchFamily="18" charset="0"/>
                <a:cs typeface="Times New Roman" panose="02020603050405020304" pitchFamily="18" charset="0"/>
              </a:rPr>
              <a:t>Alice Walker </a:t>
            </a:r>
            <a:endParaRPr lang="en-US" sz="2800" b="1" i="1" dirty="0" smtClean="0">
              <a:latin typeface="Times New Roman" panose="02020603050405020304" pitchFamily="18" charset="0"/>
              <a:cs typeface="Times New Roman" panose="02020603050405020304" pitchFamily="18" charset="0"/>
            </a:endParaRPr>
          </a:p>
          <a:p>
            <a:pPr algn="ctr"/>
            <a:endParaRPr lang="en-US" sz="2800" b="1" i="1" dirty="0" smtClean="0">
              <a:latin typeface="Times New Roman" panose="02020603050405020304" pitchFamily="18" charset="0"/>
              <a:cs typeface="Times New Roman" panose="02020603050405020304" pitchFamily="18" charset="0"/>
            </a:endParaRPr>
          </a:p>
          <a:p>
            <a:pPr algn="just"/>
            <a:r>
              <a:rPr lang="en-US" sz="2800" b="1" i="1" dirty="0" smtClean="0">
                <a:latin typeface="Times New Roman" panose="02020603050405020304" pitchFamily="18" charset="0"/>
                <a:cs typeface="Times New Roman" panose="02020603050405020304" pitchFamily="18" charset="0"/>
              </a:rPr>
              <a:t>The </a:t>
            </a:r>
            <a:r>
              <a:rPr lang="en-US" sz="2800" b="1" i="1" dirty="0">
                <a:latin typeface="Times New Roman" panose="02020603050405020304" pitchFamily="18" charset="0"/>
                <a:cs typeface="Times New Roman" panose="02020603050405020304" pitchFamily="18" charset="0"/>
              </a:rPr>
              <a:t>Third Life of Grange Copeland (1970), </a:t>
            </a:r>
            <a:r>
              <a:rPr lang="en-US" sz="2800" u="sng" dirty="0">
                <a:latin typeface="Times New Roman" panose="02020603050405020304" pitchFamily="18" charset="0"/>
                <a:cs typeface="Times New Roman" panose="02020603050405020304" pitchFamily="18" charset="0"/>
              </a:rPr>
              <a:t>an epic novel</a:t>
            </a:r>
            <a:r>
              <a:rPr lang="en-US" sz="2800" dirty="0">
                <a:latin typeface="Times New Roman" panose="02020603050405020304" pitchFamily="18" charset="0"/>
                <a:cs typeface="Times New Roman" panose="02020603050405020304" pitchFamily="18" charset="0"/>
              </a:rPr>
              <a:t> that tracks three generations of a black Southern family through </a:t>
            </a:r>
            <a:r>
              <a:rPr lang="en-US" sz="2800" dirty="0" smtClean="0">
                <a:latin typeface="Times New Roman" panose="02020603050405020304" pitchFamily="18" charset="0"/>
                <a:cs typeface="Times New Roman" panose="02020603050405020304" pitchFamily="18" charset="0"/>
              </a:rPr>
              <a:t>internal; </a:t>
            </a:r>
          </a:p>
          <a:p>
            <a:pPr algn="just"/>
            <a:r>
              <a:rPr lang="en-US" sz="2800" b="1" i="1" dirty="0" smtClean="0">
                <a:latin typeface="Times New Roman" panose="02020603050405020304" pitchFamily="18" charset="0"/>
                <a:cs typeface="Times New Roman" panose="02020603050405020304" pitchFamily="18" charset="0"/>
              </a:rPr>
              <a:t>Revolutionary </a:t>
            </a:r>
            <a:r>
              <a:rPr lang="en-US" sz="2800" b="1" i="1" dirty="0">
                <a:latin typeface="Times New Roman" panose="02020603050405020304" pitchFamily="18" charset="0"/>
                <a:cs typeface="Times New Roman" panose="02020603050405020304" pitchFamily="18" charset="0"/>
              </a:rPr>
              <a:t>Petunias and Other Poems (1973), </a:t>
            </a:r>
            <a:r>
              <a:rPr lang="en-US" sz="2800" dirty="0">
                <a:latin typeface="Times New Roman" panose="02020603050405020304" pitchFamily="18" charset="0"/>
                <a:cs typeface="Times New Roman" panose="02020603050405020304" pitchFamily="18" charset="0"/>
              </a:rPr>
              <a:t>a collection of </a:t>
            </a:r>
            <a:r>
              <a:rPr lang="en-US" sz="2800" u="sng" dirty="0">
                <a:latin typeface="Times New Roman" panose="02020603050405020304" pitchFamily="18" charset="0"/>
                <a:cs typeface="Times New Roman" panose="02020603050405020304" pitchFamily="18" charset="0"/>
              </a:rPr>
              <a:t>poems</a:t>
            </a:r>
            <a:r>
              <a:rPr lang="en-US" sz="2800" dirty="0">
                <a:latin typeface="Times New Roman" panose="02020603050405020304" pitchFamily="18" charset="0"/>
                <a:cs typeface="Times New Roman" panose="02020603050405020304" pitchFamily="18" charset="0"/>
              </a:rPr>
              <a:t> that urges its reader to </a:t>
            </a:r>
            <a:r>
              <a:rPr lang="en-US" sz="2800" i="1" dirty="0">
                <a:latin typeface="Times New Roman" panose="02020603050405020304" pitchFamily="18" charset="0"/>
                <a:cs typeface="Times New Roman" panose="02020603050405020304" pitchFamily="18" charset="0"/>
              </a:rPr>
              <a:t>“[b]e nobody’s darling; / Be an outcast</a:t>
            </a:r>
            <a:r>
              <a:rPr lang="en-US" sz="2800" dirty="0">
                <a:latin typeface="Times New Roman" panose="02020603050405020304" pitchFamily="18" charset="0"/>
                <a:cs typeface="Times New Roman" panose="02020603050405020304" pitchFamily="18" charset="0"/>
              </a:rPr>
              <a:t>”; </a:t>
            </a:r>
            <a:endParaRPr lang="en-US" sz="2800" dirty="0" smtClean="0">
              <a:latin typeface="Times New Roman" panose="02020603050405020304" pitchFamily="18" charset="0"/>
              <a:cs typeface="Times New Roman" panose="02020603050405020304" pitchFamily="18" charset="0"/>
            </a:endParaRPr>
          </a:p>
          <a:p>
            <a:pPr algn="just"/>
            <a:r>
              <a:rPr lang="en-US" sz="2800" b="1" i="1" dirty="0" smtClean="0">
                <a:latin typeface="Times New Roman" panose="02020603050405020304" pitchFamily="18" charset="0"/>
                <a:cs typeface="Times New Roman" panose="02020603050405020304" pitchFamily="18" charset="0"/>
              </a:rPr>
              <a:t>Meridian </a:t>
            </a:r>
            <a:r>
              <a:rPr lang="en-US" sz="2800" b="1" i="1" dirty="0">
                <a:latin typeface="Times New Roman" panose="02020603050405020304" pitchFamily="18" charset="0"/>
                <a:cs typeface="Times New Roman" panose="02020603050405020304" pitchFamily="18" charset="0"/>
              </a:rPr>
              <a:t>(1976), </a:t>
            </a:r>
            <a:r>
              <a:rPr lang="en-US" sz="2800" dirty="0">
                <a:latin typeface="Times New Roman" panose="02020603050405020304" pitchFamily="18" charset="0"/>
                <a:cs typeface="Times New Roman" panose="02020603050405020304" pitchFamily="18" charset="0"/>
              </a:rPr>
              <a:t>a </a:t>
            </a:r>
            <a:r>
              <a:rPr lang="en-US" sz="2800" u="sng" dirty="0">
                <a:latin typeface="Times New Roman" panose="02020603050405020304" pitchFamily="18" charset="0"/>
                <a:cs typeface="Times New Roman" panose="02020603050405020304" pitchFamily="18" charset="0"/>
              </a:rPr>
              <a:t>novelistic</a:t>
            </a:r>
            <a:r>
              <a:rPr lang="en-US" sz="2800" dirty="0">
                <a:latin typeface="Times New Roman" panose="02020603050405020304" pitchFamily="18" charset="0"/>
                <a:cs typeface="Times New Roman" panose="02020603050405020304" pitchFamily="18" charset="0"/>
              </a:rPr>
              <a:t> redefinition of African American motherhood. </a:t>
            </a:r>
            <a:endParaRPr lang="en-US" sz="28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In </a:t>
            </a:r>
            <a:r>
              <a:rPr lang="en-US" sz="2800" dirty="0">
                <a:latin typeface="Times New Roman" panose="02020603050405020304" pitchFamily="18" charset="0"/>
                <a:cs typeface="Times New Roman" panose="02020603050405020304" pitchFamily="18" charset="0"/>
              </a:rPr>
              <a:t>1982 Walker’s most famous </a:t>
            </a:r>
            <a:r>
              <a:rPr lang="en-US" sz="2800" u="sng" dirty="0">
                <a:latin typeface="Times New Roman" panose="02020603050405020304" pitchFamily="18" charset="0"/>
                <a:cs typeface="Times New Roman" panose="02020603050405020304" pitchFamily="18" charset="0"/>
              </a:rPr>
              <a:t>novel,</a:t>
            </a:r>
            <a:r>
              <a:rPr lang="en-US" sz="2800"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The Color </a:t>
            </a:r>
            <a:r>
              <a:rPr lang="en-US" sz="2800" b="1" i="1" dirty="0" smtClean="0">
                <a:latin typeface="Times New Roman" panose="02020603050405020304" pitchFamily="18" charset="0"/>
                <a:cs typeface="Times New Roman" panose="02020603050405020304" pitchFamily="18" charset="0"/>
              </a:rPr>
              <a:t>Purple</a:t>
            </a: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won </a:t>
            </a:r>
            <a:r>
              <a:rPr lang="en-US" sz="2800" dirty="0">
                <a:latin typeface="Times New Roman" panose="02020603050405020304" pitchFamily="18" charset="0"/>
                <a:cs typeface="Times New Roman" panose="02020603050405020304" pitchFamily="18" charset="0"/>
              </a:rPr>
              <a:t>the Pulitzer Prize and the National Book Award.</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70626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42194"/>
          </a:xfrm>
        </p:spPr>
        <p:txBody>
          <a:bodyPr>
            <a:noAutofit/>
          </a:bodyPr>
          <a:lstStyle/>
          <a:p>
            <a:r>
              <a:rPr lang="en-US" sz="2400" dirty="0">
                <a:latin typeface="Times New Roman" panose="02020603050405020304" pitchFamily="18" charset="0"/>
                <a:cs typeface="Times New Roman" panose="02020603050405020304" pitchFamily="18" charset="0"/>
              </a:rPr>
              <a:t>In accepting the Nobel </a:t>
            </a:r>
            <a:r>
              <a:rPr lang="en-US" sz="2400" dirty="0" smtClean="0">
                <a:latin typeface="Times New Roman" panose="02020603050405020304" pitchFamily="18" charset="0"/>
                <a:cs typeface="Times New Roman" panose="02020603050405020304" pitchFamily="18" charset="0"/>
              </a:rPr>
              <a:t>Prize in 1993, Toni Morrison </a:t>
            </a:r>
            <a:r>
              <a:rPr lang="en-US" sz="2400" dirty="0">
                <a:latin typeface="Times New Roman" panose="02020603050405020304" pitchFamily="18" charset="0"/>
                <a:cs typeface="Times New Roman" panose="02020603050405020304" pitchFamily="18" charset="0"/>
              </a:rPr>
              <a:t>stated: </a:t>
            </a:r>
            <a:r>
              <a:rPr lang="en-US" sz="2400" b="1" i="1" dirty="0">
                <a:latin typeface="Times New Roman" panose="02020603050405020304" pitchFamily="18" charset="0"/>
                <a:cs typeface="Times New Roman" panose="02020603050405020304" pitchFamily="18" charset="0"/>
              </a:rPr>
              <a:t>“Word-work is sublime…because it is generative; it makes meaning that secures our difference, our human difference—the way in which we are like no other life.” </a:t>
            </a:r>
            <a:endParaRPr lang="ru-RU" sz="2400" b="1" i="1" dirty="0">
              <a:latin typeface="Times New Roman" panose="02020603050405020304" pitchFamily="18" charset="0"/>
              <a:cs typeface="Times New Roman" panose="02020603050405020304" pitchFamily="18" charset="0"/>
            </a:endParaRPr>
          </a:p>
        </p:txBody>
      </p:sp>
      <p:pic>
        <p:nvPicPr>
          <p:cNvPr id="5123"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232275" y="2647950"/>
            <a:ext cx="1905000"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2375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335847"/>
            <a:ext cx="8208912" cy="5632311"/>
          </a:xfrm>
          <a:prstGeom prst="rect">
            <a:avLst/>
          </a:prstGeom>
        </p:spPr>
        <p:txBody>
          <a:bodyPr wrap="square">
            <a:spAutoFit/>
          </a:bodyPr>
          <a:lstStyle/>
          <a:p>
            <a:pPr algn="ctr"/>
            <a:r>
              <a:rPr lang="en-US" sz="2400" b="1" dirty="0" smtClean="0">
                <a:latin typeface="Times New Roman" panose="02020603050405020304" pitchFamily="18" charset="0"/>
                <a:cs typeface="Times New Roman" panose="02020603050405020304" pitchFamily="18" charset="0"/>
              </a:rPr>
              <a:t>Antebellum |ˌ</a:t>
            </a:r>
            <a:r>
              <a:rPr lang="en-US" sz="2400" b="1" dirty="0" err="1" smtClean="0">
                <a:latin typeface="Times New Roman" panose="02020603050405020304" pitchFamily="18" charset="0"/>
                <a:cs typeface="Times New Roman" panose="02020603050405020304" pitchFamily="18" charset="0"/>
              </a:rPr>
              <a:t>æntiˈbeləm</a:t>
            </a:r>
            <a:r>
              <a:rPr lang="en-US" sz="2400" b="1" dirty="0" smtClean="0">
                <a:latin typeface="Times New Roman" panose="02020603050405020304" pitchFamily="18" charset="0"/>
                <a:cs typeface="Times New Roman" panose="02020603050405020304" pitchFamily="18" charset="0"/>
              </a:rPr>
              <a:t>| Literature </a:t>
            </a:r>
          </a:p>
          <a:p>
            <a:pPr algn="ctr"/>
            <a:r>
              <a:rPr lang="en-US" sz="2400" b="1" dirty="0" smtClean="0">
                <a:latin typeface="Times New Roman" panose="02020603050405020304" pitchFamily="18" charset="0"/>
                <a:cs typeface="Times New Roman" panose="02020603050405020304" pitchFamily="18" charset="0"/>
              </a:rPr>
              <a:t>(existing before the American Civil War)</a:t>
            </a:r>
          </a:p>
          <a:p>
            <a:pPr algn="just"/>
            <a:r>
              <a:rPr lang="en-US" sz="2400" dirty="0" smtClean="0">
                <a:latin typeface="Times New Roman" panose="02020603050405020304" pitchFamily="18" charset="0"/>
                <a:cs typeface="Times New Roman" panose="02020603050405020304" pitchFamily="18" charset="0"/>
              </a:rPr>
              <a:t>African Americans launched their literature in North America during the second half of the 18th century, joining the war of words between England and its rebellious colonies with a special sense of mission. </a:t>
            </a:r>
          </a:p>
          <a:p>
            <a:pPr algn="just"/>
            <a:r>
              <a:rPr lang="en-US" sz="2400" dirty="0" smtClean="0">
                <a:latin typeface="Times New Roman" panose="02020603050405020304" pitchFamily="18" charset="0"/>
                <a:cs typeface="Times New Roman" panose="02020603050405020304" pitchFamily="18" charset="0"/>
              </a:rPr>
              <a:t>The earliest African American writers sought to demonstrate that the proposition “all men are created equal” in the Declaration of Independence required that black Americans be extended the same human rights as those claimed by white Americans. </a:t>
            </a:r>
            <a:endParaRPr lang="ru-RU"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African-born </a:t>
            </a:r>
            <a:r>
              <a:rPr lang="en-US" sz="2400" i="1" dirty="0" smtClean="0">
                <a:latin typeface="Times New Roman" panose="02020603050405020304" pitchFamily="18" charset="0"/>
                <a:cs typeface="Times New Roman" panose="02020603050405020304" pitchFamily="18" charset="0"/>
              </a:rPr>
              <a:t>Phillis Wheatley</a:t>
            </a:r>
            <a:r>
              <a:rPr lang="en-US" sz="2400" dirty="0" smtClean="0">
                <a:latin typeface="Times New Roman" panose="02020603050405020304" pitchFamily="18" charset="0"/>
                <a:cs typeface="Times New Roman" panose="02020603050405020304" pitchFamily="18" charset="0"/>
              </a:rPr>
              <a:t>, enslaved in Boston, dedicated her </a:t>
            </a:r>
            <a:r>
              <a:rPr lang="en-US" sz="2400" b="1" i="1" dirty="0" smtClean="0">
                <a:latin typeface="Times New Roman" panose="02020603050405020304" pitchFamily="18" charset="0"/>
                <a:cs typeface="Times New Roman" panose="02020603050405020304" pitchFamily="18" charset="0"/>
              </a:rPr>
              <a:t>Poems on Various Subjects, Religious and Moral (1773)</a:t>
            </a:r>
            <a:r>
              <a:rPr lang="en-US" sz="2400" dirty="0" smtClean="0">
                <a:latin typeface="Times New Roman" panose="02020603050405020304" pitchFamily="18" charset="0"/>
                <a:cs typeface="Times New Roman" panose="02020603050405020304" pitchFamily="18" charset="0"/>
              </a:rPr>
              <a:t>, </a:t>
            </a:r>
            <a:r>
              <a:rPr lang="en-US" sz="2400" i="1" dirty="0" smtClean="0">
                <a:latin typeface="Times New Roman" panose="02020603050405020304" pitchFamily="18" charset="0"/>
                <a:cs typeface="Times New Roman" panose="02020603050405020304" pitchFamily="18" charset="0"/>
              </a:rPr>
              <a:t>the first African American book</a:t>
            </a:r>
            <a:r>
              <a:rPr lang="en-US" sz="2400" dirty="0" smtClean="0">
                <a:latin typeface="Times New Roman" panose="02020603050405020304" pitchFamily="18" charset="0"/>
                <a:cs typeface="Times New Roman" panose="02020603050405020304" pitchFamily="18" charset="0"/>
              </a:rPr>
              <a:t>, to proving that “Negros, black as Cain,” were not </a:t>
            </a:r>
            <a:r>
              <a:rPr lang="en-US" sz="2400" dirty="0" smtClean="0">
                <a:latin typeface="Times New Roman" panose="02020603050405020304" pitchFamily="18" charset="0"/>
                <a:cs typeface="Times New Roman" panose="02020603050405020304" pitchFamily="18" charset="0"/>
              </a:rPr>
              <a:t>inferior </a:t>
            </a:r>
            <a:r>
              <a:rPr lang="en-US" sz="2400" dirty="0" smtClean="0">
                <a:latin typeface="Times New Roman" panose="02020603050405020304" pitchFamily="18" charset="0"/>
                <a:cs typeface="Times New Roman" panose="02020603050405020304" pitchFamily="18" charset="0"/>
              </a:rPr>
              <a:t>to whites in matters of the spirit and thus could “join </a:t>
            </a:r>
            <a:r>
              <a:rPr lang="en-US" sz="2400" dirty="0" err="1" smtClean="0">
                <a:latin typeface="Times New Roman" panose="02020603050405020304" pitchFamily="18" charset="0"/>
                <a:cs typeface="Times New Roman" panose="02020603050405020304" pitchFamily="18" charset="0"/>
              </a:rPr>
              <a:t>th</a:t>
            </a:r>
            <a:r>
              <a:rPr lang="en-US" sz="2400" dirty="0" smtClean="0">
                <a:latin typeface="Times New Roman" panose="02020603050405020304" pitchFamily="18" charset="0"/>
                <a:cs typeface="Times New Roman" panose="02020603050405020304" pitchFamily="18" charset="0"/>
              </a:rPr>
              <a:t>’ angelic train” as spiritual equals to whites.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29490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6673"/>
            <a:ext cx="8136904" cy="6001643"/>
          </a:xfrm>
          <a:prstGeom prst="rect">
            <a:avLst/>
          </a:prstGeom>
        </p:spPr>
        <p:txBody>
          <a:bodyPr wrap="square">
            <a:spAutoFit/>
          </a:bodyPr>
          <a:lstStyle/>
          <a:p>
            <a:pPr algn="just"/>
            <a:r>
              <a:rPr lang="en-US" sz="2400" dirty="0" smtClean="0">
                <a:latin typeface="Times New Roman" panose="02020603050405020304" pitchFamily="18" charset="0"/>
                <a:cs typeface="Times New Roman" panose="02020603050405020304" pitchFamily="18" charset="0"/>
              </a:rPr>
              <a:t>In 1789 </a:t>
            </a:r>
            <a:r>
              <a:rPr lang="en-US" sz="2400" b="1" dirty="0" err="1" smtClean="0">
                <a:latin typeface="Times New Roman" panose="02020603050405020304" pitchFamily="18" charset="0"/>
                <a:cs typeface="Times New Roman" panose="02020603050405020304" pitchFamily="18" charset="0"/>
              </a:rPr>
              <a:t>Olaudah</a:t>
            </a:r>
            <a:r>
              <a:rPr lang="en-US" sz="2400" b="1"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Equiano</a:t>
            </a:r>
            <a:r>
              <a:rPr lang="ru-RU" sz="2400" b="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published </a:t>
            </a:r>
            <a:r>
              <a:rPr lang="en-US" sz="2400" dirty="0" smtClean="0">
                <a:latin typeface="Times New Roman" panose="02020603050405020304" pitchFamily="18" charset="0"/>
                <a:cs typeface="Times New Roman" panose="02020603050405020304" pitchFamily="18" charset="0"/>
              </a:rPr>
              <a:t>his two-volume autobiography, </a:t>
            </a:r>
            <a:r>
              <a:rPr lang="en-US" sz="2400" b="1" i="1" dirty="0" smtClean="0">
                <a:latin typeface="Times New Roman" panose="02020603050405020304" pitchFamily="18" charset="0"/>
                <a:cs typeface="Times New Roman" panose="02020603050405020304" pitchFamily="18" charset="0"/>
              </a:rPr>
              <a:t>The Interesting Narrative of the Life of </a:t>
            </a:r>
            <a:r>
              <a:rPr lang="en-US" sz="2400" b="1" i="1" dirty="0" err="1" smtClean="0">
                <a:latin typeface="Times New Roman" panose="02020603050405020304" pitchFamily="18" charset="0"/>
                <a:cs typeface="Times New Roman" panose="02020603050405020304" pitchFamily="18" charset="0"/>
              </a:rPr>
              <a:t>Olaudah</a:t>
            </a:r>
            <a:r>
              <a:rPr lang="en-US" sz="2400" b="1" i="1" dirty="0" smtClean="0">
                <a:latin typeface="Times New Roman" panose="02020603050405020304" pitchFamily="18" charset="0"/>
                <a:cs typeface="Times New Roman" panose="02020603050405020304" pitchFamily="18" charset="0"/>
              </a:rPr>
              <a:t> Equiano; or, </a:t>
            </a:r>
            <a:r>
              <a:rPr lang="en-US" sz="2400" b="1" i="1" dirty="0" err="1" smtClean="0">
                <a:latin typeface="Times New Roman" panose="02020603050405020304" pitchFamily="18" charset="0"/>
                <a:cs typeface="Times New Roman" panose="02020603050405020304" pitchFamily="18" charset="0"/>
              </a:rPr>
              <a:t>Gustavus</a:t>
            </a:r>
            <a:r>
              <a:rPr lang="en-US" sz="2400" b="1" i="1" dirty="0" smtClean="0">
                <a:latin typeface="Times New Roman" panose="02020603050405020304" pitchFamily="18" charset="0"/>
                <a:cs typeface="Times New Roman" panose="02020603050405020304" pitchFamily="18" charset="0"/>
              </a:rPr>
              <a:t> </a:t>
            </a:r>
            <a:r>
              <a:rPr lang="en-US" sz="2400" b="1" i="1" dirty="0" err="1" smtClean="0">
                <a:latin typeface="Times New Roman" panose="02020603050405020304" pitchFamily="18" charset="0"/>
                <a:cs typeface="Times New Roman" panose="02020603050405020304" pitchFamily="18" charset="0"/>
              </a:rPr>
              <a:t>Vassa</a:t>
            </a:r>
            <a:r>
              <a:rPr lang="en-US" sz="2400" b="1" i="1" dirty="0" smtClean="0">
                <a:latin typeface="Times New Roman" panose="02020603050405020304" pitchFamily="18" charset="0"/>
                <a:cs typeface="Times New Roman" panose="02020603050405020304" pitchFamily="18" charset="0"/>
              </a:rPr>
              <a:t>, the African, Written by Himself</a:t>
            </a:r>
            <a:r>
              <a:rPr lang="en-US" sz="2400" dirty="0" smtClean="0">
                <a:latin typeface="Times New Roman" panose="02020603050405020304" pitchFamily="18" charset="0"/>
                <a:cs typeface="Times New Roman" panose="02020603050405020304" pitchFamily="18" charset="0"/>
              </a:rPr>
              <a:t>. </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As the prophet of literary black nationalism in the United States, </a:t>
            </a:r>
            <a:r>
              <a:rPr lang="en-US" sz="2400" b="1" dirty="0" smtClean="0">
                <a:latin typeface="Times New Roman" panose="02020603050405020304" pitchFamily="18" charset="0"/>
                <a:cs typeface="Times New Roman" panose="02020603050405020304" pitchFamily="18" charset="0"/>
              </a:rPr>
              <a:t>David Walker </a:t>
            </a:r>
            <a:r>
              <a:rPr lang="en-US" sz="2400" dirty="0" smtClean="0">
                <a:latin typeface="Times New Roman" panose="02020603050405020304" pitchFamily="18" charset="0"/>
                <a:cs typeface="Times New Roman" panose="02020603050405020304" pitchFamily="18" charset="0"/>
              </a:rPr>
              <a:t>wrote his incendiary </a:t>
            </a:r>
            <a:r>
              <a:rPr lang="en-US" sz="2400" b="1" i="1" dirty="0" smtClean="0">
                <a:latin typeface="Times New Roman" panose="02020603050405020304" pitchFamily="18" charset="0"/>
                <a:cs typeface="Times New Roman" panose="02020603050405020304" pitchFamily="18" charset="0"/>
              </a:rPr>
              <a:t>Appeal, in Four Articles; Together with a Preamble, to the </a:t>
            </a:r>
            <a:r>
              <a:rPr lang="en-US" sz="2400" b="1" i="1" dirty="0" err="1" smtClean="0">
                <a:latin typeface="Times New Roman" panose="02020603050405020304" pitchFamily="18" charset="0"/>
                <a:cs typeface="Times New Roman" panose="02020603050405020304" pitchFamily="18" charset="0"/>
              </a:rPr>
              <a:t>Coloured</a:t>
            </a:r>
            <a:r>
              <a:rPr lang="en-US" sz="2400" b="1" i="1" dirty="0" smtClean="0">
                <a:latin typeface="Times New Roman" panose="02020603050405020304" pitchFamily="18" charset="0"/>
                <a:cs typeface="Times New Roman" panose="02020603050405020304" pitchFamily="18" charset="0"/>
              </a:rPr>
              <a:t> Citizens of the World (1829)</a:t>
            </a:r>
            <a:r>
              <a:rPr lang="en-US" sz="2400" dirty="0" smtClean="0">
                <a:latin typeface="Times New Roman" panose="02020603050405020304" pitchFamily="18" charset="0"/>
                <a:cs typeface="Times New Roman" panose="02020603050405020304" pitchFamily="18" charset="0"/>
              </a:rPr>
              <a:t> to warn white America of impending racial violence if slavery were not abolished.</a:t>
            </a:r>
          </a:p>
          <a:p>
            <a:pPr algn="just"/>
            <a:endParaRPr lang="en-US" sz="2400" dirty="0">
              <a:latin typeface="Times New Roman" panose="02020603050405020304" pitchFamily="18" charset="0"/>
              <a:cs typeface="Times New Roman" panose="02020603050405020304" pitchFamily="18" charset="0"/>
            </a:endParaRPr>
          </a:p>
          <a:p>
            <a:pPr algn="just"/>
            <a:r>
              <a:rPr lang="en-US" sz="2400" b="1" dirty="0" smtClean="0">
                <a:latin typeface="Times New Roman" panose="02020603050405020304" pitchFamily="18" charset="0"/>
                <a:cs typeface="Times New Roman" panose="02020603050405020304" pitchFamily="18" charset="0"/>
              </a:rPr>
              <a:t>Maria W. Stewart</a:t>
            </a:r>
            <a:r>
              <a:rPr lang="en-US" sz="2400" dirty="0" smtClean="0">
                <a:latin typeface="Times New Roman" panose="02020603050405020304" pitchFamily="18" charset="0"/>
                <a:cs typeface="Times New Roman" panose="02020603050405020304" pitchFamily="18" charset="0"/>
              </a:rPr>
              <a:t>, the first African American woman political writer, issued her </a:t>
            </a:r>
            <a:r>
              <a:rPr lang="en-US" sz="2400" b="1" i="1" dirty="0" smtClean="0">
                <a:latin typeface="Times New Roman" panose="02020603050405020304" pitchFamily="18" charset="0"/>
                <a:cs typeface="Times New Roman" panose="02020603050405020304" pitchFamily="18" charset="0"/>
              </a:rPr>
              <a:t>Productions of Mrs. Maria W. Stewart in 1835</a:t>
            </a:r>
            <a:r>
              <a:rPr lang="en-US" sz="2400" dirty="0" smtClean="0">
                <a:latin typeface="Times New Roman" panose="02020603050405020304" pitchFamily="18" charset="0"/>
                <a:cs typeface="Times New Roman" panose="02020603050405020304" pitchFamily="18" charset="0"/>
              </a:rPr>
              <a:t>, in which she encouraged black women in the North to take a more outspoken role in civil rights agitation and black community building.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33526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04664"/>
            <a:ext cx="8568952" cy="5693866"/>
          </a:xfrm>
          <a:prstGeom prst="rect">
            <a:avLst/>
          </a:prstGeom>
        </p:spPr>
        <p:txBody>
          <a:bodyPr wrap="square">
            <a:spAutoFit/>
          </a:bodyPr>
          <a:lstStyle/>
          <a:p>
            <a:pPr algn="ctr"/>
            <a:r>
              <a:rPr lang="en-US" sz="2800" b="1" i="1" dirty="0" smtClean="0">
                <a:latin typeface="Times New Roman" panose="02020603050405020304" pitchFamily="18" charset="0"/>
                <a:cs typeface="Times New Roman" panose="02020603050405020304" pitchFamily="18" charset="0"/>
              </a:rPr>
              <a:t>Slave </a:t>
            </a:r>
            <a:r>
              <a:rPr lang="en-US" sz="2800" b="1" i="1" dirty="0" smtClean="0">
                <a:latin typeface="Times New Roman" panose="02020603050405020304" pitchFamily="18" charset="0"/>
                <a:cs typeface="Times New Roman" panose="02020603050405020304" pitchFamily="18" charset="0"/>
              </a:rPr>
              <a:t>narratives</a:t>
            </a:r>
          </a:p>
          <a:p>
            <a:pPr algn="ctr"/>
            <a:endParaRPr lang="en-US" sz="2800" b="1" i="1" dirty="0" smtClean="0">
              <a:latin typeface="Times New Roman" panose="02020603050405020304" pitchFamily="18" charset="0"/>
              <a:cs typeface="Times New Roman" panose="02020603050405020304" pitchFamily="18" charset="0"/>
            </a:endParaRPr>
          </a:p>
          <a:p>
            <a:pPr algn="just"/>
            <a:r>
              <a:rPr lang="en-US" sz="2800" i="1" dirty="0">
                <a:latin typeface="Times New Roman" panose="02020603050405020304" pitchFamily="18" charset="0"/>
                <a:cs typeface="Times New Roman" panose="02020603050405020304" pitchFamily="18" charset="0"/>
              </a:rPr>
              <a:t>T</a:t>
            </a:r>
            <a:r>
              <a:rPr lang="en-US" sz="2800" i="1" dirty="0" smtClean="0">
                <a:latin typeface="Times New Roman" panose="02020603050405020304" pitchFamily="18" charset="0"/>
                <a:cs typeface="Times New Roman" panose="02020603050405020304" pitchFamily="18" charset="0"/>
              </a:rPr>
              <a:t>he </a:t>
            </a:r>
            <a:r>
              <a:rPr lang="en-US" sz="2800" i="1" dirty="0" smtClean="0">
                <a:latin typeface="Times New Roman" panose="02020603050405020304" pitchFamily="18" charset="0"/>
                <a:cs typeface="Times New Roman" panose="02020603050405020304" pitchFamily="18" charset="0"/>
              </a:rPr>
              <a:t>fugitive slave narrative </a:t>
            </a:r>
            <a:r>
              <a:rPr lang="en-US" sz="2800" dirty="0" smtClean="0">
                <a:latin typeface="Times New Roman" panose="02020603050405020304" pitchFamily="18" charset="0"/>
                <a:cs typeface="Times New Roman" panose="02020603050405020304" pitchFamily="18" charset="0"/>
              </a:rPr>
              <a:t>dominated the literary landscape of antebellum black America. </a:t>
            </a:r>
            <a:endParaRPr lang="en-US" sz="2800" dirty="0" smtClean="0">
              <a:latin typeface="Times New Roman" panose="02020603050405020304" pitchFamily="18" charset="0"/>
              <a:cs typeface="Times New Roman" panose="02020603050405020304" pitchFamily="18" charset="0"/>
            </a:endParaRPr>
          </a:p>
          <a:p>
            <a:pPr algn="just"/>
            <a:r>
              <a:rPr lang="en-US" sz="2800" b="1" i="1" dirty="0" smtClean="0">
                <a:latin typeface="Times New Roman" panose="02020603050405020304" pitchFamily="18" charset="0"/>
                <a:cs typeface="Times New Roman" panose="02020603050405020304" pitchFamily="18" charset="0"/>
              </a:rPr>
              <a:t>The </a:t>
            </a:r>
            <a:r>
              <a:rPr lang="en-US" sz="2800" b="1" i="1" dirty="0" smtClean="0">
                <a:latin typeface="Times New Roman" panose="02020603050405020304" pitchFamily="18" charset="0"/>
                <a:cs typeface="Times New Roman" panose="02020603050405020304" pitchFamily="18" charset="0"/>
              </a:rPr>
              <a:t>Narrative of the Life of Frederick Douglass, an American Slave, Written by Himself (1845) </a:t>
            </a:r>
            <a:r>
              <a:rPr lang="en-US" sz="2800" dirty="0" smtClean="0">
                <a:latin typeface="Times New Roman" panose="02020603050405020304" pitchFamily="18" charset="0"/>
                <a:cs typeface="Times New Roman" panose="02020603050405020304" pitchFamily="18" charset="0"/>
              </a:rPr>
              <a:t>gained the most attention, establishing </a:t>
            </a:r>
            <a:r>
              <a:rPr lang="en-US" sz="2800" b="1" dirty="0" smtClean="0">
                <a:latin typeface="Times New Roman" panose="02020603050405020304" pitchFamily="18" charset="0"/>
                <a:cs typeface="Times New Roman" panose="02020603050405020304" pitchFamily="18" charset="0"/>
              </a:rPr>
              <a:t>Frederick Douglass </a:t>
            </a:r>
            <a:r>
              <a:rPr lang="en-US" sz="2800" dirty="0" smtClean="0">
                <a:latin typeface="Times New Roman" panose="02020603050405020304" pitchFamily="18" charset="0"/>
                <a:cs typeface="Times New Roman" panose="02020603050405020304" pitchFamily="18" charset="0"/>
              </a:rPr>
              <a:t>as the leading African American man of letters of his time</a:t>
            </a:r>
            <a:r>
              <a:rPr lang="en-US" sz="2800" dirty="0" smtClean="0">
                <a:latin typeface="Times New Roman" panose="02020603050405020304" pitchFamily="18" charset="0"/>
                <a:cs typeface="Times New Roman" panose="02020603050405020304" pitchFamily="18" charset="0"/>
              </a:rPr>
              <a:t>.</a:t>
            </a:r>
          </a:p>
          <a:p>
            <a:pPr algn="just"/>
            <a:r>
              <a:rPr lang="en-US" sz="2800" b="1" dirty="0">
                <a:latin typeface="Times New Roman" panose="02020603050405020304" pitchFamily="18" charset="0"/>
                <a:cs typeface="Times New Roman" panose="02020603050405020304" pitchFamily="18" charset="0"/>
              </a:rPr>
              <a:t>Harriet Jacobs</a:t>
            </a:r>
            <a:r>
              <a:rPr lang="en-US" sz="2800" dirty="0">
                <a:latin typeface="Times New Roman" panose="02020603050405020304" pitchFamily="18" charset="0"/>
                <a:cs typeface="Times New Roman" panose="02020603050405020304" pitchFamily="18" charset="0"/>
              </a:rPr>
              <a:t>’s </a:t>
            </a:r>
            <a:r>
              <a:rPr lang="en-US" sz="2800" i="1" dirty="0">
                <a:latin typeface="Times New Roman" panose="02020603050405020304" pitchFamily="18" charset="0"/>
                <a:cs typeface="Times New Roman" panose="02020603050405020304" pitchFamily="18" charset="0"/>
              </a:rPr>
              <a:t>Incidents in the Life of a Slave Girl (1861)</a:t>
            </a:r>
            <a:r>
              <a:rPr lang="en-US" sz="2800" dirty="0">
                <a:latin typeface="Times New Roman" panose="02020603050405020304" pitchFamily="18" charset="0"/>
                <a:cs typeface="Times New Roman" panose="02020603050405020304" pitchFamily="18" charset="0"/>
              </a:rPr>
              <a:t>, the first autobiography by a formerly enslaved African American woman, </a:t>
            </a:r>
            <a:r>
              <a:rPr lang="en-US" sz="2800" dirty="0" smtClean="0">
                <a:latin typeface="Times New Roman" panose="02020603050405020304" pitchFamily="18" charset="0"/>
                <a:cs typeface="Times New Roman" panose="02020603050405020304" pitchFamily="18" charset="0"/>
              </a:rPr>
              <a:t>describes </a:t>
            </a:r>
            <a:r>
              <a:rPr lang="en-US" sz="2800" dirty="0">
                <a:latin typeface="Times New Roman" panose="02020603050405020304" pitchFamily="18" charset="0"/>
                <a:cs typeface="Times New Roman" panose="02020603050405020304" pitchFamily="18" charset="0"/>
              </a:rPr>
              <a:t>her experience of </a:t>
            </a:r>
            <a:r>
              <a:rPr lang="en-US" sz="2800" dirty="0" smtClean="0">
                <a:latin typeface="Times New Roman" panose="02020603050405020304" pitchFamily="18" charset="0"/>
                <a:cs typeface="Times New Roman" panose="02020603050405020304" pitchFamily="18" charset="0"/>
              </a:rPr>
              <a:t>the exploitation </a:t>
            </a:r>
            <a:r>
              <a:rPr lang="en-US" sz="2800" dirty="0">
                <a:latin typeface="Times New Roman" panose="02020603050405020304" pitchFamily="18" charset="0"/>
                <a:cs typeface="Times New Roman" panose="02020603050405020304" pitchFamily="18" charset="0"/>
              </a:rPr>
              <a:t>that made slavery especially oppressive for black women.</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84604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260648"/>
            <a:ext cx="8640960" cy="6370975"/>
          </a:xfrm>
          <a:prstGeom prst="rect">
            <a:avLst/>
          </a:prstGeom>
        </p:spPr>
        <p:txBody>
          <a:bodyPr wrap="square">
            <a:spAutoFit/>
          </a:bodyPr>
          <a:lstStyle/>
          <a:p>
            <a:pPr algn="ctr"/>
            <a:r>
              <a:rPr lang="en-US" sz="2400" b="1" i="1" dirty="0" smtClean="0">
                <a:latin typeface="Times New Roman" panose="02020603050405020304" pitchFamily="18" charset="0"/>
                <a:cs typeface="Times New Roman" panose="02020603050405020304" pitchFamily="18" charset="0"/>
              </a:rPr>
              <a:t>Prose, drama, and poetry</a:t>
            </a:r>
          </a:p>
          <a:p>
            <a:pPr algn="just"/>
            <a:r>
              <a:rPr lang="en-US" sz="2400" dirty="0" smtClean="0">
                <a:latin typeface="Times New Roman" panose="02020603050405020304" pitchFamily="18" charset="0"/>
                <a:cs typeface="Times New Roman" panose="02020603050405020304" pitchFamily="18" charset="0"/>
              </a:rPr>
              <a:t>Through the slave narrative, African Americans entered the world of prose and dramatic literature. </a:t>
            </a:r>
          </a:p>
          <a:p>
            <a:pPr algn="just"/>
            <a:r>
              <a:rPr lang="en-US" sz="2400" dirty="0" smtClean="0">
                <a:latin typeface="Times New Roman" panose="02020603050405020304" pitchFamily="18" charset="0"/>
                <a:cs typeface="Times New Roman" panose="02020603050405020304" pitchFamily="18" charset="0"/>
              </a:rPr>
              <a:t>In 1853 </a:t>
            </a:r>
            <a:r>
              <a:rPr lang="en-US" sz="2400" b="1" dirty="0" smtClean="0">
                <a:latin typeface="Times New Roman" panose="02020603050405020304" pitchFamily="18" charset="0"/>
                <a:cs typeface="Times New Roman" panose="02020603050405020304" pitchFamily="18" charset="0"/>
              </a:rPr>
              <a:t>William Wells Brown</a:t>
            </a:r>
            <a:r>
              <a:rPr lang="en-US" sz="2400" dirty="0" smtClean="0">
                <a:latin typeface="Times New Roman" panose="02020603050405020304" pitchFamily="18" charset="0"/>
                <a:cs typeface="Times New Roman" panose="02020603050405020304" pitchFamily="18" charset="0"/>
              </a:rPr>
              <a:t>, an internationally known fugitive slave narrator, authored </a:t>
            </a:r>
            <a:r>
              <a:rPr lang="en-US" sz="2400" u="sng" dirty="0" smtClean="0">
                <a:latin typeface="Times New Roman" panose="02020603050405020304" pitchFamily="18" charset="0"/>
                <a:cs typeface="Times New Roman" panose="02020603050405020304" pitchFamily="18" charset="0"/>
              </a:rPr>
              <a:t>the first black American novel</a:t>
            </a:r>
            <a:r>
              <a:rPr lang="en-US" sz="2400" dirty="0" smtClean="0">
                <a:latin typeface="Times New Roman" panose="02020603050405020304" pitchFamily="18" charset="0"/>
                <a:cs typeface="Times New Roman" panose="02020603050405020304" pitchFamily="18" charset="0"/>
              </a:rPr>
              <a:t>, </a:t>
            </a:r>
            <a:r>
              <a:rPr lang="en-US" sz="2400" b="1" i="1" dirty="0" err="1" smtClean="0">
                <a:latin typeface="Times New Roman" panose="02020603050405020304" pitchFamily="18" charset="0"/>
                <a:cs typeface="Times New Roman" panose="02020603050405020304" pitchFamily="18" charset="0"/>
              </a:rPr>
              <a:t>Clotel</a:t>
            </a:r>
            <a:r>
              <a:rPr lang="en-US" sz="2400" b="1" i="1" dirty="0" smtClean="0">
                <a:latin typeface="Times New Roman" panose="02020603050405020304" pitchFamily="18" charset="0"/>
                <a:cs typeface="Times New Roman" panose="02020603050405020304" pitchFamily="18" charset="0"/>
              </a:rPr>
              <a:t>; or, The President’s Daughter</a:t>
            </a:r>
            <a:r>
              <a:rPr lang="en-US" sz="2400" dirty="0" smtClean="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Five </a:t>
            </a:r>
            <a:r>
              <a:rPr lang="en-US" sz="2400" dirty="0" smtClean="0">
                <a:latin typeface="Times New Roman" panose="02020603050405020304" pitchFamily="18" charset="0"/>
                <a:cs typeface="Times New Roman" panose="02020603050405020304" pitchFamily="18" charset="0"/>
              </a:rPr>
              <a:t>years later Brown also published </a:t>
            </a:r>
            <a:r>
              <a:rPr lang="en-US" sz="2400" u="sng" dirty="0" smtClean="0">
                <a:latin typeface="Times New Roman" panose="02020603050405020304" pitchFamily="18" charset="0"/>
                <a:cs typeface="Times New Roman" panose="02020603050405020304" pitchFamily="18" charset="0"/>
              </a:rPr>
              <a:t>the first African American play</a:t>
            </a:r>
            <a:r>
              <a:rPr lang="en-US" sz="2400" dirty="0" smtClean="0">
                <a:latin typeface="Times New Roman" panose="02020603050405020304" pitchFamily="18" charset="0"/>
                <a:cs typeface="Times New Roman" panose="02020603050405020304" pitchFamily="18" charset="0"/>
              </a:rPr>
              <a:t>, </a:t>
            </a:r>
            <a:r>
              <a:rPr lang="en-US" sz="2400" b="1" i="1" dirty="0" smtClean="0">
                <a:latin typeface="Times New Roman" panose="02020603050405020304" pitchFamily="18" charset="0"/>
                <a:cs typeface="Times New Roman" panose="02020603050405020304" pitchFamily="18" charset="0"/>
              </a:rPr>
              <a:t>The Escape; or, A Leap for Freedom</a:t>
            </a:r>
            <a:r>
              <a:rPr lang="en-US" sz="2400" dirty="0" smtClean="0">
                <a:latin typeface="Times New Roman" panose="02020603050405020304" pitchFamily="18" charset="0"/>
                <a:cs typeface="Times New Roman" panose="02020603050405020304" pitchFamily="18" charset="0"/>
              </a:rPr>
              <a:t>, based on scenes and themes familiar to readers of fugitive slave narratives. </a:t>
            </a:r>
          </a:p>
          <a:p>
            <a:pPr algn="just"/>
            <a:r>
              <a:rPr lang="en-US" sz="2400" dirty="0" smtClean="0">
                <a:latin typeface="Times New Roman" panose="02020603050405020304" pitchFamily="18" charset="0"/>
                <a:cs typeface="Times New Roman" panose="02020603050405020304" pitchFamily="18" charset="0"/>
              </a:rPr>
              <a:t>In the late 1850s </a:t>
            </a:r>
            <a:r>
              <a:rPr lang="en-US" sz="2400" b="1" dirty="0" smtClean="0">
                <a:latin typeface="Times New Roman" panose="02020603050405020304" pitchFamily="18" charset="0"/>
                <a:cs typeface="Times New Roman" panose="02020603050405020304" pitchFamily="18" charset="0"/>
              </a:rPr>
              <a:t>Martin R. Delany</a:t>
            </a:r>
            <a:r>
              <a:rPr lang="en-US" sz="2400" dirty="0" smtClean="0">
                <a:latin typeface="Times New Roman" panose="02020603050405020304" pitchFamily="18" charset="0"/>
                <a:cs typeface="Times New Roman" panose="02020603050405020304" pitchFamily="18" charset="0"/>
              </a:rPr>
              <a:t>, a black journalist and physician who would later serve as a major in the Union army during the Civil War, wrote </a:t>
            </a:r>
            <a:r>
              <a:rPr lang="en-US" sz="2400" b="1" i="1" dirty="0" smtClean="0">
                <a:latin typeface="Times New Roman" panose="02020603050405020304" pitchFamily="18" charset="0"/>
                <a:cs typeface="Times New Roman" panose="02020603050405020304" pitchFamily="18" charset="0"/>
              </a:rPr>
              <a:t>Blake; or, The Huts of America </a:t>
            </a:r>
            <a:r>
              <a:rPr lang="en-US" sz="2400" dirty="0" smtClean="0">
                <a:latin typeface="Times New Roman" panose="02020603050405020304" pitchFamily="18" charset="0"/>
                <a:cs typeface="Times New Roman" panose="02020603050405020304" pitchFamily="18" charset="0"/>
              </a:rPr>
              <a:t>(serially published in 1859), </a:t>
            </a:r>
            <a:r>
              <a:rPr lang="en-US" sz="2400" u="sng" dirty="0" smtClean="0">
                <a:latin typeface="Times New Roman" panose="02020603050405020304" pitchFamily="18" charset="0"/>
                <a:cs typeface="Times New Roman" panose="02020603050405020304" pitchFamily="18" charset="0"/>
              </a:rPr>
              <a:t>a novel </a:t>
            </a:r>
            <a:r>
              <a:rPr lang="en-US" sz="2400" dirty="0" smtClean="0">
                <a:latin typeface="Times New Roman" panose="02020603050405020304" pitchFamily="18" charset="0"/>
                <a:cs typeface="Times New Roman" panose="02020603050405020304" pitchFamily="18" charset="0"/>
              </a:rPr>
              <a:t>whose hero plots a slave revolt in the South</a:t>
            </a:r>
            <a:r>
              <a:rPr lang="en-US" sz="2400" dirty="0" smtClean="0">
                <a:latin typeface="Times New Roman" panose="02020603050405020304" pitchFamily="18" charset="0"/>
                <a:cs typeface="Times New Roman" panose="02020603050405020304" pitchFamily="18" charset="0"/>
              </a:rPr>
              <a:t>.</a:t>
            </a:r>
          </a:p>
          <a:p>
            <a:pPr algn="just"/>
            <a:r>
              <a:rPr lang="en-US" sz="2400" b="1" dirty="0">
                <a:latin typeface="Times New Roman" panose="02020603050405020304" pitchFamily="18" charset="0"/>
                <a:cs typeface="Times New Roman" panose="02020603050405020304" pitchFamily="18" charset="0"/>
              </a:rPr>
              <a:t>James M. Whitfield</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the author </a:t>
            </a:r>
            <a:r>
              <a:rPr lang="en-US" sz="2400" dirty="0">
                <a:latin typeface="Times New Roman" panose="02020603050405020304" pitchFamily="18" charset="0"/>
                <a:cs typeface="Times New Roman" panose="02020603050405020304" pitchFamily="18" charset="0"/>
              </a:rPr>
              <a:t>of a volume of spirited protest </a:t>
            </a:r>
            <a:r>
              <a:rPr lang="en-US" sz="2400" u="sng" dirty="0">
                <a:latin typeface="Times New Roman" panose="02020603050405020304" pitchFamily="18" charset="0"/>
                <a:cs typeface="Times New Roman" panose="02020603050405020304" pitchFamily="18" charset="0"/>
              </a:rPr>
              <a:t>poetry</a:t>
            </a:r>
            <a:r>
              <a:rPr lang="en-US" sz="2400" dirty="0">
                <a:latin typeface="Times New Roman" panose="02020603050405020304" pitchFamily="18" charset="0"/>
                <a:cs typeface="Times New Roman" panose="02020603050405020304" pitchFamily="18" charset="0"/>
              </a:rPr>
              <a:t> entitled </a:t>
            </a:r>
            <a:r>
              <a:rPr lang="en-US" sz="2400" dirty="0" smtClean="0">
                <a:latin typeface="Times New Roman" panose="02020603050405020304" pitchFamily="18" charset="0"/>
                <a:cs typeface="Times New Roman" panose="02020603050405020304" pitchFamily="18" charset="0"/>
              </a:rPr>
              <a:t> </a:t>
            </a:r>
            <a:r>
              <a:rPr lang="en-US" sz="2400" b="1" i="1" dirty="0" smtClean="0">
                <a:latin typeface="Times New Roman" panose="02020603050405020304" pitchFamily="18" charset="0"/>
                <a:cs typeface="Times New Roman" panose="02020603050405020304" pitchFamily="18" charset="0"/>
              </a:rPr>
              <a:t>America </a:t>
            </a:r>
            <a:r>
              <a:rPr lang="en-US" sz="2400" b="1" i="1" dirty="0">
                <a:latin typeface="Times New Roman" panose="02020603050405020304" pitchFamily="18" charset="0"/>
                <a:cs typeface="Times New Roman" panose="02020603050405020304" pitchFamily="18" charset="0"/>
              </a:rPr>
              <a:t>and Other Poems(1853), </a:t>
            </a:r>
            <a:r>
              <a:rPr lang="en-US" sz="2400" dirty="0">
                <a:latin typeface="Times New Roman" panose="02020603050405020304" pitchFamily="18" charset="0"/>
                <a:cs typeface="Times New Roman" panose="02020603050405020304" pitchFamily="18" charset="0"/>
              </a:rPr>
              <a:t>helped ensure that the 1850s would become the first African American literary </a:t>
            </a:r>
            <a:r>
              <a:rPr lang="en-US" sz="2400" dirty="0" smtClean="0">
                <a:latin typeface="Times New Roman" panose="02020603050405020304" pitchFamily="18" charset="0"/>
                <a:cs typeface="Times New Roman" panose="02020603050405020304" pitchFamily="18" charset="0"/>
              </a:rPr>
              <a:t>renaissance.</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25228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5847"/>
            <a:ext cx="8640960" cy="5632311"/>
          </a:xfrm>
          <a:prstGeom prst="rect">
            <a:avLst/>
          </a:prstGeom>
        </p:spPr>
        <p:txBody>
          <a:bodyPr wrap="square">
            <a:spAutoFit/>
          </a:bodyPr>
          <a:lstStyle/>
          <a:p>
            <a:pPr algn="ctr"/>
            <a:r>
              <a:rPr lang="en-US" sz="2400" b="1" i="1" dirty="0" smtClean="0">
                <a:latin typeface="Times New Roman" panose="02020603050405020304" pitchFamily="18" charset="0"/>
                <a:cs typeface="Times New Roman" panose="02020603050405020304" pitchFamily="18" charset="0"/>
              </a:rPr>
              <a:t>Oral tradition</a:t>
            </a:r>
          </a:p>
          <a:p>
            <a:pPr algn="just"/>
            <a:r>
              <a:rPr lang="en-US" sz="2400" dirty="0" smtClean="0">
                <a:latin typeface="Times New Roman" panose="02020603050405020304" pitchFamily="18" charset="0"/>
                <a:cs typeface="Times New Roman" panose="02020603050405020304" pitchFamily="18" charset="0"/>
              </a:rPr>
              <a:t>Behind the achievements of individual African American writers during the antislavery era lies the communal consciousness of millions of slaves, whose </a:t>
            </a:r>
            <a:r>
              <a:rPr lang="en-US" sz="2400" b="1" i="1" dirty="0" smtClean="0">
                <a:latin typeface="Times New Roman" panose="02020603050405020304" pitchFamily="18" charset="0"/>
                <a:cs typeface="Times New Roman" panose="02020603050405020304" pitchFamily="18" charset="0"/>
              </a:rPr>
              <a:t>oral tradition in song and story </a:t>
            </a:r>
            <a:r>
              <a:rPr lang="en-US" sz="2400" dirty="0" smtClean="0">
                <a:latin typeface="Times New Roman" panose="02020603050405020304" pitchFamily="18" charset="0"/>
                <a:cs typeface="Times New Roman" panose="02020603050405020304" pitchFamily="18" charset="0"/>
              </a:rPr>
              <a:t>has given form and substance to much subsequent literature by black Americans</a:t>
            </a:r>
            <a:r>
              <a:rPr lang="en-US" sz="2400" dirty="0" smtClean="0">
                <a:latin typeface="Times New Roman" panose="02020603050405020304" pitchFamily="18" charset="0"/>
                <a:cs typeface="Times New Roman" panose="02020603050405020304" pitchFamily="18" charset="0"/>
              </a:rPr>
              <a:t>. When </a:t>
            </a:r>
            <a:r>
              <a:rPr lang="en-US" sz="2400" dirty="0" smtClean="0">
                <a:latin typeface="Times New Roman" panose="02020603050405020304" pitchFamily="18" charset="0"/>
                <a:cs typeface="Times New Roman" panose="02020603050405020304" pitchFamily="18" charset="0"/>
              </a:rPr>
              <a:t>slaves sang </a:t>
            </a:r>
            <a:r>
              <a:rPr lang="en-US" sz="2400" i="1" dirty="0" smtClean="0">
                <a:latin typeface="Times New Roman" panose="02020603050405020304" pitchFamily="18" charset="0"/>
                <a:cs typeface="Times New Roman" panose="02020603050405020304" pitchFamily="18" charset="0"/>
              </a:rPr>
              <a:t>“I thank God I’m free at last,” </a:t>
            </a:r>
            <a:r>
              <a:rPr lang="en-US" sz="2400" dirty="0" smtClean="0">
                <a:latin typeface="Times New Roman" panose="02020603050405020304" pitchFamily="18" charset="0"/>
                <a:cs typeface="Times New Roman" panose="02020603050405020304" pitchFamily="18" charset="0"/>
              </a:rPr>
              <a:t>only they knew whether they were referring to freedom from sin or from slavery. </a:t>
            </a:r>
          </a:p>
          <a:p>
            <a:pPr algn="just"/>
            <a:r>
              <a:rPr lang="en-US" sz="2400" dirty="0" smtClean="0">
                <a:latin typeface="Times New Roman" panose="02020603050405020304" pitchFamily="18" charset="0"/>
                <a:cs typeface="Times New Roman" panose="02020603050405020304" pitchFamily="18" charset="0"/>
              </a:rPr>
              <a:t>A second great fund of Southern black folklore, </a:t>
            </a:r>
            <a:r>
              <a:rPr lang="en-US" sz="2400" b="1" dirty="0" smtClean="0">
                <a:latin typeface="Times New Roman" panose="02020603050405020304" pitchFamily="18" charset="0"/>
                <a:cs typeface="Times New Roman" panose="02020603050405020304" pitchFamily="18" charset="0"/>
              </a:rPr>
              <a:t>the beast fables </a:t>
            </a:r>
            <a:r>
              <a:rPr lang="en-US" sz="2400" dirty="0" smtClean="0">
                <a:latin typeface="Times New Roman" panose="02020603050405020304" pitchFamily="18" charset="0"/>
                <a:cs typeface="Times New Roman" panose="02020603050405020304" pitchFamily="18" charset="0"/>
              </a:rPr>
              <a:t>that originated in Africa testified to the slaves’ commonsense understanding of human psychology and everyday justice.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The </a:t>
            </a:r>
            <a:r>
              <a:rPr lang="en-US" sz="2400" dirty="0" smtClean="0">
                <a:latin typeface="Times New Roman" panose="02020603050405020304" pitchFamily="18" charset="0"/>
                <a:cs typeface="Times New Roman" panose="02020603050405020304" pitchFamily="18" charset="0"/>
              </a:rPr>
              <a:t>slaves selected for special celebration </a:t>
            </a:r>
            <a:r>
              <a:rPr lang="en-US" sz="2400" b="1" dirty="0" smtClean="0">
                <a:latin typeface="Times New Roman" panose="02020603050405020304" pitchFamily="18" charset="0"/>
                <a:cs typeface="Times New Roman" panose="02020603050405020304" pitchFamily="18" charset="0"/>
              </a:rPr>
              <a:t>trickster figures</a:t>
            </a:r>
            <a:r>
              <a:rPr lang="en-US" sz="2400" dirty="0" smtClean="0">
                <a:latin typeface="Times New Roman" panose="02020603050405020304" pitchFamily="18" charset="0"/>
                <a:cs typeface="Times New Roman" panose="02020603050405020304" pitchFamily="18" charset="0"/>
              </a:rPr>
              <a:t>, most notably </a:t>
            </a:r>
            <a:r>
              <a:rPr lang="en-US" sz="2400" u="sng" dirty="0" smtClean="0">
                <a:latin typeface="Times New Roman" panose="02020603050405020304" pitchFamily="18" charset="0"/>
                <a:cs typeface="Times New Roman" panose="02020603050405020304" pitchFamily="18" charset="0"/>
              </a:rPr>
              <a:t>Brer Rabbit</a:t>
            </a:r>
            <a:r>
              <a:rPr lang="en-US" sz="2400" dirty="0" smtClean="0">
                <a:latin typeface="Times New Roman" panose="02020603050405020304" pitchFamily="18" charset="0"/>
                <a:cs typeface="Times New Roman" panose="02020603050405020304" pitchFamily="18" charset="0"/>
              </a:rPr>
              <a:t>, because of their facility in combating stronger antagonists through wit, guile, and the skillful adoption of deceptive masks.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22533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548681"/>
            <a:ext cx="8496944" cy="4955203"/>
          </a:xfrm>
          <a:prstGeom prst="rect">
            <a:avLst/>
          </a:prstGeom>
        </p:spPr>
        <p:txBody>
          <a:bodyPr wrap="square">
            <a:spAutoFit/>
          </a:bodyPr>
          <a:lstStyle/>
          <a:p>
            <a:pPr algn="ctr"/>
            <a:r>
              <a:rPr lang="en-US" sz="3200" b="1" i="1" dirty="0" smtClean="0">
                <a:latin typeface="Times New Roman" panose="02020603050405020304" pitchFamily="18" charset="0"/>
                <a:cs typeface="Times New Roman" panose="02020603050405020304" pitchFamily="18" charset="0"/>
              </a:rPr>
              <a:t>The Civil War and </a:t>
            </a:r>
            <a:r>
              <a:rPr lang="en-US" sz="3200" b="1" i="1" dirty="0" smtClean="0">
                <a:latin typeface="Times New Roman" panose="02020603050405020304" pitchFamily="18" charset="0"/>
                <a:cs typeface="Times New Roman" panose="02020603050405020304" pitchFamily="18" charset="0"/>
              </a:rPr>
              <a:t>Reconstruction</a:t>
            </a:r>
          </a:p>
          <a:p>
            <a:pPr algn="ctr"/>
            <a:endParaRPr lang="en-US" sz="3200" b="1" i="1" dirty="0" smtClean="0">
              <a:latin typeface="Times New Roman" panose="02020603050405020304" pitchFamily="18" charset="0"/>
              <a:cs typeface="Times New Roman" panose="02020603050405020304" pitchFamily="18" charset="0"/>
            </a:endParaRPr>
          </a:p>
          <a:p>
            <a:pPr algn="just"/>
            <a:r>
              <a:rPr lang="en-US" sz="2800" dirty="0">
                <a:latin typeface="Times New Roman" panose="02020603050405020304" pitchFamily="18" charset="0"/>
                <a:cs typeface="Times New Roman" panose="02020603050405020304" pitchFamily="18" charset="0"/>
              </a:rPr>
              <a:t>With the outbreak of the Civil War, many African Americans deployed their pens and their voices to convince President Abraham Lincoln that the nation was engaged in nothing less than a war to end slavery, which black </a:t>
            </a:r>
            <a:r>
              <a:rPr lang="en-US" sz="2800" dirty="0" smtClean="0">
                <a:latin typeface="Times New Roman" panose="02020603050405020304" pitchFamily="18" charset="0"/>
                <a:cs typeface="Times New Roman" panose="02020603050405020304" pitchFamily="18" charset="0"/>
              </a:rPr>
              <a:t>men </a:t>
            </a:r>
            <a:r>
              <a:rPr lang="en-US" sz="2800" dirty="0">
                <a:latin typeface="Times New Roman" panose="02020603050405020304" pitchFamily="18" charset="0"/>
                <a:cs typeface="Times New Roman" panose="02020603050405020304" pitchFamily="18" charset="0"/>
              </a:rPr>
              <a:t>should be allowed to fight</a:t>
            </a:r>
            <a:r>
              <a:rPr lang="en-US" sz="2800" dirty="0" smtClean="0">
                <a:latin typeface="Times New Roman" panose="02020603050405020304" pitchFamily="18" charset="0"/>
                <a:cs typeface="Times New Roman" panose="02020603050405020304" pitchFamily="18" charset="0"/>
              </a:rPr>
              <a:t>.</a:t>
            </a:r>
          </a:p>
          <a:p>
            <a:pPr algn="just"/>
            <a:r>
              <a:rPr lang="en-US" sz="2800" dirty="0" smtClean="0">
                <a:latin typeface="Times New Roman" panose="02020603050405020304" pitchFamily="18" charset="0"/>
                <a:cs typeface="Times New Roman" panose="02020603050405020304" pitchFamily="18" charset="0"/>
              </a:rPr>
              <a:t> </a:t>
            </a:r>
            <a:endParaRPr lang="en-US" sz="28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The short-lived era of Reconstruction in the United States (1865–77) elicited an unprecedented optimism from African American writers. </a:t>
            </a:r>
            <a:endParaRPr lang="ru-RU" dirty="0"/>
          </a:p>
        </p:txBody>
      </p:sp>
    </p:spTree>
    <p:extLst>
      <p:ext uri="{BB962C8B-B14F-4D97-AF65-F5344CB8AC3E}">
        <p14:creationId xmlns:p14="http://schemas.microsoft.com/office/powerpoint/2010/main" val="39841017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rmAutofit fontScale="90000"/>
          </a:bodyPr>
          <a:lstStyle/>
          <a:p>
            <a:pPr lvl="0">
              <a:spcBef>
                <a:spcPts val="0"/>
              </a:spcBef>
            </a:pPr>
            <a:r>
              <a:rPr lang="en-US" sz="2700" b="1" dirty="0">
                <a:solidFill>
                  <a:prstClr val="black"/>
                </a:solidFill>
                <a:latin typeface="Times New Roman" panose="02020603050405020304" pitchFamily="18" charset="0"/>
                <a:ea typeface="+mn-ea"/>
                <a:cs typeface="Times New Roman" panose="02020603050405020304" pitchFamily="18" charset="0"/>
              </a:rPr>
              <a:t>Elizabeth </a:t>
            </a:r>
            <a:r>
              <a:rPr lang="en-US" sz="2700" b="1" dirty="0" err="1">
                <a:solidFill>
                  <a:prstClr val="black"/>
                </a:solidFill>
                <a:latin typeface="Times New Roman" panose="02020603050405020304" pitchFamily="18" charset="0"/>
                <a:ea typeface="+mn-ea"/>
                <a:cs typeface="Times New Roman" panose="02020603050405020304" pitchFamily="18" charset="0"/>
              </a:rPr>
              <a:t>Keckley</a:t>
            </a:r>
            <a:r>
              <a:rPr lang="en-US" sz="2700" dirty="0">
                <a:solidFill>
                  <a:prstClr val="black"/>
                </a:solidFill>
                <a:latin typeface="Times New Roman" panose="02020603050405020304" pitchFamily="18" charset="0"/>
                <a:ea typeface="+mn-ea"/>
                <a:cs typeface="Times New Roman" panose="02020603050405020304" pitchFamily="18" charset="0"/>
              </a:rPr>
              <a:t>, </a:t>
            </a:r>
            <a:r>
              <a:rPr lang="en-US" sz="2000" dirty="0">
                <a:solidFill>
                  <a:prstClr val="black"/>
                </a:solidFill>
                <a:latin typeface="Times New Roman" panose="02020603050405020304" pitchFamily="18" charset="0"/>
                <a:ea typeface="+mn-ea"/>
                <a:cs typeface="Times New Roman" panose="02020603050405020304" pitchFamily="18" charset="0"/>
              </a:rPr>
              <a:t>who rose from slavery in St. Louis, articulated in her autobiography, </a:t>
            </a:r>
            <a:r>
              <a:rPr lang="en-US" sz="2700" b="1" i="1" dirty="0">
                <a:solidFill>
                  <a:prstClr val="black"/>
                </a:solidFill>
                <a:latin typeface="Times New Roman" panose="02020603050405020304" pitchFamily="18" charset="0"/>
                <a:ea typeface="+mn-ea"/>
                <a:cs typeface="Times New Roman" panose="02020603050405020304" pitchFamily="18" charset="0"/>
              </a:rPr>
              <a:t>Behind the Scenes; or, Thirty Years a Slave and Four Years in the White House (1868), </a:t>
            </a:r>
            <a:r>
              <a:rPr lang="en-US" sz="2000" dirty="0">
                <a:solidFill>
                  <a:prstClr val="black"/>
                </a:solidFill>
                <a:latin typeface="Times New Roman" panose="02020603050405020304" pitchFamily="18" charset="0"/>
                <a:ea typeface="+mn-ea"/>
                <a:cs typeface="Times New Roman" panose="02020603050405020304" pitchFamily="18" charset="0"/>
              </a:rPr>
              <a:t>a spirit of sectional reconciliation espoused by many other leading African Americans of the Reconstruction era. </a:t>
            </a:r>
            <a:br>
              <a:rPr lang="en-US" sz="2000" dirty="0">
                <a:solidFill>
                  <a:prstClr val="black"/>
                </a:solidFill>
                <a:latin typeface="Times New Roman" panose="02020603050405020304" pitchFamily="18" charset="0"/>
                <a:ea typeface="+mn-ea"/>
                <a:cs typeface="Times New Roman" panose="02020603050405020304" pitchFamily="18" charset="0"/>
              </a:rPr>
            </a:br>
            <a:endParaRPr lang="ru-RU" sz="2000" dirty="0"/>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614919" y="2131927"/>
            <a:ext cx="3139712" cy="343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97729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138</TotalTime>
  <Words>2205</Words>
  <Application>Microsoft Office PowerPoint</Application>
  <PresentationFormat>Экран (4:3)</PresentationFormat>
  <Paragraphs>109</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Солнцестояние</vt:lpstr>
      <vt:lpstr>African American literature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Elizabeth Keckley, who rose from slavery in St. Louis, articulated in her autobiography, Behind the Scenes; or, Thirty Years a Slave and Four Years in the White House (1868), a spirit of sectional reconciliation espoused by many other leading African Americans of the Reconstruction era.  </vt:lpstr>
      <vt:lpstr>Презентация PowerPoint</vt:lpstr>
      <vt:lpstr>The cover of Dodd, Mead and Company's 1899 illustrated edition of  Paul Laurence Dunbar's Poems of Cabin and Field.  Between the Covers Rare Books, Merchantville, NJ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African American Theatre Lorraine Hansberry “A Raisin in the Sun” (March 1959) is a searching portrayal of an African American family confronting the problems of upward mobility and integration. </vt:lpstr>
      <vt:lpstr>Презентация PowerPoint</vt:lpstr>
      <vt:lpstr>Презентация PowerPoint</vt:lpstr>
      <vt:lpstr>Презентация PowerPoint</vt:lpstr>
      <vt:lpstr>In accepting the Nobel Prize in 1993, Toni Morrison stated: “Word-work is sublime…because it is generative; it makes meaning that secures our difference, our human difference—the way in which we are like no other life.”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American literature </dc:title>
  <dc:creator>user</dc:creator>
  <cp:lastModifiedBy>user</cp:lastModifiedBy>
  <cp:revision>54</cp:revision>
  <dcterms:created xsi:type="dcterms:W3CDTF">2019-02-25T16:32:35Z</dcterms:created>
  <dcterms:modified xsi:type="dcterms:W3CDTF">2019-02-25T21:18:51Z</dcterms:modified>
</cp:coreProperties>
</file>