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6" r:id="rId27"/>
    <p:sldId id="281" r:id="rId28"/>
    <p:sldId id="282" r:id="rId29"/>
    <p:sldId id="283" r:id="rId30"/>
    <p:sldId id="284" r:id="rId31"/>
    <p:sldId id="285"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4C4AA8C3-77E6-4ADF-B330-2859D0AE5993}" type="datetimeFigureOut">
              <a:rPr lang="ru-RU" smtClean="0"/>
              <a:t>20.05.2019</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B6BEDB96-F6BC-4B4D-B58C-CD9613CE7631}" type="slidenum">
              <a:rPr lang="ru-RU" smtClean="0"/>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C4AA8C3-77E6-4ADF-B330-2859D0AE5993}" type="datetimeFigureOut">
              <a:rPr lang="ru-RU" smtClean="0"/>
              <a:t>20.05.2019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BEDB96-F6BC-4B4D-B58C-CD9613CE763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C4AA8C3-77E6-4ADF-B330-2859D0AE5993}" type="datetimeFigureOut">
              <a:rPr lang="ru-RU" smtClean="0"/>
              <a:t>20.05.2019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BEDB96-F6BC-4B4D-B58C-CD9613CE7631}" type="slidenum">
              <a:rPr lang="ru-RU" smtClean="0"/>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4C4AA8C3-77E6-4ADF-B330-2859D0AE5993}" type="datetimeFigureOut">
              <a:rPr lang="ru-RU" smtClean="0"/>
              <a:t>20.05.2019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BEDB96-F6BC-4B4D-B58C-CD9613CE7631}" type="slidenum">
              <a:rPr lang="ru-RU" smtClean="0"/>
              <a:t>‹#›</a:t>
            </a:fld>
            <a:endParaRPr lang="ru-RU"/>
          </a:p>
        </p:txBody>
      </p:sp>
      <p:sp>
        <p:nvSpPr>
          <p:cNvPr id="8" name="Объект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4C4AA8C3-77E6-4ADF-B330-2859D0AE5993}" type="datetimeFigureOut">
              <a:rPr lang="ru-RU" smtClean="0"/>
              <a:t>20.05.2019</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B6BEDB96-F6BC-4B4D-B58C-CD9613CE7631}" type="slidenum">
              <a:rPr lang="ru-RU" smtClean="0"/>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C4AA8C3-77E6-4ADF-B330-2859D0AE5993}" type="datetimeFigureOut">
              <a:rPr lang="ru-RU" smtClean="0"/>
              <a:t>20.05.2019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BEDB96-F6BC-4B4D-B58C-CD9613CE7631}" type="slidenum">
              <a:rPr lang="ru-RU" smtClean="0"/>
              <a:t>‹#›</a:t>
            </a:fld>
            <a:endParaRPr lang="ru-RU"/>
          </a:p>
        </p:txBody>
      </p:sp>
      <p:sp>
        <p:nvSpPr>
          <p:cNvPr id="9" name="Объект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4C4AA8C3-77E6-4ADF-B330-2859D0AE5993}" type="datetimeFigureOut">
              <a:rPr lang="ru-RU" smtClean="0"/>
              <a:t>20.05.2019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6BEDB96-F6BC-4B4D-B58C-CD9613CE7631}" type="slidenum">
              <a:rPr lang="ru-RU" smtClean="0"/>
              <a:t>‹#›</a:t>
            </a:fld>
            <a:endParaRPr lang="ru-RU"/>
          </a:p>
        </p:txBody>
      </p:sp>
      <p:sp>
        <p:nvSpPr>
          <p:cNvPr id="11" name="Объект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C4AA8C3-77E6-4ADF-B330-2859D0AE5993}" type="datetimeFigureOut">
              <a:rPr lang="ru-RU" smtClean="0"/>
              <a:t>20.05.2019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6BEDB96-F6BC-4B4D-B58C-CD9613CE7631}" type="slidenum">
              <a:rPr lang="ru-RU" smtClean="0"/>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4AA8C3-77E6-4ADF-B330-2859D0AE5993}" type="datetimeFigureOut">
              <a:rPr lang="ru-RU" smtClean="0"/>
              <a:t>20.05.2019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6BEDB96-F6BC-4B4D-B58C-CD9613CE7631}" type="slidenum">
              <a:rPr lang="ru-RU" smtClean="0"/>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C4AA8C3-77E6-4ADF-B330-2859D0AE5993}" type="datetimeFigureOut">
              <a:rPr lang="ru-RU" smtClean="0"/>
              <a:t>20.05.2019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BEDB96-F6BC-4B4D-B58C-CD9613CE7631}" type="slidenum">
              <a:rPr lang="ru-RU" smtClean="0"/>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Объект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C4AA8C3-77E6-4ADF-B330-2859D0AE5993}" type="datetimeFigureOut">
              <a:rPr lang="ru-RU" smtClean="0"/>
              <a:t>20.05.2019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BEDB96-F6BC-4B4D-B58C-CD9613CE7631}" type="slidenum">
              <a:rPr lang="ru-RU" smtClean="0"/>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4C4AA8C3-77E6-4ADF-B330-2859D0AE5993}" type="datetimeFigureOut">
              <a:rPr lang="ru-RU" smtClean="0"/>
              <a:t>20.05.2019</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6BEDB96-F6BC-4B4D-B58C-CD9613CE7631}" type="slidenum">
              <a:rPr lang="ru-RU" smtClean="0"/>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en-US" sz="3600" b="1" dirty="0" smtClean="0">
                <a:solidFill>
                  <a:srgbClr val="0070C0"/>
                </a:solidFill>
              </a:rPr>
              <a:t>AUSTRALIAN LITERATURE</a:t>
            </a:r>
            <a:endParaRPr lang="ru-RU" sz="3600" b="1" dirty="0">
              <a:solidFill>
                <a:srgbClr val="0070C0"/>
              </a:solidFill>
            </a:endParaRPr>
          </a:p>
        </p:txBody>
      </p:sp>
      <p:sp>
        <p:nvSpPr>
          <p:cNvPr id="3" name="Подзаголовок 2"/>
          <p:cNvSpPr>
            <a:spLocks noGrp="1"/>
          </p:cNvSpPr>
          <p:nvPr>
            <p:ph type="subTitle" idx="1"/>
          </p:nvPr>
        </p:nvSpPr>
        <p:spPr/>
        <p:txBody>
          <a:bodyPr/>
          <a:lstStyle/>
          <a:p>
            <a:endParaRPr lang="ru-R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0"/>
            <a:ext cx="5544616" cy="3573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97697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Объект 3"/>
          <p:cNvSpPr>
            <a:spLocks noGrp="1"/>
          </p:cNvSpPr>
          <p:nvPr>
            <p:ph sz="quarter" idx="1"/>
          </p:nvPr>
        </p:nvSpPr>
        <p:spPr/>
        <p:txBody>
          <a:bodyPr>
            <a:noAutofit/>
          </a:bodyPr>
          <a:lstStyle/>
          <a:p>
            <a:pPr algn="just"/>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oral literature of the Aboriginals is involved with </a:t>
            </a:r>
            <a:r>
              <a:rPr lang="en-US" sz="2000" b="1" dirty="0">
                <a:solidFill>
                  <a:srgbClr val="0070C0"/>
                </a:solidFill>
                <a:latin typeface="Times New Roman" panose="02020603050405020304" pitchFamily="18" charset="0"/>
                <a:cs typeface="Times New Roman" panose="02020603050405020304" pitchFamily="18" charset="0"/>
              </a:rPr>
              <a:t>performance</a:t>
            </a:r>
            <a:r>
              <a:rPr lang="en-US" sz="2000" dirty="0">
                <a:latin typeface="Times New Roman" panose="02020603050405020304" pitchFamily="18" charset="0"/>
                <a:cs typeface="Times New Roman" panose="02020603050405020304" pitchFamily="18" charset="0"/>
              </a:rPr>
              <a:t>. It is not simply a verbal performance. Traditional song is very often associated with dance, and storytelling with gesture and mime. Or stories may be accompanied by </a:t>
            </a:r>
            <a:r>
              <a:rPr lang="en-US" sz="2000" b="1" dirty="0">
                <a:solidFill>
                  <a:srgbClr val="0070C0"/>
                </a:solidFill>
                <a:latin typeface="Times New Roman" panose="02020603050405020304" pitchFamily="18" charset="0"/>
                <a:cs typeface="Times New Roman" panose="02020603050405020304" pitchFamily="18" charset="0"/>
              </a:rPr>
              <a:t>diagrams drawn in the sand </a:t>
            </a:r>
            <a:r>
              <a:rPr lang="en-US" sz="2000" dirty="0">
                <a:latin typeface="Times New Roman" panose="02020603050405020304" pitchFamily="18" charset="0"/>
                <a:cs typeface="Times New Roman" panose="02020603050405020304" pitchFamily="18" charset="0"/>
              </a:rPr>
              <a:t>and then brushed away again. Each song, each narrative, is in effect acted out. Storytellers will customarily announce who they are, where they come from, and what their relation to the story is, as though they are its agent. They may provide a frame for their story. They use </a:t>
            </a:r>
            <a:r>
              <a:rPr lang="en-US" sz="2000" b="1" dirty="0">
                <a:solidFill>
                  <a:srgbClr val="0070C0"/>
                </a:solidFill>
                <a:latin typeface="Times New Roman" panose="02020603050405020304" pitchFamily="18" charset="0"/>
                <a:cs typeface="Times New Roman" panose="02020603050405020304" pitchFamily="18" charset="0"/>
              </a:rPr>
              <a:t>the common devices of oral literature such as repetition and enumeration and formulaic expression.</a:t>
            </a:r>
            <a:r>
              <a:rPr lang="en-US" sz="2000" dirty="0">
                <a:latin typeface="Times New Roman" panose="02020603050405020304" pitchFamily="18" charset="0"/>
                <a:cs typeface="Times New Roman" panose="02020603050405020304" pitchFamily="18" charset="0"/>
              </a:rPr>
              <a:t> But they always take care with their songs and stories; they are as careful with </a:t>
            </a:r>
            <a:r>
              <a:rPr lang="en-US" sz="2000" b="1" dirty="0">
                <a:solidFill>
                  <a:srgbClr val="0070C0"/>
                </a:solidFill>
                <a:latin typeface="Times New Roman" panose="02020603050405020304" pitchFamily="18" charset="0"/>
                <a:cs typeface="Times New Roman" panose="02020603050405020304" pitchFamily="18" charset="0"/>
              </a:rPr>
              <a:t>imagery and symbolism</a:t>
            </a:r>
            <a:r>
              <a:rPr lang="en-US" sz="2000" dirty="0">
                <a:latin typeface="Times New Roman" panose="02020603050405020304" pitchFamily="18" charset="0"/>
                <a:cs typeface="Times New Roman" panose="02020603050405020304" pitchFamily="18" charset="0"/>
              </a:rPr>
              <a:t>, with </a:t>
            </a:r>
            <a:r>
              <a:rPr lang="en-US" sz="2000" b="1" dirty="0">
                <a:solidFill>
                  <a:srgbClr val="0070C0"/>
                </a:solidFill>
                <a:latin typeface="Times New Roman" panose="02020603050405020304" pitchFamily="18" charset="0"/>
                <a:cs typeface="Times New Roman" panose="02020603050405020304" pitchFamily="18" charset="0"/>
              </a:rPr>
              <a:t>the figures of speech</a:t>
            </a:r>
            <a:r>
              <a:rPr lang="en-US" sz="2000" dirty="0">
                <a:latin typeface="Times New Roman" panose="02020603050405020304" pitchFamily="18" charset="0"/>
                <a:cs typeface="Times New Roman" panose="02020603050405020304" pitchFamily="18" charset="0"/>
              </a:rPr>
              <a:t>, as they are with other aspects of ceremony.</a:t>
            </a:r>
            <a:endParaRPr lang="ru-RU" sz="2000" dirty="0">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0"/>
            <a:ext cx="313184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8299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28600"/>
            <a:ext cx="8856984" cy="2696344"/>
          </a:xfrm>
        </p:spPr>
        <p:txBody>
          <a:bodyPr>
            <a:noAutofit/>
          </a:bodyPr>
          <a:lstStyle/>
          <a:p>
            <a:pPr algn="just"/>
            <a:r>
              <a:rPr lang="en-US" sz="2400" dirty="0">
                <a:solidFill>
                  <a:schemeClr val="tx1"/>
                </a:solidFill>
                <a:latin typeface="Times New Roman" panose="02020603050405020304" pitchFamily="18" charset="0"/>
                <a:cs typeface="Times New Roman" panose="02020603050405020304" pitchFamily="18" charset="0"/>
              </a:rPr>
              <a:t>Anthropologists </a:t>
            </a:r>
            <a:r>
              <a:rPr lang="en-US" sz="2400" b="1" i="1" dirty="0">
                <a:solidFill>
                  <a:schemeClr val="tx1"/>
                </a:solidFill>
                <a:latin typeface="Times New Roman" panose="02020603050405020304" pitchFamily="18" charset="0"/>
                <a:cs typeface="Times New Roman" panose="02020603050405020304" pitchFamily="18" charset="0"/>
              </a:rPr>
              <a:t>Catherine H. and Ronald M. Berndt </a:t>
            </a:r>
            <a:r>
              <a:rPr lang="en-US" sz="2400" dirty="0">
                <a:solidFill>
                  <a:schemeClr val="tx1"/>
                </a:solidFill>
                <a:latin typeface="Times New Roman" panose="02020603050405020304" pitchFamily="18" charset="0"/>
                <a:cs typeface="Times New Roman" panose="02020603050405020304" pitchFamily="18" charset="0"/>
              </a:rPr>
              <a:t>were the first to publish traditional narratives and songs in full in the original language (though linguists have still not agreed on how best to represent Aboriginal speech), then with a translation and a commentary. One good example of their work is </a:t>
            </a:r>
            <a:r>
              <a:rPr lang="en-US" sz="2400" i="1" dirty="0">
                <a:solidFill>
                  <a:schemeClr val="tx1"/>
                </a:solidFill>
                <a:latin typeface="Times New Roman" panose="02020603050405020304" pitchFamily="18" charset="0"/>
                <a:cs typeface="Times New Roman" panose="02020603050405020304" pitchFamily="18" charset="0"/>
              </a:rPr>
              <a:t>Three Faces of Love: Traditional Aboriginal Song-Poetry </a:t>
            </a:r>
            <a:r>
              <a:rPr lang="en-US" sz="2400" dirty="0">
                <a:solidFill>
                  <a:schemeClr val="tx1"/>
                </a:solidFill>
                <a:latin typeface="Times New Roman" panose="02020603050405020304" pitchFamily="18" charset="0"/>
                <a:cs typeface="Times New Roman" panose="02020603050405020304" pitchFamily="18" charset="0"/>
              </a:rPr>
              <a:t>(1976). This approach enables at least an initial appreciation of the subtlety and the artistry of the oral tradition.</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8196" name="Picture 4"/>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1475656" y="2996952"/>
            <a:ext cx="6336704"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44908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84976" cy="6555641"/>
          </a:xfrm>
          <a:prstGeom prst="rect">
            <a:avLst/>
          </a:prstGeom>
        </p:spPr>
        <p:txBody>
          <a:bodyPr wrap="square">
            <a:spAutoFit/>
          </a:bodyPr>
          <a:lstStyle/>
          <a:p>
            <a:pPr algn="just"/>
            <a:r>
              <a:rPr lang="en-US" sz="2800" dirty="0" smtClean="0">
                <a:latin typeface="Times New Roman" panose="02020603050405020304" pitchFamily="18" charset="0"/>
                <a:cs typeface="Times New Roman" panose="02020603050405020304" pitchFamily="18" charset="0"/>
              </a:rPr>
              <a:t>Not all Aboriginal song and story is in tribal dialect. </a:t>
            </a:r>
          </a:p>
          <a:p>
            <a:pPr algn="just"/>
            <a:r>
              <a:rPr lang="en-US" sz="2800" dirty="0" smtClean="0">
                <a:latin typeface="Times New Roman" panose="02020603050405020304" pitchFamily="18" charset="0"/>
                <a:cs typeface="Times New Roman" panose="02020603050405020304" pitchFamily="18" charset="0"/>
              </a:rPr>
              <a:t>In the 1970s and ’80s, as Aboriginal people began to write in formal English, some began to express themselves in what might be called </a:t>
            </a:r>
            <a:r>
              <a:rPr lang="en-US" sz="2800" b="1" dirty="0" smtClean="0">
                <a:solidFill>
                  <a:srgbClr val="0070C0"/>
                </a:solidFill>
                <a:latin typeface="Times New Roman" panose="02020603050405020304" pitchFamily="18" charset="0"/>
                <a:cs typeface="Times New Roman" panose="02020603050405020304" pitchFamily="18" charset="0"/>
              </a:rPr>
              <a:t>Aboriginal English</a:t>
            </a:r>
            <a:r>
              <a:rPr lang="en-US" sz="2800" dirty="0" smtClean="0">
                <a:latin typeface="Times New Roman" panose="02020603050405020304" pitchFamily="18" charset="0"/>
                <a:cs typeface="Times New Roman" panose="02020603050405020304" pitchFamily="18" charset="0"/>
              </a:rPr>
              <a:t>, an English that is different from standard English. </a:t>
            </a:r>
            <a:r>
              <a:rPr lang="en-US" sz="2800" b="1" i="1" dirty="0" smtClean="0">
                <a:solidFill>
                  <a:srgbClr val="0070C0"/>
                </a:solidFill>
                <a:latin typeface="Times New Roman" panose="02020603050405020304" pitchFamily="18" charset="0"/>
                <a:cs typeface="Times New Roman" panose="02020603050405020304" pitchFamily="18" charset="0"/>
              </a:rPr>
              <a:t>It is formed in short, simple sentences, and it makes considerable use of repetition with variation</a:t>
            </a:r>
            <a:r>
              <a:rPr lang="en-US" sz="2800" dirty="0" smtClean="0">
                <a:latin typeface="Times New Roman" panose="02020603050405020304" pitchFamily="18" charset="0"/>
                <a:cs typeface="Times New Roman" panose="02020603050405020304" pitchFamily="18" charset="0"/>
              </a:rPr>
              <a:t>. It also conveys a certain dignity—and a rich sense of </a:t>
            </a:r>
            <a:r>
              <a:rPr lang="en-US" sz="2800" dirty="0" err="1" smtClean="0">
                <a:latin typeface="Times New Roman" panose="02020603050405020304" pitchFamily="18" charset="0"/>
                <a:cs typeface="Times New Roman" panose="02020603050405020304" pitchFamily="18" charset="0"/>
              </a:rPr>
              <a:t>humour</a:t>
            </a:r>
            <a:r>
              <a:rPr lang="en-US" sz="2800" dirty="0" smtClean="0">
                <a:latin typeface="Times New Roman" panose="02020603050405020304" pitchFamily="18" charset="0"/>
                <a:cs typeface="Times New Roman" panose="02020603050405020304" pitchFamily="18" charset="0"/>
              </a:rPr>
              <a:t>. Some versions of this can be found in the different narratives included in </a:t>
            </a:r>
            <a:r>
              <a:rPr lang="en-US" sz="2800" u="sng" dirty="0" smtClean="0">
                <a:latin typeface="Times New Roman" panose="02020603050405020304" pitchFamily="18" charset="0"/>
                <a:cs typeface="Times New Roman" panose="02020603050405020304" pitchFamily="18" charset="0"/>
              </a:rPr>
              <a:t>Sally Morgan</a:t>
            </a:r>
            <a:r>
              <a:rPr lang="en-US" sz="2800" dirty="0" smtClean="0">
                <a:latin typeface="Times New Roman" panose="02020603050405020304" pitchFamily="18" charset="0"/>
                <a:cs typeface="Times New Roman" panose="02020603050405020304" pitchFamily="18" charset="0"/>
              </a:rPr>
              <a:t>’s </a:t>
            </a:r>
            <a:r>
              <a:rPr lang="en-US" sz="2800" i="1" dirty="0" smtClean="0">
                <a:latin typeface="Times New Roman" panose="02020603050405020304" pitchFamily="18" charset="0"/>
                <a:cs typeface="Times New Roman" panose="02020603050405020304" pitchFamily="18" charset="0"/>
              </a:rPr>
              <a:t>My Place </a:t>
            </a:r>
            <a:r>
              <a:rPr lang="en-US" sz="2800" dirty="0" smtClean="0">
                <a:latin typeface="Times New Roman" panose="02020603050405020304" pitchFamily="18" charset="0"/>
                <a:cs typeface="Times New Roman" panose="02020603050405020304" pitchFamily="18" charset="0"/>
              </a:rPr>
              <a:t>(1987) and, more sensitive still as a transcription, in </a:t>
            </a:r>
            <a:r>
              <a:rPr lang="en-US" sz="2800" u="sng" dirty="0" smtClean="0">
                <a:latin typeface="Times New Roman" panose="02020603050405020304" pitchFamily="18" charset="0"/>
                <a:cs typeface="Times New Roman" panose="02020603050405020304" pitchFamily="18" charset="0"/>
              </a:rPr>
              <a:t>Paddy Roe</a:t>
            </a:r>
            <a:r>
              <a:rPr lang="en-US" sz="2800" dirty="0" smtClean="0">
                <a:latin typeface="Times New Roman" panose="02020603050405020304" pitchFamily="18" charset="0"/>
                <a:cs typeface="Times New Roman" panose="02020603050405020304" pitchFamily="18" charset="0"/>
              </a:rPr>
              <a:t>’s </a:t>
            </a:r>
            <a:r>
              <a:rPr lang="en-US" sz="2800" i="1" dirty="0" err="1" smtClean="0">
                <a:latin typeface="Times New Roman" panose="02020603050405020304" pitchFamily="18" charset="0"/>
                <a:cs typeface="Times New Roman" panose="02020603050405020304" pitchFamily="18" charset="0"/>
              </a:rPr>
              <a:t>Gularabulu</a:t>
            </a:r>
            <a:r>
              <a:rPr lang="en-US" sz="2800" i="1" dirty="0" smtClean="0">
                <a:latin typeface="Times New Roman" panose="02020603050405020304" pitchFamily="18" charset="0"/>
                <a:cs typeface="Times New Roman" panose="02020603050405020304" pitchFamily="18" charset="0"/>
              </a:rPr>
              <a:t>: Stories from the West Kimberley</a:t>
            </a:r>
            <a:r>
              <a:rPr lang="en-US" sz="2800" dirty="0" smtClean="0">
                <a:latin typeface="Times New Roman" panose="02020603050405020304" pitchFamily="18" charset="0"/>
                <a:cs typeface="Times New Roman" panose="02020603050405020304" pitchFamily="18" charset="0"/>
              </a:rPr>
              <a:t> (1983). In the last decades of the 20th century, the poet and storyteller </a:t>
            </a:r>
            <a:r>
              <a:rPr lang="en-US" sz="2800" u="sng" dirty="0" smtClean="0">
                <a:latin typeface="Times New Roman" panose="02020603050405020304" pitchFamily="18" charset="0"/>
                <a:cs typeface="Times New Roman" panose="02020603050405020304" pitchFamily="18" charset="0"/>
              </a:rPr>
              <a:t>Maureen Watson</a:t>
            </a:r>
            <a:r>
              <a:rPr lang="en-US" sz="2800" dirty="0" smtClean="0">
                <a:latin typeface="Times New Roman" panose="02020603050405020304" pitchFamily="18" charset="0"/>
                <a:cs typeface="Times New Roman" panose="02020603050405020304" pitchFamily="18" charset="0"/>
              </a:rPr>
              <a:t> helped to maintain the oral tradition by reading on radio and television and by performing at schools.</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4233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solidFill>
                  <a:srgbClr val="0070C0"/>
                </a:solidFill>
              </a:rPr>
              <a:t>The century after settlement</a:t>
            </a:r>
            <a:endParaRPr lang="ru-RU" b="1" dirty="0">
              <a:solidFill>
                <a:srgbClr val="0070C0"/>
              </a:solidFill>
            </a:endParaRPr>
          </a:p>
        </p:txBody>
      </p:sp>
      <p:sp>
        <p:nvSpPr>
          <p:cNvPr id="3" name="Объект 2"/>
          <p:cNvSpPr>
            <a:spLocks noGrp="1"/>
          </p:cNvSpPr>
          <p:nvPr>
            <p:ph sz="quarter" idx="1"/>
          </p:nvPr>
        </p:nvSpPr>
        <p:spPr/>
        <p:txBody>
          <a:bodyPr>
            <a:normAutofit/>
          </a:bodyPr>
          <a:lstStyle/>
          <a:p>
            <a:pPr algn="just"/>
            <a:r>
              <a:rPr lang="en-US" sz="2800" dirty="0">
                <a:latin typeface="Times New Roman" panose="02020603050405020304" pitchFamily="18" charset="0"/>
                <a:cs typeface="Times New Roman" panose="02020603050405020304" pitchFamily="18" charset="0"/>
              </a:rPr>
              <a:t>Almost as soon as settlement of New South Wales began, </a:t>
            </a:r>
            <a:r>
              <a:rPr lang="en-US" sz="2800" b="1" dirty="0">
                <a:solidFill>
                  <a:srgbClr val="0070C0"/>
                </a:solidFill>
                <a:latin typeface="Times New Roman" panose="02020603050405020304" pitchFamily="18" charset="0"/>
                <a:cs typeface="Times New Roman" panose="02020603050405020304" pitchFamily="18" charset="0"/>
              </a:rPr>
              <a:t>in 1788</a:t>
            </a:r>
            <a:r>
              <a:rPr lang="en-US" sz="2800" dirty="0">
                <a:latin typeface="Times New Roman" panose="02020603050405020304" pitchFamily="18" charset="0"/>
                <a:cs typeface="Times New Roman" panose="02020603050405020304" pitchFamily="18" charset="0"/>
              </a:rPr>
              <a:t>, reports of the “new” country were sent back to England. </a:t>
            </a:r>
            <a:endParaRPr lang="en-US" sz="28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public was interested not in the routine of convict life but in the details of strange new flora and fauna. In the colony itself there was little time for any other than practical considerations. </a:t>
            </a:r>
            <a:endParaRPr lang="en-US" sz="2800" dirty="0" smtClean="0">
              <a:latin typeface="Times New Roman" panose="02020603050405020304" pitchFamily="18" charset="0"/>
              <a:cs typeface="Times New Roman" panose="02020603050405020304" pitchFamily="18" charset="0"/>
            </a:endParaRPr>
          </a:p>
          <a:p>
            <a:pPr algn="just"/>
            <a:r>
              <a:rPr lang="en-US" sz="2800" b="1" dirty="0" smtClean="0">
                <a:solidFill>
                  <a:srgbClr val="0070C0"/>
                </a:solidFill>
                <a:latin typeface="Times New Roman" panose="02020603050405020304" pitchFamily="18" charset="0"/>
                <a:cs typeface="Times New Roman" panose="02020603050405020304" pitchFamily="18" charset="0"/>
              </a:rPr>
              <a:t>Early </a:t>
            </a:r>
            <a:r>
              <a:rPr lang="en-US" sz="2800" b="1" dirty="0">
                <a:solidFill>
                  <a:srgbClr val="0070C0"/>
                </a:solidFill>
                <a:latin typeface="Times New Roman" panose="02020603050405020304" pitchFamily="18" charset="0"/>
                <a:cs typeface="Times New Roman" panose="02020603050405020304" pitchFamily="18" charset="0"/>
              </a:rPr>
              <a:t>publications </a:t>
            </a:r>
            <a:r>
              <a:rPr lang="en-US" sz="2800" dirty="0">
                <a:latin typeface="Times New Roman" panose="02020603050405020304" pitchFamily="18" charset="0"/>
                <a:cs typeface="Times New Roman" panose="02020603050405020304" pitchFamily="18" charset="0"/>
              </a:rPr>
              <a:t>were dominated by </a:t>
            </a:r>
            <a:r>
              <a:rPr lang="en-US" sz="2800" b="1" i="1" dirty="0">
                <a:solidFill>
                  <a:srgbClr val="0070C0"/>
                </a:solidFill>
                <a:latin typeface="Times New Roman" panose="02020603050405020304" pitchFamily="18" charset="0"/>
                <a:cs typeface="Times New Roman" panose="02020603050405020304" pitchFamily="18" charset="0"/>
              </a:rPr>
              <a:t>reports</a:t>
            </a:r>
            <a:r>
              <a:rPr lang="en-US" sz="2800" dirty="0">
                <a:latin typeface="Times New Roman" panose="02020603050405020304" pitchFamily="18" charset="0"/>
                <a:cs typeface="Times New Roman" panose="02020603050405020304" pitchFamily="18" charset="0"/>
              </a:rPr>
              <a:t> of new lands and rivers, </a:t>
            </a:r>
            <a:r>
              <a:rPr lang="en-US" sz="2800" b="1" i="1" dirty="0">
                <a:solidFill>
                  <a:srgbClr val="0070C0"/>
                </a:solidFill>
                <a:latin typeface="Times New Roman" panose="02020603050405020304" pitchFamily="18" charset="0"/>
                <a:cs typeface="Times New Roman" panose="02020603050405020304" pitchFamily="18" charset="0"/>
              </a:rPr>
              <a:t>journeys </a:t>
            </a:r>
            <a:r>
              <a:rPr lang="en-US" sz="2800" dirty="0">
                <a:latin typeface="Times New Roman" panose="02020603050405020304" pitchFamily="18" charset="0"/>
                <a:cs typeface="Times New Roman" panose="02020603050405020304" pitchFamily="18" charset="0"/>
              </a:rPr>
              <a:t>of exploration, </a:t>
            </a:r>
            <a:r>
              <a:rPr lang="en-US" sz="2800" b="1" i="1" dirty="0">
                <a:solidFill>
                  <a:srgbClr val="0070C0"/>
                </a:solidFill>
                <a:latin typeface="Times New Roman" panose="02020603050405020304" pitchFamily="18" charset="0"/>
                <a:cs typeface="Times New Roman" panose="02020603050405020304" pitchFamily="18" charset="0"/>
              </a:rPr>
              <a:t>summaries</a:t>
            </a:r>
            <a:r>
              <a:rPr lang="en-US" sz="2800" dirty="0">
                <a:latin typeface="Times New Roman" panose="02020603050405020304" pitchFamily="18" charset="0"/>
                <a:cs typeface="Times New Roman" panose="02020603050405020304" pitchFamily="18" charset="0"/>
              </a:rPr>
              <a:t> of what had so far been discovered in the “new” continent.</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4338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solidFill>
                  <a:srgbClr val="0070C0"/>
                </a:solidFill>
              </a:rPr>
              <a:t>Nationalism and expansion</a:t>
            </a:r>
            <a:endParaRPr lang="ru-RU" b="1" dirty="0">
              <a:solidFill>
                <a:srgbClr val="0070C0"/>
              </a:solidFill>
            </a:endParaRPr>
          </a:p>
        </p:txBody>
      </p:sp>
      <p:sp>
        <p:nvSpPr>
          <p:cNvPr id="3" name="Объект 2"/>
          <p:cNvSpPr>
            <a:spLocks noGrp="1"/>
          </p:cNvSpPr>
          <p:nvPr>
            <p:ph sz="quarter" idx="1"/>
          </p:nvPr>
        </p:nvSpPr>
        <p:spPr/>
        <p:txBody>
          <a:bodyPr>
            <a:normAutofit/>
          </a:bodyPr>
          <a:lstStyle/>
          <a:p>
            <a:pPr algn="just"/>
            <a:r>
              <a:rPr lang="en-US" dirty="0">
                <a:latin typeface="Times New Roman" panose="02020603050405020304" pitchFamily="18" charset="0"/>
                <a:cs typeface="Times New Roman" panose="02020603050405020304" pitchFamily="18" charset="0"/>
              </a:rPr>
              <a:t>The centenary </a:t>
            </a:r>
            <a:r>
              <a:rPr lang="en-US" dirty="0" smtClean="0">
                <a:latin typeface="Times New Roman" panose="02020603050405020304" pitchFamily="18" charset="0"/>
                <a:cs typeface="Times New Roman" panose="02020603050405020304" pitchFamily="18" charset="0"/>
              </a:rPr>
              <a:t>year </a:t>
            </a:r>
            <a:r>
              <a:rPr lang="en-US" b="1" dirty="0">
                <a:solidFill>
                  <a:srgbClr val="0070C0"/>
                </a:solidFill>
                <a:latin typeface="Times New Roman" panose="02020603050405020304" pitchFamily="18" charset="0"/>
                <a:cs typeface="Times New Roman" panose="02020603050405020304" pitchFamily="18" charset="0"/>
              </a:rPr>
              <a:t>1888 </a:t>
            </a:r>
            <a:r>
              <a:rPr lang="en-US" dirty="0">
                <a:latin typeface="Times New Roman" panose="02020603050405020304" pitchFamily="18" charset="0"/>
                <a:cs typeface="Times New Roman" panose="02020603050405020304" pitchFamily="18" charset="0"/>
              </a:rPr>
              <a:t>provided the occasion for review and reassessment, and almost inevitably that activity encouraged the </a:t>
            </a:r>
            <a:r>
              <a:rPr lang="en-US" i="1" dirty="0">
                <a:solidFill>
                  <a:srgbClr val="0070C0"/>
                </a:solidFill>
                <a:latin typeface="Times New Roman" panose="02020603050405020304" pitchFamily="18" charset="0"/>
                <a:cs typeface="Times New Roman" panose="02020603050405020304" pitchFamily="18" charset="0"/>
              </a:rPr>
              <a:t>growing nationalist sentiment </a:t>
            </a:r>
            <a:r>
              <a:rPr lang="en-US" dirty="0">
                <a:latin typeface="Times New Roman" panose="02020603050405020304" pitchFamily="18" charset="0"/>
                <a:cs typeface="Times New Roman" panose="02020603050405020304" pitchFamily="18" charset="0"/>
              </a:rPr>
              <a:t>already in evidence in such publications as the weekly (founded 1880). </a:t>
            </a:r>
            <a:endParaRPr lang="en-US"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last 20 years of the 19th century saw a marked growth of nationalism and the movement toward federation of the separate states. </a:t>
            </a:r>
            <a:r>
              <a:rPr lang="en-US" i="1" u="sng" dirty="0">
                <a:latin typeface="Times New Roman" panose="02020603050405020304" pitchFamily="18" charset="0"/>
                <a:cs typeface="Times New Roman" panose="02020603050405020304" pitchFamily="18" charset="0"/>
              </a:rPr>
              <a:t>The Bulletin</a:t>
            </a:r>
            <a:r>
              <a:rPr lang="en-US" dirty="0">
                <a:latin typeface="Times New Roman" panose="02020603050405020304" pitchFamily="18" charset="0"/>
                <a:cs typeface="Times New Roman" panose="02020603050405020304" pitchFamily="18" charset="0"/>
              </a:rPr>
              <a:t>, with its rallying cry of </a:t>
            </a:r>
            <a:r>
              <a:rPr lang="en-US" b="1" dirty="0">
                <a:solidFill>
                  <a:srgbClr val="0070C0"/>
                </a:solidFill>
                <a:latin typeface="Times New Roman" panose="02020603050405020304" pitchFamily="18" charset="0"/>
                <a:cs typeface="Times New Roman" panose="02020603050405020304" pitchFamily="18" charset="0"/>
              </a:rPr>
              <a:t>“Australia for the </a:t>
            </a:r>
            <a:r>
              <a:rPr lang="en-US" b="1" dirty="0" smtClean="0">
                <a:solidFill>
                  <a:srgbClr val="0070C0"/>
                </a:solidFill>
                <a:latin typeface="Times New Roman" panose="02020603050405020304" pitchFamily="18" charset="0"/>
                <a:cs typeface="Times New Roman" panose="02020603050405020304" pitchFamily="18" charset="0"/>
              </a:rPr>
              <a:t>Australians”,</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was ardently nationalistic. It urged its contributors to </a:t>
            </a:r>
            <a:r>
              <a:rPr lang="en-US" b="1" dirty="0">
                <a:solidFill>
                  <a:srgbClr val="0070C0"/>
                </a:solidFill>
                <a:latin typeface="Times New Roman" panose="02020603050405020304" pitchFamily="18" charset="0"/>
                <a:cs typeface="Times New Roman" panose="02020603050405020304" pitchFamily="18" charset="0"/>
              </a:rPr>
              <a:t>“write Australian” </a:t>
            </a:r>
            <a:r>
              <a:rPr lang="en-US" dirty="0">
                <a:latin typeface="Times New Roman" panose="02020603050405020304" pitchFamily="18" charset="0"/>
                <a:cs typeface="Times New Roman" panose="02020603050405020304" pitchFamily="18" charset="0"/>
              </a:rPr>
              <a:t>and to celebrate above all the virtues of the Australian worker, especially </a:t>
            </a:r>
            <a:r>
              <a:rPr lang="en-US" i="1" dirty="0">
                <a:solidFill>
                  <a:srgbClr val="0070C0"/>
                </a:solidFill>
                <a:latin typeface="Times New Roman" panose="02020603050405020304" pitchFamily="18" charset="0"/>
                <a:cs typeface="Times New Roman" panose="02020603050405020304" pitchFamily="18" charset="0"/>
              </a:rPr>
              <a:t>the bush worker</a:t>
            </a:r>
            <a:r>
              <a:rPr lang="en-US"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19512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8229600" cy="674688"/>
          </a:xfrm>
        </p:spPr>
        <p:txBody>
          <a:bodyPr>
            <a:noAutofit/>
          </a:bodyPr>
          <a:lstStyle/>
          <a:p>
            <a:pPr algn="ctr"/>
            <a:r>
              <a:rPr lang="en-US" sz="2400" b="1" dirty="0">
                <a:latin typeface="Times New Roman" panose="02020603050405020304" pitchFamily="18" charset="0"/>
                <a:cs typeface="Times New Roman" panose="02020603050405020304" pitchFamily="18" charset="0"/>
              </a:rPr>
              <a:t>What is it about 'the bush' that is so special to Australians? </a:t>
            </a:r>
            <a:endParaRPr lang="ru-RU" sz="2400" b="1"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sz="half" idx="2"/>
          </p:nvPr>
        </p:nvSpPr>
        <p:spPr>
          <a:xfrm>
            <a:off x="467544" y="908719"/>
            <a:ext cx="8229600" cy="1008113"/>
          </a:xfrm>
        </p:spPr>
        <p:txBody>
          <a:bodyPr>
            <a:normAutofit fontScale="92500" lnSpcReduction="20000"/>
          </a:bodyPr>
          <a:lstStyle/>
          <a:p>
            <a:pPr algn="ctr"/>
            <a:r>
              <a:rPr lang="en-US" sz="2400" b="1" dirty="0">
                <a:latin typeface="Times New Roman" panose="02020603050405020304" pitchFamily="18" charset="0"/>
                <a:cs typeface="Times New Roman" panose="02020603050405020304" pitchFamily="18" charset="0"/>
              </a:rPr>
              <a:t>"The bush" is a rural, undeveloped country </a:t>
            </a:r>
            <a:r>
              <a:rPr lang="en-US" sz="2400" b="1" dirty="0" smtClean="0">
                <a:latin typeface="Times New Roman" panose="02020603050405020304" pitchFamily="18" charset="0"/>
                <a:cs typeface="Times New Roman" panose="02020603050405020304" pitchFamily="18" charset="0"/>
              </a:rPr>
              <a:t>area. </a:t>
            </a:r>
          </a:p>
          <a:p>
            <a:pPr algn="ctr"/>
            <a:r>
              <a:rPr lang="en-US" sz="2400" b="1" dirty="0" smtClean="0">
                <a:latin typeface="Times New Roman" panose="02020603050405020304" pitchFamily="18" charset="0"/>
                <a:cs typeface="Times New Roman" panose="02020603050405020304" pitchFamily="18" charset="0"/>
              </a:rPr>
              <a:t>“</a:t>
            </a:r>
            <a:r>
              <a:rPr lang="en-US" sz="2400" b="1" dirty="0" smtClean="0">
                <a:latin typeface="Times New Roman" panose="02020603050405020304" pitchFamily="18" charset="0"/>
                <a:cs typeface="Times New Roman" panose="02020603050405020304" pitchFamily="18" charset="0"/>
              </a:rPr>
              <a:t>The</a:t>
            </a: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bush” </a:t>
            </a:r>
            <a:r>
              <a:rPr lang="en-US" sz="2400" b="1" dirty="0">
                <a:latin typeface="Times New Roman" panose="02020603050405020304" pitchFamily="18" charset="0"/>
                <a:cs typeface="Times New Roman" panose="02020603050405020304" pitchFamily="18" charset="0"/>
              </a:rPr>
              <a:t>is a phrase used to describe land where people do not live, land a long way from cities, or forests. </a:t>
            </a:r>
            <a:endParaRPr lang="ru-RU" sz="2400" b="1"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30541" b="30541"/>
          <a:stretch>
            <a:fillRect/>
          </a:stretch>
        </p:blipFill>
        <p:spPr bwMode="auto">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85533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Объект 3"/>
          <p:cNvSpPr>
            <a:spLocks noGrp="1"/>
          </p:cNvSpPr>
          <p:nvPr>
            <p:ph sz="quarter" idx="1"/>
          </p:nvPr>
        </p:nvSpPr>
        <p:spPr/>
        <p:txBody>
          <a:bodyPr>
            <a:normAutofit lnSpcReduction="10000"/>
          </a:bodyPr>
          <a:lstStyle/>
          <a:p>
            <a:pPr algn="just"/>
            <a:r>
              <a:rPr lang="en-US" dirty="0">
                <a:latin typeface="Times New Roman" panose="02020603050405020304" pitchFamily="18" charset="0"/>
                <a:cs typeface="Times New Roman" panose="02020603050405020304" pitchFamily="18" charset="0"/>
              </a:rPr>
              <a:t>The bush has an iconic status in Australian life and features strongly in any debate about national identity, especially as expressed in Australian literature, painting, popular music, films and foods</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The skills of Indigenous people in 'the bush', especially their tracking abilities, was seen as miraculous and became legendary in the minds of European Australians. Indigenous people's knowledge of the land, at the core of their spiritual beliefs, is expressed in stories, arts and performance - music, songs, dance and ceremony. </a:t>
            </a:r>
            <a:endParaRPr lang="ru-RU" dirty="0">
              <a:latin typeface="Times New Roman" panose="02020603050405020304" pitchFamily="18" charset="0"/>
              <a:cs typeface="Times New Roman" panose="02020603050405020304" pitchFamily="18"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0"/>
            <a:ext cx="313184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41103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Объект 3"/>
          <p:cNvSpPr>
            <a:spLocks noGrp="1"/>
          </p:cNvSpPr>
          <p:nvPr>
            <p:ph sz="quarter" idx="1"/>
          </p:nvPr>
        </p:nvSpPr>
        <p:spPr/>
        <p:txBody>
          <a:bodyPr>
            <a:normAutofit/>
          </a:bodyPr>
          <a:lstStyle/>
          <a:p>
            <a:pPr algn="just"/>
            <a:r>
              <a:rPr lang="en-US" sz="2800" dirty="0">
                <a:latin typeface="Times New Roman" panose="02020603050405020304" pitchFamily="18" charset="0"/>
                <a:cs typeface="Times New Roman" panose="02020603050405020304" pitchFamily="18" charset="0"/>
              </a:rPr>
              <a:t>By the early decades of the 20th century, the era of </a:t>
            </a:r>
            <a:r>
              <a:rPr lang="en-US" sz="2800" dirty="0" err="1">
                <a:latin typeface="Times New Roman" panose="02020603050405020304" pitchFamily="18" charset="0"/>
                <a:cs typeface="Times New Roman" panose="02020603050405020304" pitchFamily="18" charset="0"/>
              </a:rPr>
              <a:t>bushranging</a:t>
            </a:r>
            <a:r>
              <a:rPr lang="en-US" sz="2800" dirty="0">
                <a:latin typeface="Times New Roman" panose="02020603050405020304" pitchFamily="18" charset="0"/>
                <a:cs typeface="Times New Roman" panose="02020603050405020304" pitchFamily="18" charset="0"/>
              </a:rPr>
              <a:t>, convictism, and exploration was far enough in the past to be regarded as historical </a:t>
            </a:r>
            <a:r>
              <a:rPr lang="en-US" sz="2800" dirty="0" err="1">
                <a:latin typeface="Times New Roman" panose="02020603050405020304" pitchFamily="18" charset="0"/>
                <a:cs typeface="Times New Roman" panose="02020603050405020304" pitchFamily="18" charset="0"/>
              </a:rPr>
              <a:t>colour</a:t>
            </a:r>
            <a:r>
              <a:rPr lang="en-US" sz="2800" dirty="0">
                <a:latin typeface="Times New Roman" panose="02020603050405020304" pitchFamily="18" charset="0"/>
                <a:cs typeface="Times New Roman" panose="02020603050405020304" pitchFamily="18" charset="0"/>
              </a:rPr>
              <a:t>. It also was fully expected that the Aboriginal would also pass away—</a:t>
            </a:r>
            <a:r>
              <a:rPr lang="en-US" sz="2800" b="1" dirty="0">
                <a:latin typeface="Times New Roman" panose="02020603050405020304" pitchFamily="18" charset="0"/>
                <a:cs typeface="Times New Roman" panose="02020603050405020304" pitchFamily="18" charset="0"/>
              </a:rPr>
              <a:t>Daisy Bates,</a:t>
            </a:r>
            <a:r>
              <a:rPr lang="en-US" sz="2800" dirty="0">
                <a:latin typeface="Times New Roman" panose="02020603050405020304" pitchFamily="18" charset="0"/>
                <a:cs typeface="Times New Roman" panose="02020603050405020304" pitchFamily="18" charset="0"/>
              </a:rPr>
              <a:t> who lived for many years among Aboriginal people, used as the title of her book about her experiences the standard phrase </a:t>
            </a:r>
            <a:r>
              <a:rPr lang="en-US" sz="2800" i="1" dirty="0">
                <a:latin typeface="Times New Roman" panose="02020603050405020304" pitchFamily="18" charset="0"/>
                <a:cs typeface="Times New Roman" panose="02020603050405020304" pitchFamily="18" charset="0"/>
              </a:rPr>
              <a:t>The Passing of the </a:t>
            </a:r>
            <a:r>
              <a:rPr lang="en-US" sz="2800" i="1" dirty="0" smtClean="0">
                <a:latin typeface="Times New Roman" panose="02020603050405020304" pitchFamily="18" charset="0"/>
                <a:cs typeface="Times New Roman" panose="02020603050405020304" pitchFamily="18" charset="0"/>
              </a:rPr>
              <a:t>Aborigine.</a:t>
            </a:r>
            <a:r>
              <a:rPr lang="en-US" sz="2800" dirty="0" smtClean="0">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260648"/>
            <a:ext cx="2592288" cy="5832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24550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97346"/>
            <a:ext cx="8784976" cy="6370975"/>
          </a:xfrm>
          <a:prstGeom prst="rect">
            <a:avLst/>
          </a:prstGeom>
        </p:spPr>
        <p:txBody>
          <a:bodyPr wrap="square">
            <a:spAutoFit/>
          </a:bodyPr>
          <a:lstStyle/>
          <a:p>
            <a:pPr algn="just"/>
            <a:r>
              <a:rPr lang="en-US" sz="2400" dirty="0" smtClean="0">
                <a:latin typeface="Times New Roman" panose="02020603050405020304" pitchFamily="18" charset="0"/>
                <a:cs typeface="Times New Roman" panose="02020603050405020304" pitchFamily="18" charset="0"/>
              </a:rPr>
              <a:t>In the 1930s a group of poets led by </a:t>
            </a:r>
            <a:r>
              <a:rPr lang="en-US" sz="2400" b="1" i="1" dirty="0" smtClean="0">
                <a:latin typeface="Times New Roman" panose="02020603050405020304" pitchFamily="18" charset="0"/>
                <a:cs typeface="Times New Roman" panose="02020603050405020304" pitchFamily="18" charset="0"/>
              </a:rPr>
              <a:t>Rex </a:t>
            </a:r>
            <a:r>
              <a:rPr lang="en-US" sz="2400" b="1" i="1" dirty="0" err="1" smtClean="0">
                <a:latin typeface="Times New Roman" panose="02020603050405020304" pitchFamily="18" charset="0"/>
                <a:cs typeface="Times New Roman" panose="02020603050405020304" pitchFamily="18" charset="0"/>
              </a:rPr>
              <a:t>Ingamells</a:t>
            </a:r>
            <a:r>
              <a:rPr lang="en-US" sz="2400" b="1" i="1"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called themselves the </a:t>
            </a:r>
            <a:r>
              <a:rPr lang="en-US" sz="2400" b="1" dirty="0" err="1" smtClean="0">
                <a:latin typeface="Times New Roman" panose="02020603050405020304" pitchFamily="18" charset="0"/>
                <a:cs typeface="Times New Roman" panose="02020603050405020304" pitchFamily="18" charset="0"/>
              </a:rPr>
              <a:t>Jindyworobaks</a:t>
            </a:r>
            <a:r>
              <a:rPr lang="en-US" sz="2400" dirty="0" smtClean="0">
                <a:latin typeface="Times New Roman" panose="02020603050405020304" pitchFamily="18" charset="0"/>
                <a:cs typeface="Times New Roman" panose="02020603050405020304" pitchFamily="18" charset="0"/>
              </a:rPr>
              <a:t>. </a:t>
            </a:r>
          </a:p>
          <a:p>
            <a:pPr algn="just"/>
            <a:endParaRPr lang="en-US" sz="2400" dirty="0" smtClean="0">
              <a:latin typeface="Times New Roman" panose="02020603050405020304" pitchFamily="18" charset="0"/>
              <a:cs typeface="Times New Roman" panose="02020603050405020304" pitchFamily="18" charset="0"/>
            </a:endParaRPr>
          </a:p>
          <a:p>
            <a:pPr algn="just"/>
            <a:r>
              <a:rPr lang="en-US" sz="2400" b="1" dirty="0" smtClean="0">
                <a:latin typeface="Times New Roman" panose="02020603050405020304" pitchFamily="18" charset="0"/>
                <a:cs typeface="Times New Roman" panose="02020603050405020304" pitchFamily="18" charset="0"/>
              </a:rPr>
              <a:t>The Jindyworobak Movement </a:t>
            </a:r>
            <a:r>
              <a:rPr lang="en-US" sz="2400" dirty="0" smtClean="0">
                <a:latin typeface="Times New Roman" panose="02020603050405020304" pitchFamily="18" charset="0"/>
                <a:cs typeface="Times New Roman" panose="02020603050405020304" pitchFamily="18" charset="0"/>
              </a:rPr>
              <a:t>was an Australian literary movement of the 1930s and 1940s whose white members, mostly poets, sought to contribute to a uniquely Australian culture through </a:t>
            </a:r>
            <a:r>
              <a:rPr lang="en-US" sz="2400" i="1" dirty="0" smtClean="0">
                <a:latin typeface="Times New Roman" panose="02020603050405020304" pitchFamily="18" charset="0"/>
                <a:cs typeface="Times New Roman" panose="02020603050405020304" pitchFamily="18" charset="0"/>
              </a:rPr>
              <a:t>the integration of Indigenous Australian subjects, language and mythology</a:t>
            </a:r>
            <a:r>
              <a:rPr lang="en-US" sz="2400" dirty="0" smtClean="0">
                <a:latin typeface="Times New Roman" panose="02020603050405020304" pitchFamily="18" charset="0"/>
                <a:cs typeface="Times New Roman" panose="02020603050405020304" pitchFamily="18" charset="0"/>
              </a:rPr>
              <a:t>. </a:t>
            </a:r>
          </a:p>
          <a:p>
            <a:pPr algn="just"/>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The movement's stated </a:t>
            </a:r>
            <a:r>
              <a:rPr lang="en-US" sz="2400" b="1" i="1" dirty="0" smtClean="0">
                <a:latin typeface="Times New Roman" panose="02020603050405020304" pitchFamily="18" charset="0"/>
                <a:cs typeface="Times New Roman" panose="02020603050405020304" pitchFamily="18" charset="0"/>
              </a:rPr>
              <a:t>aim</a:t>
            </a:r>
            <a:r>
              <a:rPr lang="en-US" sz="2400" dirty="0" smtClean="0">
                <a:latin typeface="Times New Roman" panose="02020603050405020304" pitchFamily="18" charset="0"/>
                <a:cs typeface="Times New Roman" panose="02020603050405020304" pitchFamily="18" charset="0"/>
              </a:rPr>
              <a:t> was to "free Australian art from whatever alien influences trammel it" and create works based on an engagement with the Australian landscape and an "understanding of Australia's history and traditions, primeval, colonial and modern". </a:t>
            </a:r>
          </a:p>
          <a:p>
            <a:pPr algn="just"/>
            <a:r>
              <a:rPr lang="en-US" sz="2400" dirty="0" smtClean="0">
                <a:latin typeface="Times New Roman" panose="02020603050405020304" pitchFamily="18" charset="0"/>
                <a:cs typeface="Times New Roman" panose="02020603050405020304" pitchFamily="18" charset="0"/>
              </a:rPr>
              <a:t>The </a:t>
            </a:r>
            <a:r>
              <a:rPr lang="en-US" sz="2400" dirty="0" err="1" smtClean="0">
                <a:latin typeface="Times New Roman" panose="02020603050405020304" pitchFamily="18" charset="0"/>
                <a:cs typeface="Times New Roman" panose="02020603050405020304" pitchFamily="18" charset="0"/>
              </a:rPr>
              <a:t>Jindyworobaks</a:t>
            </a:r>
            <a:r>
              <a:rPr lang="en-US" sz="2400" dirty="0" smtClean="0">
                <a:latin typeface="Times New Roman" panose="02020603050405020304" pitchFamily="18" charset="0"/>
                <a:cs typeface="Times New Roman" panose="02020603050405020304" pitchFamily="18" charset="0"/>
              </a:rPr>
              <a:t> wanted to develop a distinctive Australian poetry which described the unique Australian landscape in Australian terms, and which incorporated and appropriated elements of Aboriginal culture and the Aboriginal relationship to the landscape and natural environment.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43213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a:solidFill>
                  <a:srgbClr val="0070C0"/>
                </a:solidFill>
              </a:rPr>
              <a:t>Rex </a:t>
            </a:r>
            <a:r>
              <a:rPr lang="en-US" b="1" dirty="0" err="1">
                <a:solidFill>
                  <a:srgbClr val="0070C0"/>
                </a:solidFill>
              </a:rPr>
              <a:t>Ingamells</a:t>
            </a:r>
            <a:r>
              <a:rPr lang="en-US" b="1" dirty="0">
                <a:solidFill>
                  <a:srgbClr val="0070C0"/>
                </a:solidFill>
              </a:rPr>
              <a:t> </a:t>
            </a:r>
            <a:r>
              <a:rPr lang="en-US" dirty="0">
                <a:solidFill>
                  <a:srgbClr val="0070C0"/>
                </a:solidFill>
              </a:rPr>
              <a:t>is generally considered the founder of the Jindyworobak Movement.</a:t>
            </a:r>
            <a:endParaRPr lang="ru-RU" dirty="0">
              <a:solidFill>
                <a:srgbClr val="0070C0"/>
              </a:solidFill>
            </a:endParaRPr>
          </a:p>
        </p:txBody>
      </p:sp>
      <p:pic>
        <p:nvPicPr>
          <p:cNvPr id="1229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922909" y="1219200"/>
            <a:ext cx="3298182" cy="493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9324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4400" b="1" dirty="0" smtClean="0">
                <a:solidFill>
                  <a:srgbClr val="0070C0"/>
                </a:solidFill>
              </a:rPr>
              <a:t>Plan</a:t>
            </a:r>
            <a:endParaRPr lang="ru-RU" sz="4400" b="1" dirty="0">
              <a:solidFill>
                <a:srgbClr val="0070C0"/>
              </a:solidFill>
            </a:endParaRPr>
          </a:p>
        </p:txBody>
      </p:sp>
      <p:sp>
        <p:nvSpPr>
          <p:cNvPr id="3" name="Объект 2"/>
          <p:cNvSpPr>
            <a:spLocks noGrp="1"/>
          </p:cNvSpPr>
          <p:nvPr>
            <p:ph sz="quarter" idx="1"/>
          </p:nvPr>
        </p:nvSpPr>
        <p:spPr/>
        <p:txBody>
          <a:bodyPr/>
          <a:lstStyle/>
          <a:p>
            <a:pPr algn="just">
              <a:lnSpc>
                <a:spcPct val="115000"/>
              </a:lnSpc>
              <a:spcAft>
                <a:spcPts val="0"/>
              </a:spcAft>
            </a:pPr>
            <a:r>
              <a:rPr lang="en-US" sz="2800" dirty="0">
                <a:latin typeface="Times New Roman"/>
                <a:ea typeface="Calibri"/>
                <a:cs typeface="Times New Roman"/>
              </a:rPr>
              <a:t>1. Aboriginal narrative: the oral tradition.</a:t>
            </a:r>
            <a:endParaRPr lang="ru-RU" sz="2000" dirty="0">
              <a:ea typeface="Calibri"/>
              <a:cs typeface="Times New Roman"/>
            </a:endParaRPr>
          </a:p>
          <a:p>
            <a:pPr algn="just">
              <a:lnSpc>
                <a:spcPct val="115000"/>
              </a:lnSpc>
              <a:spcAft>
                <a:spcPts val="0"/>
              </a:spcAft>
            </a:pPr>
            <a:r>
              <a:rPr lang="en-US" sz="2800" dirty="0">
                <a:latin typeface="Times New Roman"/>
                <a:ea typeface="Calibri"/>
                <a:cs typeface="Times New Roman"/>
              </a:rPr>
              <a:t>2. The century after settlement.</a:t>
            </a:r>
            <a:endParaRPr lang="ru-RU" sz="2000" dirty="0">
              <a:ea typeface="Calibri"/>
              <a:cs typeface="Times New Roman"/>
            </a:endParaRPr>
          </a:p>
          <a:p>
            <a:pPr algn="just">
              <a:lnSpc>
                <a:spcPct val="115000"/>
              </a:lnSpc>
              <a:spcAft>
                <a:spcPts val="0"/>
              </a:spcAft>
            </a:pPr>
            <a:r>
              <a:rPr lang="en-US" sz="2800" dirty="0">
                <a:latin typeface="Times New Roman"/>
                <a:ea typeface="Calibri"/>
                <a:cs typeface="Times New Roman"/>
              </a:rPr>
              <a:t>3. Nationalism and expansion.</a:t>
            </a:r>
            <a:endParaRPr lang="ru-RU" sz="2000" dirty="0">
              <a:ea typeface="Calibri"/>
              <a:cs typeface="Times New Roman"/>
            </a:endParaRPr>
          </a:p>
          <a:p>
            <a:pPr algn="just">
              <a:lnSpc>
                <a:spcPct val="115000"/>
              </a:lnSpc>
              <a:spcAft>
                <a:spcPts val="0"/>
              </a:spcAft>
            </a:pPr>
            <a:r>
              <a:rPr lang="en-US" sz="2800" dirty="0">
                <a:latin typeface="Times New Roman"/>
                <a:ea typeface="Calibri"/>
                <a:cs typeface="Times New Roman"/>
              </a:rPr>
              <a:t>4. Literature from 1940 to 1970.</a:t>
            </a:r>
            <a:endParaRPr lang="ru-RU" sz="2000" dirty="0">
              <a:ea typeface="Calibri"/>
              <a:cs typeface="Times New Roman"/>
            </a:endParaRPr>
          </a:p>
          <a:p>
            <a:pPr algn="just">
              <a:lnSpc>
                <a:spcPct val="115000"/>
              </a:lnSpc>
              <a:spcAft>
                <a:spcPts val="0"/>
              </a:spcAft>
            </a:pPr>
            <a:r>
              <a:rPr lang="en-US" sz="2800" dirty="0">
                <a:latin typeface="Times New Roman"/>
                <a:ea typeface="Calibri"/>
                <a:cs typeface="Times New Roman"/>
              </a:rPr>
              <a:t>5. Literature from 1970 to 2000.</a:t>
            </a:r>
            <a:endParaRPr lang="ru-RU" sz="2000" dirty="0">
              <a:ea typeface="Calibri"/>
              <a:cs typeface="Times New Roman"/>
            </a:endParaRPr>
          </a:p>
          <a:p>
            <a:endParaRPr lang="ru-RU" dirty="0"/>
          </a:p>
        </p:txBody>
      </p:sp>
    </p:spTree>
    <p:extLst>
      <p:ext uri="{BB962C8B-B14F-4D97-AF65-F5344CB8AC3E}">
        <p14:creationId xmlns:p14="http://schemas.microsoft.com/office/powerpoint/2010/main" val="27756255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solidFill>
                  <a:srgbClr val="0070C0"/>
                </a:solidFill>
              </a:rPr>
              <a:t>Literature from 1940 to 1970</a:t>
            </a:r>
            <a:endParaRPr lang="ru-RU" b="1" dirty="0">
              <a:solidFill>
                <a:srgbClr val="0070C0"/>
              </a:solidFill>
            </a:endParaRPr>
          </a:p>
        </p:txBody>
      </p:sp>
      <p:sp>
        <p:nvSpPr>
          <p:cNvPr id="3" name="Объект 2"/>
          <p:cNvSpPr>
            <a:spLocks noGrp="1"/>
          </p:cNvSpPr>
          <p:nvPr>
            <p:ph sz="quarter" idx="1"/>
          </p:nvPr>
        </p:nvSpPr>
        <p:spPr/>
        <p:txBody>
          <a:bodyPr>
            <a:normAutofit lnSpcReduction="10000"/>
          </a:bodyPr>
          <a:lstStyle/>
          <a:p>
            <a:pPr algn="just"/>
            <a:r>
              <a:rPr lang="en-US" sz="2400" b="1" dirty="0">
                <a:latin typeface="Times New Roman" panose="02020603050405020304" pitchFamily="18" charset="0"/>
                <a:cs typeface="Times New Roman" panose="02020603050405020304" pitchFamily="18" charset="0"/>
              </a:rPr>
              <a:t>Patrick White</a:t>
            </a:r>
            <a:r>
              <a:rPr lang="en-US"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a Nobel Prize winner </a:t>
            </a:r>
            <a:r>
              <a:rPr lang="en-US" sz="2400" dirty="0">
                <a:latin typeface="Times New Roman" panose="02020603050405020304" pitchFamily="18" charset="0"/>
                <a:cs typeface="Times New Roman" panose="02020603050405020304" pitchFamily="18" charset="0"/>
              </a:rPr>
              <a:t>(1973) and the most important and influential of the modern Australian novelists, was drawn to Australian themes and the Australian landscape</a:t>
            </a:r>
            <a:r>
              <a:rPr lang="en-US" sz="2400" dirty="0" smtClean="0">
                <a:latin typeface="Times New Roman" panose="02020603050405020304" pitchFamily="18" charset="0"/>
                <a:cs typeface="Times New Roman" panose="02020603050405020304" pitchFamily="18" charset="0"/>
              </a:rPr>
              <a:t>.</a:t>
            </a:r>
          </a:p>
          <a:p>
            <a:pPr algn="just"/>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White’s imaginative reach, ambitious themes, and elaborate imagery showed him surpassing nationalistic limitations.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His </a:t>
            </a:r>
            <a:r>
              <a:rPr lang="en-US" sz="2400" dirty="0">
                <a:latin typeface="Times New Roman" panose="02020603050405020304" pitchFamily="18" charset="0"/>
                <a:cs typeface="Times New Roman" panose="02020603050405020304" pitchFamily="18" charset="0"/>
              </a:rPr>
              <a:t>major </a:t>
            </a:r>
            <a:r>
              <a:rPr lang="en-US" sz="2400" u="sng" dirty="0" smtClean="0">
                <a:latin typeface="Times New Roman" panose="02020603050405020304" pitchFamily="18" charset="0"/>
                <a:cs typeface="Times New Roman" panose="02020603050405020304" pitchFamily="18" charset="0"/>
              </a:rPr>
              <a:t>novels </a:t>
            </a:r>
            <a:r>
              <a:rPr lang="en-US" sz="2400" b="1" i="1" dirty="0">
                <a:latin typeface="Times New Roman" panose="02020603050405020304" pitchFamily="18" charset="0"/>
                <a:cs typeface="Times New Roman" panose="02020603050405020304" pitchFamily="18" charset="0"/>
              </a:rPr>
              <a:t>The Tree of Man </a:t>
            </a:r>
            <a:r>
              <a:rPr lang="en-US" sz="2400" dirty="0">
                <a:latin typeface="Times New Roman" panose="02020603050405020304" pitchFamily="18" charset="0"/>
                <a:cs typeface="Times New Roman" panose="02020603050405020304" pitchFamily="18" charset="0"/>
              </a:rPr>
              <a:t>(1955), </a:t>
            </a:r>
            <a:r>
              <a:rPr lang="en-US" sz="2400" b="1" i="1" dirty="0">
                <a:latin typeface="Times New Roman" panose="02020603050405020304" pitchFamily="18" charset="0"/>
                <a:cs typeface="Times New Roman" panose="02020603050405020304" pitchFamily="18" charset="0"/>
              </a:rPr>
              <a:t>Voss</a:t>
            </a:r>
            <a:r>
              <a:rPr lang="en-US" sz="2400" dirty="0">
                <a:latin typeface="Times New Roman" panose="02020603050405020304" pitchFamily="18" charset="0"/>
                <a:cs typeface="Times New Roman" panose="02020603050405020304" pitchFamily="18" charset="0"/>
              </a:rPr>
              <a:t> (1957), and </a:t>
            </a:r>
            <a:r>
              <a:rPr lang="en-US" sz="2400" b="1" i="1" dirty="0">
                <a:latin typeface="Times New Roman" panose="02020603050405020304" pitchFamily="18" charset="0"/>
                <a:cs typeface="Times New Roman" panose="02020603050405020304" pitchFamily="18" charset="0"/>
              </a:rPr>
              <a:t>Riders in the Chariot </a:t>
            </a:r>
            <a:r>
              <a:rPr lang="en-US" sz="2400" dirty="0">
                <a:latin typeface="Times New Roman" panose="02020603050405020304" pitchFamily="18" charset="0"/>
                <a:cs typeface="Times New Roman" panose="02020603050405020304" pitchFamily="18" charset="0"/>
              </a:rPr>
              <a:t>(1961</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had an epic scope.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His </a:t>
            </a:r>
            <a:r>
              <a:rPr lang="en-US" sz="2400" u="sng" dirty="0">
                <a:latin typeface="Times New Roman" panose="02020603050405020304" pitchFamily="18" charset="0"/>
                <a:cs typeface="Times New Roman" panose="02020603050405020304" pitchFamily="18" charset="0"/>
              </a:rPr>
              <a:t>short stories and plays </a:t>
            </a:r>
            <a:r>
              <a:rPr lang="en-US" sz="2400" dirty="0">
                <a:latin typeface="Times New Roman" panose="02020603050405020304" pitchFamily="18" charset="0"/>
                <a:cs typeface="Times New Roman" panose="02020603050405020304" pitchFamily="18" charset="0"/>
              </a:rPr>
              <a:t>and his later novels explored more completely the ambiguity of character and the troubling question of belief. White not only demonstrated the richness of the Australian experience for imaginative writing </a:t>
            </a:r>
            <a:r>
              <a:rPr lang="en-US" sz="2400" b="1" i="1" dirty="0">
                <a:latin typeface="Times New Roman" panose="02020603050405020304" pitchFamily="18" charset="0"/>
                <a:cs typeface="Times New Roman" panose="02020603050405020304" pitchFamily="18" charset="0"/>
              </a:rPr>
              <a:t>(“your country is of great subtlety”</a:t>
            </a:r>
            <a:r>
              <a:rPr lang="en-US" sz="2400" dirty="0">
                <a:latin typeface="Times New Roman" panose="02020603050405020304" pitchFamily="18" charset="0"/>
                <a:cs typeface="Times New Roman" panose="02020603050405020304" pitchFamily="18" charset="0"/>
              </a:rPr>
              <a:t>) but drew the attention of the world to it.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77523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b="1" dirty="0">
                <a:solidFill>
                  <a:srgbClr val="0070C0"/>
                </a:solidFill>
              </a:rPr>
              <a:t>Patrick Victor Martindale White </a:t>
            </a:r>
            <a:r>
              <a:rPr lang="en-US" b="1" dirty="0" smtClean="0">
                <a:solidFill>
                  <a:srgbClr val="0070C0"/>
                </a:solidFill>
              </a:rPr>
              <a:t/>
            </a:r>
            <a:br>
              <a:rPr lang="en-US" b="1" dirty="0" smtClean="0">
                <a:solidFill>
                  <a:srgbClr val="0070C0"/>
                </a:solidFill>
              </a:rPr>
            </a:br>
            <a:endParaRPr lang="ru-RU" b="1" dirty="0">
              <a:solidFill>
                <a:srgbClr val="0070C0"/>
              </a:solidFill>
            </a:endParaRPr>
          </a:p>
        </p:txBody>
      </p:sp>
      <p:pic>
        <p:nvPicPr>
          <p:cNvPr id="1331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95536" y="1268760"/>
            <a:ext cx="1695450"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8067" y="3573016"/>
            <a:ext cx="2095500"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0475" y="1556792"/>
            <a:ext cx="2933700"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3296" y="3563491"/>
            <a:ext cx="2095500" cy="3171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16007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solidFill>
                  <a:srgbClr val="0070C0"/>
                </a:solidFill>
              </a:rPr>
              <a:t>Literature from 1970 to 2000</a:t>
            </a:r>
            <a:endParaRPr lang="ru-RU" b="1" dirty="0">
              <a:solidFill>
                <a:srgbClr val="0070C0"/>
              </a:solidFill>
            </a:endParaRPr>
          </a:p>
        </p:txBody>
      </p:sp>
      <p:pic>
        <p:nvPicPr>
          <p:cNvPr id="1433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667000" y="1558925"/>
            <a:ext cx="3810000"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347864" y="5881348"/>
            <a:ext cx="2800767" cy="461665"/>
          </a:xfrm>
          <a:prstGeom prst="rect">
            <a:avLst/>
          </a:prstGeom>
        </p:spPr>
        <p:txBody>
          <a:bodyPr wrap="none">
            <a:spAutoFit/>
          </a:bodyPr>
          <a:lstStyle/>
          <a:p>
            <a:r>
              <a:rPr lang="en-US" sz="2400" b="1" i="1" dirty="0" smtClean="0">
                <a:solidFill>
                  <a:srgbClr val="0070C0"/>
                </a:solidFill>
              </a:rPr>
              <a:t>Thomas </a:t>
            </a:r>
            <a:r>
              <a:rPr lang="en-US" sz="2400" b="1" i="1" dirty="0" err="1" smtClean="0">
                <a:solidFill>
                  <a:srgbClr val="0070C0"/>
                </a:solidFill>
              </a:rPr>
              <a:t>Keneally</a:t>
            </a:r>
            <a:r>
              <a:rPr lang="en-US" sz="2400" b="1" i="1" dirty="0" smtClean="0">
                <a:solidFill>
                  <a:srgbClr val="0070C0"/>
                </a:solidFill>
              </a:rPr>
              <a:t> </a:t>
            </a:r>
            <a:endParaRPr lang="ru-RU" sz="2400" b="1" i="1" dirty="0">
              <a:solidFill>
                <a:srgbClr val="0070C0"/>
              </a:solidFill>
            </a:endParaRPr>
          </a:p>
        </p:txBody>
      </p:sp>
    </p:spTree>
    <p:extLst>
      <p:ext uri="{BB962C8B-B14F-4D97-AF65-F5344CB8AC3E}">
        <p14:creationId xmlns:p14="http://schemas.microsoft.com/office/powerpoint/2010/main" val="19719050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solidFill>
                  <a:srgbClr val="0070C0"/>
                </a:solidFill>
              </a:rPr>
              <a:t>Thea </a:t>
            </a:r>
            <a:r>
              <a:rPr lang="en-US" b="1" dirty="0" smtClean="0">
                <a:solidFill>
                  <a:srgbClr val="0070C0"/>
                </a:solidFill>
              </a:rPr>
              <a:t>Astley                 </a:t>
            </a:r>
            <a:r>
              <a:rPr lang="ru-RU" b="1" dirty="0" err="1" smtClean="0">
                <a:solidFill>
                  <a:srgbClr val="0070C0"/>
                </a:solidFill>
              </a:rPr>
              <a:t>Randolph</a:t>
            </a:r>
            <a:r>
              <a:rPr lang="ru-RU" b="1" dirty="0" smtClean="0">
                <a:solidFill>
                  <a:srgbClr val="0070C0"/>
                </a:solidFill>
              </a:rPr>
              <a:t> </a:t>
            </a:r>
            <a:r>
              <a:rPr lang="ru-RU" b="1" dirty="0" err="1">
                <a:solidFill>
                  <a:srgbClr val="0070C0"/>
                </a:solidFill>
              </a:rPr>
              <a:t>Stow</a:t>
            </a:r>
            <a:r>
              <a:rPr lang="ru-RU" b="1" dirty="0">
                <a:solidFill>
                  <a:srgbClr val="0070C0"/>
                </a:solidFill>
              </a:rPr>
              <a:t> </a:t>
            </a:r>
          </a:p>
        </p:txBody>
      </p:sp>
      <p:pic>
        <p:nvPicPr>
          <p:cNvPr id="1536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23528" y="1340768"/>
            <a:ext cx="4104456" cy="403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3367" y="1772816"/>
            <a:ext cx="4248472"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57210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71" y="548680"/>
            <a:ext cx="9036496" cy="5262979"/>
          </a:xfrm>
          <a:prstGeom prst="rect">
            <a:avLst/>
          </a:prstGeom>
        </p:spPr>
        <p:txBody>
          <a:bodyPr wrap="square">
            <a:spAutoFit/>
          </a:bodyPr>
          <a:lstStyle/>
          <a:p>
            <a:pPr marL="342900" indent="-342900" algn="just">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The original inhabitants of Australia used the oral tradition, including song and dance with gestural storytelling, to entertain, instruct, guide, and reveal spiritual truths, as well as physical geography and the location of life-sustaining resources. </a:t>
            </a:r>
          </a:p>
          <a:p>
            <a:pPr marL="342900" indent="-342900" algn="just">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This tradition, disrupted and more or less destroyed by the arrival of the British, was replaced by a literature that imitated European models. In the mid-19th century, the Australian landscape, flora, and fauna became the setting for many novels, and, soon after, the colonial experience became a popular subject. </a:t>
            </a:r>
          </a:p>
          <a:p>
            <a:pPr marL="342900" indent="-342900" algn="just">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Although the bush or Outback loomed large in the national consciousness, Australia has been a characteristically urban society, even from its days as a penal colony. </a:t>
            </a:r>
          </a:p>
          <a:p>
            <a:pPr marL="342900" indent="-342900" algn="just">
              <a:buFont typeface="Wingdings" panose="05000000000000000000" pitchFamily="2" charset="2"/>
              <a:buChar char="q"/>
            </a:pPr>
            <a:r>
              <a:rPr lang="en-US" sz="2400" dirty="0" smtClean="0">
                <a:latin typeface="Times New Roman" panose="02020603050405020304" pitchFamily="18" charset="0"/>
                <a:cs typeface="Times New Roman" panose="02020603050405020304" pitchFamily="18" charset="0"/>
              </a:rPr>
              <a:t>Writers drew attention to the significance of the suburban ethos in Australian culture.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4525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531"/>
            <a:ext cx="8229600" cy="914400"/>
          </a:xfrm>
        </p:spPr>
        <p:txBody>
          <a:bodyPr/>
          <a:lstStyle/>
          <a:p>
            <a:pPr algn="ctr"/>
            <a:r>
              <a:rPr lang="en-US" b="1" dirty="0">
                <a:solidFill>
                  <a:srgbClr val="0070C0"/>
                </a:solidFill>
              </a:rPr>
              <a:t>Schindler's Ark by Thomas </a:t>
            </a:r>
            <a:r>
              <a:rPr lang="en-US" b="1" dirty="0" err="1">
                <a:solidFill>
                  <a:srgbClr val="0070C0"/>
                </a:solidFill>
              </a:rPr>
              <a:t>Keneally</a:t>
            </a:r>
            <a:r>
              <a:rPr lang="en-US" b="1" dirty="0">
                <a:solidFill>
                  <a:srgbClr val="0070C0"/>
                </a:solidFill>
              </a:rPr>
              <a:t> </a:t>
            </a:r>
            <a:endParaRPr lang="ru-RU" b="1" dirty="0">
              <a:solidFill>
                <a:srgbClr val="0070C0"/>
              </a:solidFill>
            </a:endParaRPr>
          </a:p>
        </p:txBody>
      </p:sp>
      <p:sp>
        <p:nvSpPr>
          <p:cNvPr id="3" name="Объект 2"/>
          <p:cNvSpPr>
            <a:spLocks noGrp="1"/>
          </p:cNvSpPr>
          <p:nvPr>
            <p:ph sz="quarter" idx="1"/>
          </p:nvPr>
        </p:nvSpPr>
        <p:spPr/>
        <p:txBody>
          <a:bodyPr>
            <a:normAutofit lnSpcReduction="10000"/>
          </a:bodyPr>
          <a:lstStyle/>
          <a:p>
            <a:endParaRPr lang="en-US" sz="3600" b="1" i="1" dirty="0" smtClean="0">
              <a:solidFill>
                <a:srgbClr val="0070C0"/>
              </a:solidFill>
              <a:latin typeface="Times New Roman" panose="02020603050405020304" pitchFamily="18" charset="0"/>
              <a:cs typeface="Times New Roman" panose="02020603050405020304" pitchFamily="18" charset="0"/>
            </a:endParaRPr>
          </a:p>
          <a:p>
            <a:endParaRPr lang="en-US" sz="3600" b="1" i="1" dirty="0">
              <a:solidFill>
                <a:srgbClr val="0070C0"/>
              </a:solidFill>
              <a:latin typeface="Times New Roman" panose="02020603050405020304" pitchFamily="18" charset="0"/>
              <a:cs typeface="Times New Roman" panose="02020603050405020304" pitchFamily="18" charset="0"/>
            </a:endParaRPr>
          </a:p>
          <a:p>
            <a:pPr marL="0" indent="0">
              <a:buNone/>
            </a:pPr>
            <a:endParaRPr lang="ru-RU" sz="2800" b="1" i="1" dirty="0">
              <a:solidFill>
                <a:srgbClr val="0070C0"/>
              </a:solidFill>
              <a:latin typeface="Times New Roman" panose="02020603050405020304" pitchFamily="18" charset="0"/>
              <a:cs typeface="Times New Roman" panose="02020603050405020304" pitchFamily="18" charset="0"/>
            </a:endParaRPr>
          </a:p>
        </p:txBody>
      </p:sp>
      <p:sp>
        <p:nvSpPr>
          <p:cNvPr id="4" name="Объект 3"/>
          <p:cNvSpPr>
            <a:spLocks noGrp="1"/>
          </p:cNvSpPr>
          <p:nvPr>
            <p:ph sz="quarter" idx="2"/>
          </p:nvPr>
        </p:nvSpPr>
        <p:spPr/>
        <p:txBody>
          <a:bodyPr>
            <a:normAutofit lnSpcReduction="10000"/>
          </a:bodyPr>
          <a:lstStyle/>
          <a:p>
            <a:r>
              <a:rPr lang="en-US" sz="2800" b="1" i="1" dirty="0">
                <a:solidFill>
                  <a:srgbClr val="0070C0"/>
                </a:solidFill>
                <a:latin typeface="Times New Roman" panose="02020603050405020304" pitchFamily="18" charset="0"/>
                <a:cs typeface="Times New Roman" panose="02020603050405020304" pitchFamily="18" charset="0"/>
              </a:rPr>
              <a:t>“He who saves one life, saves the World entire</a:t>
            </a:r>
            <a:r>
              <a:rPr lang="en-US" sz="2800" b="1" i="1" dirty="0" smtClean="0">
                <a:solidFill>
                  <a:srgbClr val="0070C0"/>
                </a:solidFill>
                <a:latin typeface="Times New Roman" panose="02020603050405020304" pitchFamily="18" charset="0"/>
                <a:cs typeface="Times New Roman" panose="02020603050405020304" pitchFamily="18" charset="0"/>
              </a:rPr>
              <a:t>”</a:t>
            </a:r>
            <a:endParaRPr lang="ru-RU" sz="2800" b="1" i="1" dirty="0" smtClean="0">
              <a:solidFill>
                <a:srgbClr val="0070C0"/>
              </a:solidFill>
              <a:latin typeface="Times New Roman" panose="02020603050405020304" pitchFamily="18" charset="0"/>
              <a:cs typeface="Times New Roman" panose="02020603050405020304" pitchFamily="18" charset="0"/>
            </a:endParaRPr>
          </a:p>
          <a:p>
            <a:pPr marL="0" indent="0" algn="r">
              <a:buNone/>
            </a:pPr>
            <a:r>
              <a:rPr lang="en-US" sz="2000" b="1" i="1" dirty="0">
                <a:solidFill>
                  <a:srgbClr val="0070C0"/>
                </a:solidFill>
                <a:latin typeface="Times New Roman" panose="02020603050405020304" pitchFamily="18" charset="0"/>
                <a:cs typeface="Times New Roman" panose="02020603050405020304" pitchFamily="18" charset="0"/>
              </a:rPr>
              <a:t>(from the Jewish Talmud)</a:t>
            </a:r>
            <a:endParaRPr lang="ru-RU" sz="2000" b="1" i="1" dirty="0">
              <a:solidFill>
                <a:srgbClr val="0070C0"/>
              </a:solidFill>
              <a:latin typeface="Times New Roman" panose="02020603050405020304" pitchFamily="18" charset="0"/>
              <a:cs typeface="Times New Roman" panose="02020603050405020304" pitchFamily="18" charset="0"/>
            </a:endParaRPr>
          </a:p>
          <a:p>
            <a:pPr marL="0" indent="0">
              <a:buNone/>
            </a:pPr>
            <a:endParaRPr lang="en-US" b="1" i="1" dirty="0">
              <a:solidFill>
                <a:srgbClr val="0070C0"/>
              </a:solidFill>
              <a:latin typeface="Times New Roman" panose="02020603050405020304" pitchFamily="18" charset="0"/>
              <a:cs typeface="Times New Roman" panose="02020603050405020304" pitchFamily="18" charset="0"/>
            </a:endParaRPr>
          </a:p>
          <a:p>
            <a:r>
              <a:rPr lang="en-US" b="1" i="1" dirty="0" smtClean="0">
                <a:solidFill>
                  <a:srgbClr val="0070C0"/>
                </a:solidFill>
                <a:latin typeface="Times New Roman" panose="02020603050405020304" pitchFamily="18" charset="0"/>
                <a:cs typeface="Times New Roman" panose="02020603050405020304" pitchFamily="18" charset="0"/>
              </a:rPr>
              <a:t>“The </a:t>
            </a:r>
            <a:r>
              <a:rPr lang="en-US" b="1" i="1" dirty="0">
                <a:solidFill>
                  <a:srgbClr val="0070C0"/>
                </a:solidFill>
                <a:latin typeface="Times New Roman" panose="02020603050405020304" pitchFamily="18" charset="0"/>
                <a:cs typeface="Times New Roman" panose="02020603050405020304" pitchFamily="18" charset="0"/>
              </a:rPr>
              <a:t>fact that this story is true has given me so much faith in </a:t>
            </a:r>
            <a:r>
              <a:rPr lang="en-US" b="1" i="1" dirty="0" smtClean="0">
                <a:solidFill>
                  <a:srgbClr val="0070C0"/>
                </a:solidFill>
                <a:latin typeface="Times New Roman" panose="02020603050405020304" pitchFamily="18" charset="0"/>
                <a:cs typeface="Times New Roman" panose="02020603050405020304" pitchFamily="18" charset="0"/>
              </a:rPr>
              <a:t>humanity”</a:t>
            </a:r>
          </a:p>
          <a:p>
            <a:endParaRPr lang="en-US" b="1" i="1" dirty="0">
              <a:solidFill>
                <a:srgbClr val="0070C0"/>
              </a:solidFill>
              <a:latin typeface="Times New Roman" panose="02020603050405020304" pitchFamily="18" charset="0"/>
              <a:cs typeface="Times New Roman" panose="02020603050405020304" pitchFamily="18" charset="0"/>
            </a:endParaRPr>
          </a:p>
          <a:p>
            <a:r>
              <a:rPr lang="en-US" b="1" i="1" dirty="0" smtClean="0">
                <a:solidFill>
                  <a:srgbClr val="0070C0"/>
                </a:solidFill>
                <a:latin typeface="Times New Roman" panose="02020603050405020304" pitchFamily="18" charset="0"/>
                <a:cs typeface="Times New Roman" panose="02020603050405020304" pitchFamily="18" charset="0"/>
              </a:rPr>
              <a:t>“The </a:t>
            </a:r>
            <a:r>
              <a:rPr lang="en-US" b="1" i="1" dirty="0">
                <a:solidFill>
                  <a:srgbClr val="0070C0"/>
                </a:solidFill>
                <a:latin typeface="Times New Roman" panose="02020603050405020304" pitchFamily="18" charset="0"/>
                <a:cs typeface="Times New Roman" panose="02020603050405020304" pitchFamily="18" charset="0"/>
              </a:rPr>
              <a:t>list is an absolute good. The list is </a:t>
            </a:r>
            <a:r>
              <a:rPr lang="en-US" b="1" i="1" dirty="0" smtClean="0">
                <a:solidFill>
                  <a:srgbClr val="0070C0"/>
                </a:solidFill>
                <a:latin typeface="Times New Roman" panose="02020603050405020304" pitchFamily="18" charset="0"/>
                <a:cs typeface="Times New Roman" panose="02020603050405020304" pitchFamily="18" charset="0"/>
              </a:rPr>
              <a:t>life”</a:t>
            </a:r>
          </a:p>
          <a:p>
            <a:pPr marL="0" indent="0">
              <a:buNone/>
            </a:pPr>
            <a:r>
              <a:rPr lang="en-US" b="1" i="1" dirty="0" smtClean="0">
                <a:solidFill>
                  <a:srgbClr val="0070C0"/>
                </a:solidFill>
                <a:latin typeface="Times New Roman" panose="02020603050405020304" pitchFamily="18" charset="0"/>
                <a:cs typeface="Times New Roman" panose="02020603050405020304" pitchFamily="18" charset="0"/>
              </a:rPr>
              <a:t>(</a:t>
            </a:r>
            <a:r>
              <a:rPr lang="en-US" sz="2000" b="1" i="1" dirty="0" smtClean="0">
                <a:solidFill>
                  <a:srgbClr val="0070C0"/>
                </a:solidFill>
                <a:latin typeface="Times New Roman" panose="02020603050405020304" pitchFamily="18" charset="0"/>
                <a:cs typeface="Times New Roman" panose="02020603050405020304" pitchFamily="18" charset="0"/>
              </a:rPr>
              <a:t>the </a:t>
            </a:r>
            <a:r>
              <a:rPr lang="en-US" sz="2000" b="1" i="1" dirty="0">
                <a:solidFill>
                  <a:srgbClr val="0070C0"/>
                </a:solidFill>
                <a:latin typeface="Times New Roman" panose="02020603050405020304" pitchFamily="18" charset="0"/>
                <a:cs typeface="Times New Roman" panose="02020603050405020304" pitchFamily="18" charset="0"/>
              </a:rPr>
              <a:t>subsequent film adaptation by Steven </a:t>
            </a:r>
            <a:r>
              <a:rPr lang="en-US" sz="2000" b="1" i="1" dirty="0" smtClean="0">
                <a:solidFill>
                  <a:srgbClr val="0070C0"/>
                </a:solidFill>
                <a:latin typeface="Times New Roman" panose="02020603050405020304" pitchFamily="18" charset="0"/>
                <a:cs typeface="Times New Roman" panose="02020603050405020304" pitchFamily="18" charset="0"/>
              </a:rPr>
              <a:t>Spielberg “</a:t>
            </a:r>
            <a:r>
              <a:rPr lang="en-US" sz="2000" b="1" i="1" dirty="0" smtClean="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Schindler’s List”</a:t>
            </a:r>
            <a:r>
              <a:rPr lang="en-US" sz="2000" b="1" i="1" dirty="0" smtClean="0">
                <a:solidFill>
                  <a:srgbClr val="0070C0"/>
                </a:solidFill>
                <a:latin typeface="Times New Roman" panose="02020603050405020304" pitchFamily="18" charset="0"/>
                <a:cs typeface="Times New Roman" panose="02020603050405020304" pitchFamily="18" charset="0"/>
              </a:rPr>
              <a:t>)</a:t>
            </a:r>
            <a:endParaRPr lang="ru-RU" sz="2000" b="1" i="1" dirty="0">
              <a:solidFill>
                <a:srgbClr val="0070C0"/>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1227" y="1055061"/>
            <a:ext cx="2095500" cy="2589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107504" y="3645024"/>
            <a:ext cx="4572000" cy="3077766"/>
          </a:xfrm>
          <a:prstGeom prst="rect">
            <a:avLst/>
          </a:prstGeom>
        </p:spPr>
        <p:txBody>
          <a:bodyPr>
            <a:spAutoFit/>
          </a:bodyPr>
          <a:lstStyle/>
          <a:p>
            <a:pPr algn="just"/>
            <a:r>
              <a:rPr lang="en-US"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Oskar Schindle</a:t>
            </a:r>
            <a:r>
              <a:rPr lang="en-US" b="1" dirty="0">
                <a:latin typeface="Times New Roman" panose="02020603050405020304" pitchFamily="18" charset="0"/>
                <a:cs typeface="Times New Roman" panose="02020603050405020304" pitchFamily="18" charset="0"/>
              </a:rPr>
              <a:t>r </a:t>
            </a:r>
            <a:r>
              <a:rPr lang="en-US" sz="1600" b="1" dirty="0">
                <a:latin typeface="Times New Roman" panose="02020603050405020304" pitchFamily="18" charset="0"/>
                <a:cs typeface="Times New Roman" panose="02020603050405020304" pitchFamily="18" charset="0"/>
              </a:rPr>
              <a:t>(28 April 1908 – 9 October 1974) was a German industrialist and a member of the Nazi Party who is credited with saving the lives of </a:t>
            </a:r>
            <a:r>
              <a:rPr lang="en-US" sz="1600" b="1" dirty="0" smtClean="0">
                <a:latin typeface="Times New Roman" panose="02020603050405020304" pitchFamily="18" charset="0"/>
                <a:cs typeface="Times New Roman" panose="02020603050405020304" pitchFamily="18" charset="0"/>
              </a:rPr>
              <a:t>1 200 </a:t>
            </a:r>
            <a:r>
              <a:rPr lang="en-US" sz="1600" b="1" dirty="0">
                <a:latin typeface="Times New Roman" panose="02020603050405020304" pitchFamily="18" charset="0"/>
                <a:cs typeface="Times New Roman" panose="02020603050405020304" pitchFamily="18" charset="0"/>
              </a:rPr>
              <a:t>Jews during the Holocaust by employing them in his </a:t>
            </a:r>
            <a:r>
              <a:rPr lang="en-US" sz="1600" b="1" dirty="0" smtClean="0">
                <a:latin typeface="Times New Roman" panose="02020603050405020304" pitchFamily="18" charset="0"/>
                <a:cs typeface="Times New Roman" panose="02020603050405020304" pitchFamily="18" charset="0"/>
              </a:rPr>
              <a:t>factories</a:t>
            </a:r>
            <a:r>
              <a:rPr lang="en-US" sz="1600" b="1" dirty="0">
                <a:latin typeface="Times New Roman" panose="02020603050405020304" pitchFamily="18" charset="0"/>
                <a:cs typeface="Times New Roman" panose="02020603050405020304" pitchFamily="18" charset="0"/>
              </a:rPr>
              <a:t>, which supplied the German army during World War II</a:t>
            </a:r>
            <a:r>
              <a:rPr lang="en-US" sz="1600" b="1" dirty="0" smtClean="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He is the subject of the 1982 novel </a:t>
            </a:r>
            <a:r>
              <a:rPr lang="en-US" sz="1600" b="1" i="1" dirty="0">
                <a:latin typeface="Times New Roman" panose="02020603050405020304" pitchFamily="18" charset="0"/>
                <a:cs typeface="Times New Roman" panose="02020603050405020304" pitchFamily="18" charset="0"/>
              </a:rPr>
              <a:t>Schindler's Ark </a:t>
            </a:r>
            <a:r>
              <a:rPr lang="en-US" sz="1600" b="1" dirty="0">
                <a:latin typeface="Times New Roman" panose="02020603050405020304" pitchFamily="18" charset="0"/>
                <a:cs typeface="Times New Roman" panose="02020603050405020304" pitchFamily="18" charset="0"/>
              </a:rPr>
              <a:t>and its 1993 film adaptation, </a:t>
            </a:r>
            <a:r>
              <a:rPr lang="en-US" sz="1600" b="1" i="1" dirty="0">
                <a:latin typeface="Times New Roman" panose="02020603050405020304" pitchFamily="18" charset="0"/>
                <a:cs typeface="Times New Roman" panose="02020603050405020304" pitchFamily="18" charset="0"/>
              </a:rPr>
              <a:t>Schindler's List</a:t>
            </a:r>
            <a:r>
              <a:rPr lang="en-US" sz="1600" b="1" dirty="0">
                <a:latin typeface="Times New Roman" panose="02020603050405020304" pitchFamily="18" charset="0"/>
                <a:cs typeface="Times New Roman" panose="02020603050405020304" pitchFamily="18" charset="0"/>
              </a:rPr>
              <a:t>, which reflected his life as an opportunist initially motivated by profit, who came to show extraordinary </a:t>
            </a:r>
            <a:r>
              <a:rPr lang="en-US" sz="1600" b="1" dirty="0" smtClean="0">
                <a:latin typeface="Times New Roman" panose="02020603050405020304" pitchFamily="18" charset="0"/>
                <a:cs typeface="Times New Roman" panose="02020603050405020304" pitchFamily="18" charset="0"/>
              </a:rPr>
              <a:t>initiative</a:t>
            </a:r>
            <a:r>
              <a:rPr lang="ru-RU" sz="1600" b="1" dirty="0" smtClean="0">
                <a:latin typeface="Times New Roman" panose="02020603050405020304" pitchFamily="18" charset="0"/>
                <a:cs typeface="Times New Roman" panose="02020603050405020304" pitchFamily="18" charset="0"/>
              </a:rPr>
              <a:t> </a:t>
            </a:r>
            <a:r>
              <a:rPr lang="en-US" sz="1600" b="1" dirty="0" smtClean="0">
                <a:latin typeface="Times New Roman" panose="02020603050405020304" pitchFamily="18" charset="0"/>
                <a:cs typeface="Times New Roman" panose="02020603050405020304" pitchFamily="18" charset="0"/>
              </a:rPr>
              <a:t>and courage to </a:t>
            </a:r>
            <a:r>
              <a:rPr lang="en-US" sz="1600" b="1" dirty="0">
                <a:latin typeface="Times New Roman" panose="02020603050405020304" pitchFamily="18" charset="0"/>
                <a:cs typeface="Times New Roman" panose="02020603050405020304" pitchFamily="18" charset="0"/>
              </a:rPr>
              <a:t>save the lives of his Jewish employees.</a:t>
            </a:r>
            <a:endParaRPr lang="ru-RU"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26410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5508104" y="260648"/>
            <a:ext cx="3331096" cy="6048672"/>
          </a:xfrm>
        </p:spPr>
        <p:txBody>
          <a:bodyPr>
            <a:noAutofit/>
          </a:bodyPr>
          <a:lstStyle/>
          <a:p>
            <a:pPr algn="just"/>
            <a:r>
              <a:rPr lang="en-US" sz="2800" dirty="0">
                <a:solidFill>
                  <a:schemeClr val="tx1"/>
                </a:solidFill>
                <a:latin typeface="Times New Roman" panose="02020603050405020304" pitchFamily="18" charset="0"/>
                <a:cs typeface="Times New Roman" panose="02020603050405020304" pitchFamily="18" charset="0"/>
              </a:rPr>
              <a:t>Schindler’s story remained largely the province of Holocaust scholars until the publication in </a:t>
            </a:r>
            <a:r>
              <a:rPr lang="en-US" sz="2800" b="1" dirty="0">
                <a:solidFill>
                  <a:schemeClr val="tx1"/>
                </a:solidFill>
                <a:latin typeface="Times New Roman" panose="02020603050405020304" pitchFamily="18" charset="0"/>
                <a:cs typeface="Times New Roman" panose="02020603050405020304" pitchFamily="18" charset="0"/>
              </a:rPr>
              <a:t>1982</a:t>
            </a:r>
            <a:r>
              <a:rPr lang="en-US" sz="2800" dirty="0">
                <a:solidFill>
                  <a:schemeClr val="tx1"/>
                </a:solidFill>
                <a:latin typeface="Times New Roman" panose="02020603050405020304" pitchFamily="18" charset="0"/>
                <a:cs typeface="Times New Roman" panose="02020603050405020304" pitchFamily="18" charset="0"/>
              </a:rPr>
              <a:t> of </a:t>
            </a:r>
            <a:r>
              <a:rPr lang="en-US" sz="2800" b="1" i="1" dirty="0">
                <a:solidFill>
                  <a:schemeClr val="tx1"/>
                </a:solidFill>
                <a:latin typeface="Times New Roman" panose="02020603050405020304" pitchFamily="18" charset="0"/>
                <a:cs typeface="Times New Roman" panose="02020603050405020304" pitchFamily="18" charset="0"/>
              </a:rPr>
              <a:t>Schindler’s Ark</a:t>
            </a:r>
            <a:r>
              <a:rPr lang="en-US" sz="2800" dirty="0">
                <a:solidFill>
                  <a:schemeClr val="tx1"/>
                </a:solidFill>
                <a:latin typeface="Times New Roman" panose="02020603050405020304" pitchFamily="18" charset="0"/>
                <a:cs typeface="Times New Roman" panose="02020603050405020304" pitchFamily="18" charset="0"/>
              </a:rPr>
              <a:t>, a Booker Prize-winning novelization </a:t>
            </a:r>
            <a:r>
              <a:rPr lang="en-US" sz="2800" b="1" dirty="0">
                <a:solidFill>
                  <a:schemeClr val="tx1"/>
                </a:solidFill>
                <a:latin typeface="Times New Roman" panose="02020603050405020304" pitchFamily="18" charset="0"/>
                <a:cs typeface="Times New Roman" panose="02020603050405020304" pitchFamily="18" charset="0"/>
              </a:rPr>
              <a:t>by Thomas </a:t>
            </a:r>
            <a:r>
              <a:rPr lang="en-US" sz="2800" b="1" dirty="0" err="1">
                <a:solidFill>
                  <a:schemeClr val="tx1"/>
                </a:solidFill>
                <a:latin typeface="Times New Roman" panose="02020603050405020304" pitchFamily="18" charset="0"/>
                <a:cs typeface="Times New Roman" panose="02020603050405020304" pitchFamily="18" charset="0"/>
              </a:rPr>
              <a:t>Keneally</a:t>
            </a:r>
            <a:r>
              <a:rPr lang="en-US" sz="2800" dirty="0">
                <a:solidFill>
                  <a:schemeClr val="tx1"/>
                </a:solidFill>
                <a:latin typeface="Times New Roman" panose="02020603050405020304" pitchFamily="18" charset="0"/>
                <a:cs typeface="Times New Roman" panose="02020603050405020304" pitchFamily="18" charset="0"/>
              </a:rPr>
              <a:t>. </a:t>
            </a:r>
            <a:endParaRPr lang="en-US" sz="2800" dirty="0" smtClean="0">
              <a:solidFill>
                <a:schemeClr val="tx1"/>
              </a:solidFill>
              <a:latin typeface="Times New Roman" panose="02020603050405020304" pitchFamily="18" charset="0"/>
              <a:cs typeface="Times New Roman" panose="02020603050405020304" pitchFamily="18" charset="0"/>
            </a:endParaRPr>
          </a:p>
          <a:p>
            <a:pPr algn="just"/>
            <a:r>
              <a:rPr lang="en-US" sz="2800" dirty="0" smtClean="0">
                <a:solidFill>
                  <a:schemeClr val="tx1"/>
                </a:solidFill>
                <a:latin typeface="Times New Roman" panose="02020603050405020304" pitchFamily="18" charset="0"/>
                <a:cs typeface="Times New Roman" panose="02020603050405020304" pitchFamily="18" charset="0"/>
              </a:rPr>
              <a:t>The </a:t>
            </a:r>
            <a:r>
              <a:rPr lang="en-US" sz="2800" dirty="0">
                <a:solidFill>
                  <a:schemeClr val="tx1"/>
                </a:solidFill>
                <a:latin typeface="Times New Roman" panose="02020603050405020304" pitchFamily="18" charset="0"/>
                <a:cs typeface="Times New Roman" panose="02020603050405020304" pitchFamily="18" charset="0"/>
              </a:rPr>
              <a:t>novel, which became </a:t>
            </a:r>
            <a:r>
              <a:rPr lang="en-US" sz="2800" b="1" i="1" dirty="0">
                <a:solidFill>
                  <a:schemeClr val="tx1"/>
                </a:solidFill>
                <a:latin typeface="Times New Roman" panose="02020603050405020304" pitchFamily="18" charset="0"/>
                <a:cs typeface="Times New Roman" panose="02020603050405020304" pitchFamily="18" charset="0"/>
              </a:rPr>
              <a:t>a canonical text of Holocaust literature</a:t>
            </a:r>
            <a:r>
              <a:rPr lang="en-US" sz="2800" dirty="0">
                <a:solidFill>
                  <a:schemeClr val="tx1"/>
                </a:solidFill>
                <a:latin typeface="Times New Roman" panose="02020603050405020304" pitchFamily="18" charset="0"/>
                <a:cs typeface="Times New Roman" panose="02020603050405020304" pitchFamily="18" charset="0"/>
              </a:rPr>
              <a:t>, was later used as the basis for Steven Spielberg’s film Schindler’s List (1993</a:t>
            </a:r>
            <a:r>
              <a:rPr lang="en-US" sz="2800" dirty="0" smtClean="0">
                <a:solidFill>
                  <a:schemeClr val="tx1"/>
                </a:solidFill>
                <a:latin typeface="Times New Roman" panose="02020603050405020304" pitchFamily="18" charset="0"/>
                <a:cs typeface="Times New Roman" panose="02020603050405020304" pitchFamily="18" charset="0"/>
              </a:rPr>
              <a:t>).</a:t>
            </a: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79513" y="332656"/>
            <a:ext cx="5256584" cy="5976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85967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04664"/>
            <a:ext cx="8568952" cy="6001643"/>
          </a:xfrm>
          <a:prstGeom prst="rect">
            <a:avLst/>
          </a:prstGeom>
        </p:spPr>
        <p:txBody>
          <a:bodyPr wrap="square">
            <a:spAutoFit/>
          </a:bodyPr>
          <a:lstStyle/>
          <a:p>
            <a:pPr algn="just"/>
            <a:r>
              <a:rPr lang="en-US" sz="3200" dirty="0" smtClean="0">
                <a:latin typeface="Times New Roman" panose="02020603050405020304" pitchFamily="18" charset="0"/>
                <a:cs typeface="Times New Roman" panose="02020603050405020304" pitchFamily="18" charset="0"/>
              </a:rPr>
              <a:t>     According </a:t>
            </a:r>
            <a:r>
              <a:rPr lang="en-US" sz="3200" dirty="0">
                <a:latin typeface="Times New Roman" panose="02020603050405020304" pitchFamily="18" charset="0"/>
                <a:cs typeface="Times New Roman" panose="02020603050405020304" pitchFamily="18" charset="0"/>
              </a:rPr>
              <a:t>to a survey undertaken by the Australia Council for the Arts, over half the population of Australia reads at least one work of fiction each year, and those who read novels typically do so at least once a week. </a:t>
            </a:r>
            <a:endParaRPr lang="en-US" sz="3200" dirty="0" smtClean="0">
              <a:latin typeface="Times New Roman" panose="02020603050405020304" pitchFamily="18" charset="0"/>
              <a:cs typeface="Times New Roman" panose="02020603050405020304" pitchFamily="18" charset="0"/>
            </a:endParaRPr>
          </a:p>
          <a:p>
            <a:pPr algn="just"/>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Still</a:t>
            </a:r>
            <a:r>
              <a:rPr lang="en-US" sz="3200" dirty="0">
                <a:latin typeface="Times New Roman" panose="02020603050405020304" pitchFamily="18" charset="0"/>
                <a:cs typeface="Times New Roman" panose="02020603050405020304" pitchFamily="18" charset="0"/>
              </a:rPr>
              <a:t>, with a geographically isolated population less than one-tenth the size of America’s, Australian writers thirst </a:t>
            </a:r>
            <a:r>
              <a:rPr lang="en-US" sz="3200" dirty="0" smtClean="0">
                <a:latin typeface="Times New Roman" panose="02020603050405020304" pitchFamily="18" charset="0"/>
                <a:cs typeface="Times New Roman" panose="02020603050405020304" pitchFamily="18" charset="0"/>
              </a:rPr>
              <a:t>for a </a:t>
            </a:r>
            <a:r>
              <a:rPr lang="en-US" sz="3200" dirty="0">
                <a:latin typeface="Times New Roman" panose="02020603050405020304" pitchFamily="18" charset="0"/>
                <a:cs typeface="Times New Roman" panose="02020603050405020304" pitchFamily="18" charset="0"/>
              </a:rPr>
              <a:t>wider overseas readership. </a:t>
            </a:r>
            <a:endParaRPr lang="en-US" sz="3200" dirty="0" smtClean="0">
              <a:latin typeface="Times New Roman" panose="02020603050405020304" pitchFamily="18" charset="0"/>
              <a:cs typeface="Times New Roman" panose="02020603050405020304" pitchFamily="18" charset="0"/>
            </a:endParaRPr>
          </a:p>
          <a:p>
            <a:pPr algn="just"/>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They </a:t>
            </a:r>
            <a:r>
              <a:rPr lang="en-US" sz="3200" dirty="0">
                <a:latin typeface="Times New Roman" panose="02020603050405020304" pitchFamily="18" charset="0"/>
                <a:cs typeface="Times New Roman" panose="02020603050405020304" pitchFamily="18" charset="0"/>
              </a:rPr>
              <a:t>produce an absorbing array of original novels, short stories and memoirs worthy of our attention.</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89497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283968" y="476672"/>
            <a:ext cx="4860032" cy="5904656"/>
          </a:xfrm>
        </p:spPr>
        <p:txBody>
          <a:bodyPr>
            <a:noAutofit/>
          </a:bodyPr>
          <a:lstStyle/>
          <a:p>
            <a:pPr algn="just">
              <a:lnSpc>
                <a:spcPct val="120000"/>
              </a:lnSpc>
            </a:pPr>
            <a:r>
              <a:rPr lang="en-US" sz="2400" dirty="0">
                <a:latin typeface="Times New Roman" panose="02020603050405020304" pitchFamily="18" charset="0"/>
                <a:cs typeface="Times New Roman" panose="02020603050405020304" pitchFamily="18" charset="0"/>
              </a:rPr>
              <a:t>Even Patrick White, the most revered figure in modern Australian literature and the first and only Australian winner of the Nobel Prize, is largely unknown to </a:t>
            </a:r>
            <a:r>
              <a:rPr lang="en-US" sz="2400" dirty="0" smtClean="0">
                <a:latin typeface="Times New Roman" panose="02020603050405020304" pitchFamily="18" charset="0"/>
                <a:cs typeface="Times New Roman" panose="02020603050405020304" pitchFamily="18" charset="0"/>
              </a:rPr>
              <a:t>Americans. After </a:t>
            </a:r>
            <a:r>
              <a:rPr lang="en-US" sz="2400" dirty="0">
                <a:latin typeface="Times New Roman" panose="02020603050405020304" pitchFamily="18" charset="0"/>
                <a:cs typeface="Times New Roman" panose="02020603050405020304" pitchFamily="18" charset="0"/>
              </a:rPr>
              <a:t>White’s death in 1990, an unfinished manuscript called </a:t>
            </a:r>
            <a:r>
              <a:rPr lang="en-US" sz="2400" i="1" dirty="0">
                <a:latin typeface="Times New Roman" panose="02020603050405020304" pitchFamily="18" charset="0"/>
                <a:cs typeface="Times New Roman" panose="02020603050405020304" pitchFamily="18" charset="0"/>
              </a:rPr>
              <a:t>The Hanging Garden</a:t>
            </a:r>
            <a:r>
              <a:rPr lang="en-US" sz="2400" dirty="0">
                <a:latin typeface="Times New Roman" panose="02020603050405020304" pitchFamily="18" charset="0"/>
                <a:cs typeface="Times New Roman" panose="02020603050405020304" pitchFamily="18" charset="0"/>
              </a:rPr>
              <a:t> was discovered in his desk drawer. In 2012, his agent finally allowed </a:t>
            </a:r>
            <a:r>
              <a:rPr lang="en-US" sz="2400" dirty="0" smtClean="0">
                <a:latin typeface="Times New Roman" panose="02020603050405020304" pitchFamily="18" charset="0"/>
                <a:cs typeface="Times New Roman" panose="02020603050405020304" pitchFamily="18" charset="0"/>
              </a:rPr>
              <a:t>a transcription </a:t>
            </a:r>
            <a:r>
              <a:rPr lang="en-US" sz="2400" dirty="0">
                <a:latin typeface="Times New Roman" panose="02020603050405020304" pitchFamily="18" charset="0"/>
                <a:cs typeface="Times New Roman" panose="02020603050405020304" pitchFamily="18" charset="0"/>
              </a:rPr>
              <a:t>to be published in honor of the 100th anniversary of White’s birth. </a:t>
            </a:r>
            <a:endParaRPr lang="ru-RU" sz="2400" dirty="0">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522533" y="2276872"/>
            <a:ext cx="17907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395535" y="1412776"/>
            <a:ext cx="4044697" cy="369332"/>
          </a:xfrm>
          <a:prstGeom prst="rect">
            <a:avLst/>
          </a:prstGeom>
        </p:spPr>
        <p:txBody>
          <a:bodyPr wrap="none">
            <a:spAutoFit/>
          </a:bodyPr>
          <a:lstStyle/>
          <a:p>
            <a:r>
              <a:rPr lang="en-US" b="1" dirty="0">
                <a:solidFill>
                  <a:srgbClr val="0070C0"/>
                </a:solidFill>
              </a:rPr>
              <a:t>Patrick White</a:t>
            </a:r>
            <a:r>
              <a:rPr lang="en-US" b="1" i="1" dirty="0">
                <a:solidFill>
                  <a:srgbClr val="0070C0"/>
                </a:solidFill>
              </a:rPr>
              <a:t>, The Hanging Garden</a:t>
            </a:r>
            <a:endParaRPr lang="ru-RU" b="1" i="1" dirty="0">
              <a:solidFill>
                <a:srgbClr val="0070C0"/>
              </a:solidFill>
            </a:endParaRPr>
          </a:p>
        </p:txBody>
      </p:sp>
    </p:spTree>
    <p:extLst>
      <p:ext uri="{BB962C8B-B14F-4D97-AF65-F5344CB8AC3E}">
        <p14:creationId xmlns:p14="http://schemas.microsoft.com/office/powerpoint/2010/main" val="5751797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758522" y="404664"/>
            <a:ext cx="4200286" cy="5904656"/>
          </a:xfrm>
        </p:spPr>
        <p:txBody>
          <a:bodyPr>
            <a:noAutofit/>
          </a:bodyPr>
          <a:lstStyle/>
          <a:p>
            <a:pPr algn="just"/>
            <a:r>
              <a:rPr lang="en-US" sz="2400" dirty="0">
                <a:latin typeface="Times New Roman" panose="02020603050405020304" pitchFamily="18" charset="0"/>
                <a:cs typeface="Times New Roman" panose="02020603050405020304" pitchFamily="18" charset="0"/>
              </a:rPr>
              <a:t>Set in outback New South Wales, Jill Ker Conway’s unforgettable memoir </a:t>
            </a:r>
            <a:r>
              <a:rPr lang="en-US" sz="2400" i="1" dirty="0">
                <a:latin typeface="Times New Roman" panose="02020603050405020304" pitchFamily="18" charset="0"/>
                <a:cs typeface="Times New Roman" panose="02020603050405020304" pitchFamily="18" charset="0"/>
              </a:rPr>
              <a:t>The Road From </a:t>
            </a:r>
            <a:r>
              <a:rPr lang="en-US" sz="2400" i="1" dirty="0" err="1">
                <a:latin typeface="Times New Roman" panose="02020603050405020304" pitchFamily="18" charset="0"/>
                <a:cs typeface="Times New Roman" panose="02020603050405020304" pitchFamily="18" charset="0"/>
              </a:rPr>
              <a:t>Coorain</a:t>
            </a:r>
            <a:r>
              <a:rPr lang="en-US" sz="2400"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explores her childhood on her family’s sheep farm and the upheavals she endured, including nearly a decade of drought and her father’s suicide. It provides an essential narrative of growing up in rural Australia, illuminating the quiet cruelties created by the harshness of the elements and depicting a family’s resignation towards </a:t>
            </a:r>
            <a:r>
              <a:rPr lang="en-US" sz="2400" dirty="0" smtClean="0">
                <a:latin typeface="Times New Roman" panose="02020603050405020304" pitchFamily="18" charset="0"/>
                <a:cs typeface="Times New Roman" panose="02020603050405020304" pitchFamily="18" charset="0"/>
              </a:rPr>
              <a:t>fate—a </a:t>
            </a:r>
            <a:r>
              <a:rPr lang="en-US" sz="2400" dirty="0">
                <a:latin typeface="Times New Roman" panose="02020603050405020304" pitchFamily="18" charset="0"/>
                <a:cs typeface="Times New Roman" panose="02020603050405020304" pitchFamily="18" charset="0"/>
              </a:rPr>
              <a:t>kind of cynical stoicism that is recognizably Australian.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Ker </a:t>
            </a:r>
            <a:r>
              <a:rPr lang="en-US" sz="2400" dirty="0">
                <a:latin typeface="Times New Roman" panose="02020603050405020304" pitchFamily="18" charset="0"/>
                <a:cs typeface="Times New Roman" panose="02020603050405020304" pitchFamily="18" charset="0"/>
              </a:rPr>
              <a:t>Conway eventually became Smith College’s first female </a:t>
            </a:r>
            <a:r>
              <a:rPr lang="en-US" sz="2400" dirty="0" smtClean="0">
                <a:latin typeface="Times New Roman" panose="02020603050405020304" pitchFamily="18" charset="0"/>
                <a:cs typeface="Times New Roman" panose="02020603050405020304" pitchFamily="18" charset="0"/>
              </a:rPr>
              <a:t>president.</a:t>
            </a:r>
            <a:endParaRPr lang="ru-RU" sz="2400"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835696" y="1484784"/>
            <a:ext cx="180975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179512" y="652046"/>
            <a:ext cx="4579010" cy="369332"/>
          </a:xfrm>
          <a:prstGeom prst="rect">
            <a:avLst/>
          </a:prstGeom>
        </p:spPr>
        <p:txBody>
          <a:bodyPr wrap="none">
            <a:spAutoFit/>
          </a:bodyPr>
          <a:lstStyle/>
          <a:p>
            <a:r>
              <a:rPr lang="en-US" b="1" dirty="0">
                <a:solidFill>
                  <a:srgbClr val="0070C0"/>
                </a:solidFill>
              </a:rPr>
              <a:t>Jill Ker Conway, </a:t>
            </a:r>
            <a:r>
              <a:rPr lang="en-US" b="1" i="1" dirty="0">
                <a:solidFill>
                  <a:srgbClr val="0070C0"/>
                </a:solidFill>
              </a:rPr>
              <a:t>The Road from </a:t>
            </a:r>
            <a:r>
              <a:rPr lang="en-US" b="1" i="1" dirty="0" err="1">
                <a:solidFill>
                  <a:srgbClr val="0070C0"/>
                </a:solidFill>
              </a:rPr>
              <a:t>Coorain</a:t>
            </a:r>
            <a:endParaRPr lang="ru-RU" b="1" i="1" dirty="0">
              <a:solidFill>
                <a:srgbClr val="0070C0"/>
              </a:solidFill>
            </a:endParaRPr>
          </a:p>
        </p:txBody>
      </p:sp>
    </p:spTree>
    <p:extLst>
      <p:ext uri="{BB962C8B-B14F-4D97-AF65-F5344CB8AC3E}">
        <p14:creationId xmlns:p14="http://schemas.microsoft.com/office/powerpoint/2010/main" val="3006534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Объект 3"/>
          <p:cNvSpPr>
            <a:spLocks noGrp="1"/>
          </p:cNvSpPr>
          <p:nvPr>
            <p:ph sz="quarter" idx="1"/>
          </p:nvPr>
        </p:nvSpPr>
        <p:spPr/>
        <p:txBody>
          <a:bodyPr>
            <a:normAutofit/>
          </a:bodyPr>
          <a:lstStyle/>
          <a:p>
            <a:pPr algn="just"/>
            <a:r>
              <a:rPr lang="en-US" dirty="0">
                <a:latin typeface="Times New Roman" panose="02020603050405020304" pitchFamily="18" charset="0"/>
                <a:cs typeface="Times New Roman" panose="02020603050405020304" pitchFamily="18" charset="0"/>
              </a:rPr>
              <a:t>The literature of Australia characteristically expresses collective values. Even when the literature deals with the experiences of an individual, those experiences are very likely to be estimated in terms of the ordinary, the typical, the representative. It aspires on the whole to represent integration rather than disintegration. Although it may express a strong ironic disapproval of collective mindlessness, the object of criticism is the mindlessness rather than the conformity.</a:t>
            </a:r>
            <a:endParaRPr lang="ru-RU" dirty="0">
              <a:latin typeface="Times New Roman" panose="02020603050405020304" pitchFamily="18" charset="0"/>
              <a:cs typeface="Times New Roman" panose="02020603050405020304"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0"/>
            <a:ext cx="313184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44201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37524" y="332656"/>
            <a:ext cx="4349276" cy="5904656"/>
          </a:xfrm>
        </p:spPr>
        <p:txBody>
          <a:bodyPr>
            <a:normAutofit/>
          </a:bodyPr>
          <a:lstStyle/>
          <a:p>
            <a:pPr algn="just"/>
            <a:r>
              <a:rPr lang="en-US" sz="2400" dirty="0">
                <a:latin typeface="Times New Roman" panose="02020603050405020304" pitchFamily="18" charset="0"/>
                <a:cs typeface="Times New Roman" panose="02020603050405020304" pitchFamily="18" charset="0"/>
              </a:rPr>
              <a:t>When talking about favorite Australian novels, another tumble-down house comes to mind—the “</a:t>
            </a:r>
            <a:r>
              <a:rPr lang="en-US" sz="2400" i="1" dirty="0" err="1">
                <a:latin typeface="Times New Roman" panose="02020603050405020304" pitchFamily="18" charset="0"/>
                <a:cs typeface="Times New Roman" panose="02020603050405020304" pitchFamily="18" charset="0"/>
              </a:rPr>
              <a:t>Cloudstreet</a:t>
            </a:r>
            <a:r>
              <a:rPr lang="en-US" sz="2400" dirty="0">
                <a:latin typeface="Times New Roman" panose="02020603050405020304" pitchFamily="18" charset="0"/>
                <a:cs typeface="Times New Roman" panose="02020603050405020304" pitchFamily="18" charset="0"/>
              </a:rPr>
              <a:t>” of Tim Winton’s wonderful epic of the same name.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It </a:t>
            </a:r>
            <a:r>
              <a:rPr lang="en-US" sz="2400" dirty="0">
                <a:latin typeface="Times New Roman" panose="02020603050405020304" pitchFamily="18" charset="0"/>
                <a:cs typeface="Times New Roman" panose="02020603050405020304" pitchFamily="18" charset="0"/>
              </a:rPr>
              <a:t>tells the saga of two rural families who flee to the city, escaping their separate catastrophes, and wash up together in </a:t>
            </a:r>
            <a:r>
              <a:rPr lang="en-US" sz="2400" i="1" dirty="0" err="1">
                <a:latin typeface="Times New Roman" panose="02020603050405020304" pitchFamily="18" charset="0"/>
                <a:cs typeface="Times New Roman" panose="02020603050405020304" pitchFamily="18" charset="0"/>
              </a:rPr>
              <a:t>Cloudstreet</a:t>
            </a:r>
            <a:r>
              <a:rPr lang="en-US" sz="2400" i="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 “great, breathing, shuddering” house in the suburbs of Perth. There, they reinvent themselves from scratch. </a:t>
            </a:r>
            <a:r>
              <a:rPr lang="en-US" sz="2400" i="1" dirty="0" err="1">
                <a:latin typeface="Times New Roman" panose="02020603050405020304" pitchFamily="18" charset="0"/>
                <a:cs typeface="Times New Roman" panose="02020603050405020304" pitchFamily="18" charset="0"/>
              </a:rPr>
              <a:t>Cloudstreet</a:t>
            </a:r>
            <a:r>
              <a:rPr lang="en-US" sz="2400" dirty="0">
                <a:latin typeface="Times New Roman" panose="02020603050405020304" pitchFamily="18" charset="0"/>
                <a:cs typeface="Times New Roman" panose="02020603050405020304" pitchFamily="18" charset="0"/>
              </a:rPr>
              <a:t> is a touching, funny, sprawling and memorable </a:t>
            </a:r>
            <a:r>
              <a:rPr lang="en-US" sz="2400" dirty="0" smtClean="0">
                <a:latin typeface="Times New Roman" panose="02020603050405020304" pitchFamily="18" charset="0"/>
                <a:cs typeface="Times New Roman" panose="02020603050405020304" pitchFamily="18" charset="0"/>
              </a:rPr>
              <a:t>novel. </a:t>
            </a:r>
          </a:p>
          <a:p>
            <a:pPr algn="just"/>
            <a:r>
              <a:rPr lang="en-US" sz="2400" dirty="0" smtClean="0">
                <a:latin typeface="Times New Roman" panose="02020603050405020304" pitchFamily="18" charset="0"/>
                <a:cs typeface="Times New Roman" panose="02020603050405020304" pitchFamily="18" charset="0"/>
              </a:rPr>
              <a:t>It </a:t>
            </a:r>
            <a:r>
              <a:rPr lang="en-US" sz="2400" dirty="0">
                <a:latin typeface="Times New Roman" panose="02020603050405020304" pitchFamily="18" charset="0"/>
                <a:cs typeface="Times New Roman" panose="02020603050405020304" pitchFamily="18" charset="0"/>
              </a:rPr>
              <a:t>won both the Miles Franklin and NBC Awards in Australia.</a:t>
            </a:r>
            <a:endParaRPr lang="ru-RU" sz="2400" dirty="0">
              <a:latin typeface="Times New Roman" panose="02020603050405020304" pitchFamily="18" charset="0"/>
              <a:cs typeface="Times New Roman" panose="02020603050405020304" pitchFamily="18" charset="0"/>
            </a:endParaRPr>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152650" y="1733550"/>
            <a:ext cx="20193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1691680" y="692696"/>
            <a:ext cx="2845844" cy="369332"/>
          </a:xfrm>
          <a:prstGeom prst="rect">
            <a:avLst/>
          </a:prstGeom>
        </p:spPr>
        <p:txBody>
          <a:bodyPr wrap="none">
            <a:spAutoFit/>
          </a:bodyPr>
          <a:lstStyle/>
          <a:p>
            <a:r>
              <a:rPr lang="en-US" b="1" dirty="0">
                <a:solidFill>
                  <a:srgbClr val="0070C0"/>
                </a:solidFill>
              </a:rPr>
              <a:t>Tim Winton, </a:t>
            </a:r>
            <a:r>
              <a:rPr lang="en-US" b="1" i="1" dirty="0" err="1">
                <a:solidFill>
                  <a:srgbClr val="0070C0"/>
                </a:solidFill>
              </a:rPr>
              <a:t>Cloudstreet</a:t>
            </a:r>
            <a:endParaRPr lang="ru-RU" b="1" i="1" dirty="0">
              <a:solidFill>
                <a:srgbClr val="0070C0"/>
              </a:solidFill>
            </a:endParaRPr>
          </a:p>
        </p:txBody>
      </p:sp>
    </p:spTree>
    <p:extLst>
      <p:ext uri="{BB962C8B-B14F-4D97-AF65-F5344CB8AC3E}">
        <p14:creationId xmlns:p14="http://schemas.microsoft.com/office/powerpoint/2010/main" val="25221499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0" y="260648"/>
            <a:ext cx="4060676" cy="5898604"/>
          </a:xfrm>
        </p:spPr>
        <p:txBody>
          <a:bodyPr>
            <a:normAutofit/>
          </a:bodyPr>
          <a:lstStyle/>
          <a:p>
            <a:pPr algn="just"/>
            <a:endParaRPr lang="en-US" sz="2800" b="1" dirty="0" smtClean="0">
              <a:solidFill>
                <a:schemeClr val="tx1"/>
              </a:solidFill>
              <a:latin typeface="Times New Roman" panose="02020603050405020304" pitchFamily="18" charset="0"/>
              <a:cs typeface="Times New Roman" panose="02020603050405020304" pitchFamily="18" charset="0"/>
            </a:endParaRPr>
          </a:p>
          <a:p>
            <a:pPr algn="just"/>
            <a:r>
              <a:rPr lang="en-US" sz="2800" b="1" dirty="0" smtClean="0">
                <a:solidFill>
                  <a:schemeClr val="tx1"/>
                </a:solidFill>
                <a:latin typeface="Times New Roman" panose="02020603050405020304" pitchFamily="18" charset="0"/>
                <a:cs typeface="Times New Roman" panose="02020603050405020304" pitchFamily="18" charset="0"/>
              </a:rPr>
              <a:t>Markus </a:t>
            </a:r>
            <a:r>
              <a:rPr lang="en-US" sz="2800" b="1" dirty="0">
                <a:solidFill>
                  <a:schemeClr val="tx1"/>
                </a:solidFill>
                <a:latin typeface="Times New Roman" panose="02020603050405020304" pitchFamily="18" charset="0"/>
                <a:cs typeface="Times New Roman" panose="02020603050405020304" pitchFamily="18" charset="0"/>
              </a:rPr>
              <a:t>Frank Zusak </a:t>
            </a:r>
            <a:r>
              <a:rPr lang="en-US" sz="2800" dirty="0">
                <a:solidFill>
                  <a:schemeClr val="tx1"/>
                </a:solidFill>
                <a:latin typeface="Times New Roman" panose="02020603050405020304" pitchFamily="18" charset="0"/>
                <a:cs typeface="Times New Roman" panose="02020603050405020304" pitchFamily="18" charset="0"/>
              </a:rPr>
              <a:t>(born 23 June 1975) is an Australian writer. </a:t>
            </a:r>
            <a:endParaRPr lang="en-US" sz="2800" dirty="0" smtClean="0">
              <a:solidFill>
                <a:schemeClr val="tx1"/>
              </a:solidFill>
              <a:latin typeface="Times New Roman" panose="02020603050405020304" pitchFamily="18" charset="0"/>
              <a:cs typeface="Times New Roman" panose="02020603050405020304" pitchFamily="18" charset="0"/>
            </a:endParaRPr>
          </a:p>
          <a:p>
            <a:pPr algn="just"/>
            <a:r>
              <a:rPr lang="en-US" sz="2800" dirty="0" smtClean="0">
                <a:solidFill>
                  <a:schemeClr val="tx1"/>
                </a:solidFill>
                <a:latin typeface="Times New Roman" panose="02020603050405020304" pitchFamily="18" charset="0"/>
                <a:cs typeface="Times New Roman" panose="02020603050405020304" pitchFamily="18" charset="0"/>
              </a:rPr>
              <a:t>He </a:t>
            </a:r>
            <a:r>
              <a:rPr lang="en-US" sz="2800" dirty="0">
                <a:solidFill>
                  <a:schemeClr val="tx1"/>
                </a:solidFill>
                <a:latin typeface="Times New Roman" panose="02020603050405020304" pitchFamily="18" charset="0"/>
                <a:cs typeface="Times New Roman" panose="02020603050405020304" pitchFamily="18" charset="0"/>
              </a:rPr>
              <a:t>is best known for</a:t>
            </a:r>
            <a:r>
              <a:rPr lang="en-US" sz="2800" b="1" dirty="0">
                <a:solidFill>
                  <a:schemeClr val="tx1"/>
                </a:solidFill>
                <a:latin typeface="Times New Roman" panose="02020603050405020304" pitchFamily="18" charset="0"/>
                <a:cs typeface="Times New Roman" panose="02020603050405020304" pitchFamily="18" charset="0"/>
              </a:rPr>
              <a:t> The Book Thief </a:t>
            </a:r>
            <a:r>
              <a:rPr lang="en-US" sz="2800" dirty="0">
                <a:solidFill>
                  <a:schemeClr val="tx1"/>
                </a:solidFill>
                <a:latin typeface="Times New Roman" panose="02020603050405020304" pitchFamily="18" charset="0"/>
                <a:cs typeface="Times New Roman" panose="02020603050405020304" pitchFamily="18" charset="0"/>
              </a:rPr>
              <a:t>and</a:t>
            </a:r>
            <a:r>
              <a:rPr lang="en-US" sz="2800" b="1" dirty="0">
                <a:solidFill>
                  <a:schemeClr val="tx1"/>
                </a:solidFill>
                <a:latin typeface="Times New Roman" panose="02020603050405020304" pitchFamily="18" charset="0"/>
                <a:cs typeface="Times New Roman" panose="02020603050405020304" pitchFamily="18" charset="0"/>
              </a:rPr>
              <a:t> The Messenger </a:t>
            </a:r>
            <a:r>
              <a:rPr lang="en-US" sz="2800" dirty="0">
                <a:solidFill>
                  <a:schemeClr val="tx1"/>
                </a:solidFill>
                <a:latin typeface="Times New Roman" panose="02020603050405020304" pitchFamily="18" charset="0"/>
                <a:cs typeface="Times New Roman" panose="02020603050405020304" pitchFamily="18" charset="0"/>
              </a:rPr>
              <a:t>(US title: </a:t>
            </a:r>
            <a:r>
              <a:rPr lang="en-US" sz="2800" b="1" dirty="0">
                <a:solidFill>
                  <a:schemeClr val="tx1"/>
                </a:solidFill>
                <a:latin typeface="Times New Roman" panose="02020603050405020304" pitchFamily="18" charset="0"/>
                <a:cs typeface="Times New Roman" panose="02020603050405020304" pitchFamily="18" charset="0"/>
              </a:rPr>
              <a:t>I Am the Messenger</a:t>
            </a:r>
            <a:r>
              <a:rPr lang="en-US" sz="2800" dirty="0">
                <a:solidFill>
                  <a:schemeClr val="tx1"/>
                </a:solidFill>
                <a:latin typeface="Times New Roman" panose="02020603050405020304" pitchFamily="18" charset="0"/>
                <a:cs typeface="Times New Roman" panose="02020603050405020304" pitchFamily="18" charset="0"/>
              </a:rPr>
              <a:t>), two novels for young adults which became international bestsellers. </a:t>
            </a:r>
            <a:endParaRPr lang="en-US" sz="2800" dirty="0" smtClean="0">
              <a:solidFill>
                <a:schemeClr val="tx1"/>
              </a:solidFill>
              <a:latin typeface="Times New Roman" panose="02020603050405020304" pitchFamily="18" charset="0"/>
              <a:cs typeface="Times New Roman" panose="02020603050405020304" pitchFamily="18" charset="0"/>
            </a:endParaRPr>
          </a:p>
          <a:p>
            <a:pPr algn="just"/>
            <a:r>
              <a:rPr lang="en-US" sz="2800" dirty="0" smtClean="0">
                <a:solidFill>
                  <a:schemeClr val="tx1"/>
                </a:solidFill>
                <a:latin typeface="Times New Roman" panose="02020603050405020304" pitchFamily="18" charset="0"/>
                <a:cs typeface="Times New Roman" panose="02020603050405020304" pitchFamily="18" charset="0"/>
              </a:rPr>
              <a:t>He </a:t>
            </a:r>
            <a:r>
              <a:rPr lang="en-US" sz="2800" dirty="0">
                <a:solidFill>
                  <a:schemeClr val="tx1"/>
                </a:solidFill>
                <a:latin typeface="Times New Roman" panose="02020603050405020304" pitchFamily="18" charset="0"/>
                <a:cs typeface="Times New Roman" panose="02020603050405020304" pitchFamily="18" charset="0"/>
              </a:rPr>
              <a:t>won the Margaret A. Edwards Award in 2014 for his contributions to young-adult literature published in the United </a:t>
            </a:r>
            <a:r>
              <a:rPr lang="en-US" sz="2800" dirty="0" smtClean="0">
                <a:solidFill>
                  <a:schemeClr val="tx1"/>
                </a:solidFill>
                <a:latin typeface="Times New Roman" panose="02020603050405020304" pitchFamily="18" charset="0"/>
                <a:cs typeface="Times New Roman" panose="02020603050405020304" pitchFamily="18" charset="0"/>
              </a:rPr>
              <a:t>States.</a:t>
            </a: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260648"/>
            <a:ext cx="2987824"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0676" y="2996952"/>
            <a:ext cx="2095500"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9650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Объект 3"/>
          <p:cNvSpPr>
            <a:spLocks noGrp="1"/>
          </p:cNvSpPr>
          <p:nvPr>
            <p:ph sz="quarter" idx="1"/>
          </p:nvPr>
        </p:nvSpPr>
        <p:spPr/>
        <p:txBody>
          <a:bodyPr>
            <a:normAutofit fontScale="85000" lnSpcReduction="20000"/>
          </a:bodyPr>
          <a:lstStyle/>
          <a:p>
            <a:pPr algn="just">
              <a:lnSpc>
                <a:spcPct val="120000"/>
              </a:lnSpc>
            </a:pPr>
            <a:r>
              <a:rPr lang="en-US" b="1" dirty="0">
                <a:solidFill>
                  <a:srgbClr val="0070C0"/>
                </a:solidFill>
                <a:latin typeface="Times New Roman" panose="02020603050405020304" pitchFamily="18" charset="0"/>
                <a:cs typeface="Times New Roman" panose="02020603050405020304" pitchFamily="18" charset="0"/>
              </a:rPr>
              <a:t>Aboriginal narrative: the oral tradition</a:t>
            </a:r>
          </a:p>
          <a:p>
            <a:pPr algn="just">
              <a:lnSpc>
                <a:spcPct val="120000"/>
              </a:lnSpc>
            </a:pPr>
            <a:r>
              <a:rPr lang="en-US" dirty="0">
                <a:latin typeface="Times New Roman" panose="02020603050405020304" pitchFamily="18" charset="0"/>
                <a:cs typeface="Times New Roman" panose="02020603050405020304" pitchFamily="18" charset="0"/>
              </a:rPr>
              <a:t>When first encountered by Europeans, the Australian Aboriginals did not have written languages (individual words were collected from first contact, but languages as systems were not written down until well into the 20th century). Their songs, chants, legends, and stories, however, constituted a rich oral literature, and, since the Aboriginal “tribes” had no common language, these creations were enormously diverse. Long unavailable to or misunderstood by non-Aboriginals, their oral tradition appears (from researches undertaken in the last half of the 20th century) to be one of considerable subtlety and complexity.</a:t>
            </a:r>
          </a:p>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2492896"/>
            <a:ext cx="3131840" cy="2276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5026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Объект 3"/>
          <p:cNvSpPr>
            <a:spLocks noGrp="1"/>
          </p:cNvSpPr>
          <p:nvPr>
            <p:ph sz="quarter" idx="1"/>
          </p:nvPr>
        </p:nvSpPr>
        <p:spPr/>
        <p:txBody>
          <a:bodyPr>
            <a:normAutofit/>
          </a:bodyPr>
          <a:lstStyle/>
          <a:p>
            <a:pPr algn="just"/>
            <a:r>
              <a:rPr lang="en-US" sz="2400" dirty="0">
                <a:latin typeface="Times New Roman" panose="02020603050405020304" pitchFamily="18" charset="0"/>
                <a:cs typeface="Times New Roman" panose="02020603050405020304" pitchFamily="18" charset="0"/>
              </a:rPr>
              <a:t>The oral literature of the Aboriginals has an essentially ceremonial function.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It </a:t>
            </a:r>
            <a:r>
              <a:rPr lang="en-US" sz="2400" dirty="0">
                <a:latin typeface="Times New Roman" panose="02020603050405020304" pitchFamily="18" charset="0"/>
                <a:cs typeface="Times New Roman" panose="02020603050405020304" pitchFamily="18" charset="0"/>
              </a:rPr>
              <a:t>supports the fundamental Aboriginal beliefs that what is given cannot be changed and that the past exists in an eternal present, and it serves to relate the individual and the landscape to the continuing spiritual influence of the </a:t>
            </a:r>
            <a:r>
              <a:rPr lang="en-US" sz="2400" b="1" dirty="0">
                <a:solidFill>
                  <a:srgbClr val="0070C0"/>
                </a:solidFill>
                <a:latin typeface="Times New Roman" panose="02020603050405020304" pitchFamily="18" charset="0"/>
                <a:cs typeface="Times New Roman" panose="02020603050405020304" pitchFamily="18" charset="0"/>
              </a:rPr>
              <a:t>Dreaming</a:t>
            </a:r>
            <a:r>
              <a:rPr lang="en-US" sz="2400" dirty="0">
                <a:latin typeface="Times New Roman" panose="02020603050405020304" pitchFamily="18" charset="0"/>
                <a:cs typeface="Times New Roman" panose="02020603050405020304" pitchFamily="18" charset="0"/>
              </a:rPr>
              <a:t>, or </a:t>
            </a:r>
            <a:r>
              <a:rPr lang="en-US" sz="2400" b="1" dirty="0">
                <a:solidFill>
                  <a:srgbClr val="0070C0"/>
                </a:solidFill>
                <a:latin typeface="Times New Roman" panose="02020603050405020304" pitchFamily="18" charset="0"/>
                <a:cs typeface="Times New Roman" panose="02020603050405020304" pitchFamily="18" charset="0"/>
              </a:rPr>
              <a:t>Dreamtime</a:t>
            </a:r>
            <a:r>
              <a:rPr lang="en-US" sz="2400" dirty="0">
                <a:latin typeface="Times New Roman" panose="02020603050405020304" pitchFamily="18" charset="0"/>
                <a:cs typeface="Times New Roman" panose="02020603050405020304" pitchFamily="18" charset="0"/>
              </a:rPr>
              <a:t> (widely known as the </a:t>
            </a:r>
            <a:r>
              <a:rPr lang="en-US" sz="2400" dirty="0" err="1">
                <a:latin typeface="Times New Roman" panose="02020603050405020304" pitchFamily="18" charset="0"/>
                <a:cs typeface="Times New Roman" panose="02020603050405020304" pitchFamily="18" charset="0"/>
              </a:rPr>
              <a:t>Alcheringa</a:t>
            </a:r>
            <a:r>
              <a:rPr lang="en-US" sz="2400" dirty="0">
                <a:latin typeface="Times New Roman" panose="02020603050405020304" pitchFamily="18" charset="0"/>
                <a:cs typeface="Times New Roman" panose="02020603050405020304" pitchFamily="18" charset="0"/>
              </a:rPr>
              <a:t>, or </a:t>
            </a:r>
            <a:r>
              <a:rPr lang="en-US" sz="2400" dirty="0" err="1">
                <a:latin typeface="Times New Roman" panose="02020603050405020304" pitchFamily="18" charset="0"/>
                <a:cs typeface="Times New Roman" panose="02020603050405020304" pitchFamily="18" charset="0"/>
              </a:rPr>
              <a:t>Altjeringa</a:t>
            </a:r>
            <a:r>
              <a:rPr lang="en-US" sz="2400" dirty="0">
                <a:latin typeface="Times New Roman" panose="02020603050405020304" pitchFamily="18" charset="0"/>
                <a:cs typeface="Times New Roman" panose="02020603050405020304" pitchFamily="18" charset="0"/>
              </a:rPr>
              <a:t>, the term used by the Aboriginals of central Australia)—a mythological past in which the existing natural environment was shaped and humanized by ancestral </a:t>
            </a:r>
            <a:r>
              <a:rPr lang="en-US" sz="2400" dirty="0" smtClean="0">
                <a:latin typeface="Times New Roman" panose="02020603050405020304" pitchFamily="18" charset="0"/>
                <a:cs typeface="Times New Roman" panose="02020603050405020304" pitchFamily="18" charset="0"/>
              </a:rPr>
              <a:t>beings</a:t>
            </a:r>
            <a:r>
              <a:rPr lang="en-US"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0"/>
            <a:ext cx="295232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9129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2073" y="260648"/>
            <a:ext cx="8136904" cy="5632311"/>
          </a:xfrm>
          <a:prstGeom prst="rect">
            <a:avLst/>
          </a:prstGeom>
        </p:spPr>
        <p:txBody>
          <a:bodyPr wrap="square">
            <a:spAutoFit/>
          </a:bodyPr>
          <a:lstStyle/>
          <a:p>
            <a:pPr algn="just"/>
            <a:r>
              <a:rPr lang="en-US" sz="2400" dirty="0" smtClean="0">
                <a:latin typeface="Times New Roman" panose="02020603050405020304" pitchFamily="18" charset="0"/>
                <a:cs typeface="Times New Roman" panose="02020603050405020304" pitchFamily="18" charset="0"/>
              </a:rPr>
              <a:t>Aboriginal oral tradition may be </a:t>
            </a:r>
            <a:r>
              <a:rPr lang="en-US" sz="2400" b="1" dirty="0" smtClean="0">
                <a:solidFill>
                  <a:srgbClr val="0070C0"/>
                </a:solidFill>
                <a:latin typeface="Times New Roman" panose="02020603050405020304" pitchFamily="18" charset="0"/>
                <a:cs typeface="Times New Roman" panose="02020603050405020304" pitchFamily="18" charset="0"/>
              </a:rPr>
              <a:t>public</a:t>
            </a:r>
            <a:r>
              <a:rPr lang="en-US" sz="2400" dirty="0" smtClean="0">
                <a:latin typeface="Times New Roman" panose="02020603050405020304" pitchFamily="18" charset="0"/>
                <a:cs typeface="Times New Roman" panose="02020603050405020304" pitchFamily="18" charset="0"/>
              </a:rPr>
              <a:t> (open to all members of a community and often a kind of entertainment) or </a:t>
            </a:r>
            <a:r>
              <a:rPr lang="en-US" sz="2400" b="1" dirty="0" smtClean="0">
                <a:solidFill>
                  <a:srgbClr val="0070C0"/>
                </a:solidFill>
                <a:latin typeface="Times New Roman" panose="02020603050405020304" pitchFamily="18" charset="0"/>
                <a:cs typeface="Times New Roman" panose="02020603050405020304" pitchFamily="18" charset="0"/>
              </a:rPr>
              <a:t>sacred </a:t>
            </a:r>
            <a:r>
              <a:rPr lang="en-US" sz="2400" dirty="0" smtClean="0">
                <a:latin typeface="Times New Roman" panose="02020603050405020304" pitchFamily="18" charset="0"/>
                <a:cs typeface="Times New Roman" panose="02020603050405020304" pitchFamily="18" charset="0"/>
              </a:rPr>
              <a:t>(closed to all but initiated members of one or the other sex).</a:t>
            </a:r>
          </a:p>
          <a:p>
            <a:pPr algn="just"/>
            <a:r>
              <a:rPr lang="en-US" sz="2400" dirty="0" smtClean="0">
                <a:latin typeface="Times New Roman" panose="02020603050405020304" pitchFamily="18" charset="0"/>
                <a:cs typeface="Times New Roman" panose="02020603050405020304" pitchFamily="18" charset="0"/>
              </a:rPr>
              <a:t>Narratives of the public sort range from stories told by women to young children (mostly elementary versions of creation stories—also appropriate for tourists and amateur anthropologists) to the recitation of </a:t>
            </a:r>
            <a:r>
              <a:rPr lang="en-US" sz="2400" b="1" dirty="0" smtClean="0">
                <a:solidFill>
                  <a:srgbClr val="0070C0"/>
                </a:solidFill>
                <a:latin typeface="Times New Roman" panose="02020603050405020304" pitchFamily="18" charset="0"/>
                <a:cs typeface="Times New Roman" panose="02020603050405020304" pitchFamily="18" charset="0"/>
              </a:rPr>
              <a:t>song cycles </a:t>
            </a:r>
            <a:r>
              <a:rPr lang="en-US" sz="2400" dirty="0" smtClean="0">
                <a:latin typeface="Times New Roman" panose="02020603050405020304" pitchFamily="18" charset="0"/>
                <a:cs typeface="Times New Roman" panose="02020603050405020304" pitchFamily="18" charset="0"/>
              </a:rPr>
              <a:t>in large gatherings (known as corroborees). Even the most uncomplicated narratives of the Dreaming introduce basic concepts about the land and about what it is that distinguishes right </a:t>
            </a:r>
            <a:r>
              <a:rPr lang="en-US" sz="2400" dirty="0" err="1" smtClean="0">
                <a:latin typeface="Times New Roman" panose="02020603050405020304" pitchFamily="18" charset="0"/>
                <a:cs typeface="Times New Roman" panose="02020603050405020304" pitchFamily="18" charset="0"/>
              </a:rPr>
              <a:t>behaviour</a:t>
            </a:r>
            <a:r>
              <a:rPr lang="en-US" sz="2400" dirty="0" smtClean="0">
                <a:latin typeface="Times New Roman" panose="02020603050405020304" pitchFamily="18" charset="0"/>
                <a:cs typeface="Times New Roman" panose="02020603050405020304" pitchFamily="18" charset="0"/>
              </a:rPr>
              <a:t> from wrong. When children are old enough to prepare for their initiation ceremonies, the stories become more elaborate and complex.</a:t>
            </a:r>
          </a:p>
          <a:p>
            <a:pPr algn="just"/>
            <a:r>
              <a:rPr lang="en-US" sz="2400" dirty="0" smtClean="0">
                <a:latin typeface="Times New Roman" panose="02020603050405020304" pitchFamily="18" charset="0"/>
                <a:cs typeface="Times New Roman" panose="02020603050405020304" pitchFamily="18" charset="0"/>
              </a:rPr>
              <a:t>Among the sacred songs and stories are those that are men’s business and those that are women’s business; each is forbidden to the eyes and ears of the other sex and to the uninitiated.</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4547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712968" cy="6494085"/>
          </a:xfrm>
          <a:prstGeom prst="rect">
            <a:avLst/>
          </a:prstGeom>
        </p:spPr>
        <p:txBody>
          <a:bodyPr wrap="square">
            <a:spAutoFit/>
          </a:bodyPr>
          <a:lstStyle/>
          <a:p>
            <a:pPr algn="ctr"/>
            <a:r>
              <a:rPr lang="en-US" sz="3200" b="1" i="1" dirty="0" smtClean="0">
                <a:solidFill>
                  <a:srgbClr val="0070C0"/>
                </a:solidFill>
                <a:latin typeface="Times New Roman" panose="02020603050405020304" pitchFamily="18" charset="0"/>
                <a:cs typeface="Times New Roman" panose="02020603050405020304" pitchFamily="18" charset="0"/>
              </a:rPr>
              <a:t>The chief subject of Aboriginal narratives is </a:t>
            </a:r>
          </a:p>
          <a:p>
            <a:pPr algn="ctr"/>
            <a:r>
              <a:rPr lang="en-US" sz="3200" b="1" i="1" dirty="0" smtClean="0">
                <a:solidFill>
                  <a:srgbClr val="0070C0"/>
                </a:solidFill>
                <a:latin typeface="Times New Roman" panose="02020603050405020304" pitchFamily="18" charset="0"/>
                <a:cs typeface="Times New Roman" panose="02020603050405020304" pitchFamily="18" charset="0"/>
              </a:rPr>
              <a:t>the land. </a:t>
            </a:r>
          </a:p>
          <a:p>
            <a:pPr algn="just"/>
            <a:r>
              <a:rPr lang="en-US" sz="3200" dirty="0" smtClean="0">
                <a:latin typeface="Times New Roman" panose="02020603050405020304" pitchFamily="18" charset="0"/>
                <a:cs typeface="Times New Roman" panose="02020603050405020304" pitchFamily="18" charset="0"/>
              </a:rPr>
              <a:t>As Aboriginals travel from place to place, they (either informally or ceremonially) name each place, telling of its creation and of its relation to the journeys of the Ancestors. This practice serves at least </a:t>
            </a:r>
            <a:r>
              <a:rPr lang="en-US" sz="3200" i="1" dirty="0" smtClean="0">
                <a:latin typeface="Times New Roman" panose="02020603050405020304" pitchFamily="18" charset="0"/>
                <a:cs typeface="Times New Roman" panose="02020603050405020304" pitchFamily="18" charset="0"/>
              </a:rPr>
              <a:t>three significant purposes</a:t>
            </a:r>
            <a:r>
              <a:rPr lang="en-US" sz="3200" dirty="0" smtClean="0">
                <a:latin typeface="Times New Roman" panose="02020603050405020304" pitchFamily="18" charset="0"/>
                <a:cs typeface="Times New Roman" panose="02020603050405020304" pitchFamily="18" charset="0"/>
              </a:rPr>
              <a:t>: it reinforces their knowledge of local geography—that is, the food routes, location of water holes, places of safety, places of danger, the region’s terrain, and so on—and it also serves a social function (sometimes bringing large clans together) and a religious or ritual function.</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921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Объект 3"/>
          <p:cNvSpPr>
            <a:spLocks noGrp="1"/>
          </p:cNvSpPr>
          <p:nvPr>
            <p:ph sz="quarter" idx="1"/>
          </p:nvPr>
        </p:nvSpPr>
        <p:spPr/>
        <p:txBody>
          <a:bodyPr>
            <a:normAutofit/>
          </a:bodyPr>
          <a:lstStyle/>
          <a:p>
            <a:pPr algn="just"/>
            <a:r>
              <a:rPr lang="en-US" dirty="0">
                <a:latin typeface="Times New Roman" panose="02020603050405020304" pitchFamily="18" charset="0"/>
                <a:cs typeface="Times New Roman" panose="02020603050405020304" pitchFamily="18" charset="0"/>
              </a:rPr>
              <a:t>Many of the stories have to do with the journeys of the Ancestors </a:t>
            </a:r>
            <a:r>
              <a:rPr lang="en-US" dirty="0" smtClean="0">
                <a:latin typeface="Times New Roman" panose="02020603050405020304" pitchFamily="18" charset="0"/>
                <a:cs typeface="Times New Roman" panose="02020603050405020304" pitchFamily="18" charset="0"/>
              </a:rPr>
              <a:t>and </a:t>
            </a:r>
            <a:r>
              <a:rPr lang="en-US" dirty="0">
                <a:latin typeface="Times New Roman" panose="02020603050405020304" pitchFamily="18" charset="0"/>
                <a:cs typeface="Times New Roman" panose="02020603050405020304" pitchFamily="18" charset="0"/>
              </a:rPr>
              <a:t>the “creation sites,” places at which they created different clans and animals. Other stories concern contests between Ancestor figures for power and knowledge. A sequence of stories or songs—</a:t>
            </a:r>
            <a:r>
              <a:rPr lang="en-US" b="1" dirty="0">
                <a:solidFill>
                  <a:srgbClr val="0070C0"/>
                </a:solidFill>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 </a:t>
            </a:r>
            <a:r>
              <a:rPr lang="en-US" b="1" dirty="0">
                <a:solidFill>
                  <a:srgbClr val="0070C0"/>
                </a:solidFill>
                <a:latin typeface="Times New Roman" panose="02020603050405020304" pitchFamily="18" charset="0"/>
                <a:cs typeface="Times New Roman" panose="02020603050405020304" pitchFamily="18" charset="0"/>
              </a:rPr>
              <a:t>story track or song</a:t>
            </a:r>
            <a:r>
              <a:rPr lang="en-US" dirty="0">
                <a:latin typeface="Times New Roman" panose="02020603050405020304" pitchFamily="18" charset="0"/>
                <a:cs typeface="Times New Roman" panose="02020603050405020304" pitchFamily="18" charset="0"/>
              </a:rPr>
              <a:t> </a:t>
            </a:r>
            <a:r>
              <a:rPr lang="en-US" b="1" dirty="0">
                <a:solidFill>
                  <a:srgbClr val="0070C0"/>
                </a:solidFill>
                <a:latin typeface="Times New Roman" panose="02020603050405020304" pitchFamily="18" charset="0"/>
                <a:cs typeface="Times New Roman" panose="02020603050405020304" pitchFamily="18" charset="0"/>
              </a:rPr>
              <a:t>line</a:t>
            </a:r>
            <a:r>
              <a:rPr lang="en-US" dirty="0">
                <a:latin typeface="Times New Roman" panose="02020603050405020304" pitchFamily="18" charset="0"/>
                <a:cs typeface="Times New Roman" panose="02020603050405020304" pitchFamily="18" charset="0"/>
              </a:rPr>
              <a:t>—identifies the precise route taken by an Ancestor figure. Knowledge and recitation of the journey of each totemic figure are the responsibility of that figure’s totemic clan.</a:t>
            </a:r>
            <a:endParaRPr lang="ru-RU" dirty="0">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0"/>
            <a:ext cx="313184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03587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Объект 3"/>
          <p:cNvSpPr>
            <a:spLocks noGrp="1"/>
          </p:cNvSpPr>
          <p:nvPr>
            <p:ph sz="quarter" idx="1"/>
          </p:nvPr>
        </p:nvSpPr>
        <p:spPr/>
        <p:txBody>
          <a:bodyPr>
            <a:normAutofit fontScale="92500" lnSpcReduction="20000"/>
          </a:bodyPr>
          <a:lstStyle/>
          <a:p>
            <a:pPr algn="just"/>
            <a:r>
              <a:rPr lang="en-US" dirty="0">
                <a:latin typeface="Times New Roman" panose="02020603050405020304" pitchFamily="18" charset="0"/>
                <a:cs typeface="Times New Roman" panose="02020603050405020304" pitchFamily="18" charset="0"/>
              </a:rPr>
              <a:t>Important stories that deal with the activities of perhaps just one or two of the ancestral figures and belong to adjacent areas and adjacent clans may constitute a song cycle. </a:t>
            </a:r>
            <a:endParaRPr lang="en-US"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Some </a:t>
            </a:r>
            <a:r>
              <a:rPr lang="en-US" dirty="0">
                <a:latin typeface="Times New Roman" panose="02020603050405020304" pitchFamily="18" charset="0"/>
                <a:cs typeface="Times New Roman" panose="02020603050405020304" pitchFamily="18" charset="0"/>
              </a:rPr>
              <a:t>of these stories do not allow for variation and constitute a formal literature with precise structures and particular language. For example, </a:t>
            </a:r>
            <a:r>
              <a:rPr lang="en-US" b="1" dirty="0">
                <a:solidFill>
                  <a:srgbClr val="0070C0"/>
                </a:solidFill>
                <a:latin typeface="Times New Roman" panose="02020603050405020304" pitchFamily="18" charset="0"/>
                <a:cs typeface="Times New Roman" panose="02020603050405020304" pitchFamily="18" charset="0"/>
              </a:rPr>
              <a:t>repetition </a:t>
            </a:r>
            <a:r>
              <a:rPr lang="en-US" dirty="0">
                <a:latin typeface="Times New Roman" panose="02020603050405020304" pitchFamily="18" charset="0"/>
                <a:cs typeface="Times New Roman" panose="02020603050405020304" pitchFamily="18" charset="0"/>
              </a:rPr>
              <a:t>is an important structural device. </a:t>
            </a:r>
            <a:endParaRPr lang="en-US" dirty="0" smtClean="0">
              <a:latin typeface="Times New Roman" panose="02020603050405020304" pitchFamily="18" charset="0"/>
              <a:cs typeface="Times New Roman" panose="02020603050405020304" pitchFamily="18" charset="0"/>
            </a:endParaRPr>
          </a:p>
          <a:p>
            <a:pPr algn="just"/>
            <a:r>
              <a:rPr lang="en-US" b="1" dirty="0" smtClean="0">
                <a:solidFill>
                  <a:srgbClr val="0070C0"/>
                </a:solidFill>
                <a:latin typeface="Times New Roman" panose="02020603050405020304" pitchFamily="18" charset="0"/>
                <a:cs typeface="Times New Roman" panose="02020603050405020304" pitchFamily="18" charset="0"/>
              </a:rPr>
              <a:t>Verb </a:t>
            </a:r>
            <a:r>
              <a:rPr lang="en-US" b="1" dirty="0">
                <a:solidFill>
                  <a:srgbClr val="0070C0"/>
                </a:solidFill>
                <a:latin typeface="Times New Roman" panose="02020603050405020304" pitchFamily="18" charset="0"/>
                <a:cs typeface="Times New Roman" panose="02020603050405020304" pitchFamily="18" charset="0"/>
              </a:rPr>
              <a:t>forms and tenses indicate the unchanging yet ongoing relationship between the ancestral past and the present</a:t>
            </a:r>
            <a:r>
              <a:rPr lang="en-US" dirty="0">
                <a:latin typeface="Times New Roman" panose="02020603050405020304" pitchFamily="18" charset="0"/>
                <a:cs typeface="Times New Roman" panose="02020603050405020304" pitchFamily="18" charset="0"/>
              </a:rPr>
              <a:t>. The persistent theme of transformation, a theme characteristic of many oral literatures, is for the people a way of access to their mythic past, to the eternal present of the Dreaming.</a:t>
            </a:r>
            <a:endParaRPr lang="ru-RU" dirty="0">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0"/>
            <a:ext cx="320384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73429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185</TotalTime>
  <Words>2679</Words>
  <Application>Microsoft Office PowerPoint</Application>
  <PresentationFormat>Экран (4:3)</PresentationFormat>
  <Paragraphs>87</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Начальная</vt:lpstr>
      <vt:lpstr>AUSTRALIAN LITERATURE</vt:lpstr>
      <vt:lpstr>Plan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Anthropologists Catherine H. and Ronald M. Berndt were the first to publish traditional narratives and songs in full in the original language (though linguists have still not agreed on how best to represent Aboriginal speech), then with a translation and a commentary. One good example of their work is Three Faces of Love: Traditional Aboriginal Song-Poetry (1976). This approach enables at least an initial appreciation of the subtlety and the artistry of the oral tradition.</vt:lpstr>
      <vt:lpstr>Презентация PowerPoint</vt:lpstr>
      <vt:lpstr>The century after settlement</vt:lpstr>
      <vt:lpstr>Nationalism and expansion</vt:lpstr>
      <vt:lpstr>What is it about 'the bush' that is so special to Australians? </vt:lpstr>
      <vt:lpstr>Презентация PowerPoint</vt:lpstr>
      <vt:lpstr>Презентация PowerPoint</vt:lpstr>
      <vt:lpstr>Презентация PowerPoint</vt:lpstr>
      <vt:lpstr>Rex Ingamells is generally considered the founder of the Jindyworobak Movement.</vt:lpstr>
      <vt:lpstr>Literature from 1940 to 1970</vt:lpstr>
      <vt:lpstr>Patrick Victor Martindale White  </vt:lpstr>
      <vt:lpstr>Literature from 1970 to 2000</vt:lpstr>
      <vt:lpstr>Thea Astley                 Randolph Stow </vt:lpstr>
      <vt:lpstr>Презентация PowerPoint</vt:lpstr>
      <vt:lpstr>Schindler's Ark by Thomas Keneally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AUSTRALIAN LITERATURE</dc:title>
  <dc:creator>user</dc:creator>
  <cp:lastModifiedBy>user</cp:lastModifiedBy>
  <cp:revision>51</cp:revision>
  <dcterms:created xsi:type="dcterms:W3CDTF">2019-05-19T19:19:58Z</dcterms:created>
  <dcterms:modified xsi:type="dcterms:W3CDTF">2019-05-20T20:16:00Z</dcterms:modified>
</cp:coreProperties>
</file>