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F70E9A42-45D3-4DD4-9834-F121F3689BEE}" type="datetimeFigureOut">
              <a:rPr lang="ru-RU" smtClean="0"/>
              <a:t>29.08.2019</a:t>
            </a:fld>
            <a:endParaRPr lang="ru-RU"/>
          </a:p>
        </p:txBody>
      </p:sp>
      <p:sp>
        <p:nvSpPr>
          <p:cNvPr id="2" name="Нижний колонтитул 1"/>
          <p:cNvSpPr>
            <a:spLocks noGrp="1"/>
          </p:cNvSpPr>
          <p:nvPr>
            <p:ph type="ftr" sz="quarter" idx="11"/>
          </p:nvPr>
        </p:nvSpPr>
        <p:spPr/>
        <p:txBody>
          <a:bodyPr/>
          <a:lstStyle/>
          <a:p>
            <a:endParaRPr lang="ru-RU"/>
          </a:p>
        </p:txBody>
      </p:sp>
      <p:sp>
        <p:nvSpPr>
          <p:cNvPr id="15" name="Номер слайда 14"/>
          <p:cNvSpPr>
            <a:spLocks noGrp="1"/>
          </p:cNvSpPr>
          <p:nvPr>
            <p:ph type="sldNum" sz="quarter" idx="12"/>
          </p:nvPr>
        </p:nvSpPr>
        <p:spPr>
          <a:xfrm>
            <a:off x="8229600" y="6473952"/>
            <a:ext cx="758952" cy="246888"/>
          </a:xfrm>
        </p:spPr>
        <p:txBody>
          <a:bodyPr/>
          <a:lstStyle/>
          <a:p>
            <a:fld id="{565C95E3-E5FB-4DE5-B9B0-A832E4420BF9}"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F70E9A42-45D3-4DD4-9834-F121F3689BEE}" type="datetimeFigureOut">
              <a:rPr lang="ru-RU" smtClean="0"/>
              <a:t>29.08.2019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65C95E3-E5FB-4DE5-B9B0-A832E4420BF9}"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F70E9A42-45D3-4DD4-9834-F121F3689BEE}" type="datetimeFigureOut">
              <a:rPr lang="ru-RU" smtClean="0"/>
              <a:t>29.08.2019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65C95E3-E5FB-4DE5-B9B0-A832E4420BF9}"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Объект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F70E9A42-45D3-4DD4-9834-F121F3689BEE}" type="datetimeFigureOut">
              <a:rPr lang="ru-RU" smtClean="0"/>
              <a:t>29.08.2019</a:t>
            </a:fld>
            <a:endParaRPr lang="ru-RU"/>
          </a:p>
        </p:txBody>
      </p:sp>
      <p:sp>
        <p:nvSpPr>
          <p:cNvPr id="19" name="Нижний колонтитул 18"/>
          <p:cNvSpPr>
            <a:spLocks noGrp="1"/>
          </p:cNvSpPr>
          <p:nvPr>
            <p:ph type="ftr" sz="quarter" idx="11"/>
          </p:nvPr>
        </p:nvSpPr>
        <p:spPr>
          <a:xfrm>
            <a:off x="3581400" y="76200"/>
            <a:ext cx="2895600" cy="288925"/>
          </a:xfrm>
        </p:spPr>
        <p:txBody>
          <a:bodyPr/>
          <a:lstStyle/>
          <a:p>
            <a:endParaRPr lang="ru-RU"/>
          </a:p>
        </p:txBody>
      </p:sp>
      <p:sp>
        <p:nvSpPr>
          <p:cNvPr id="16" name="Номер слайда 15"/>
          <p:cNvSpPr>
            <a:spLocks noGrp="1"/>
          </p:cNvSpPr>
          <p:nvPr>
            <p:ph type="sldNum" sz="quarter" idx="12"/>
          </p:nvPr>
        </p:nvSpPr>
        <p:spPr>
          <a:xfrm>
            <a:off x="8229600" y="6473952"/>
            <a:ext cx="758952" cy="246888"/>
          </a:xfrm>
        </p:spPr>
        <p:txBody>
          <a:bodyPr/>
          <a:lstStyle/>
          <a:p>
            <a:fld id="{565C95E3-E5FB-4DE5-B9B0-A832E4420BF9}"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F70E9A42-45D3-4DD4-9834-F121F3689BEE}" type="datetimeFigureOut">
              <a:rPr lang="ru-RU" smtClean="0"/>
              <a:t>29.08.2019</a:t>
            </a:fld>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565C95E3-E5FB-4DE5-B9B0-A832E4420BF9}" type="slidenum">
              <a:rPr lang="ru-RU" smtClean="0"/>
              <a:t>‹#›</a:t>
            </a:fld>
            <a:endParaRPr lang="ru-RU"/>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Объект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Объект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F70E9A42-45D3-4DD4-9834-F121F3689BEE}" type="datetimeFigureOut">
              <a:rPr lang="ru-RU" smtClean="0"/>
              <a:t>29.08.2019</a:t>
            </a:fld>
            <a:endParaRPr lang="ru-RU"/>
          </a:p>
        </p:txBody>
      </p:sp>
      <p:sp>
        <p:nvSpPr>
          <p:cNvPr id="10" name="Нижний колонтитул 9"/>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565C95E3-E5FB-4DE5-B9B0-A832E4420BF9}"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Объект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Объект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F70E9A42-45D3-4DD4-9834-F121F3689BEE}" type="datetimeFigureOut">
              <a:rPr lang="ru-RU" smtClean="0"/>
              <a:t>29.08.2019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229600" y="6477000"/>
            <a:ext cx="762000" cy="246888"/>
          </a:xfrm>
        </p:spPr>
        <p:txBody>
          <a:bodyPr/>
          <a:lstStyle/>
          <a:p>
            <a:fld id="{565C95E3-E5FB-4DE5-B9B0-A832E4420BF9}" type="slidenum">
              <a:rPr lang="ru-RU" smtClean="0"/>
              <a:t>‹#›</a:t>
            </a:fld>
            <a:endParaRPr lang="ru-RU"/>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F70E9A42-45D3-4DD4-9834-F121F3689BEE}" type="datetimeFigureOut">
              <a:rPr lang="ru-RU" smtClean="0"/>
              <a:t>29.08.2019</a:t>
            </a:fld>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65C95E3-E5FB-4DE5-B9B0-A832E4420BF9}"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F70E9A42-45D3-4DD4-9834-F121F3689BEE}" type="datetimeFigureOut">
              <a:rPr lang="ru-RU" smtClean="0"/>
              <a:t>29.08.2019</a:t>
            </a:fld>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65C95E3-E5FB-4DE5-B9B0-A832E4420BF9}"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Объект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F70E9A42-45D3-4DD4-9834-F121F3689BEE}" type="datetimeFigureOut">
              <a:rPr lang="ru-RU" smtClean="0"/>
              <a:t>29.08.2019</a:t>
            </a:fld>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65C95E3-E5FB-4DE5-B9B0-A832E4420BF9}"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fld id="{F70E9A42-45D3-4DD4-9834-F121F3689BEE}" type="datetimeFigureOut">
              <a:rPr lang="ru-RU" smtClean="0"/>
              <a:t>29.08.2019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565C95E3-E5FB-4DE5-B9B0-A832E4420BF9}" type="slidenum">
              <a:rPr lang="ru-RU" smtClean="0"/>
              <a:t>‹#›</a:t>
            </a:fld>
            <a:endParaRPr lang="ru-RU"/>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F70E9A42-45D3-4DD4-9834-F121F3689BEE}" type="datetimeFigureOut">
              <a:rPr lang="ru-RU" smtClean="0"/>
              <a:t>29.08.2019</a:t>
            </a:fld>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565C95E3-E5FB-4DE5-B9B0-A832E4420BF9}" type="slidenum">
              <a:rPr lang="ru-RU" smtClean="0"/>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67544" y="1772816"/>
            <a:ext cx="8458200" cy="1222375"/>
          </a:xfrm>
        </p:spPr>
        <p:txBody>
          <a:bodyPr/>
          <a:lstStyle/>
          <a:p>
            <a:pPr algn="ctr"/>
            <a:r>
              <a:rPr lang="en-US" b="1" dirty="0" smtClean="0"/>
              <a:t>American realism (1865 – 1910)</a:t>
            </a:r>
            <a:endParaRPr lang="ru-RU" b="1" dirty="0"/>
          </a:p>
        </p:txBody>
      </p:sp>
      <p:sp>
        <p:nvSpPr>
          <p:cNvPr id="3" name="Подзаголовок 2"/>
          <p:cNvSpPr>
            <a:spLocks noGrp="1"/>
          </p:cNvSpPr>
          <p:nvPr>
            <p:ph type="subTitle" idx="1"/>
          </p:nvPr>
        </p:nvSpPr>
        <p:spPr>
          <a:xfrm>
            <a:off x="381000" y="3068960"/>
            <a:ext cx="8763000" cy="2160240"/>
          </a:xfrm>
        </p:spPr>
        <p:txBody>
          <a:bodyPr>
            <a:normAutofit/>
          </a:bodyPr>
          <a:lstStyle/>
          <a:p>
            <a:pPr marL="342900" indent="-342900">
              <a:buFont typeface="Wingdings" panose="05000000000000000000" pitchFamily="2" charset="2"/>
              <a:buChar char="q"/>
            </a:pPr>
            <a:r>
              <a:rPr lang="en-US" dirty="0" smtClean="0"/>
              <a:t>American realism as a literary movement.</a:t>
            </a:r>
          </a:p>
          <a:p>
            <a:pPr marL="342900" indent="-342900" algn="just">
              <a:buFont typeface="Wingdings" panose="05000000000000000000" pitchFamily="2" charset="2"/>
              <a:buChar char="q"/>
            </a:pPr>
            <a:r>
              <a:rPr lang="en-US" dirty="0" smtClean="0"/>
              <a:t>American prose fiction: Mark Twain, William Dean Howells, Henry James</a:t>
            </a:r>
            <a:r>
              <a:rPr lang="en-US" dirty="0"/>
              <a:t>, Kate Chopin, William Sydney Porter (</a:t>
            </a:r>
            <a:r>
              <a:rPr lang="en-US" dirty="0" err="1" smtClean="0"/>
              <a:t>O.Henry</a:t>
            </a:r>
            <a:r>
              <a:rPr lang="en-US" dirty="0"/>
              <a:t>), Jack London.</a:t>
            </a:r>
            <a:endParaRPr lang="en-US" dirty="0" smtClean="0"/>
          </a:p>
          <a:p>
            <a:pPr marL="342900" indent="-342900">
              <a:buFont typeface="Wingdings" panose="05000000000000000000" pitchFamily="2" charset="2"/>
              <a:buChar char="q"/>
            </a:pPr>
            <a:r>
              <a:rPr lang="en-US" dirty="0" smtClean="0"/>
              <a:t>American Naturalism.</a:t>
            </a:r>
            <a:endParaRPr lang="ru-RU" dirty="0"/>
          </a:p>
        </p:txBody>
      </p:sp>
    </p:spTree>
    <p:extLst>
      <p:ext uri="{BB962C8B-B14F-4D97-AF65-F5344CB8AC3E}">
        <p14:creationId xmlns:p14="http://schemas.microsoft.com/office/powerpoint/2010/main" val="76021721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1" y="469701"/>
            <a:ext cx="8136904" cy="3170099"/>
          </a:xfrm>
          <a:prstGeom prst="rect">
            <a:avLst/>
          </a:prstGeom>
        </p:spPr>
        <p:txBody>
          <a:bodyPr wrap="square">
            <a:spAutoFit/>
          </a:bodyPr>
          <a:lstStyle/>
          <a:p>
            <a:pPr algn="ctr"/>
            <a:r>
              <a:rPr lang="en-US" sz="4000" b="1" dirty="0" smtClean="0">
                <a:solidFill>
                  <a:schemeClr val="accent2">
                    <a:lumMod val="50000"/>
                  </a:schemeClr>
                </a:solidFill>
                <a:effectLst>
                  <a:outerShdw blurRad="38100" dist="38100" dir="2700000" algn="tl">
                    <a:srgbClr val="000000">
                      <a:alpha val="43137"/>
                    </a:srgbClr>
                  </a:outerShdw>
                </a:effectLst>
              </a:rPr>
              <a:t>2. American prose fiction: </a:t>
            </a:r>
          </a:p>
          <a:p>
            <a:pPr algn="just"/>
            <a:r>
              <a:rPr lang="en-US" sz="4000" b="1" dirty="0" smtClean="0">
                <a:solidFill>
                  <a:schemeClr val="accent2">
                    <a:lumMod val="50000"/>
                  </a:schemeClr>
                </a:solidFill>
                <a:effectLst>
                  <a:outerShdw blurRad="38100" dist="38100" dir="2700000" algn="tl">
                    <a:srgbClr val="000000">
                      <a:alpha val="43137"/>
                    </a:srgbClr>
                  </a:outerShdw>
                </a:effectLst>
              </a:rPr>
              <a:t>Mark Twain, William Dean Howells, Henry James, Kate Chopin, William Sydney Porter (</a:t>
            </a:r>
            <a:r>
              <a:rPr lang="en-US" sz="4000" b="1" dirty="0" err="1" smtClean="0">
                <a:solidFill>
                  <a:schemeClr val="accent2">
                    <a:lumMod val="50000"/>
                  </a:schemeClr>
                </a:solidFill>
                <a:effectLst>
                  <a:outerShdw blurRad="38100" dist="38100" dir="2700000" algn="tl">
                    <a:srgbClr val="000000">
                      <a:alpha val="43137"/>
                    </a:srgbClr>
                  </a:outerShdw>
                </a:effectLst>
              </a:rPr>
              <a:t>O.Henry</a:t>
            </a:r>
            <a:r>
              <a:rPr lang="en-US" sz="4000" b="1" dirty="0" smtClean="0">
                <a:solidFill>
                  <a:schemeClr val="accent2">
                    <a:lumMod val="50000"/>
                  </a:schemeClr>
                </a:solidFill>
                <a:effectLst>
                  <a:outerShdw blurRad="38100" dist="38100" dir="2700000" algn="tl">
                    <a:srgbClr val="000000">
                      <a:alpha val="43137"/>
                    </a:srgbClr>
                  </a:outerShdw>
                </a:effectLst>
              </a:rPr>
              <a:t>), Jack London.</a:t>
            </a:r>
            <a:endParaRPr lang="en-US" sz="4000" b="1" dirty="0">
              <a:solidFill>
                <a:schemeClr val="accent2">
                  <a:lumMod val="50000"/>
                </a:schemeClr>
              </a:solidFill>
              <a:effectLst>
                <a:outerShdw blurRad="38100" dist="38100" dir="2700000" algn="tl">
                  <a:srgbClr val="000000">
                    <a:alpha val="43137"/>
                  </a:srgbClr>
                </a:outerShdw>
              </a:effectLst>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3639800"/>
            <a:ext cx="8136903" cy="30295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3506633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dirty="0" smtClean="0"/>
              <a:t>American prose fiction</a:t>
            </a:r>
            <a:endParaRPr lang="ru-RU" dirty="0"/>
          </a:p>
        </p:txBody>
      </p:sp>
      <p:sp>
        <p:nvSpPr>
          <p:cNvPr id="3" name="Объект 2"/>
          <p:cNvSpPr>
            <a:spLocks noGrp="1"/>
          </p:cNvSpPr>
          <p:nvPr>
            <p:ph idx="1"/>
          </p:nvPr>
        </p:nvSpPr>
        <p:spPr/>
        <p:txBody>
          <a:bodyPr>
            <a:normAutofit fontScale="92500" lnSpcReduction="20000"/>
          </a:bodyPr>
          <a:lstStyle/>
          <a:p>
            <a:pPr algn="just"/>
            <a:r>
              <a:rPr lang="en-US" dirty="0" smtClean="0"/>
              <a:t>American realism is characterized by “local color” and American writers-realists are called “local colorists”: they used the region’s distinctive ways of speaking and behaving. </a:t>
            </a:r>
          </a:p>
          <a:p>
            <a:r>
              <a:rPr lang="en-US" dirty="0" smtClean="0"/>
              <a:t>Typical American literary characters:</a:t>
            </a:r>
          </a:p>
          <a:p>
            <a:pPr>
              <a:buFont typeface="Arial" panose="020B0604020202020204" pitchFamily="34" charset="0"/>
              <a:buChar char="•"/>
            </a:pPr>
            <a:r>
              <a:rPr lang="en-US" dirty="0"/>
              <a:t>a</a:t>
            </a:r>
            <a:r>
              <a:rPr lang="en-US" dirty="0" smtClean="0"/>
              <a:t> common hero;</a:t>
            </a:r>
          </a:p>
          <a:p>
            <a:pPr>
              <a:buFont typeface="Arial" panose="020B0604020202020204" pitchFamily="34" charset="0"/>
              <a:buChar char="•"/>
            </a:pPr>
            <a:r>
              <a:rPr lang="en-US" dirty="0"/>
              <a:t>a</a:t>
            </a:r>
            <a:r>
              <a:rPr lang="en-US" dirty="0" smtClean="0"/>
              <a:t>n American girl;</a:t>
            </a:r>
          </a:p>
          <a:p>
            <a:pPr>
              <a:buFont typeface="Arial" panose="020B0604020202020204" pitchFamily="34" charset="0"/>
              <a:buChar char="•"/>
            </a:pPr>
            <a:r>
              <a:rPr lang="en-US" dirty="0"/>
              <a:t>a</a:t>
            </a:r>
            <a:r>
              <a:rPr lang="en-US" dirty="0" smtClean="0"/>
              <a:t> middle-class family;</a:t>
            </a:r>
          </a:p>
          <a:p>
            <a:pPr>
              <a:buFont typeface="Arial" panose="020B0604020202020204" pitchFamily="34" charset="0"/>
              <a:buChar char="•"/>
            </a:pPr>
            <a:r>
              <a:rPr lang="en-US" dirty="0"/>
              <a:t>b</a:t>
            </a:r>
            <a:r>
              <a:rPr lang="en-US" dirty="0" smtClean="0"/>
              <a:t>usinessmen;</a:t>
            </a:r>
          </a:p>
          <a:p>
            <a:pPr>
              <a:buFont typeface="Arial" panose="020B0604020202020204" pitchFamily="34" charset="0"/>
              <a:buChar char="•"/>
            </a:pPr>
            <a:r>
              <a:rPr lang="en-US" dirty="0" smtClean="0"/>
              <a:t>citizens of a new international culture.</a:t>
            </a:r>
            <a:endParaRPr lang="ru-RU" dirty="0"/>
          </a:p>
        </p:txBody>
      </p:sp>
    </p:spTree>
    <p:extLst>
      <p:ext uri="{BB962C8B-B14F-4D97-AF65-F5344CB8AC3E}">
        <p14:creationId xmlns:p14="http://schemas.microsoft.com/office/powerpoint/2010/main" val="380581436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dirty="0" smtClean="0"/>
              <a:t>Mark twain (1835 – 1910)</a:t>
            </a:r>
            <a:endParaRPr lang="ru-RU" dirty="0"/>
          </a:p>
        </p:txBody>
      </p:sp>
      <p:sp>
        <p:nvSpPr>
          <p:cNvPr id="4" name="Объект 3"/>
          <p:cNvSpPr>
            <a:spLocks noGrp="1"/>
          </p:cNvSpPr>
          <p:nvPr>
            <p:ph sz="half" idx="2"/>
          </p:nvPr>
        </p:nvSpPr>
        <p:spPr>
          <a:xfrm>
            <a:off x="2987824" y="1600200"/>
            <a:ext cx="6003776" cy="4724400"/>
          </a:xfrm>
        </p:spPr>
        <p:txBody>
          <a:bodyPr>
            <a:normAutofit lnSpcReduction="10000"/>
          </a:bodyPr>
          <a:lstStyle/>
          <a:p>
            <a:r>
              <a:rPr lang="en-US" dirty="0">
                <a:effectLst>
                  <a:outerShdw blurRad="38100" dist="38100" dir="2700000" algn="tl">
                    <a:srgbClr val="000000">
                      <a:alpha val="43137"/>
                    </a:srgbClr>
                  </a:outerShdw>
                </a:effectLst>
              </a:rPr>
              <a:t>Samuel Langhorne </a:t>
            </a:r>
            <a:r>
              <a:rPr lang="en-US" dirty="0" smtClean="0">
                <a:effectLst>
                  <a:outerShdw blurRad="38100" dist="38100" dir="2700000" algn="tl">
                    <a:srgbClr val="000000">
                      <a:alpha val="43137"/>
                    </a:srgbClr>
                  </a:outerShdw>
                </a:effectLst>
              </a:rPr>
              <a:t>Clemens</a:t>
            </a:r>
            <a:r>
              <a:rPr lang="en-US" dirty="0" smtClean="0"/>
              <a:t>, </a:t>
            </a:r>
            <a:r>
              <a:rPr lang="en-US" dirty="0"/>
              <a:t>known by his pen name </a:t>
            </a:r>
            <a:r>
              <a:rPr lang="en-US" dirty="0">
                <a:effectLst>
                  <a:outerShdw blurRad="38100" dist="38100" dir="2700000" algn="tl">
                    <a:srgbClr val="000000">
                      <a:alpha val="43137"/>
                    </a:srgbClr>
                  </a:outerShdw>
                </a:effectLst>
              </a:rPr>
              <a:t>Mark Twain</a:t>
            </a:r>
            <a:r>
              <a:rPr lang="en-US" dirty="0"/>
              <a:t>, was an American </a:t>
            </a:r>
            <a:r>
              <a:rPr lang="en-US" dirty="0" smtClean="0"/>
              <a:t>writer, who </a:t>
            </a:r>
            <a:r>
              <a:rPr lang="en-US" dirty="0"/>
              <a:t>acquired international fame for his travel </a:t>
            </a:r>
            <a:r>
              <a:rPr lang="en-US" dirty="0" smtClean="0"/>
              <a:t>narratives </a:t>
            </a:r>
            <a:r>
              <a:rPr lang="en-US" i="1" dirty="0"/>
              <a:t>The Innocents Abroad </a:t>
            </a:r>
            <a:r>
              <a:rPr lang="en-US" dirty="0"/>
              <a:t>(1869), Roughing It (1872), and </a:t>
            </a:r>
            <a:r>
              <a:rPr lang="en-US" i="1" dirty="0"/>
              <a:t>Life on the Mississippi</a:t>
            </a:r>
            <a:r>
              <a:rPr lang="en-US" dirty="0"/>
              <a:t> (1883), and for his adventure stories of </a:t>
            </a:r>
            <a:r>
              <a:rPr lang="en-US" dirty="0" smtClean="0"/>
              <a:t>boyhood </a:t>
            </a:r>
            <a:r>
              <a:rPr lang="en-US" i="1" dirty="0"/>
              <a:t>The Adventures of Tom Sawyer</a:t>
            </a:r>
            <a:r>
              <a:rPr lang="en-US" dirty="0"/>
              <a:t> (1876) and </a:t>
            </a:r>
            <a:r>
              <a:rPr lang="en-US" i="1" dirty="0"/>
              <a:t>Adventures of Huckleberry Finn</a:t>
            </a:r>
            <a:r>
              <a:rPr lang="en-US" dirty="0"/>
              <a:t> (1885). </a:t>
            </a:r>
            <a:endParaRPr lang="ru-RU" dirty="0"/>
          </a:p>
        </p:txBody>
      </p:sp>
      <p:pic>
        <p:nvPicPr>
          <p:cNvPr id="3074" name="Picture 2"/>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179512" y="1628800"/>
            <a:ext cx="2880320" cy="45365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5068766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dirty="0"/>
              <a:t>Local </a:t>
            </a:r>
            <a:r>
              <a:rPr lang="en-US" dirty="0" err="1"/>
              <a:t>colour</a:t>
            </a:r>
            <a:endParaRPr lang="ru-RU" dirty="0"/>
          </a:p>
        </p:txBody>
      </p:sp>
      <p:sp>
        <p:nvSpPr>
          <p:cNvPr id="3" name="Объект 2"/>
          <p:cNvSpPr>
            <a:spLocks noGrp="1"/>
          </p:cNvSpPr>
          <p:nvPr>
            <p:ph idx="1"/>
          </p:nvPr>
        </p:nvSpPr>
        <p:spPr>
          <a:xfrm>
            <a:off x="107504" y="1554162"/>
            <a:ext cx="9036496" cy="5187206"/>
          </a:xfrm>
        </p:spPr>
        <p:txBody>
          <a:bodyPr>
            <a:normAutofit fontScale="77500" lnSpcReduction="20000"/>
          </a:bodyPr>
          <a:lstStyle/>
          <a:p>
            <a:r>
              <a:rPr lang="en-US" dirty="0"/>
              <a:t>Local </a:t>
            </a:r>
            <a:r>
              <a:rPr lang="en-US" dirty="0" err="1" smtClean="0"/>
              <a:t>colour</a:t>
            </a:r>
            <a:r>
              <a:rPr lang="en-US" dirty="0"/>
              <a:t> </a:t>
            </a:r>
            <a:r>
              <a:rPr lang="en-US" dirty="0" smtClean="0"/>
              <a:t>is a </a:t>
            </a:r>
            <a:r>
              <a:rPr lang="en-US" dirty="0"/>
              <a:t>style of writing derived from the presentation of the features and peculiarities of a particular locality and its inhabitants. </a:t>
            </a:r>
            <a:endParaRPr lang="en-US" dirty="0" smtClean="0"/>
          </a:p>
          <a:p>
            <a:r>
              <a:rPr lang="en-US" dirty="0" smtClean="0"/>
              <a:t>Although </a:t>
            </a:r>
            <a:r>
              <a:rPr lang="en-US" dirty="0"/>
              <a:t>the term local </a:t>
            </a:r>
            <a:r>
              <a:rPr lang="en-US" dirty="0" err="1"/>
              <a:t>colour</a:t>
            </a:r>
            <a:r>
              <a:rPr lang="en-US" dirty="0"/>
              <a:t> can be applied to any type of writing, it is used almost exclusively to describe a kind of American literature that in its most-characteristic form made its appearance in the late 1860s, just after the end of the Civil War. For nearly three decades local </a:t>
            </a:r>
            <a:r>
              <a:rPr lang="en-US" dirty="0" err="1"/>
              <a:t>colour</a:t>
            </a:r>
            <a:r>
              <a:rPr lang="en-US" dirty="0"/>
              <a:t> was the single most-popular form of American literature, fulfilling a newly awakened public interest in distant parts of the United States and, for some, providing a nostalgic memory of times gone by. </a:t>
            </a:r>
            <a:endParaRPr lang="en-US" dirty="0" smtClean="0"/>
          </a:p>
          <a:p>
            <a:r>
              <a:rPr lang="en-US" dirty="0" smtClean="0"/>
              <a:t>It </a:t>
            </a:r>
            <a:r>
              <a:rPr lang="en-US" dirty="0"/>
              <a:t>concerned itself mainly with depicting the character of a particular region, concentrating especially upon the peculiarities of dialect, manners, folklore, and landscape that distinguish the area.</a:t>
            </a:r>
            <a:endParaRPr lang="ru-RU" dirty="0"/>
          </a:p>
        </p:txBody>
      </p:sp>
    </p:spTree>
    <p:extLst>
      <p:ext uri="{BB962C8B-B14F-4D97-AF65-F5344CB8AC3E}">
        <p14:creationId xmlns:p14="http://schemas.microsoft.com/office/powerpoint/2010/main" val="127638538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dirty="0" smtClean="0"/>
              <a:t>Local </a:t>
            </a:r>
            <a:r>
              <a:rPr lang="en-US" dirty="0" err="1" smtClean="0"/>
              <a:t>colour</a:t>
            </a:r>
            <a:endParaRPr lang="ru-RU" dirty="0"/>
          </a:p>
        </p:txBody>
      </p:sp>
      <p:sp>
        <p:nvSpPr>
          <p:cNvPr id="3" name="Объект 2"/>
          <p:cNvSpPr>
            <a:spLocks noGrp="1"/>
          </p:cNvSpPr>
          <p:nvPr>
            <p:ph idx="1"/>
          </p:nvPr>
        </p:nvSpPr>
        <p:spPr/>
        <p:txBody>
          <a:bodyPr/>
          <a:lstStyle/>
          <a:p>
            <a:r>
              <a:rPr lang="en-US" dirty="0"/>
              <a:t>The influence of the local </a:t>
            </a:r>
            <a:r>
              <a:rPr lang="en-US" dirty="0" err="1"/>
              <a:t>colour</a:t>
            </a:r>
            <a:r>
              <a:rPr lang="en-US" dirty="0"/>
              <a:t> </a:t>
            </a:r>
            <a:r>
              <a:rPr lang="en-US" dirty="0" smtClean="0"/>
              <a:t>story - and </a:t>
            </a:r>
            <a:r>
              <a:rPr lang="en-US" dirty="0"/>
              <a:t>the humorist </a:t>
            </a:r>
            <a:r>
              <a:rPr lang="en-US" dirty="0" smtClean="0"/>
              <a:t>subgenre - is </a:t>
            </a:r>
            <a:r>
              <a:rPr lang="en-US" dirty="0"/>
              <a:t>most clearly apparent in Twain’s tall tales (most notably “</a:t>
            </a:r>
            <a:r>
              <a:rPr lang="en-US" i="1" dirty="0"/>
              <a:t>The Celebrated Jumping Frog of Calaveras Count</a:t>
            </a:r>
            <a:r>
              <a:rPr lang="en-US" dirty="0"/>
              <a:t>y,” 1865) and his books about life on the Mississippi River (culminating in </a:t>
            </a:r>
            <a:r>
              <a:rPr lang="en-US" i="1" dirty="0"/>
              <a:t>The Adventures of Huckleberry Finn</a:t>
            </a:r>
            <a:r>
              <a:rPr lang="en-US" dirty="0"/>
              <a:t>, 1884).</a:t>
            </a:r>
            <a:endParaRPr lang="ru-RU" dirty="0"/>
          </a:p>
        </p:txBody>
      </p:sp>
    </p:spTree>
    <p:extLst>
      <p:ext uri="{BB962C8B-B14F-4D97-AF65-F5344CB8AC3E}">
        <p14:creationId xmlns:p14="http://schemas.microsoft.com/office/powerpoint/2010/main" val="167910761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dirty="0" smtClean="0"/>
              <a:t>Local </a:t>
            </a:r>
            <a:r>
              <a:rPr lang="en-US" dirty="0" err="1" smtClean="0"/>
              <a:t>colour</a:t>
            </a:r>
            <a:endParaRPr lang="ru-RU" dirty="0"/>
          </a:p>
        </p:txBody>
      </p:sp>
      <p:sp>
        <p:nvSpPr>
          <p:cNvPr id="3" name="Объект 2"/>
          <p:cNvSpPr>
            <a:spLocks noGrp="1"/>
          </p:cNvSpPr>
          <p:nvPr>
            <p:ph idx="1"/>
          </p:nvPr>
        </p:nvSpPr>
        <p:spPr>
          <a:xfrm>
            <a:off x="107504" y="1124744"/>
            <a:ext cx="9036496" cy="5589240"/>
          </a:xfrm>
        </p:spPr>
        <p:txBody>
          <a:bodyPr>
            <a:normAutofit fontScale="85000" lnSpcReduction="10000"/>
          </a:bodyPr>
          <a:lstStyle/>
          <a:p>
            <a:r>
              <a:rPr lang="en-US" sz="2800" dirty="0">
                <a:latin typeface="Times New Roman" panose="02020603050405020304" pitchFamily="18" charset="0"/>
                <a:cs typeface="Times New Roman" panose="02020603050405020304" pitchFamily="18" charset="0"/>
              </a:rPr>
              <a:t>Many American authors of </a:t>
            </a:r>
            <a:r>
              <a:rPr lang="en-US"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the second half of the 19th century </a:t>
            </a:r>
            <a:r>
              <a:rPr lang="en-US" sz="2800" dirty="0">
                <a:latin typeface="Times New Roman" panose="02020603050405020304" pitchFamily="18" charset="0"/>
                <a:cs typeface="Times New Roman" panose="02020603050405020304" pitchFamily="18" charset="0"/>
              </a:rPr>
              <a:t>achieved success with vivid descriptions of their own localities. </a:t>
            </a:r>
            <a:endParaRPr lang="en-US" sz="2800" dirty="0" smtClean="0">
              <a:latin typeface="Times New Roman" panose="02020603050405020304" pitchFamily="18" charset="0"/>
              <a:cs typeface="Times New Roman" panose="02020603050405020304" pitchFamily="18" charset="0"/>
            </a:endParaRPr>
          </a:p>
          <a:p>
            <a:r>
              <a:rPr lang="en-US" sz="2800" i="1" dirty="0" smtClean="0">
                <a:latin typeface="Times New Roman" panose="02020603050405020304" pitchFamily="18" charset="0"/>
                <a:cs typeface="Times New Roman" panose="02020603050405020304" pitchFamily="18" charset="0"/>
              </a:rPr>
              <a:t>Harriet </a:t>
            </a:r>
            <a:r>
              <a:rPr lang="en-US" sz="2800" i="1" dirty="0">
                <a:latin typeface="Times New Roman" panose="02020603050405020304" pitchFamily="18" charset="0"/>
                <a:cs typeface="Times New Roman" panose="02020603050405020304" pitchFamily="18" charset="0"/>
              </a:rPr>
              <a:t>Beecher Stowe, Rose Terry Cooke</a:t>
            </a:r>
            <a:r>
              <a:rPr lang="en-US" sz="2800" dirty="0">
                <a:latin typeface="Times New Roman" panose="02020603050405020304" pitchFamily="18" charset="0"/>
                <a:cs typeface="Times New Roman" panose="02020603050405020304" pitchFamily="18" charset="0"/>
              </a:rPr>
              <a:t>, and </a:t>
            </a:r>
            <a:r>
              <a:rPr lang="en-US" sz="2800" i="1" dirty="0">
                <a:latin typeface="Times New Roman" panose="02020603050405020304" pitchFamily="18" charset="0"/>
                <a:cs typeface="Times New Roman" panose="02020603050405020304" pitchFamily="18" charset="0"/>
              </a:rPr>
              <a:t>Sarah </a:t>
            </a:r>
            <a:r>
              <a:rPr lang="en-US" sz="2800" i="1" dirty="0" err="1">
                <a:latin typeface="Times New Roman" panose="02020603050405020304" pitchFamily="18" charset="0"/>
                <a:cs typeface="Times New Roman" panose="02020603050405020304" pitchFamily="18" charset="0"/>
              </a:rPr>
              <a:t>Orne</a:t>
            </a:r>
            <a:r>
              <a:rPr lang="en-US" sz="2800" i="1" dirty="0">
                <a:latin typeface="Times New Roman" panose="02020603050405020304" pitchFamily="18" charset="0"/>
                <a:cs typeface="Times New Roman" panose="02020603050405020304" pitchFamily="18" charset="0"/>
              </a:rPr>
              <a:t> Jewett </a:t>
            </a:r>
            <a:r>
              <a:rPr lang="en-US" sz="2800" dirty="0">
                <a:latin typeface="Times New Roman" panose="02020603050405020304" pitchFamily="18" charset="0"/>
                <a:cs typeface="Times New Roman" panose="02020603050405020304" pitchFamily="18" charset="0"/>
              </a:rPr>
              <a:t>wrote of New England. </a:t>
            </a:r>
            <a:endParaRPr lang="en-US" sz="2800" dirty="0" smtClean="0">
              <a:latin typeface="Times New Roman" panose="02020603050405020304" pitchFamily="18" charset="0"/>
              <a:cs typeface="Times New Roman" panose="02020603050405020304" pitchFamily="18" charset="0"/>
            </a:endParaRPr>
          </a:p>
          <a:p>
            <a:r>
              <a:rPr lang="en-US" sz="2800" i="1" dirty="0" smtClean="0">
                <a:latin typeface="Times New Roman" panose="02020603050405020304" pitchFamily="18" charset="0"/>
                <a:cs typeface="Times New Roman" panose="02020603050405020304" pitchFamily="18" charset="0"/>
              </a:rPr>
              <a:t>George </a:t>
            </a:r>
            <a:r>
              <a:rPr lang="en-US" sz="2800" i="1" dirty="0">
                <a:latin typeface="Times New Roman" panose="02020603050405020304" pitchFamily="18" charset="0"/>
                <a:cs typeface="Times New Roman" panose="02020603050405020304" pitchFamily="18" charset="0"/>
              </a:rPr>
              <a:t>Washington Cable, Joel Chandler Harris</a:t>
            </a:r>
            <a:r>
              <a:rPr lang="en-US" sz="2800" dirty="0">
                <a:latin typeface="Times New Roman" panose="02020603050405020304" pitchFamily="18" charset="0"/>
                <a:cs typeface="Times New Roman" panose="02020603050405020304" pitchFamily="18" charset="0"/>
              </a:rPr>
              <a:t>, and </a:t>
            </a:r>
            <a:r>
              <a:rPr lang="en-US" sz="2800" i="1" dirty="0">
                <a:latin typeface="Times New Roman" panose="02020603050405020304" pitchFamily="18" charset="0"/>
                <a:cs typeface="Times New Roman" panose="02020603050405020304" pitchFamily="18" charset="0"/>
              </a:rPr>
              <a:t>Kate Chopin </a:t>
            </a:r>
            <a:r>
              <a:rPr lang="en-US" sz="2800" dirty="0">
                <a:latin typeface="Times New Roman" panose="02020603050405020304" pitchFamily="18" charset="0"/>
                <a:cs typeface="Times New Roman" panose="02020603050405020304" pitchFamily="18" charset="0"/>
              </a:rPr>
              <a:t>described the Deep South. </a:t>
            </a:r>
            <a:endParaRPr lang="en-US" sz="2800" dirty="0" smtClean="0">
              <a:latin typeface="Times New Roman" panose="02020603050405020304" pitchFamily="18" charset="0"/>
              <a:cs typeface="Times New Roman" panose="02020603050405020304" pitchFamily="18" charset="0"/>
            </a:endParaRPr>
          </a:p>
          <a:p>
            <a:r>
              <a:rPr lang="en-US" sz="2800" i="1" dirty="0" smtClean="0">
                <a:latin typeface="Times New Roman" panose="02020603050405020304" pitchFamily="18" charset="0"/>
                <a:cs typeface="Times New Roman" panose="02020603050405020304" pitchFamily="18" charset="0"/>
              </a:rPr>
              <a:t>Frances </a:t>
            </a:r>
            <a:r>
              <a:rPr lang="en-US" sz="2800" i="1" dirty="0">
                <a:latin typeface="Times New Roman" panose="02020603050405020304" pitchFamily="18" charset="0"/>
                <a:cs typeface="Times New Roman" panose="02020603050405020304" pitchFamily="18" charset="0"/>
              </a:rPr>
              <a:t>E.W. Harper </a:t>
            </a:r>
            <a:r>
              <a:rPr lang="en-US" sz="2800" dirty="0">
                <a:latin typeface="Times New Roman" panose="02020603050405020304" pitchFamily="18" charset="0"/>
                <a:cs typeface="Times New Roman" panose="02020603050405020304" pitchFamily="18" charset="0"/>
              </a:rPr>
              <a:t>used black vernacular for the poems of her </a:t>
            </a:r>
            <a:r>
              <a:rPr lang="en-US" sz="2800" i="1" dirty="0">
                <a:latin typeface="Times New Roman" panose="02020603050405020304" pitchFamily="18" charset="0"/>
                <a:cs typeface="Times New Roman" panose="02020603050405020304" pitchFamily="18" charset="0"/>
              </a:rPr>
              <a:t>Sketches of Southern Life </a:t>
            </a:r>
            <a:r>
              <a:rPr lang="en-US" sz="2800" dirty="0">
                <a:latin typeface="Times New Roman" panose="02020603050405020304" pitchFamily="18" charset="0"/>
                <a:cs typeface="Times New Roman" panose="02020603050405020304" pitchFamily="18" charset="0"/>
              </a:rPr>
              <a:t>(1872). </a:t>
            </a:r>
            <a:endParaRPr lang="en-US" sz="2800" dirty="0" smtClean="0">
              <a:latin typeface="Times New Roman" panose="02020603050405020304" pitchFamily="18" charset="0"/>
              <a:cs typeface="Times New Roman" panose="02020603050405020304" pitchFamily="18" charset="0"/>
            </a:endParaRPr>
          </a:p>
          <a:p>
            <a:r>
              <a:rPr lang="en-US" sz="2800" i="1" dirty="0" smtClean="0">
                <a:latin typeface="Times New Roman" panose="02020603050405020304" pitchFamily="18" charset="0"/>
                <a:cs typeface="Times New Roman" panose="02020603050405020304" pitchFamily="18" charset="0"/>
              </a:rPr>
              <a:t>Thomas </a:t>
            </a:r>
            <a:r>
              <a:rPr lang="en-US" sz="2800" i="1" dirty="0">
                <a:latin typeface="Times New Roman" panose="02020603050405020304" pitchFamily="18" charset="0"/>
                <a:cs typeface="Times New Roman" panose="02020603050405020304" pitchFamily="18" charset="0"/>
              </a:rPr>
              <a:t>Nelson Page </a:t>
            </a:r>
            <a:r>
              <a:rPr lang="en-US" sz="2800" dirty="0">
                <a:latin typeface="Times New Roman" panose="02020603050405020304" pitchFamily="18" charset="0"/>
                <a:cs typeface="Times New Roman" panose="02020603050405020304" pitchFamily="18" charset="0"/>
              </a:rPr>
              <a:t>romanticized Virginia plantation life, and </a:t>
            </a:r>
            <a:r>
              <a:rPr lang="en-US" sz="2800" i="1" dirty="0">
                <a:latin typeface="Times New Roman" panose="02020603050405020304" pitchFamily="18" charset="0"/>
                <a:cs typeface="Times New Roman" panose="02020603050405020304" pitchFamily="18" charset="0"/>
              </a:rPr>
              <a:t>Charles W. Chesnutt </a:t>
            </a:r>
            <a:r>
              <a:rPr lang="en-US" sz="2800" dirty="0">
                <a:latin typeface="Times New Roman" panose="02020603050405020304" pitchFamily="18" charset="0"/>
                <a:cs typeface="Times New Roman" panose="02020603050405020304" pitchFamily="18" charset="0"/>
              </a:rPr>
              <a:t>refuted that vision while also excoriating racial prejudice in the South. </a:t>
            </a:r>
            <a:endParaRPr lang="en-US" sz="2800" dirty="0" smtClean="0">
              <a:latin typeface="Times New Roman" panose="02020603050405020304" pitchFamily="18" charset="0"/>
              <a:cs typeface="Times New Roman" panose="02020603050405020304" pitchFamily="18" charset="0"/>
            </a:endParaRPr>
          </a:p>
          <a:p>
            <a:r>
              <a:rPr lang="en-US" sz="2800" i="1" dirty="0" err="1" smtClean="0">
                <a:latin typeface="Times New Roman" panose="02020603050405020304" pitchFamily="18" charset="0"/>
                <a:cs typeface="Times New Roman" panose="02020603050405020304" pitchFamily="18" charset="0"/>
              </a:rPr>
              <a:t>Lafcadio</a:t>
            </a:r>
            <a:r>
              <a:rPr lang="en-US" sz="2800" i="1" dirty="0" smtClean="0">
                <a:latin typeface="Times New Roman" panose="02020603050405020304" pitchFamily="18" charset="0"/>
                <a:cs typeface="Times New Roman" panose="02020603050405020304" pitchFamily="18" charset="0"/>
              </a:rPr>
              <a:t> </a:t>
            </a:r>
            <a:r>
              <a:rPr lang="en-US" sz="2800" i="1" dirty="0">
                <a:latin typeface="Times New Roman" panose="02020603050405020304" pitchFamily="18" charset="0"/>
                <a:cs typeface="Times New Roman" panose="02020603050405020304" pitchFamily="18" charset="0"/>
              </a:rPr>
              <a:t>Hearn</a:t>
            </a:r>
            <a:r>
              <a:rPr lang="en-US" sz="2800" dirty="0">
                <a:latin typeface="Times New Roman" panose="02020603050405020304" pitchFamily="18" charset="0"/>
                <a:cs typeface="Times New Roman" panose="02020603050405020304" pitchFamily="18" charset="0"/>
              </a:rPr>
              <a:t>, before he began his Japanese adventures, wrote of New Orleans. </a:t>
            </a:r>
            <a:endParaRPr lang="en-US" sz="2800" dirty="0" smtClean="0">
              <a:latin typeface="Times New Roman" panose="02020603050405020304" pitchFamily="18" charset="0"/>
              <a:cs typeface="Times New Roman" panose="02020603050405020304" pitchFamily="18" charset="0"/>
            </a:endParaRPr>
          </a:p>
          <a:p>
            <a:r>
              <a:rPr lang="en-US" sz="2800" i="1" dirty="0" smtClean="0">
                <a:latin typeface="Times New Roman" panose="02020603050405020304" pitchFamily="18" charset="0"/>
                <a:cs typeface="Times New Roman" panose="02020603050405020304" pitchFamily="18" charset="0"/>
              </a:rPr>
              <a:t>Edward </a:t>
            </a:r>
            <a:r>
              <a:rPr lang="en-US" sz="2800" i="1" dirty="0">
                <a:latin typeface="Times New Roman" panose="02020603050405020304" pitchFamily="18" charset="0"/>
                <a:cs typeface="Times New Roman" panose="02020603050405020304" pitchFamily="18" charset="0"/>
              </a:rPr>
              <a:t>Eggleston </a:t>
            </a:r>
            <a:r>
              <a:rPr lang="en-US" sz="2800" dirty="0">
                <a:latin typeface="Times New Roman" panose="02020603050405020304" pitchFamily="18" charset="0"/>
                <a:cs typeface="Times New Roman" panose="02020603050405020304" pitchFamily="18" charset="0"/>
              </a:rPr>
              <a:t>wrote of Indiana frontier days. </a:t>
            </a:r>
            <a:endParaRPr lang="en-US" sz="2800" dirty="0" smtClean="0">
              <a:latin typeface="Times New Roman" panose="02020603050405020304" pitchFamily="18" charset="0"/>
              <a:cs typeface="Times New Roman" panose="02020603050405020304" pitchFamily="18" charset="0"/>
            </a:endParaRPr>
          </a:p>
          <a:p>
            <a:r>
              <a:rPr lang="en-US" sz="2800" i="1" dirty="0" smtClean="0">
                <a:latin typeface="Times New Roman" panose="02020603050405020304" pitchFamily="18" charset="0"/>
                <a:cs typeface="Times New Roman" panose="02020603050405020304" pitchFamily="18" charset="0"/>
              </a:rPr>
              <a:t>Mary </a:t>
            </a:r>
            <a:r>
              <a:rPr lang="en-US" sz="2800" i="1" dirty="0" err="1">
                <a:latin typeface="Times New Roman" panose="02020603050405020304" pitchFamily="18" charset="0"/>
                <a:cs typeface="Times New Roman" panose="02020603050405020304" pitchFamily="18" charset="0"/>
              </a:rPr>
              <a:t>Noailles</a:t>
            </a:r>
            <a:r>
              <a:rPr lang="en-US" sz="2800" i="1" dirty="0">
                <a:latin typeface="Times New Roman" panose="02020603050405020304" pitchFamily="18" charset="0"/>
                <a:cs typeface="Times New Roman" panose="02020603050405020304" pitchFamily="18" charset="0"/>
              </a:rPr>
              <a:t> Murfree </a:t>
            </a:r>
            <a:r>
              <a:rPr lang="en-US" sz="2800" dirty="0">
                <a:latin typeface="Times New Roman" panose="02020603050405020304" pitchFamily="18" charset="0"/>
                <a:cs typeface="Times New Roman" panose="02020603050405020304" pitchFamily="18" charset="0"/>
              </a:rPr>
              <a:t>told stories of the Tennessee mountaineers.</a:t>
            </a:r>
            <a:endParaRPr lang="ru-RU"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5543440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dirty="0" smtClean="0"/>
              <a:t>Local </a:t>
            </a:r>
            <a:r>
              <a:rPr lang="en-US" dirty="0" err="1" smtClean="0"/>
              <a:t>colour</a:t>
            </a:r>
            <a:endParaRPr lang="ru-RU" dirty="0"/>
          </a:p>
        </p:txBody>
      </p:sp>
      <p:sp>
        <p:nvSpPr>
          <p:cNvPr id="3" name="Объект 2"/>
          <p:cNvSpPr>
            <a:spLocks noGrp="1"/>
          </p:cNvSpPr>
          <p:nvPr>
            <p:ph idx="1"/>
          </p:nvPr>
        </p:nvSpPr>
        <p:spPr/>
        <p:txBody>
          <a:bodyPr>
            <a:normAutofit fontScale="92500" lnSpcReduction="20000"/>
          </a:bodyPr>
          <a:lstStyle/>
          <a:p>
            <a:r>
              <a:rPr lang="en-US" dirty="0"/>
              <a:t>Another generation of American writers probed the boundaries of local </a:t>
            </a:r>
            <a:r>
              <a:rPr lang="en-US" dirty="0" err="1"/>
              <a:t>colour</a:t>
            </a:r>
            <a:r>
              <a:rPr lang="en-US" dirty="0"/>
              <a:t> during </a:t>
            </a:r>
            <a:r>
              <a:rPr lang="en-US" dirty="0">
                <a:effectLst>
                  <a:outerShdw blurRad="38100" dist="38100" dir="2700000" algn="tl">
                    <a:srgbClr val="000000">
                      <a:alpha val="43137"/>
                    </a:srgbClr>
                  </a:outerShdw>
                </a:effectLst>
              </a:rPr>
              <a:t>the last quarter of the 19th century</a:t>
            </a:r>
            <a:r>
              <a:rPr lang="en-US" dirty="0"/>
              <a:t>. </a:t>
            </a:r>
            <a:endParaRPr lang="en-US" dirty="0" smtClean="0"/>
          </a:p>
          <a:p>
            <a:r>
              <a:rPr lang="en-US" dirty="0" smtClean="0"/>
              <a:t>Among </a:t>
            </a:r>
            <a:r>
              <a:rPr lang="en-US" i="1" dirty="0"/>
              <a:t>Paul Laurence Dunbar</a:t>
            </a:r>
            <a:r>
              <a:rPr lang="en-US" dirty="0"/>
              <a:t>’s stories and poems are those that describe the pre-Civil War South. </a:t>
            </a:r>
            <a:endParaRPr lang="en-US" dirty="0" smtClean="0"/>
          </a:p>
          <a:p>
            <a:r>
              <a:rPr lang="en-US" i="1" dirty="0" smtClean="0"/>
              <a:t>O</a:t>
            </a:r>
            <a:r>
              <a:rPr lang="en-US" i="1" dirty="0"/>
              <a:t>. He</a:t>
            </a:r>
            <a:r>
              <a:rPr lang="en-US" dirty="0"/>
              <a:t>nry chronicled both the Texas frontier and the streets of New York City. </a:t>
            </a:r>
            <a:endParaRPr lang="en-US" dirty="0" smtClean="0"/>
          </a:p>
          <a:p>
            <a:r>
              <a:rPr lang="en-US" i="1" dirty="0" smtClean="0"/>
              <a:t>Alice </a:t>
            </a:r>
            <a:r>
              <a:rPr lang="en-US" i="1" dirty="0"/>
              <a:t>Dunbar Nelson </a:t>
            </a:r>
            <a:r>
              <a:rPr lang="en-US" dirty="0"/>
              <a:t>explored Creole culture</a:t>
            </a:r>
            <a:r>
              <a:rPr lang="en-US" dirty="0" smtClean="0"/>
              <a:t>.</a:t>
            </a:r>
          </a:p>
          <a:p>
            <a:r>
              <a:rPr lang="en-US" i="1" dirty="0" smtClean="0"/>
              <a:t>Willa </a:t>
            </a:r>
            <a:r>
              <a:rPr lang="en-US" i="1" dirty="0"/>
              <a:t>Cather </a:t>
            </a:r>
            <a:r>
              <a:rPr lang="en-US" dirty="0"/>
              <a:t>sharply rendered the experience of Plains settlers in her novels.</a:t>
            </a:r>
            <a:endParaRPr lang="ru-RU" dirty="0"/>
          </a:p>
        </p:txBody>
      </p:sp>
    </p:spTree>
    <p:extLst>
      <p:ext uri="{BB962C8B-B14F-4D97-AF65-F5344CB8AC3E}">
        <p14:creationId xmlns:p14="http://schemas.microsoft.com/office/powerpoint/2010/main" val="1404050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dirty="0" smtClean="0"/>
              <a:t>Local </a:t>
            </a:r>
            <a:r>
              <a:rPr lang="en-US" dirty="0" err="1" smtClean="0"/>
              <a:t>colour</a:t>
            </a:r>
            <a:endParaRPr lang="ru-RU" dirty="0"/>
          </a:p>
        </p:txBody>
      </p:sp>
      <p:sp>
        <p:nvSpPr>
          <p:cNvPr id="3" name="Объект 2"/>
          <p:cNvSpPr>
            <a:spLocks noGrp="1"/>
          </p:cNvSpPr>
          <p:nvPr>
            <p:ph idx="1"/>
          </p:nvPr>
        </p:nvSpPr>
        <p:spPr/>
        <p:txBody>
          <a:bodyPr>
            <a:normAutofit fontScale="92500" lnSpcReduction="20000"/>
          </a:bodyPr>
          <a:lstStyle/>
          <a:p>
            <a:r>
              <a:rPr lang="en-US" dirty="0"/>
              <a:t>By </a:t>
            </a:r>
            <a:r>
              <a:rPr lang="en-US" dirty="0">
                <a:effectLst>
                  <a:outerShdw blurRad="38100" dist="38100" dir="2700000" algn="tl">
                    <a:srgbClr val="000000">
                      <a:alpha val="43137"/>
                    </a:srgbClr>
                  </a:outerShdw>
                </a:effectLst>
              </a:rPr>
              <a:t>the turn of the 20th century</a:t>
            </a:r>
            <a:r>
              <a:rPr lang="en-US" dirty="0"/>
              <a:t>, local </a:t>
            </a:r>
            <a:r>
              <a:rPr lang="en-US" dirty="0" err="1"/>
              <a:t>colour</a:t>
            </a:r>
            <a:r>
              <a:rPr lang="en-US" dirty="0"/>
              <a:t> had faded as a dominant style, but its legacy within American literature is considerable. </a:t>
            </a:r>
            <a:endParaRPr lang="en-US" dirty="0" smtClean="0"/>
          </a:p>
          <a:p>
            <a:r>
              <a:rPr lang="en-US" i="1" dirty="0" smtClean="0"/>
              <a:t>Zora </a:t>
            </a:r>
            <a:r>
              <a:rPr lang="en-US" i="1" dirty="0"/>
              <a:t>Neale Hurston </a:t>
            </a:r>
            <a:r>
              <a:rPr lang="en-US" dirty="0"/>
              <a:t>combined that literary tradition with her own anthropological fieldwork in the South, particularly in Florida. </a:t>
            </a:r>
            <a:endParaRPr lang="en-US" dirty="0" smtClean="0"/>
          </a:p>
          <a:p>
            <a:r>
              <a:rPr lang="en-US" i="1" dirty="0" smtClean="0"/>
              <a:t>William </a:t>
            </a:r>
            <a:r>
              <a:rPr lang="en-US" i="1" dirty="0"/>
              <a:t>Faulkner</a:t>
            </a:r>
            <a:r>
              <a:rPr lang="en-US" dirty="0"/>
              <a:t>’s invented </a:t>
            </a:r>
            <a:r>
              <a:rPr lang="en-US" dirty="0" err="1"/>
              <a:t>Yoknapatawpha</a:t>
            </a:r>
            <a:r>
              <a:rPr lang="en-US" dirty="0"/>
              <a:t> county, Mississippi, is indebted to the local </a:t>
            </a:r>
            <a:r>
              <a:rPr lang="en-US" dirty="0" err="1"/>
              <a:t>colourists</a:t>
            </a:r>
            <a:r>
              <a:rPr lang="en-US" dirty="0"/>
              <a:t> of the 19th century. </a:t>
            </a:r>
            <a:endParaRPr lang="en-US" dirty="0" smtClean="0"/>
          </a:p>
          <a:p>
            <a:r>
              <a:rPr lang="en-US" i="1" dirty="0" smtClean="0"/>
              <a:t>Toni </a:t>
            </a:r>
            <a:r>
              <a:rPr lang="en-US" i="1" dirty="0"/>
              <a:t>Morrison </a:t>
            </a:r>
            <a:r>
              <a:rPr lang="en-US" dirty="0"/>
              <a:t>and </a:t>
            </a:r>
            <a:r>
              <a:rPr lang="en-US" i="1" dirty="0"/>
              <a:t>Grace Paley </a:t>
            </a:r>
            <a:r>
              <a:rPr lang="en-US" dirty="0"/>
              <a:t>are also among the most-visible inheritors of the tradition.</a:t>
            </a:r>
            <a:endParaRPr lang="ru-RU" dirty="0"/>
          </a:p>
        </p:txBody>
      </p:sp>
    </p:spTree>
    <p:extLst>
      <p:ext uri="{BB962C8B-B14F-4D97-AF65-F5344CB8AC3E}">
        <p14:creationId xmlns:p14="http://schemas.microsoft.com/office/powerpoint/2010/main" val="180183205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dirty="0"/>
              <a:t>William Dean </a:t>
            </a:r>
            <a:r>
              <a:rPr lang="en-US" dirty="0" smtClean="0"/>
              <a:t>Howells (1837 – 1920)</a:t>
            </a:r>
            <a:endParaRPr lang="ru-RU" dirty="0"/>
          </a:p>
        </p:txBody>
      </p:sp>
      <p:sp>
        <p:nvSpPr>
          <p:cNvPr id="4" name="Объект 3"/>
          <p:cNvSpPr>
            <a:spLocks noGrp="1"/>
          </p:cNvSpPr>
          <p:nvPr>
            <p:ph sz="half" idx="2"/>
          </p:nvPr>
        </p:nvSpPr>
        <p:spPr>
          <a:xfrm>
            <a:off x="2555776" y="1268760"/>
            <a:ext cx="6435824" cy="5400600"/>
          </a:xfrm>
        </p:spPr>
        <p:txBody>
          <a:bodyPr>
            <a:normAutofit lnSpcReduction="10000"/>
          </a:bodyPr>
          <a:lstStyle/>
          <a:p>
            <a:r>
              <a:rPr lang="en-US" dirty="0"/>
              <a:t>an American realist novelist, literary critic, and playwright, nicknamed "The Dean of American </a:t>
            </a:r>
            <a:r>
              <a:rPr lang="en-US" dirty="0" smtClean="0"/>
              <a:t>Letters“;</a:t>
            </a:r>
          </a:p>
          <a:p>
            <a:r>
              <a:rPr lang="en-US" dirty="0"/>
              <a:t>the champion of literary realism, and the close friend and adviser of Mark Twain and Henry </a:t>
            </a:r>
            <a:r>
              <a:rPr lang="en-US" dirty="0" smtClean="0"/>
              <a:t>James.</a:t>
            </a:r>
          </a:p>
          <a:p>
            <a:r>
              <a:rPr lang="en-US" sz="2000" i="1" dirty="0" smtClean="0"/>
              <a:t>Their Wedding Journey </a:t>
            </a:r>
            <a:r>
              <a:rPr lang="en-US" sz="2000" dirty="0" smtClean="0"/>
              <a:t>(1872) and </a:t>
            </a:r>
            <a:r>
              <a:rPr lang="en-US" sz="2000" i="1" dirty="0" smtClean="0"/>
              <a:t>A Chance Acquaintanc</a:t>
            </a:r>
            <a:r>
              <a:rPr lang="en-US" sz="2000" dirty="0" smtClean="0"/>
              <a:t>e (1873) were his first realistic novels of uneventful middle-class life.</a:t>
            </a:r>
          </a:p>
          <a:p>
            <a:r>
              <a:rPr lang="en-US" sz="2000" i="1" dirty="0"/>
              <a:t>A Modern Instanc</a:t>
            </a:r>
            <a:r>
              <a:rPr lang="en-US" sz="2000" dirty="0"/>
              <a:t>e (1882), the story of the disintegration of a marriage, which is considered his strongest novel. </a:t>
            </a:r>
            <a:endParaRPr lang="en-US" sz="2000" dirty="0" smtClean="0"/>
          </a:p>
          <a:p>
            <a:r>
              <a:rPr lang="en-US" sz="2000" dirty="0"/>
              <a:t>His best known work, </a:t>
            </a:r>
            <a:r>
              <a:rPr lang="en-US" sz="2000" i="1" dirty="0"/>
              <a:t>The Rise of Silas Lapham </a:t>
            </a:r>
            <a:r>
              <a:rPr lang="en-US" sz="2000" dirty="0"/>
              <a:t>(1885), deals with a self-made businessman’s efforts to fit into Boston society. </a:t>
            </a:r>
            <a:endParaRPr lang="ru-RU" sz="2000" dirty="0"/>
          </a:p>
        </p:txBody>
      </p:sp>
      <p:pic>
        <p:nvPicPr>
          <p:cNvPr id="4098" name="Picture 2"/>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251521" y="1772816"/>
            <a:ext cx="2232248" cy="30754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2062585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r"/>
            <a:r>
              <a:rPr lang="en-US" dirty="0"/>
              <a:t>Henry </a:t>
            </a:r>
            <a:r>
              <a:rPr lang="en-US" dirty="0" smtClean="0"/>
              <a:t>James (1843 – 1916)</a:t>
            </a:r>
            <a:endParaRPr lang="ru-RU" dirty="0"/>
          </a:p>
        </p:txBody>
      </p:sp>
      <p:pic>
        <p:nvPicPr>
          <p:cNvPr id="512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908720"/>
            <a:ext cx="2411760" cy="30893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Прямоугольник 3"/>
          <p:cNvSpPr/>
          <p:nvPr/>
        </p:nvSpPr>
        <p:spPr>
          <a:xfrm>
            <a:off x="2411760" y="1412776"/>
            <a:ext cx="6732240" cy="5170646"/>
          </a:xfrm>
          <a:prstGeom prst="rect">
            <a:avLst/>
          </a:prstGeom>
        </p:spPr>
        <p:txBody>
          <a:bodyPr wrap="square">
            <a:spAutoFit/>
          </a:bodyPr>
          <a:lstStyle/>
          <a:p>
            <a:r>
              <a:rPr lang="en-US" sz="2400" dirty="0">
                <a:latin typeface="Times New Roman" panose="02020603050405020304" pitchFamily="18" charset="0"/>
                <a:cs typeface="Times New Roman" panose="02020603050405020304" pitchFamily="18" charset="0"/>
              </a:rPr>
              <a:t>a</a:t>
            </a:r>
            <a:r>
              <a:rPr lang="en-US" sz="2400" dirty="0" smtClean="0">
                <a:latin typeface="Times New Roman" panose="02020603050405020304" pitchFamily="18" charset="0"/>
                <a:cs typeface="Times New Roman" panose="02020603050405020304" pitchFamily="18" charset="0"/>
              </a:rPr>
              <a:t>n American novelist and a great figure in the transatlantic culture. His fundamental theme was the innocence of the New World in clash with the corruption and wisdom of the Old, as illustrated in such works as </a:t>
            </a:r>
            <a:r>
              <a:rPr lang="en-US" sz="2400" i="1" dirty="0" smtClean="0">
                <a:latin typeface="Times New Roman" panose="02020603050405020304" pitchFamily="18" charset="0"/>
                <a:cs typeface="Times New Roman" panose="02020603050405020304" pitchFamily="18" charset="0"/>
              </a:rPr>
              <a:t>Daisy Miller </a:t>
            </a:r>
            <a:r>
              <a:rPr lang="en-US" sz="2400" dirty="0" smtClean="0">
                <a:latin typeface="Times New Roman" panose="02020603050405020304" pitchFamily="18" charset="0"/>
                <a:cs typeface="Times New Roman" panose="02020603050405020304" pitchFamily="18" charset="0"/>
              </a:rPr>
              <a:t>(1879), </a:t>
            </a:r>
            <a:r>
              <a:rPr lang="en-US" sz="2400" i="1" dirty="0" smtClean="0">
                <a:latin typeface="Times New Roman" panose="02020603050405020304" pitchFamily="18" charset="0"/>
                <a:cs typeface="Times New Roman" panose="02020603050405020304" pitchFamily="18" charset="0"/>
              </a:rPr>
              <a:t>The Portrait of a Lady </a:t>
            </a:r>
            <a:r>
              <a:rPr lang="en-US" sz="2400" dirty="0" smtClean="0">
                <a:latin typeface="Times New Roman" panose="02020603050405020304" pitchFamily="18" charset="0"/>
                <a:cs typeface="Times New Roman" panose="02020603050405020304" pitchFamily="18" charset="0"/>
              </a:rPr>
              <a:t>(1881), </a:t>
            </a:r>
            <a:r>
              <a:rPr lang="en-US" sz="2400" i="1" dirty="0" smtClean="0">
                <a:latin typeface="Times New Roman" panose="02020603050405020304" pitchFamily="18" charset="0"/>
                <a:cs typeface="Times New Roman" panose="02020603050405020304" pitchFamily="18" charset="0"/>
              </a:rPr>
              <a:t>The Bostonians </a:t>
            </a:r>
            <a:r>
              <a:rPr lang="en-US" sz="2400" dirty="0" smtClean="0">
                <a:latin typeface="Times New Roman" panose="02020603050405020304" pitchFamily="18" charset="0"/>
                <a:cs typeface="Times New Roman" panose="02020603050405020304" pitchFamily="18" charset="0"/>
              </a:rPr>
              <a:t>(1886), and </a:t>
            </a:r>
            <a:r>
              <a:rPr lang="en-US" sz="2400" i="1" dirty="0" smtClean="0">
                <a:latin typeface="Times New Roman" panose="02020603050405020304" pitchFamily="18" charset="0"/>
                <a:cs typeface="Times New Roman" panose="02020603050405020304" pitchFamily="18" charset="0"/>
              </a:rPr>
              <a:t>The Ambassadors </a:t>
            </a:r>
            <a:r>
              <a:rPr lang="en-US" sz="2400" dirty="0" smtClean="0">
                <a:latin typeface="Times New Roman" panose="02020603050405020304" pitchFamily="18" charset="0"/>
                <a:cs typeface="Times New Roman" panose="02020603050405020304" pitchFamily="18" charset="0"/>
              </a:rPr>
              <a:t>(1903).</a:t>
            </a:r>
          </a:p>
          <a:p>
            <a:r>
              <a:rPr lang="en-US" sz="2400" dirty="0" smtClean="0">
                <a:latin typeface="Times New Roman" panose="02020603050405020304" pitchFamily="18" charset="0"/>
                <a:cs typeface="Times New Roman" panose="02020603050405020304" pitchFamily="18" charset="0"/>
              </a:rPr>
              <a:t>He wrote stories, reviews and articles before he attempted a full-length novel. In 1886 James wrote the fullest and most-rounded American </a:t>
            </a:r>
            <a:r>
              <a:rPr lang="en-US" sz="2400" i="1" dirty="0" smtClean="0">
                <a:latin typeface="Times New Roman" panose="02020603050405020304" pitchFamily="18" charset="0"/>
                <a:cs typeface="Times New Roman" panose="02020603050405020304" pitchFamily="18" charset="0"/>
              </a:rPr>
              <a:t>social novel </a:t>
            </a:r>
            <a:r>
              <a:rPr lang="en-US" sz="2400" dirty="0" smtClean="0">
                <a:latin typeface="Times New Roman" panose="02020603050405020304" pitchFamily="18" charset="0"/>
                <a:cs typeface="Times New Roman" panose="02020603050405020304" pitchFamily="18" charset="0"/>
              </a:rPr>
              <a:t>of its time “The Bostonians” (1886).</a:t>
            </a:r>
          </a:p>
          <a:p>
            <a:r>
              <a:rPr lang="en-US" sz="2400" dirty="0" smtClean="0">
                <a:latin typeface="Times New Roman" panose="02020603050405020304" pitchFamily="18" charset="0"/>
                <a:cs typeface="Times New Roman" panose="02020603050405020304" pitchFamily="18" charset="0"/>
              </a:rPr>
              <a:t>Henry James and William Dean Howells inaugurated the era of American realism.</a:t>
            </a:r>
          </a:p>
          <a:p>
            <a:endParaRPr lang="ru-RU" dirty="0"/>
          </a:p>
        </p:txBody>
      </p:sp>
    </p:spTree>
    <p:extLst>
      <p:ext uri="{BB962C8B-B14F-4D97-AF65-F5344CB8AC3E}">
        <p14:creationId xmlns:p14="http://schemas.microsoft.com/office/powerpoint/2010/main" val="19713013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475656" y="548680"/>
            <a:ext cx="6462025" cy="1446550"/>
          </a:xfrm>
          <a:prstGeom prst="rect">
            <a:avLst/>
          </a:prstGeom>
        </p:spPr>
        <p:txBody>
          <a:bodyPr wrap="none">
            <a:spAutoFit/>
          </a:bodyPr>
          <a:lstStyle/>
          <a:p>
            <a:pPr algn="ctr"/>
            <a:r>
              <a:rPr lang="en-US" sz="4400" b="1" dirty="0" smtClean="0">
                <a:solidFill>
                  <a:schemeClr val="accent2">
                    <a:lumMod val="50000"/>
                  </a:schemeClr>
                </a:solidFill>
                <a:effectLst>
                  <a:outerShdw blurRad="38100" dist="38100" dir="2700000" algn="tl">
                    <a:srgbClr val="000000">
                      <a:alpha val="43137"/>
                    </a:srgbClr>
                  </a:outerShdw>
                </a:effectLst>
              </a:rPr>
              <a:t>1. American realism </a:t>
            </a:r>
          </a:p>
          <a:p>
            <a:pPr algn="ctr"/>
            <a:r>
              <a:rPr lang="en-US" sz="4400" b="1" dirty="0" smtClean="0">
                <a:solidFill>
                  <a:schemeClr val="accent2">
                    <a:lumMod val="50000"/>
                  </a:schemeClr>
                </a:solidFill>
                <a:effectLst>
                  <a:outerShdw blurRad="38100" dist="38100" dir="2700000" algn="tl">
                    <a:srgbClr val="000000">
                      <a:alpha val="43137"/>
                    </a:srgbClr>
                  </a:outerShdw>
                </a:effectLst>
              </a:rPr>
              <a:t>as a literary movement.</a:t>
            </a:r>
            <a:endParaRPr lang="en-US" sz="4400" b="1" dirty="0">
              <a:solidFill>
                <a:schemeClr val="accent2">
                  <a:lumMod val="50000"/>
                </a:schemeClr>
              </a:solidFill>
              <a:effectLst>
                <a:outerShdw blurRad="38100" dist="38100" dir="2700000" algn="tl">
                  <a:srgbClr val="000000">
                    <a:alpha val="43137"/>
                  </a:srgbClr>
                </a:outerShdw>
              </a:effectLst>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3688" y="2564904"/>
            <a:ext cx="5328592" cy="38884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3074500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dirty="0" smtClean="0"/>
              <a:t>Kate </a:t>
            </a:r>
            <a:r>
              <a:rPr lang="en-US" dirty="0" err="1" smtClean="0"/>
              <a:t>chopin</a:t>
            </a:r>
            <a:r>
              <a:rPr lang="en-US" dirty="0" smtClean="0"/>
              <a:t> (1851 – 1904)</a:t>
            </a:r>
            <a:endParaRPr lang="ru-RU" dirty="0"/>
          </a:p>
        </p:txBody>
      </p:sp>
      <p:sp>
        <p:nvSpPr>
          <p:cNvPr id="4" name="Объект 3"/>
          <p:cNvSpPr>
            <a:spLocks noGrp="1"/>
          </p:cNvSpPr>
          <p:nvPr>
            <p:ph sz="half" idx="2"/>
          </p:nvPr>
        </p:nvSpPr>
        <p:spPr>
          <a:xfrm>
            <a:off x="2699792" y="1600200"/>
            <a:ext cx="6444208" cy="5257800"/>
          </a:xfrm>
        </p:spPr>
        <p:txBody>
          <a:bodyPr>
            <a:normAutofit fontScale="92500" lnSpcReduction="20000"/>
          </a:bodyPr>
          <a:lstStyle/>
          <a:p>
            <a:r>
              <a:rPr lang="en-US" dirty="0"/>
              <a:t>American novelist and short-story </a:t>
            </a:r>
            <a:r>
              <a:rPr lang="en-US" dirty="0" smtClean="0"/>
              <a:t>writer (</a:t>
            </a:r>
            <a:r>
              <a:rPr lang="en-US" sz="2400" dirty="0" smtClean="0"/>
              <a:t>more than 100 short-stories</a:t>
            </a:r>
            <a:r>
              <a:rPr lang="en-US" dirty="0" smtClean="0"/>
              <a:t>)</a:t>
            </a:r>
          </a:p>
          <a:p>
            <a:r>
              <a:rPr lang="en-US" dirty="0"/>
              <a:t>Chopin’s work has been categorized within the “local </a:t>
            </a:r>
            <a:r>
              <a:rPr lang="en-US" dirty="0" err="1"/>
              <a:t>colour</a:t>
            </a:r>
            <a:r>
              <a:rPr lang="en-US" dirty="0"/>
              <a:t>” genre. </a:t>
            </a:r>
            <a:endParaRPr lang="en-US" dirty="0" smtClean="0"/>
          </a:p>
          <a:p>
            <a:r>
              <a:rPr lang="en-US" dirty="0" smtClean="0"/>
              <a:t>Her </a:t>
            </a:r>
            <a:r>
              <a:rPr lang="en-US" dirty="0"/>
              <a:t>stories were collected in </a:t>
            </a:r>
            <a:r>
              <a:rPr lang="en-US" i="1" dirty="0"/>
              <a:t>Bayou Folk</a:t>
            </a:r>
            <a:r>
              <a:rPr lang="en-US" dirty="0"/>
              <a:t> (1894) and </a:t>
            </a:r>
            <a:r>
              <a:rPr lang="en-US" i="1" dirty="0"/>
              <a:t>A Night in </a:t>
            </a:r>
            <a:r>
              <a:rPr lang="en-US" i="1" dirty="0" err="1"/>
              <a:t>Acadie</a:t>
            </a:r>
            <a:r>
              <a:rPr lang="en-US" i="1" dirty="0"/>
              <a:t> </a:t>
            </a:r>
            <a:r>
              <a:rPr lang="en-US" dirty="0"/>
              <a:t>(1897).</a:t>
            </a:r>
            <a:endParaRPr lang="en-US" dirty="0" smtClean="0"/>
          </a:p>
          <a:p>
            <a:r>
              <a:rPr lang="en-US" dirty="0" smtClean="0"/>
              <a:t>The novel </a:t>
            </a:r>
            <a:r>
              <a:rPr lang="en-US" i="1" dirty="0"/>
              <a:t>At Fault </a:t>
            </a:r>
            <a:r>
              <a:rPr lang="en-US" dirty="0"/>
              <a:t>(1890</a:t>
            </a:r>
            <a:r>
              <a:rPr lang="en-US" dirty="0" smtClean="0"/>
              <a:t>).</a:t>
            </a:r>
          </a:p>
          <a:p>
            <a:r>
              <a:rPr lang="en-US" dirty="0"/>
              <a:t>There was a revival of interest in Chopin in the late 20th century because her concerns about the freedom of women foreshadowed later feminist literary themes</a:t>
            </a:r>
            <a:r>
              <a:rPr lang="en-US" dirty="0" smtClean="0"/>
              <a:t>.</a:t>
            </a:r>
          </a:p>
          <a:p>
            <a:r>
              <a:rPr lang="en-US" i="1" dirty="0"/>
              <a:t>The Complete Works of Kate </a:t>
            </a:r>
            <a:r>
              <a:rPr lang="en-US" i="1" dirty="0" smtClean="0"/>
              <a:t>Chopin</a:t>
            </a:r>
            <a:r>
              <a:rPr lang="en-US" dirty="0"/>
              <a:t> </a:t>
            </a:r>
            <a:r>
              <a:rPr lang="en-US" dirty="0" smtClean="0"/>
              <a:t>appeared </a:t>
            </a:r>
            <a:r>
              <a:rPr lang="en-US" dirty="0"/>
              <a:t>in 1969.</a:t>
            </a:r>
            <a:endParaRPr lang="ru-RU" dirty="0"/>
          </a:p>
        </p:txBody>
      </p:sp>
      <p:pic>
        <p:nvPicPr>
          <p:cNvPr id="6146" name="Picture 2"/>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0" y="1124744"/>
            <a:ext cx="2843808" cy="41044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2610557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en-US" dirty="0"/>
              <a:t>William Sydney Porter (</a:t>
            </a:r>
            <a:r>
              <a:rPr lang="en-US" dirty="0" err="1"/>
              <a:t>O.Henry</a:t>
            </a:r>
            <a:r>
              <a:rPr lang="en-US" dirty="0" smtClean="0"/>
              <a:t>) </a:t>
            </a:r>
            <a:br>
              <a:rPr lang="en-US" dirty="0" smtClean="0"/>
            </a:br>
            <a:r>
              <a:rPr lang="en-US" dirty="0" smtClean="0"/>
              <a:t>(1862 – 1910)</a:t>
            </a:r>
            <a:endParaRPr lang="ru-RU" dirty="0"/>
          </a:p>
        </p:txBody>
      </p:sp>
      <p:sp>
        <p:nvSpPr>
          <p:cNvPr id="4" name="Объект 3"/>
          <p:cNvSpPr>
            <a:spLocks noGrp="1"/>
          </p:cNvSpPr>
          <p:nvPr>
            <p:ph sz="half" idx="2"/>
          </p:nvPr>
        </p:nvSpPr>
        <p:spPr>
          <a:xfrm>
            <a:off x="2267744" y="1600200"/>
            <a:ext cx="6723856" cy="5069160"/>
          </a:xfrm>
        </p:spPr>
        <p:txBody>
          <a:bodyPr>
            <a:normAutofit fontScale="92500" lnSpcReduction="10000"/>
          </a:bodyPr>
          <a:lstStyle/>
          <a:p>
            <a:r>
              <a:rPr lang="en-US" dirty="0"/>
              <a:t>American </a:t>
            </a:r>
            <a:r>
              <a:rPr lang="en-US" dirty="0">
                <a:effectLst>
                  <a:outerShdw blurRad="38100" dist="38100" dir="2700000" algn="tl">
                    <a:srgbClr val="000000">
                      <a:alpha val="43137"/>
                    </a:srgbClr>
                  </a:outerShdw>
                </a:effectLst>
              </a:rPr>
              <a:t>short-story</a:t>
            </a:r>
            <a:r>
              <a:rPr lang="en-US" dirty="0"/>
              <a:t> writer whose tales romanticized the </a:t>
            </a:r>
            <a:r>
              <a:rPr lang="en-US" dirty="0" smtClean="0"/>
              <a:t>commonplace - in </a:t>
            </a:r>
            <a:r>
              <a:rPr lang="en-US" dirty="0"/>
              <a:t>particular the life of ordinary people in New York City. His stories expressed the effect of coincidence on character through </a:t>
            </a:r>
            <a:r>
              <a:rPr lang="en-US" dirty="0" err="1">
                <a:effectLst>
                  <a:outerShdw blurRad="38100" dist="38100" dir="2700000" algn="tl">
                    <a:srgbClr val="000000">
                      <a:alpha val="43137"/>
                    </a:srgbClr>
                  </a:outerShdw>
                </a:effectLst>
              </a:rPr>
              <a:t>humour</a:t>
            </a:r>
            <a:r>
              <a:rPr lang="en-US" dirty="0"/>
              <a:t>, grim or ironic, and often had surprise endings, a device that became identified with his </a:t>
            </a:r>
            <a:r>
              <a:rPr lang="en-US" dirty="0" smtClean="0"/>
              <a:t>name.</a:t>
            </a:r>
          </a:p>
          <a:p>
            <a:pPr>
              <a:buFont typeface="Wingdings" panose="05000000000000000000" pitchFamily="2" charset="2"/>
              <a:buChar char="§"/>
            </a:pPr>
            <a:r>
              <a:rPr lang="en-US" sz="1900" dirty="0" smtClean="0">
                <a:solidFill>
                  <a:schemeClr val="accent2">
                    <a:lumMod val="50000"/>
                  </a:schemeClr>
                </a:solidFill>
              </a:rPr>
              <a:t>Cabbages </a:t>
            </a:r>
            <a:r>
              <a:rPr lang="en-US" sz="1900" dirty="0">
                <a:solidFill>
                  <a:schemeClr val="accent2">
                    <a:lumMod val="50000"/>
                  </a:schemeClr>
                </a:solidFill>
              </a:rPr>
              <a:t>and Kings (1904</a:t>
            </a:r>
            <a:r>
              <a:rPr lang="en-US" sz="1900" dirty="0" smtClean="0">
                <a:solidFill>
                  <a:schemeClr val="accent2">
                    <a:lumMod val="50000"/>
                  </a:schemeClr>
                </a:solidFill>
              </a:rPr>
              <a:t>)</a:t>
            </a:r>
          </a:p>
          <a:p>
            <a:pPr>
              <a:buFont typeface="Wingdings" panose="05000000000000000000" pitchFamily="2" charset="2"/>
              <a:buChar char="§"/>
            </a:pPr>
            <a:r>
              <a:rPr lang="en-US" sz="1900" dirty="0">
                <a:solidFill>
                  <a:schemeClr val="accent2">
                    <a:lumMod val="50000"/>
                  </a:schemeClr>
                </a:solidFill>
              </a:rPr>
              <a:t>The Four Million (1906</a:t>
            </a:r>
            <a:r>
              <a:rPr lang="en-US" sz="1900" dirty="0" smtClean="0">
                <a:solidFill>
                  <a:schemeClr val="accent2">
                    <a:lumMod val="50000"/>
                  </a:schemeClr>
                </a:solidFill>
              </a:rPr>
              <a:t>)</a:t>
            </a:r>
          </a:p>
          <a:p>
            <a:pPr>
              <a:buFont typeface="Wingdings" panose="05000000000000000000" pitchFamily="2" charset="2"/>
              <a:buChar char="§"/>
            </a:pPr>
            <a:r>
              <a:rPr lang="en-US" sz="1900" dirty="0">
                <a:solidFill>
                  <a:schemeClr val="accent2">
                    <a:lumMod val="50000"/>
                  </a:schemeClr>
                </a:solidFill>
              </a:rPr>
              <a:t>The Trimmed Lamp (1907) </a:t>
            </a:r>
            <a:endParaRPr lang="en-US" sz="1900" dirty="0" smtClean="0">
              <a:solidFill>
                <a:schemeClr val="accent2">
                  <a:lumMod val="50000"/>
                </a:schemeClr>
              </a:solidFill>
            </a:endParaRPr>
          </a:p>
          <a:p>
            <a:pPr>
              <a:buFont typeface="Wingdings" panose="05000000000000000000" pitchFamily="2" charset="2"/>
              <a:buChar char="§"/>
            </a:pPr>
            <a:r>
              <a:rPr lang="en-US" sz="1900" dirty="0">
                <a:solidFill>
                  <a:schemeClr val="accent2">
                    <a:lumMod val="50000"/>
                  </a:schemeClr>
                </a:solidFill>
              </a:rPr>
              <a:t>Heart of the West (1907</a:t>
            </a:r>
            <a:r>
              <a:rPr lang="en-US" sz="1900" dirty="0" smtClean="0">
                <a:solidFill>
                  <a:schemeClr val="accent2">
                    <a:lumMod val="50000"/>
                  </a:schemeClr>
                </a:solidFill>
              </a:rPr>
              <a:t>)</a:t>
            </a:r>
          </a:p>
          <a:p>
            <a:pPr>
              <a:buFont typeface="Wingdings" panose="05000000000000000000" pitchFamily="2" charset="2"/>
              <a:buChar char="§"/>
            </a:pPr>
            <a:r>
              <a:rPr lang="en-US" sz="1900" dirty="0">
                <a:solidFill>
                  <a:schemeClr val="accent2">
                    <a:lumMod val="50000"/>
                  </a:schemeClr>
                </a:solidFill>
              </a:rPr>
              <a:t>The Voice of the City (1908</a:t>
            </a:r>
            <a:r>
              <a:rPr lang="en-US" sz="1900" dirty="0" smtClean="0">
                <a:solidFill>
                  <a:schemeClr val="accent2">
                    <a:lumMod val="50000"/>
                  </a:schemeClr>
                </a:solidFill>
              </a:rPr>
              <a:t>)</a:t>
            </a:r>
          </a:p>
          <a:p>
            <a:pPr>
              <a:buFont typeface="Wingdings" panose="05000000000000000000" pitchFamily="2" charset="2"/>
              <a:buChar char="§"/>
            </a:pPr>
            <a:r>
              <a:rPr lang="en-US" sz="1900" i="1" dirty="0">
                <a:solidFill>
                  <a:schemeClr val="accent2">
                    <a:lumMod val="50000"/>
                  </a:schemeClr>
                </a:solidFill>
              </a:rPr>
              <a:t>The Gentle Grafter</a:t>
            </a:r>
            <a:r>
              <a:rPr lang="en-US" sz="1900" dirty="0">
                <a:solidFill>
                  <a:schemeClr val="accent2">
                    <a:lumMod val="50000"/>
                  </a:schemeClr>
                </a:solidFill>
              </a:rPr>
              <a:t> (1908</a:t>
            </a:r>
            <a:r>
              <a:rPr lang="en-US" sz="1900" dirty="0" smtClean="0">
                <a:solidFill>
                  <a:schemeClr val="accent2">
                    <a:lumMod val="50000"/>
                  </a:schemeClr>
                </a:solidFill>
              </a:rPr>
              <a:t>)</a:t>
            </a:r>
          </a:p>
        </p:txBody>
      </p:sp>
      <p:pic>
        <p:nvPicPr>
          <p:cNvPr id="7170" name="Picture 2"/>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0" y="1556792"/>
            <a:ext cx="2195736" cy="33123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Прямоугольник 4"/>
          <p:cNvSpPr/>
          <p:nvPr/>
        </p:nvSpPr>
        <p:spPr>
          <a:xfrm>
            <a:off x="5940152" y="4509120"/>
            <a:ext cx="3096344" cy="2031325"/>
          </a:xfrm>
          <a:prstGeom prst="rect">
            <a:avLst/>
          </a:prstGeom>
        </p:spPr>
        <p:txBody>
          <a:bodyPr wrap="square">
            <a:spAutoFit/>
          </a:bodyPr>
          <a:lstStyle/>
          <a:p>
            <a:pPr marL="285750" indent="-285750">
              <a:buFont typeface="Wingdings" panose="05000000000000000000" pitchFamily="2" charset="2"/>
              <a:buChar char="§"/>
            </a:pPr>
            <a:r>
              <a:rPr lang="en-US" dirty="0" smtClean="0"/>
              <a:t>Roads of Destiny (1909)</a:t>
            </a:r>
          </a:p>
          <a:p>
            <a:pPr marL="285750" indent="-285750">
              <a:buFont typeface="Wingdings" panose="05000000000000000000" pitchFamily="2" charset="2"/>
              <a:buChar char="§"/>
            </a:pPr>
            <a:r>
              <a:rPr lang="en-US" dirty="0" smtClean="0"/>
              <a:t>Options (1909)</a:t>
            </a:r>
          </a:p>
          <a:p>
            <a:pPr marL="285750" indent="-285750">
              <a:buFont typeface="Wingdings" panose="05000000000000000000" pitchFamily="2" charset="2"/>
              <a:buChar char="§"/>
            </a:pPr>
            <a:r>
              <a:rPr lang="en-US" dirty="0" smtClean="0"/>
              <a:t>Strictly Business (1910)</a:t>
            </a:r>
          </a:p>
          <a:p>
            <a:pPr marL="285750" indent="-285750">
              <a:buFont typeface="Wingdings" panose="05000000000000000000" pitchFamily="2" charset="2"/>
              <a:buChar char="§"/>
            </a:pPr>
            <a:r>
              <a:rPr lang="en-US" dirty="0" smtClean="0"/>
              <a:t>Whirligigs (1910)</a:t>
            </a:r>
          </a:p>
          <a:p>
            <a:pPr marL="285750" indent="-285750">
              <a:buFont typeface="Wingdings" panose="05000000000000000000" pitchFamily="2" charset="2"/>
              <a:buChar char="§"/>
            </a:pPr>
            <a:r>
              <a:rPr lang="en-US" dirty="0" smtClean="0"/>
              <a:t>Sixes and Sevens (1911),</a:t>
            </a:r>
          </a:p>
          <a:p>
            <a:pPr marL="285750" indent="-285750">
              <a:buFont typeface="Wingdings" panose="05000000000000000000" pitchFamily="2" charset="2"/>
              <a:buChar char="§"/>
            </a:pPr>
            <a:r>
              <a:rPr lang="en-US" dirty="0" smtClean="0"/>
              <a:t>Rolling Stones (1912)</a:t>
            </a:r>
          </a:p>
          <a:p>
            <a:pPr marL="285750" indent="-285750">
              <a:buFont typeface="Wingdings" panose="05000000000000000000" pitchFamily="2" charset="2"/>
              <a:buChar char="§"/>
            </a:pPr>
            <a:r>
              <a:rPr lang="en-US" dirty="0" smtClean="0"/>
              <a:t>Waifs and Strays (1917).</a:t>
            </a:r>
            <a:endParaRPr lang="en-US" dirty="0"/>
          </a:p>
        </p:txBody>
      </p:sp>
    </p:spTree>
    <p:extLst>
      <p:ext uri="{BB962C8B-B14F-4D97-AF65-F5344CB8AC3E}">
        <p14:creationId xmlns:p14="http://schemas.microsoft.com/office/powerpoint/2010/main" val="175732138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dirty="0" smtClean="0"/>
              <a:t>Jack London (1876 – 1916)</a:t>
            </a:r>
            <a:endParaRPr lang="ru-RU" dirty="0"/>
          </a:p>
        </p:txBody>
      </p:sp>
      <p:sp>
        <p:nvSpPr>
          <p:cNvPr id="4" name="Объект 3"/>
          <p:cNvSpPr>
            <a:spLocks noGrp="1"/>
          </p:cNvSpPr>
          <p:nvPr>
            <p:ph sz="half" idx="2"/>
          </p:nvPr>
        </p:nvSpPr>
        <p:spPr>
          <a:xfrm>
            <a:off x="2123728" y="1600200"/>
            <a:ext cx="6867872" cy="4724400"/>
          </a:xfrm>
        </p:spPr>
        <p:txBody>
          <a:bodyPr>
            <a:normAutofit fontScale="85000" lnSpcReduction="20000"/>
          </a:bodyPr>
          <a:lstStyle/>
          <a:p>
            <a:r>
              <a:rPr lang="en-US" dirty="0"/>
              <a:t>Jack London, pseudonym of John Griffith Chaney, </a:t>
            </a:r>
            <a:r>
              <a:rPr lang="en-US" dirty="0" smtClean="0"/>
              <a:t>an American </a:t>
            </a:r>
            <a:r>
              <a:rPr lang="en-US" dirty="0"/>
              <a:t>novelist and </a:t>
            </a:r>
            <a:r>
              <a:rPr lang="en-US" dirty="0" smtClean="0"/>
              <a:t>a short-story </a:t>
            </a:r>
            <a:r>
              <a:rPr lang="en-US" dirty="0"/>
              <a:t>writer whose best-known </a:t>
            </a:r>
            <a:r>
              <a:rPr lang="en-US" dirty="0" smtClean="0"/>
              <a:t>works -</a:t>
            </a:r>
            <a:r>
              <a:rPr lang="en-US" dirty="0"/>
              <a:t> </a:t>
            </a:r>
            <a:r>
              <a:rPr lang="en-US" dirty="0" smtClean="0"/>
              <a:t>among </a:t>
            </a:r>
            <a:r>
              <a:rPr lang="en-US" dirty="0"/>
              <a:t>them </a:t>
            </a:r>
            <a:r>
              <a:rPr lang="en-US" i="1" dirty="0"/>
              <a:t>The Call of the Wild </a:t>
            </a:r>
            <a:r>
              <a:rPr lang="en-US" dirty="0"/>
              <a:t>(1903) and </a:t>
            </a:r>
            <a:r>
              <a:rPr lang="en-US" i="1" dirty="0"/>
              <a:t>White Fang </a:t>
            </a:r>
            <a:r>
              <a:rPr lang="en-US" dirty="0"/>
              <a:t>(1906</a:t>
            </a:r>
            <a:r>
              <a:rPr lang="en-US" dirty="0" smtClean="0"/>
              <a:t>) - depict </a:t>
            </a:r>
            <a:r>
              <a:rPr lang="en-US" dirty="0"/>
              <a:t>elemental </a:t>
            </a:r>
            <a:r>
              <a:rPr lang="en-US" dirty="0" smtClean="0"/>
              <a:t>struggles </a:t>
            </a:r>
            <a:r>
              <a:rPr lang="en-US" dirty="0"/>
              <a:t>for survival. </a:t>
            </a:r>
            <a:r>
              <a:rPr lang="en-US" dirty="0" smtClean="0"/>
              <a:t>He </a:t>
            </a:r>
            <a:r>
              <a:rPr lang="en-US" dirty="0"/>
              <a:t>became the highest-paid writer in the United States at that </a:t>
            </a:r>
            <a:r>
              <a:rPr lang="en-US" dirty="0" smtClean="0"/>
              <a:t>time.</a:t>
            </a:r>
          </a:p>
          <a:p>
            <a:r>
              <a:rPr lang="en-US" dirty="0"/>
              <a:t> </a:t>
            </a:r>
            <a:r>
              <a:rPr lang="en-US" dirty="0" smtClean="0"/>
              <a:t>His </a:t>
            </a:r>
            <a:r>
              <a:rPr lang="en-US" dirty="0"/>
              <a:t>autobiographical </a:t>
            </a:r>
            <a:r>
              <a:rPr lang="en-US" dirty="0" smtClean="0"/>
              <a:t>novels</a:t>
            </a:r>
            <a:r>
              <a:rPr lang="en-US" i="1" dirty="0" smtClean="0"/>
              <a:t>: </a:t>
            </a:r>
            <a:r>
              <a:rPr lang="en-US" i="1" dirty="0"/>
              <a:t>Martin Eden (1909), The Road </a:t>
            </a:r>
            <a:r>
              <a:rPr lang="en-US" dirty="0"/>
              <a:t>(1907) and </a:t>
            </a:r>
            <a:r>
              <a:rPr lang="en-US" i="1" dirty="0"/>
              <a:t>John Barleycorn </a:t>
            </a:r>
            <a:r>
              <a:rPr lang="en-US" dirty="0"/>
              <a:t>(1913</a:t>
            </a:r>
            <a:r>
              <a:rPr lang="en-US" dirty="0" smtClean="0"/>
              <a:t>); his Alaskan </a:t>
            </a:r>
            <a:r>
              <a:rPr lang="en-US" dirty="0"/>
              <a:t>novels </a:t>
            </a:r>
            <a:r>
              <a:rPr lang="en-US" i="1" dirty="0"/>
              <a:t>The Call of the Wild </a:t>
            </a:r>
            <a:r>
              <a:rPr lang="en-US" dirty="0"/>
              <a:t>(1903), </a:t>
            </a:r>
            <a:r>
              <a:rPr lang="en-US" i="1" dirty="0"/>
              <a:t>White Fang </a:t>
            </a:r>
            <a:r>
              <a:rPr lang="en-US" dirty="0"/>
              <a:t>(1906), and </a:t>
            </a:r>
            <a:r>
              <a:rPr lang="en-US" i="1" dirty="0"/>
              <a:t>Burning Daylight</a:t>
            </a:r>
            <a:r>
              <a:rPr lang="en-US" dirty="0"/>
              <a:t> (1910</a:t>
            </a:r>
            <a:r>
              <a:rPr lang="en-US" dirty="0" smtClean="0"/>
              <a:t>); </a:t>
            </a:r>
            <a:r>
              <a:rPr lang="en-US" dirty="0"/>
              <a:t>the </a:t>
            </a:r>
            <a:r>
              <a:rPr lang="en-US" dirty="0" smtClean="0"/>
              <a:t>novels </a:t>
            </a:r>
            <a:r>
              <a:rPr lang="en-US" i="1" dirty="0"/>
              <a:t>The Sea-Wolf </a:t>
            </a:r>
            <a:r>
              <a:rPr lang="en-US" dirty="0"/>
              <a:t>(1904) and  </a:t>
            </a:r>
            <a:r>
              <a:rPr lang="en-US" i="1" dirty="0"/>
              <a:t>The Iron Heel </a:t>
            </a:r>
            <a:r>
              <a:rPr lang="en-US" dirty="0"/>
              <a:t>(1908).</a:t>
            </a:r>
          </a:p>
          <a:p>
            <a:r>
              <a:rPr lang="en-US" dirty="0" smtClean="0"/>
              <a:t>The collection </a:t>
            </a:r>
            <a:r>
              <a:rPr lang="en-US" dirty="0"/>
              <a:t>of short stories </a:t>
            </a:r>
            <a:r>
              <a:rPr lang="en-US" i="1" dirty="0"/>
              <a:t>The Son of the Wolf: Tales of the Far North </a:t>
            </a:r>
            <a:r>
              <a:rPr lang="en-US" dirty="0"/>
              <a:t>(</a:t>
            </a:r>
            <a:r>
              <a:rPr lang="en-US" dirty="0" smtClean="0"/>
              <a:t>1900)</a:t>
            </a:r>
            <a:endParaRPr lang="ru-RU" dirty="0"/>
          </a:p>
        </p:txBody>
      </p:sp>
      <p:pic>
        <p:nvPicPr>
          <p:cNvPr id="8194" name="Picture 2"/>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0" y="1124744"/>
            <a:ext cx="2051720" cy="28083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4124143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259632" y="918951"/>
            <a:ext cx="6624736" cy="830997"/>
          </a:xfrm>
          <a:prstGeom prst="rect">
            <a:avLst/>
          </a:prstGeom>
        </p:spPr>
        <p:txBody>
          <a:bodyPr wrap="square">
            <a:spAutoFit/>
          </a:bodyPr>
          <a:lstStyle/>
          <a:p>
            <a:pPr algn="ctr"/>
            <a:r>
              <a:rPr lang="en-US" sz="4800" b="1" dirty="0" smtClean="0">
                <a:solidFill>
                  <a:schemeClr val="accent2">
                    <a:lumMod val="50000"/>
                  </a:schemeClr>
                </a:solidFill>
                <a:effectLst>
                  <a:outerShdw blurRad="38100" dist="38100" dir="2700000" algn="tl">
                    <a:srgbClr val="000000">
                      <a:alpha val="43137"/>
                    </a:srgbClr>
                  </a:outerShdw>
                </a:effectLst>
              </a:rPr>
              <a:t>American Naturalism.</a:t>
            </a:r>
            <a:endParaRPr lang="en-US" sz="4800" b="1" dirty="0">
              <a:solidFill>
                <a:schemeClr val="accent2">
                  <a:lumMod val="50000"/>
                </a:schemeClr>
              </a:solidFill>
              <a:effectLst>
                <a:outerShdw blurRad="38100" dist="38100" dir="2700000" algn="tl">
                  <a:srgbClr val="000000">
                    <a:alpha val="43137"/>
                  </a:srgbClr>
                </a:outerShdw>
              </a:effectLst>
            </a:endParaRPr>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7664" y="2652713"/>
            <a:ext cx="7200800" cy="37286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8028925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dirty="0" smtClean="0"/>
              <a:t>Naturalism </a:t>
            </a:r>
            <a:endParaRPr lang="ru-RU" dirty="0"/>
          </a:p>
        </p:txBody>
      </p:sp>
      <p:sp>
        <p:nvSpPr>
          <p:cNvPr id="3" name="Объект 2"/>
          <p:cNvSpPr>
            <a:spLocks noGrp="1"/>
          </p:cNvSpPr>
          <p:nvPr>
            <p:ph idx="1"/>
          </p:nvPr>
        </p:nvSpPr>
        <p:spPr>
          <a:xfrm>
            <a:off x="0" y="1554162"/>
            <a:ext cx="9144000" cy="5187206"/>
          </a:xfrm>
        </p:spPr>
        <p:txBody>
          <a:bodyPr>
            <a:normAutofit fontScale="77500" lnSpcReduction="20000"/>
          </a:bodyPr>
          <a:lstStyle/>
          <a:p>
            <a:r>
              <a:rPr lang="en-US" dirty="0"/>
              <a:t>Naturalism, in literature and the visual arts, late 19th- and early 20th-century movement that was inspired by adaptation of the principles and methods of natural science, especially the Darwinian view of nature, to literature and art. </a:t>
            </a:r>
            <a:endParaRPr lang="en-US" dirty="0" smtClean="0"/>
          </a:p>
          <a:p>
            <a:r>
              <a:rPr lang="en-US" dirty="0" smtClean="0"/>
              <a:t>In </a:t>
            </a:r>
            <a:r>
              <a:rPr lang="en-US" dirty="0"/>
              <a:t>literature it extended the tradition of realism, aiming at an even more faithful, unselective representation of reality, a veritable “slice of life,” presented without moral judgment. </a:t>
            </a:r>
            <a:endParaRPr lang="en-US" dirty="0" smtClean="0"/>
          </a:p>
          <a:p>
            <a:r>
              <a:rPr lang="en-US" dirty="0" smtClean="0"/>
              <a:t>Naturalism </a:t>
            </a:r>
            <a:r>
              <a:rPr lang="en-US" dirty="0"/>
              <a:t>differed from realism in its assumption of scientific determinism, which led naturalistic authors to emphasize man’s accidental, physiological nature rather than his moral or rational qualities. </a:t>
            </a:r>
            <a:endParaRPr lang="en-US" dirty="0" smtClean="0"/>
          </a:p>
          <a:p>
            <a:r>
              <a:rPr lang="en-US" dirty="0" smtClean="0"/>
              <a:t>Individual </a:t>
            </a:r>
            <a:r>
              <a:rPr lang="en-US" dirty="0"/>
              <a:t>characters were seen as helpless products of heredity and environment, motivated by strong instinctual drives from within and harassed by social and economic pressures from without.</a:t>
            </a:r>
            <a:endParaRPr lang="ru-RU" dirty="0"/>
          </a:p>
        </p:txBody>
      </p:sp>
    </p:spTree>
    <p:extLst>
      <p:ext uri="{BB962C8B-B14F-4D97-AF65-F5344CB8AC3E}">
        <p14:creationId xmlns:p14="http://schemas.microsoft.com/office/powerpoint/2010/main" val="125183264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dirty="0" smtClean="0"/>
              <a:t>Naturalism in </a:t>
            </a:r>
            <a:r>
              <a:rPr lang="en-US" dirty="0" err="1" smtClean="0"/>
              <a:t>american</a:t>
            </a:r>
            <a:r>
              <a:rPr lang="en-US" dirty="0" smtClean="0"/>
              <a:t> literature</a:t>
            </a:r>
            <a:endParaRPr lang="ru-RU" dirty="0"/>
          </a:p>
        </p:txBody>
      </p:sp>
      <p:sp>
        <p:nvSpPr>
          <p:cNvPr id="3" name="Объект 2"/>
          <p:cNvSpPr>
            <a:spLocks noGrp="1"/>
          </p:cNvSpPr>
          <p:nvPr>
            <p:ph idx="1"/>
          </p:nvPr>
        </p:nvSpPr>
        <p:spPr>
          <a:xfrm>
            <a:off x="0" y="1554162"/>
            <a:ext cx="9144000" cy="5303838"/>
          </a:xfrm>
        </p:spPr>
        <p:txBody>
          <a:bodyPr/>
          <a:lstStyle/>
          <a:p>
            <a:r>
              <a:rPr lang="en-US" dirty="0"/>
              <a:t>In American literature, naturalism had a delayed blooming in the work of </a:t>
            </a:r>
            <a:r>
              <a:rPr lang="en-US" i="1" dirty="0">
                <a:effectLst>
                  <a:outerShdw blurRad="38100" dist="38100" dir="2700000" algn="tl">
                    <a:srgbClr val="000000">
                      <a:alpha val="43137"/>
                    </a:srgbClr>
                  </a:outerShdw>
                </a:effectLst>
              </a:rPr>
              <a:t>Hamlin Garland</a:t>
            </a:r>
            <a:r>
              <a:rPr lang="en-US" dirty="0"/>
              <a:t>, </a:t>
            </a:r>
            <a:r>
              <a:rPr lang="en-US" i="1" dirty="0">
                <a:effectLst>
                  <a:outerShdw blurRad="38100" dist="38100" dir="2700000" algn="tl">
                    <a:srgbClr val="000000">
                      <a:alpha val="43137"/>
                    </a:srgbClr>
                  </a:outerShdw>
                </a:effectLst>
              </a:rPr>
              <a:t>Stephen Crane</a:t>
            </a:r>
            <a:r>
              <a:rPr lang="en-US" dirty="0"/>
              <a:t>, </a:t>
            </a:r>
            <a:r>
              <a:rPr lang="en-US" i="1" dirty="0">
                <a:effectLst>
                  <a:outerShdw blurRad="38100" dist="38100" dir="2700000" algn="tl">
                    <a:srgbClr val="000000">
                      <a:alpha val="43137"/>
                    </a:srgbClr>
                  </a:outerShdw>
                </a:effectLst>
              </a:rPr>
              <a:t>Frank Norris</a:t>
            </a:r>
            <a:r>
              <a:rPr lang="en-US" dirty="0"/>
              <a:t>, and </a:t>
            </a:r>
            <a:r>
              <a:rPr lang="en-US" i="1" dirty="0">
                <a:effectLst>
                  <a:outerShdw blurRad="38100" dist="38100" dir="2700000" algn="tl">
                    <a:srgbClr val="000000">
                      <a:alpha val="43137"/>
                    </a:srgbClr>
                  </a:outerShdw>
                </a:effectLst>
              </a:rPr>
              <a:t>Jack London</a:t>
            </a:r>
            <a:r>
              <a:rPr lang="en-US" dirty="0"/>
              <a:t>; and it reached its peak in the art of </a:t>
            </a:r>
            <a:r>
              <a:rPr lang="en-US" i="1" dirty="0">
                <a:effectLst>
                  <a:outerShdw blurRad="38100" dist="38100" dir="2700000" algn="tl">
                    <a:srgbClr val="000000">
                      <a:alpha val="43137"/>
                    </a:srgbClr>
                  </a:outerShdw>
                </a:effectLst>
              </a:rPr>
              <a:t>Theodore Dreiser</a:t>
            </a:r>
            <a:r>
              <a:rPr lang="en-US" dirty="0"/>
              <a:t>. </a:t>
            </a:r>
            <a:endParaRPr lang="en-US" dirty="0" smtClean="0"/>
          </a:p>
          <a:p>
            <a:r>
              <a:rPr lang="en-US" i="1" dirty="0" smtClean="0">
                <a:effectLst>
                  <a:outerShdw blurRad="38100" dist="38100" dir="2700000" algn="tl">
                    <a:srgbClr val="000000">
                      <a:alpha val="43137"/>
                    </a:srgbClr>
                  </a:outerShdw>
                </a:effectLst>
              </a:rPr>
              <a:t>James </a:t>
            </a:r>
            <a:r>
              <a:rPr lang="en-US" i="1" dirty="0">
                <a:effectLst>
                  <a:outerShdw blurRad="38100" dist="38100" dir="2700000" algn="tl">
                    <a:srgbClr val="000000">
                      <a:alpha val="43137"/>
                    </a:srgbClr>
                  </a:outerShdw>
                </a:effectLst>
              </a:rPr>
              <a:t>T. Farrell</a:t>
            </a:r>
            <a:r>
              <a:rPr lang="en-US" dirty="0"/>
              <a:t>’s “</a:t>
            </a:r>
            <a:r>
              <a:rPr lang="en-US" i="1" dirty="0"/>
              <a:t>Studs </a:t>
            </a:r>
            <a:r>
              <a:rPr lang="en-US" i="1" dirty="0" err="1"/>
              <a:t>Lonigan</a:t>
            </a:r>
            <a:r>
              <a:rPr lang="en-US" dirty="0"/>
              <a:t>” trilogy (1932–35) is one of the latest expressions of true naturalism.</a:t>
            </a:r>
            <a:endParaRPr lang="ru-RU" dirty="0"/>
          </a:p>
        </p:txBody>
      </p:sp>
    </p:spTree>
    <p:extLst>
      <p:ext uri="{BB962C8B-B14F-4D97-AF65-F5344CB8AC3E}">
        <p14:creationId xmlns:p14="http://schemas.microsoft.com/office/powerpoint/2010/main" val="238046885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r"/>
            <a:r>
              <a:rPr lang="en-US" dirty="0"/>
              <a:t>Theodore </a:t>
            </a:r>
            <a:r>
              <a:rPr lang="en-US" dirty="0" smtClean="0"/>
              <a:t>Dreiser</a:t>
            </a:r>
            <a:r>
              <a:rPr lang="en-US" dirty="0"/>
              <a:t> </a:t>
            </a:r>
            <a:r>
              <a:rPr lang="en-US" dirty="0" smtClean="0"/>
              <a:t>(1871 – 1945)</a:t>
            </a:r>
            <a:r>
              <a:rPr lang="en-US" dirty="0"/>
              <a:t/>
            </a:r>
            <a:br>
              <a:rPr lang="en-US" dirty="0"/>
            </a:br>
            <a:endParaRPr lang="ru-RU" dirty="0"/>
          </a:p>
        </p:txBody>
      </p:sp>
      <p:sp>
        <p:nvSpPr>
          <p:cNvPr id="4" name="Объект 3"/>
          <p:cNvSpPr>
            <a:spLocks noGrp="1"/>
          </p:cNvSpPr>
          <p:nvPr>
            <p:ph sz="half" idx="2"/>
          </p:nvPr>
        </p:nvSpPr>
        <p:spPr>
          <a:xfrm>
            <a:off x="2483768" y="1268760"/>
            <a:ext cx="6660232" cy="5400600"/>
          </a:xfrm>
        </p:spPr>
        <p:txBody>
          <a:bodyPr>
            <a:normAutofit fontScale="70000" lnSpcReduction="20000"/>
          </a:bodyPr>
          <a:lstStyle/>
          <a:p>
            <a:r>
              <a:rPr lang="en-US" dirty="0"/>
              <a:t>a</a:t>
            </a:r>
            <a:r>
              <a:rPr lang="en-US" dirty="0" smtClean="0"/>
              <a:t> novelist </a:t>
            </a:r>
            <a:r>
              <a:rPr lang="en-US" dirty="0"/>
              <a:t>who was the outstanding American practitioner of naturalism. He was the leading figure in a national literary movement that replaced the observance of Victorian notions of propriety with the unflinching presentation of real-life subject matter. Among other themes, his novels explore the new social problems that had arisen in a rapidly industrializing America</a:t>
            </a:r>
            <a:r>
              <a:rPr lang="en-US" dirty="0" smtClean="0"/>
              <a:t>.</a:t>
            </a:r>
          </a:p>
          <a:p>
            <a:r>
              <a:rPr lang="it-IT" dirty="0"/>
              <a:t>The novels «Sister Carrie» (1899), </a:t>
            </a:r>
            <a:r>
              <a:rPr lang="it-IT" dirty="0" smtClean="0"/>
              <a:t>«Jennie Gerhardt» </a:t>
            </a:r>
            <a:r>
              <a:rPr lang="it-IT" dirty="0"/>
              <a:t>(1911</a:t>
            </a:r>
            <a:r>
              <a:rPr lang="it-IT" dirty="0" smtClean="0"/>
              <a:t>), «</a:t>
            </a:r>
            <a:r>
              <a:rPr lang="en-US" dirty="0" smtClean="0"/>
              <a:t>The Financier” </a:t>
            </a:r>
            <a:r>
              <a:rPr lang="en-US" dirty="0"/>
              <a:t>(1912</a:t>
            </a:r>
            <a:r>
              <a:rPr lang="en-US" dirty="0" smtClean="0"/>
              <a:t>), “The Titan” </a:t>
            </a:r>
            <a:r>
              <a:rPr lang="en-US" dirty="0"/>
              <a:t>(1914), </a:t>
            </a:r>
            <a:r>
              <a:rPr lang="en-US" dirty="0" smtClean="0"/>
              <a:t>“A </a:t>
            </a:r>
            <a:r>
              <a:rPr lang="en-US" dirty="0"/>
              <a:t>Traveler at </a:t>
            </a:r>
            <a:r>
              <a:rPr lang="en-US" dirty="0" smtClean="0"/>
              <a:t>Forty” </a:t>
            </a:r>
            <a:r>
              <a:rPr lang="en-US" dirty="0"/>
              <a:t>(1913</a:t>
            </a:r>
            <a:r>
              <a:rPr lang="en-US" dirty="0" smtClean="0"/>
              <a:t>), “The Genius” </a:t>
            </a:r>
            <a:r>
              <a:rPr lang="en-US" dirty="0"/>
              <a:t>(1915</a:t>
            </a:r>
            <a:r>
              <a:rPr lang="en-US" dirty="0" smtClean="0"/>
              <a:t>), “An </a:t>
            </a:r>
            <a:r>
              <a:rPr lang="en-US" dirty="0"/>
              <a:t>American </a:t>
            </a:r>
            <a:r>
              <a:rPr lang="en-US" dirty="0" smtClean="0"/>
              <a:t>Tragedy” (1925</a:t>
            </a:r>
            <a:r>
              <a:rPr lang="en-US" dirty="0"/>
              <a:t>), </a:t>
            </a:r>
            <a:r>
              <a:rPr lang="en-US" dirty="0" smtClean="0"/>
              <a:t>“The Bulwark” </a:t>
            </a:r>
            <a:r>
              <a:rPr lang="en-US" dirty="0"/>
              <a:t>(1946);</a:t>
            </a:r>
            <a:endParaRPr lang="en-US" dirty="0" smtClean="0"/>
          </a:p>
          <a:p>
            <a:r>
              <a:rPr lang="en-US" dirty="0"/>
              <a:t>a short-story </a:t>
            </a:r>
            <a:r>
              <a:rPr lang="en-US" dirty="0" smtClean="0"/>
              <a:t>collection “Free </a:t>
            </a:r>
            <a:r>
              <a:rPr lang="en-US" dirty="0"/>
              <a:t>and Other </a:t>
            </a:r>
            <a:r>
              <a:rPr lang="en-US" dirty="0" smtClean="0"/>
              <a:t>Stories” </a:t>
            </a:r>
            <a:r>
              <a:rPr lang="en-US" dirty="0"/>
              <a:t>(1918); a book of </a:t>
            </a:r>
            <a:r>
              <a:rPr lang="en-US" dirty="0" smtClean="0"/>
              <a:t>sketches “Twelve Men” </a:t>
            </a:r>
            <a:r>
              <a:rPr lang="en-US" dirty="0"/>
              <a:t>(1919); philosophical </a:t>
            </a:r>
            <a:r>
              <a:rPr lang="en-US" dirty="0" smtClean="0"/>
              <a:t>essays “Hey-Rub-a-Dub-Dub” </a:t>
            </a:r>
            <a:r>
              <a:rPr lang="en-US" dirty="0"/>
              <a:t>(1920); a rhapsodic description of New </a:t>
            </a:r>
            <a:r>
              <a:rPr lang="en-US" dirty="0" smtClean="0"/>
              <a:t>York “The </a:t>
            </a:r>
            <a:r>
              <a:rPr lang="en-US" dirty="0"/>
              <a:t>Color of A Great </a:t>
            </a:r>
            <a:r>
              <a:rPr lang="en-US" dirty="0" smtClean="0"/>
              <a:t>City” </a:t>
            </a:r>
            <a:r>
              <a:rPr lang="en-US" dirty="0"/>
              <a:t>(1923); works of drama, including </a:t>
            </a:r>
            <a:r>
              <a:rPr lang="en-US" dirty="0" smtClean="0"/>
              <a:t>“Plays </a:t>
            </a:r>
            <a:r>
              <a:rPr lang="en-US" dirty="0"/>
              <a:t>of the Natural and </a:t>
            </a:r>
            <a:r>
              <a:rPr lang="en-US" dirty="0" smtClean="0"/>
              <a:t>Supernatural” </a:t>
            </a:r>
            <a:r>
              <a:rPr lang="en-US" dirty="0"/>
              <a:t>(1916) and </a:t>
            </a:r>
            <a:r>
              <a:rPr lang="en-US" dirty="0" smtClean="0"/>
              <a:t>“The </a:t>
            </a:r>
            <a:r>
              <a:rPr lang="en-US" dirty="0"/>
              <a:t>Hand of the </a:t>
            </a:r>
            <a:r>
              <a:rPr lang="en-US" dirty="0" smtClean="0"/>
              <a:t>Potter” </a:t>
            </a:r>
            <a:r>
              <a:rPr lang="en-US" dirty="0"/>
              <a:t>(1918); and the autobiographical works </a:t>
            </a:r>
            <a:r>
              <a:rPr lang="en-US" dirty="0" smtClean="0"/>
              <a:t>“A </a:t>
            </a:r>
            <a:r>
              <a:rPr lang="en-US" dirty="0"/>
              <a:t>Hoosier </a:t>
            </a:r>
            <a:r>
              <a:rPr lang="en-US" dirty="0" smtClean="0"/>
              <a:t>Holiday” </a:t>
            </a:r>
            <a:r>
              <a:rPr lang="en-US" dirty="0"/>
              <a:t>(1916) and </a:t>
            </a:r>
            <a:r>
              <a:rPr lang="en-US" dirty="0" smtClean="0"/>
              <a:t>“A </a:t>
            </a:r>
            <a:r>
              <a:rPr lang="en-US" dirty="0"/>
              <a:t>Book About </a:t>
            </a:r>
            <a:r>
              <a:rPr lang="en-US" dirty="0" smtClean="0"/>
              <a:t>Myself” </a:t>
            </a:r>
            <a:r>
              <a:rPr lang="en-US" dirty="0"/>
              <a:t>(1922).</a:t>
            </a:r>
            <a:endParaRPr lang="ru-RU" dirty="0"/>
          </a:p>
        </p:txBody>
      </p:sp>
      <p:pic>
        <p:nvPicPr>
          <p:cNvPr id="10242" name="Picture 2"/>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3867" y="404664"/>
            <a:ext cx="2555776" cy="33843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Прямоугольник 4"/>
          <p:cNvSpPr/>
          <p:nvPr/>
        </p:nvSpPr>
        <p:spPr>
          <a:xfrm>
            <a:off x="-3867" y="3933056"/>
            <a:ext cx="2847676" cy="2308324"/>
          </a:xfrm>
          <a:prstGeom prst="rect">
            <a:avLst/>
          </a:prstGeom>
        </p:spPr>
        <p:txBody>
          <a:bodyPr wrap="square">
            <a:spAutoFit/>
          </a:bodyPr>
          <a:lstStyle/>
          <a:p>
            <a:r>
              <a:rPr lang="en-US" i="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Sister Carrie </a:t>
            </a:r>
            <a:r>
              <a:rPr lang="en-US" dirty="0" smtClean="0">
                <a:latin typeface="Times New Roman" panose="02020603050405020304" pitchFamily="18" charset="0"/>
                <a:cs typeface="Times New Roman" panose="02020603050405020304" pitchFamily="18" charset="0"/>
              </a:rPr>
              <a:t>and </a:t>
            </a:r>
            <a:r>
              <a:rPr lang="en-US" i="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An American Tragedy</a:t>
            </a:r>
            <a:r>
              <a:rPr lang="en-US" dirty="0" smtClean="0">
                <a:latin typeface="Times New Roman" panose="02020603050405020304" pitchFamily="18" charset="0"/>
                <a:cs typeface="Times New Roman" panose="02020603050405020304" pitchFamily="18" charset="0"/>
              </a:rPr>
              <a:t> are works of literature that display a deep understanding of the American experience around the turn of the century, with its expansive desires and pervasive disillusionments.</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374874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457200"/>
            <a:ext cx="8686800" cy="1603648"/>
          </a:xfrm>
        </p:spPr>
        <p:txBody>
          <a:bodyPr>
            <a:normAutofit/>
          </a:bodyPr>
          <a:lstStyle/>
          <a:p>
            <a:pPr algn="ctr"/>
            <a:r>
              <a:rPr lang="en-US" dirty="0" smtClean="0"/>
              <a:t>Historical background</a:t>
            </a:r>
            <a:br>
              <a:rPr lang="en-US" dirty="0" smtClean="0"/>
            </a:br>
            <a:r>
              <a:rPr lang="en-US" sz="2800" i="1" dirty="0" smtClean="0"/>
              <a:t>The Great Barbecue, Tragic Era, Age of Excess</a:t>
            </a:r>
            <a:endParaRPr lang="ru-RU" sz="2800" i="1" dirty="0"/>
          </a:p>
        </p:txBody>
      </p:sp>
      <p:sp>
        <p:nvSpPr>
          <p:cNvPr id="3" name="Объект 2"/>
          <p:cNvSpPr>
            <a:spLocks noGrp="1"/>
          </p:cNvSpPr>
          <p:nvPr>
            <p:ph idx="1"/>
          </p:nvPr>
        </p:nvSpPr>
        <p:spPr>
          <a:xfrm>
            <a:off x="107504" y="2204864"/>
            <a:ext cx="8686800" cy="4525963"/>
          </a:xfrm>
        </p:spPr>
        <p:txBody>
          <a:bodyPr>
            <a:normAutofit fontScale="85000" lnSpcReduction="20000"/>
          </a:bodyPr>
          <a:lstStyle/>
          <a:p>
            <a:r>
              <a:rPr lang="en-US" dirty="0"/>
              <a:t>T</a:t>
            </a:r>
            <a:r>
              <a:rPr lang="en-US" dirty="0" smtClean="0"/>
              <a:t>he USA </a:t>
            </a:r>
            <a:r>
              <a:rPr lang="en-US" dirty="0"/>
              <a:t>grew rapidly after the Civil War</a:t>
            </a:r>
            <a:endParaRPr lang="en-US" dirty="0" smtClean="0"/>
          </a:p>
          <a:p>
            <a:r>
              <a:rPr lang="en-US" dirty="0" smtClean="0"/>
              <a:t>The USA was transformed from an agricultural republic into an industrial nation</a:t>
            </a:r>
          </a:p>
          <a:p>
            <a:r>
              <a:rPr lang="en-US" dirty="0" smtClean="0"/>
              <a:t>The Transcontinental Railroad (1869)</a:t>
            </a:r>
          </a:p>
          <a:p>
            <a:r>
              <a:rPr lang="en-US" dirty="0"/>
              <a:t>T</a:t>
            </a:r>
            <a:r>
              <a:rPr lang="en-US" dirty="0" smtClean="0"/>
              <a:t>he </a:t>
            </a:r>
            <a:r>
              <a:rPr lang="en-US" dirty="0"/>
              <a:t>rapid growth in industrialism and urbanization</a:t>
            </a:r>
            <a:endParaRPr lang="en-US" dirty="0" smtClean="0"/>
          </a:p>
          <a:p>
            <a:r>
              <a:rPr lang="en-US" dirty="0" smtClean="0"/>
              <a:t>The growth of population due to immigration</a:t>
            </a:r>
          </a:p>
          <a:p>
            <a:r>
              <a:rPr lang="en-US" dirty="0"/>
              <a:t>T</a:t>
            </a:r>
            <a:r>
              <a:rPr lang="en-US" dirty="0" smtClean="0"/>
              <a:t>he </a:t>
            </a:r>
            <a:r>
              <a:rPr lang="en-US" dirty="0"/>
              <a:t>increasing rates of democracy and </a:t>
            </a:r>
            <a:r>
              <a:rPr lang="en-US" dirty="0" smtClean="0"/>
              <a:t>literacy</a:t>
            </a:r>
          </a:p>
          <a:p>
            <a:r>
              <a:rPr lang="en-US" dirty="0"/>
              <a:t>A</a:t>
            </a:r>
            <a:r>
              <a:rPr lang="en-US" dirty="0" smtClean="0"/>
              <a:t> </a:t>
            </a:r>
            <a:r>
              <a:rPr lang="en-US" dirty="0"/>
              <a:t>relative rise in middle-class </a:t>
            </a:r>
            <a:endParaRPr lang="en-US" dirty="0" smtClean="0"/>
          </a:p>
          <a:p>
            <a:r>
              <a:rPr lang="en-US" dirty="0" smtClean="0"/>
              <a:t> Monopolism</a:t>
            </a:r>
          </a:p>
          <a:p>
            <a:r>
              <a:rPr lang="en-US" dirty="0" smtClean="0"/>
              <a:t>Corruption</a:t>
            </a:r>
          </a:p>
          <a:p>
            <a:r>
              <a:rPr lang="en-US" dirty="0" smtClean="0"/>
              <a:t>Reconstruction</a:t>
            </a:r>
          </a:p>
          <a:p>
            <a:endParaRPr lang="en-US" dirty="0" smtClean="0"/>
          </a:p>
          <a:p>
            <a:endParaRPr lang="ru-RU" dirty="0"/>
          </a:p>
        </p:txBody>
      </p:sp>
    </p:spTree>
    <p:extLst>
      <p:ext uri="{BB962C8B-B14F-4D97-AF65-F5344CB8AC3E}">
        <p14:creationId xmlns:p14="http://schemas.microsoft.com/office/powerpoint/2010/main" val="32593636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en-US" dirty="0" smtClean="0"/>
              <a:t>The aim of literature </a:t>
            </a:r>
            <a:br>
              <a:rPr lang="en-US" dirty="0" smtClean="0"/>
            </a:br>
            <a:r>
              <a:rPr lang="en-US" dirty="0" smtClean="0"/>
              <a:t>in “</a:t>
            </a:r>
            <a:r>
              <a:rPr lang="en-US" i="1" dirty="0" smtClean="0"/>
              <a:t>the age of negation</a:t>
            </a:r>
            <a:r>
              <a:rPr lang="en-US" dirty="0" smtClean="0"/>
              <a:t>”</a:t>
            </a:r>
            <a:endParaRPr lang="ru-RU" dirty="0"/>
          </a:p>
        </p:txBody>
      </p:sp>
      <p:sp>
        <p:nvSpPr>
          <p:cNvPr id="3" name="Объект 2"/>
          <p:cNvSpPr>
            <a:spLocks noGrp="1"/>
          </p:cNvSpPr>
          <p:nvPr>
            <p:ph idx="1"/>
          </p:nvPr>
        </p:nvSpPr>
        <p:spPr/>
        <p:txBody>
          <a:bodyPr/>
          <a:lstStyle/>
          <a:p>
            <a:r>
              <a:rPr lang="en-US" sz="2800" dirty="0" smtClean="0"/>
              <a:t>(according to Walt Whitman in his “Leaves of Grass”</a:t>
            </a:r>
            <a:r>
              <a:rPr lang="en-US" dirty="0" smtClean="0"/>
              <a:t>) to treat each American state and region as equals, to connect an American citizen with the citizens of all nations, to extend readers’ outlook.</a:t>
            </a:r>
          </a:p>
          <a:p>
            <a:r>
              <a:rPr lang="en-US" dirty="0" smtClean="0"/>
              <a:t>Muckrake writers (</a:t>
            </a:r>
            <a:r>
              <a:rPr lang="en-US" i="1" dirty="0" smtClean="0"/>
              <a:t>from</a:t>
            </a:r>
            <a:r>
              <a:rPr lang="en-US" dirty="0" smtClean="0"/>
              <a:t> to muckrake is to find and expose scandal, esp. concerning public figures).</a:t>
            </a:r>
            <a:endParaRPr lang="ru-RU" dirty="0"/>
          </a:p>
        </p:txBody>
      </p:sp>
    </p:spTree>
    <p:extLst>
      <p:ext uri="{BB962C8B-B14F-4D97-AF65-F5344CB8AC3E}">
        <p14:creationId xmlns:p14="http://schemas.microsoft.com/office/powerpoint/2010/main" val="52196291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dirty="0" smtClean="0"/>
              <a:t>Principles of realism</a:t>
            </a:r>
            <a:endParaRPr lang="ru-RU" dirty="0"/>
          </a:p>
        </p:txBody>
      </p:sp>
      <p:sp>
        <p:nvSpPr>
          <p:cNvPr id="3" name="Объект 2"/>
          <p:cNvSpPr>
            <a:spLocks noGrp="1"/>
          </p:cNvSpPr>
          <p:nvPr>
            <p:ph idx="1"/>
          </p:nvPr>
        </p:nvSpPr>
        <p:spPr/>
        <p:txBody>
          <a:bodyPr>
            <a:normAutofit lnSpcReduction="10000"/>
          </a:bodyPr>
          <a:lstStyle/>
          <a:p>
            <a:r>
              <a:rPr lang="en-US" dirty="0" smtClean="0"/>
              <a:t>The defense of “an experienced commonplace”</a:t>
            </a:r>
          </a:p>
          <a:p>
            <a:r>
              <a:rPr lang="en-US" dirty="0" smtClean="0"/>
              <a:t>A character is more important than a plot</a:t>
            </a:r>
          </a:p>
          <a:p>
            <a:r>
              <a:rPr lang="en-US" dirty="0" smtClean="0"/>
              <a:t>The attack upon Romanticism and romantic writers</a:t>
            </a:r>
          </a:p>
          <a:p>
            <a:r>
              <a:rPr lang="en-US" dirty="0" smtClean="0"/>
              <a:t>The emphasis upon a self-realized morality and an examination of idealism</a:t>
            </a:r>
          </a:p>
          <a:p>
            <a:r>
              <a:rPr lang="en-US" dirty="0" smtClean="0"/>
              <a:t>The concept of realism as a realization of democracy</a:t>
            </a:r>
            <a:endParaRPr lang="ru-RU" dirty="0"/>
          </a:p>
        </p:txBody>
      </p:sp>
    </p:spTree>
    <p:extLst>
      <p:ext uri="{BB962C8B-B14F-4D97-AF65-F5344CB8AC3E}">
        <p14:creationId xmlns:p14="http://schemas.microsoft.com/office/powerpoint/2010/main" val="55618915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Characteristics of realistic writing</a:t>
            </a:r>
            <a:endParaRPr lang="ru-RU" dirty="0"/>
          </a:p>
        </p:txBody>
      </p:sp>
      <p:sp>
        <p:nvSpPr>
          <p:cNvPr id="3" name="Объект 2"/>
          <p:cNvSpPr>
            <a:spLocks noGrp="1"/>
          </p:cNvSpPr>
          <p:nvPr>
            <p:ph idx="1"/>
          </p:nvPr>
        </p:nvSpPr>
        <p:spPr/>
        <p:txBody>
          <a:bodyPr>
            <a:normAutofit fontScale="85000" lnSpcReduction="10000"/>
          </a:bodyPr>
          <a:lstStyle/>
          <a:p>
            <a:r>
              <a:rPr lang="en-US" dirty="0" smtClean="0"/>
              <a:t>The philosophy of realism is known as “</a:t>
            </a:r>
            <a:r>
              <a:rPr lang="en-US" dirty="0" err="1" smtClean="0"/>
              <a:t>descendental</a:t>
            </a:r>
            <a:r>
              <a:rPr lang="en-US" dirty="0" smtClean="0"/>
              <a:t>” or non-transcendental. The purpose of writing is to instruct and entertain.</a:t>
            </a:r>
          </a:p>
          <a:p>
            <a:r>
              <a:rPr lang="en-US" dirty="0" smtClean="0"/>
              <a:t>The subject-matter of realism is drawn from “our experience”.</a:t>
            </a:r>
          </a:p>
          <a:p>
            <a:r>
              <a:rPr lang="en-US" dirty="0" smtClean="0"/>
              <a:t>The morality of realism is relativistic – relations between people and society are explored</a:t>
            </a:r>
          </a:p>
          <a:p>
            <a:r>
              <a:rPr lang="en-US" dirty="0" smtClean="0"/>
              <a:t>The style of realism is the vehicle which carries realistic philosophy and morality. Emphasis is placed upon scenic presentation, deemphasizing authorial comment and evaluation (an omniscient viewpoint).   </a:t>
            </a:r>
            <a:endParaRPr lang="ru-RU" dirty="0"/>
          </a:p>
        </p:txBody>
      </p:sp>
    </p:spTree>
    <p:extLst>
      <p:ext uri="{BB962C8B-B14F-4D97-AF65-F5344CB8AC3E}">
        <p14:creationId xmlns:p14="http://schemas.microsoft.com/office/powerpoint/2010/main" val="370415524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half" idx="1"/>
          </p:nvPr>
        </p:nvSpPr>
        <p:spPr>
          <a:xfrm>
            <a:off x="0" y="404664"/>
            <a:ext cx="4662736" cy="6264696"/>
          </a:xfrm>
        </p:spPr>
        <p:txBody>
          <a:bodyPr>
            <a:normAutofit fontScale="62500" lnSpcReduction="20000"/>
          </a:bodyPr>
          <a:lstStyle/>
          <a:p>
            <a:pPr algn="just"/>
            <a:r>
              <a:rPr lang="en-US" sz="3800" dirty="0">
                <a:latin typeface="Times New Roman" panose="02020603050405020304" pitchFamily="18" charset="0"/>
                <a:cs typeface="Times New Roman" panose="02020603050405020304" pitchFamily="18" charset="0"/>
              </a:rPr>
              <a:t>American Realism began as a reaction to and </a:t>
            </a:r>
            <a:r>
              <a:rPr lang="en-US" sz="3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 rejection of Romanticism</a:t>
            </a:r>
            <a:r>
              <a:rPr lang="en-US" sz="3800" dirty="0">
                <a:latin typeface="Times New Roman" panose="02020603050405020304" pitchFamily="18" charset="0"/>
                <a:cs typeface="Times New Roman" panose="02020603050405020304" pitchFamily="18" charset="0"/>
              </a:rPr>
              <a:t>, with its emphasis on emotion, imagination, and the individual.  </a:t>
            </a:r>
            <a:r>
              <a:rPr lang="en-US" sz="3800" dirty="0" smtClean="0">
                <a:latin typeface="Times New Roman" panose="02020603050405020304" pitchFamily="18" charset="0"/>
                <a:cs typeface="Times New Roman" panose="02020603050405020304" pitchFamily="18" charset="0"/>
              </a:rPr>
              <a:t>The </a:t>
            </a:r>
            <a:r>
              <a:rPr lang="en-US" sz="3800" dirty="0">
                <a:latin typeface="Times New Roman" panose="02020603050405020304" pitchFamily="18" charset="0"/>
                <a:cs typeface="Times New Roman" panose="02020603050405020304" pitchFamily="18" charset="0"/>
              </a:rPr>
              <a:t>movement began as early as the 1830's but reached prominence and held sway from the end of the Civil War to around the end of the nineteenth century.  The movement was centered in fiction, particularly </a:t>
            </a:r>
            <a:r>
              <a:rPr lang="en-US" sz="3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the novel</a:t>
            </a:r>
            <a:r>
              <a:rPr lang="en-US" sz="3800" dirty="0">
                <a:latin typeface="Times New Roman" panose="02020603050405020304" pitchFamily="18" charset="0"/>
                <a:cs typeface="Times New Roman" panose="02020603050405020304" pitchFamily="18" charset="0"/>
              </a:rPr>
              <a:t>.  It attempted fidelity to </a:t>
            </a:r>
            <a:r>
              <a:rPr lang="en-US" sz="3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real life</a:t>
            </a:r>
            <a:r>
              <a:rPr lang="en-US" sz="3800" dirty="0">
                <a:latin typeface="Times New Roman" panose="02020603050405020304" pitchFamily="18" charset="0"/>
                <a:cs typeface="Times New Roman" panose="02020603050405020304" pitchFamily="18" charset="0"/>
              </a:rPr>
              <a:t>, or "actuality," in its representation.  The realist concerns himself with the here and now, centering his work in his own time, dealing with common-place everyday events and people, and with the socio-political climate of his day .</a:t>
            </a:r>
            <a:endParaRPr lang="ru-RU" sz="3800" dirty="0">
              <a:latin typeface="Times New Roman" panose="02020603050405020304" pitchFamily="18" charset="0"/>
              <a:cs typeface="Times New Roman" panose="02020603050405020304" pitchFamily="18" charset="0"/>
            </a:endParaRPr>
          </a:p>
        </p:txBody>
      </p:sp>
      <p:sp>
        <p:nvSpPr>
          <p:cNvPr id="4" name="Объект 3"/>
          <p:cNvSpPr>
            <a:spLocks noGrp="1"/>
          </p:cNvSpPr>
          <p:nvPr>
            <p:ph sz="half" idx="2"/>
          </p:nvPr>
        </p:nvSpPr>
        <p:spPr>
          <a:xfrm>
            <a:off x="4769087" y="1412776"/>
            <a:ext cx="4343400" cy="5257800"/>
          </a:xfrm>
        </p:spPr>
        <p:txBody>
          <a:bodyPr>
            <a:noAutofit/>
          </a:bodyPr>
          <a:lstStyle/>
          <a:p>
            <a:r>
              <a:rPr lang="en-US" dirty="0">
                <a:latin typeface="Times New Roman" panose="02020603050405020304" pitchFamily="18" charset="0"/>
                <a:cs typeface="Times New Roman" panose="02020603050405020304" pitchFamily="18" charset="0"/>
              </a:rPr>
              <a:t>Samuel Clemens' (Mark Twain) "</a:t>
            </a:r>
            <a:r>
              <a:rPr lang="en-US" dirty="0" err="1">
                <a:latin typeface="Times New Roman" panose="02020603050405020304" pitchFamily="18" charset="0"/>
                <a:cs typeface="Times New Roman" panose="02020603050405020304" pitchFamily="18" charset="0"/>
              </a:rPr>
              <a:t>Fenimore</a:t>
            </a:r>
            <a:r>
              <a:rPr lang="en-US" dirty="0">
                <a:latin typeface="Times New Roman" panose="02020603050405020304" pitchFamily="18" charset="0"/>
                <a:cs typeface="Times New Roman" panose="02020603050405020304" pitchFamily="18" charset="0"/>
              </a:rPr>
              <a:t> Cooper's Literary Offenses"</a:t>
            </a:r>
          </a:p>
          <a:p>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William Dean </a:t>
            </a:r>
            <a:r>
              <a:rPr lang="en-US">
                <a:latin typeface="Times New Roman" panose="02020603050405020304" pitchFamily="18" charset="0"/>
                <a:cs typeface="Times New Roman" panose="02020603050405020304" pitchFamily="18" charset="0"/>
              </a:rPr>
              <a:t>Howell's </a:t>
            </a:r>
            <a:r>
              <a:rPr lang="en-US" smtClean="0">
                <a:latin typeface="Times New Roman" panose="02020603050405020304" pitchFamily="18" charset="0"/>
                <a:cs typeface="Times New Roman" panose="02020603050405020304" pitchFamily="18" charset="0"/>
              </a:rPr>
              <a:t>“Criticism </a:t>
            </a:r>
            <a:r>
              <a:rPr lang="en-US">
                <a:latin typeface="Times New Roman" panose="02020603050405020304" pitchFamily="18" charset="0"/>
                <a:cs typeface="Times New Roman" panose="02020603050405020304" pitchFamily="18" charset="0"/>
              </a:rPr>
              <a:t>and </a:t>
            </a:r>
            <a:r>
              <a:rPr lang="en-US" smtClean="0">
                <a:latin typeface="Times New Roman" panose="02020603050405020304" pitchFamily="18" charset="0"/>
                <a:cs typeface="Times New Roman" panose="02020603050405020304" pitchFamily="18" charset="0"/>
              </a:rPr>
              <a:t>Fiction” </a:t>
            </a:r>
            <a:r>
              <a:rPr lang="en-US" dirty="0">
                <a:latin typeface="Times New Roman" panose="02020603050405020304" pitchFamily="18" charset="0"/>
                <a:cs typeface="Times New Roman" panose="02020603050405020304" pitchFamily="18" charset="0"/>
              </a:rPr>
              <a:t>(1891)</a:t>
            </a:r>
          </a:p>
          <a:p>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Henry James "The Art of Fiction"</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1697472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764704"/>
            <a:ext cx="8208912" cy="5262979"/>
          </a:xfrm>
          <a:prstGeom prst="rect">
            <a:avLst/>
          </a:prstGeom>
        </p:spPr>
        <p:txBody>
          <a:bodyPr wrap="square">
            <a:spAutoFit/>
          </a:bodyPr>
          <a:lstStyle/>
          <a:p>
            <a:pPr marL="342900" indent="-342900" algn="just">
              <a:buFont typeface="Wingdings" panose="05000000000000000000" pitchFamily="2" charset="2"/>
              <a:buChar char="q"/>
            </a:pPr>
            <a:r>
              <a:rPr lang="en-US" sz="2400" i="1" dirty="0" smtClean="0">
                <a:latin typeface="Times New Roman" panose="02020603050405020304" pitchFamily="18" charset="0"/>
                <a:cs typeface="Times New Roman" panose="02020603050405020304" pitchFamily="18" charset="0"/>
              </a:rPr>
              <a:t>A reaction against romanticism</a:t>
            </a:r>
            <a:r>
              <a:rPr lang="en-US" sz="2400" dirty="0" smtClean="0">
                <a:latin typeface="Times New Roman" panose="02020603050405020304" pitchFamily="18" charset="0"/>
                <a:cs typeface="Times New Roman" panose="02020603050405020304" pitchFamily="18" charset="0"/>
              </a:rPr>
              <a:t>, </a:t>
            </a:r>
            <a:r>
              <a:rPr lang="en-US" sz="2400" i="1" dirty="0" smtClean="0">
                <a:latin typeface="Times New Roman" panose="02020603050405020304" pitchFamily="18" charset="0"/>
                <a:cs typeface="Times New Roman" panose="02020603050405020304" pitchFamily="18" charset="0"/>
              </a:rPr>
              <a:t>an interest in scientific method</a:t>
            </a:r>
            <a:r>
              <a:rPr lang="en-US" sz="2400" dirty="0" smtClean="0">
                <a:latin typeface="Times New Roman" panose="02020603050405020304" pitchFamily="18" charset="0"/>
                <a:cs typeface="Times New Roman" panose="02020603050405020304" pitchFamily="18" charset="0"/>
              </a:rPr>
              <a:t>, the systematizing of </a:t>
            </a:r>
            <a:r>
              <a:rPr lang="en-US" sz="2400" i="1" dirty="0" smtClean="0">
                <a:latin typeface="Times New Roman" panose="02020603050405020304" pitchFamily="18" charset="0"/>
                <a:cs typeface="Times New Roman" panose="02020603050405020304" pitchFamily="18" charset="0"/>
              </a:rPr>
              <a:t>the study of documentary history</a:t>
            </a:r>
            <a:r>
              <a:rPr lang="en-US" sz="2400" dirty="0" smtClean="0">
                <a:latin typeface="Times New Roman" panose="02020603050405020304" pitchFamily="18" charset="0"/>
                <a:cs typeface="Times New Roman" panose="02020603050405020304" pitchFamily="18" charset="0"/>
              </a:rPr>
              <a:t>, and the influence of </a:t>
            </a:r>
            <a:r>
              <a:rPr lang="en-US" sz="2400" i="1" dirty="0" smtClean="0">
                <a:latin typeface="Times New Roman" panose="02020603050405020304" pitchFamily="18" charset="0"/>
                <a:cs typeface="Times New Roman" panose="02020603050405020304" pitchFamily="18" charset="0"/>
              </a:rPr>
              <a:t>rational philosophy</a:t>
            </a:r>
            <a:r>
              <a:rPr lang="en-US" sz="2400" dirty="0" smtClean="0">
                <a:latin typeface="Times New Roman" panose="02020603050405020304" pitchFamily="18" charset="0"/>
                <a:cs typeface="Times New Roman" panose="02020603050405020304" pitchFamily="18" charset="0"/>
              </a:rPr>
              <a:t> all affected the rise of realism.</a:t>
            </a:r>
          </a:p>
          <a:p>
            <a:pPr marL="342900" indent="-342900" algn="just">
              <a:buFont typeface="Wingdings" panose="05000000000000000000" pitchFamily="2" charset="2"/>
              <a:buChar char="q"/>
            </a:pPr>
            <a:endParaRPr lang="en-US" sz="2400" dirty="0" smtClean="0">
              <a:latin typeface="Times New Roman" panose="02020603050405020304" pitchFamily="18" charset="0"/>
              <a:cs typeface="Times New Roman" panose="02020603050405020304" pitchFamily="18" charset="0"/>
            </a:endParaRPr>
          </a:p>
          <a:p>
            <a:pPr marL="342900" indent="-342900" algn="just">
              <a:buFont typeface="Wingdings" panose="05000000000000000000" pitchFamily="2" charset="2"/>
              <a:buChar char="q"/>
            </a:pPr>
            <a:r>
              <a:rPr lang="en-US" sz="2400" dirty="0" smtClean="0">
                <a:latin typeface="Times New Roman" panose="02020603050405020304" pitchFamily="18" charset="0"/>
                <a:cs typeface="Times New Roman" panose="02020603050405020304" pitchFamily="18" charset="0"/>
              </a:rPr>
              <a:t>According to William Harmon and Hugh Holman: </a:t>
            </a:r>
          </a:p>
          <a:p>
            <a:pPr algn="just"/>
            <a:endParaRPr lang="en-US" sz="2400" dirty="0">
              <a:latin typeface="Times New Roman" panose="02020603050405020304" pitchFamily="18" charset="0"/>
              <a:cs typeface="Times New Roman" panose="02020603050405020304" pitchFamily="18" charset="0"/>
            </a:endParaRPr>
          </a:p>
          <a:p>
            <a:pPr algn="just"/>
            <a:r>
              <a:rPr lang="en-US" sz="2400" dirty="0" smtClean="0">
                <a:latin typeface="Times New Roman" panose="02020603050405020304" pitchFamily="18" charset="0"/>
                <a:cs typeface="Times New Roman" panose="02020603050405020304" pitchFamily="18" charset="0"/>
              </a:rPr>
              <a:t>"</a:t>
            </a:r>
            <a:r>
              <a:rPr lang="en-US" sz="2400" dirty="0" smtClean="0">
                <a:latin typeface="MV Boli" panose="02000500030200090000" pitchFamily="2" charset="0"/>
                <a:cs typeface="MV Boli" panose="02000500030200090000" pitchFamily="2" charset="0"/>
              </a:rPr>
              <a:t>Where romanticists transcend the immediate to find the ideal, and naturalists plumb the actual or superficial to find the scientific laws that control its actions, realists center their attention to a remarkable degree on the immediate, the here and now, the specific action, and the verifiable consequence</a:t>
            </a:r>
            <a:r>
              <a:rPr lang="en-US" sz="2400" dirty="0" smtClean="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396612291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1124744"/>
            <a:ext cx="8568952" cy="4893647"/>
          </a:xfrm>
          <a:prstGeom prst="rect">
            <a:avLst/>
          </a:prstGeom>
        </p:spPr>
        <p:txBody>
          <a:bodyPr wrap="square">
            <a:spAutoFit/>
          </a:bodyPr>
          <a:lstStyle/>
          <a:p>
            <a:pPr marL="342900" indent="-342900" algn="just">
              <a:buFont typeface="Wingdings" panose="05000000000000000000" pitchFamily="2" charset="2"/>
              <a:buChar char="q"/>
            </a:pPr>
            <a:r>
              <a:rPr lang="en-US" sz="2400" dirty="0" smtClean="0">
                <a:latin typeface="Times New Roman" panose="02020603050405020304" pitchFamily="18" charset="0"/>
                <a:cs typeface="Times New Roman" panose="02020603050405020304" pitchFamily="18" charset="0"/>
              </a:rPr>
              <a:t>Many critics have suggested that </a:t>
            </a:r>
            <a:r>
              <a:rPr lang="en-US" sz="2400" i="1" dirty="0" smtClean="0">
                <a:latin typeface="Times New Roman" panose="02020603050405020304" pitchFamily="18" charset="0"/>
                <a:cs typeface="Times New Roman" panose="02020603050405020304" pitchFamily="18" charset="0"/>
              </a:rPr>
              <a:t>there is no clear distinction between realism</a:t>
            </a:r>
            <a:r>
              <a:rPr lang="en-US" sz="2400" dirty="0" smtClean="0">
                <a:latin typeface="Times New Roman" panose="02020603050405020304" pitchFamily="18" charset="0"/>
                <a:cs typeface="Times New Roman" panose="02020603050405020304" pitchFamily="18" charset="0"/>
              </a:rPr>
              <a:t> and its related late nineteenth-century movement, </a:t>
            </a:r>
            <a:r>
              <a:rPr lang="en-US" sz="2400" i="1" dirty="0" smtClean="0">
                <a:latin typeface="Times New Roman" panose="02020603050405020304" pitchFamily="18" charset="0"/>
                <a:cs typeface="Times New Roman" panose="02020603050405020304" pitchFamily="18" charset="0"/>
              </a:rPr>
              <a:t>naturalism</a:t>
            </a:r>
            <a:r>
              <a:rPr lang="en-US" sz="2400" dirty="0" smtClean="0">
                <a:latin typeface="Times New Roman" panose="02020603050405020304" pitchFamily="18" charset="0"/>
                <a:cs typeface="Times New Roman" panose="02020603050405020304" pitchFamily="18" charset="0"/>
              </a:rPr>
              <a:t>. </a:t>
            </a:r>
          </a:p>
          <a:p>
            <a:pPr marL="342900" indent="-342900" algn="just">
              <a:buFont typeface="Wingdings" panose="05000000000000000000" pitchFamily="2" charset="2"/>
              <a:buChar char="q"/>
            </a:pPr>
            <a:r>
              <a:rPr lang="en-US" sz="2400" dirty="0" smtClean="0">
                <a:latin typeface="Times New Roman" panose="02020603050405020304" pitchFamily="18" charset="0"/>
                <a:cs typeface="Times New Roman" panose="02020603050405020304" pitchFamily="18" charset="0"/>
              </a:rPr>
              <a:t>According to Donald </a:t>
            </a:r>
            <a:r>
              <a:rPr lang="en-US" sz="2400" dirty="0" err="1" smtClean="0">
                <a:latin typeface="Times New Roman" panose="02020603050405020304" pitchFamily="18" charset="0"/>
                <a:cs typeface="Times New Roman" panose="02020603050405020304" pitchFamily="18" charset="0"/>
              </a:rPr>
              <a:t>Pizer</a:t>
            </a:r>
            <a:r>
              <a:rPr lang="en-US" sz="2400" dirty="0" smtClean="0">
                <a:latin typeface="Times New Roman" panose="02020603050405020304" pitchFamily="18" charset="0"/>
                <a:cs typeface="Times New Roman" panose="02020603050405020304" pitchFamily="18" charset="0"/>
              </a:rPr>
              <a:t>, the term "realism" is difficult to define, in part because it is used differently in European contexts than in American literature. </a:t>
            </a:r>
          </a:p>
          <a:p>
            <a:pPr marL="342900" indent="-342900" algn="just">
              <a:buFont typeface="Wingdings" panose="05000000000000000000" pitchFamily="2" charset="2"/>
              <a:buChar char="q"/>
            </a:pPr>
            <a:r>
              <a:rPr lang="en-US" sz="2400" dirty="0" err="1" smtClean="0">
                <a:latin typeface="Times New Roman" panose="02020603050405020304" pitchFamily="18" charset="0"/>
                <a:cs typeface="Times New Roman" panose="02020603050405020304" pitchFamily="18" charset="0"/>
              </a:rPr>
              <a:t>Pizer</a:t>
            </a:r>
            <a:r>
              <a:rPr lang="en-US" sz="2400" dirty="0" smtClean="0">
                <a:latin typeface="Times New Roman" panose="02020603050405020304" pitchFamily="18" charset="0"/>
                <a:cs typeface="Times New Roman" panose="02020603050405020304" pitchFamily="18" charset="0"/>
              </a:rPr>
              <a:t> suggests that "</a:t>
            </a:r>
            <a:r>
              <a:rPr lang="en-US" sz="2400" dirty="0" smtClean="0">
                <a:latin typeface="MV Boli" panose="02000500030200090000" pitchFamily="2" charset="0"/>
                <a:cs typeface="MV Boli" panose="02000500030200090000" pitchFamily="2" charset="0"/>
              </a:rPr>
              <a:t>whatever was being produced in fiction during the 1870s and 1880s that was new, interesting, and roughly similar in a number of ways can be designated as realism, and that an equally new, interesting, and roughly similar body of writing produced at the turn of the century can be designated as naturalism</a:t>
            </a:r>
            <a:r>
              <a:rPr lang="en-US" sz="2400" dirty="0" smtClean="0">
                <a:latin typeface="Times New Roman" panose="02020603050405020304" pitchFamily="18" charset="0"/>
                <a:cs typeface="Times New Roman" panose="02020603050405020304" pitchFamily="18" charset="0"/>
              </a:rPr>
              <a:t>“.</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4473912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193</TotalTime>
  <Words>2330</Words>
  <Application>Microsoft Office PowerPoint</Application>
  <PresentationFormat>Экран (4:3)</PresentationFormat>
  <Paragraphs>133</Paragraphs>
  <Slides>26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26</vt:i4>
      </vt:variant>
    </vt:vector>
  </HeadingPairs>
  <TitlesOfParts>
    <vt:vector size="27" baseType="lpstr">
      <vt:lpstr>Трек</vt:lpstr>
      <vt:lpstr>American realism (1865 – 1910)</vt:lpstr>
      <vt:lpstr>Презентация PowerPoint</vt:lpstr>
      <vt:lpstr>Historical background The Great Barbecue, Tragic Era, Age of Excess</vt:lpstr>
      <vt:lpstr>The aim of literature  in “the age of negation”</vt:lpstr>
      <vt:lpstr>Principles of realism</vt:lpstr>
      <vt:lpstr>Characteristics of realistic writing</vt:lpstr>
      <vt:lpstr>Презентация PowerPoint</vt:lpstr>
      <vt:lpstr>Презентация PowerPoint</vt:lpstr>
      <vt:lpstr>Презентация PowerPoint</vt:lpstr>
      <vt:lpstr>Презентация PowerPoint</vt:lpstr>
      <vt:lpstr>American prose fiction</vt:lpstr>
      <vt:lpstr>Mark twain (1835 – 1910)</vt:lpstr>
      <vt:lpstr>Local colour</vt:lpstr>
      <vt:lpstr>Local colour</vt:lpstr>
      <vt:lpstr>Local colour</vt:lpstr>
      <vt:lpstr>Local colour</vt:lpstr>
      <vt:lpstr>Local colour</vt:lpstr>
      <vt:lpstr>William Dean Howells (1837 – 1920)</vt:lpstr>
      <vt:lpstr>Henry James (1843 – 1916)</vt:lpstr>
      <vt:lpstr>Kate chopin (1851 – 1904)</vt:lpstr>
      <vt:lpstr>William Sydney Porter (O.Henry)  (1862 – 1910)</vt:lpstr>
      <vt:lpstr>Jack London (1876 – 1916)</vt:lpstr>
      <vt:lpstr>Презентация PowerPoint</vt:lpstr>
      <vt:lpstr>Naturalism </vt:lpstr>
      <vt:lpstr>Naturalism in american literature</vt:lpstr>
      <vt:lpstr>Theodore Dreiser (1871 – 1945) </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American realism (1865 – 1910)</dc:title>
  <dc:creator>HP</dc:creator>
  <cp:lastModifiedBy>user</cp:lastModifiedBy>
  <cp:revision>71</cp:revision>
  <dcterms:created xsi:type="dcterms:W3CDTF">2019-08-17T09:21:33Z</dcterms:created>
  <dcterms:modified xsi:type="dcterms:W3CDTF">2019-08-29T07:10:41Z</dcterms:modified>
</cp:coreProperties>
</file>