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25503-7215-442E-8F4C-F9A9841D0973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71868-79AA-46A1-BC8D-4699BC9216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63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71868-79AA-46A1-BC8D-4699BC92169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22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01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01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18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51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24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28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4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61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85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07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14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EED9-02CB-4264-A1BA-BAF67668D00A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C1B4F-6C35-4396-ABCF-FDEB8E841A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00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openxmlformats.org/officeDocument/2006/relationships/slideLayout" Target="../slideLayouts/slideLayout1.xml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image" Target="../media/image7.png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ln cmpd="dbl"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603190" y="2564904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FFFF00"/>
                </a:solidFill>
              </a:rPr>
              <a:t>PRESENT SIMPLE</a:t>
            </a:r>
            <a:endParaRPr lang="fr-FR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97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771800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Verb</a:t>
            </a:r>
            <a:r>
              <a:rPr lang="fr-FR" b="1" dirty="0" smtClean="0"/>
              <a:t> :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187624" y="170080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INTERROGATIVE</a:t>
            </a:r>
          </a:p>
          <a:p>
            <a:pPr algn="ctr"/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187624" y="2347139"/>
            <a:ext cx="3888432" cy="3416320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Do </a:t>
            </a:r>
            <a:r>
              <a:rPr lang="fr-FR" dirty="0" smtClean="0"/>
              <a:t>I 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/>
              <a:t>?</a:t>
            </a:r>
            <a:endParaRPr lang="fr-FR" i="1" dirty="0" smtClean="0"/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we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dirty="0" smtClean="0"/>
          </a:p>
          <a:p>
            <a:r>
              <a:rPr lang="fr-FR" dirty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dirty="0" smtClean="0"/>
          </a:p>
          <a:p>
            <a:r>
              <a:rPr lang="fr-FR" i="1" dirty="0" smtClean="0"/>
              <a:t>.</a:t>
            </a:r>
            <a:r>
              <a:rPr lang="fr-FR" dirty="0">
                <a:solidFill>
                  <a:srgbClr val="FF0000"/>
                </a:solidFill>
              </a:rPr>
              <a:t> Do </a:t>
            </a:r>
            <a:r>
              <a:rPr lang="fr-FR" dirty="0" err="1" smtClean="0"/>
              <a:t>they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5148064" y="2347139"/>
            <a:ext cx="3168352" cy="2031325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</a:t>
            </a:r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:</a:t>
            </a:r>
          </a:p>
          <a:p>
            <a:endParaRPr lang="fr-FR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fr-FR" i="1" dirty="0" smtClean="0">
                <a:solidFill>
                  <a:srgbClr val="FF0066"/>
                </a:solidFill>
              </a:rPr>
              <a:t>DO + </a:t>
            </a:r>
            <a:r>
              <a:rPr lang="fr-FR" i="1" dirty="0" err="1" smtClean="0">
                <a:solidFill>
                  <a:srgbClr val="FF0066"/>
                </a:solidFill>
              </a:rPr>
              <a:t>subject</a:t>
            </a:r>
            <a:r>
              <a:rPr lang="fr-FR" i="1" dirty="0" smtClean="0">
                <a:solidFill>
                  <a:srgbClr val="FF0066"/>
                </a:solidFill>
              </a:rPr>
              <a:t> + </a:t>
            </a:r>
            <a:r>
              <a:rPr lang="fr-FR" i="1" dirty="0" err="1" smtClean="0">
                <a:solidFill>
                  <a:srgbClr val="FF0066"/>
                </a:solidFill>
              </a:rPr>
              <a:t>Verb</a:t>
            </a:r>
            <a:r>
              <a:rPr lang="fr-FR" i="1" dirty="0" smtClean="0">
                <a:solidFill>
                  <a:srgbClr val="FF0066"/>
                </a:solidFill>
              </a:rPr>
              <a:t> +?</a:t>
            </a: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16549" y="348731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/>
              <a:t>?</a:t>
            </a:r>
            <a:endParaRPr lang="fr-FR" dirty="0"/>
          </a:p>
        </p:txBody>
      </p:sp>
      <p:pic>
        <p:nvPicPr>
          <p:cNvPr id="11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54566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724128" y="34873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66"/>
                </a:solidFill>
              </a:rPr>
              <a:t>DO</a:t>
            </a:r>
            <a:r>
              <a:rPr lang="fr-FR" dirty="0" smtClean="0">
                <a:solidFill>
                  <a:srgbClr val="FFFF00"/>
                </a:solidFill>
              </a:rPr>
              <a:t>ES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dirty="0" err="1" smtClean="0">
                <a:solidFill>
                  <a:srgbClr val="FF0066"/>
                </a:solidFill>
              </a:rPr>
              <a:t>he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she</a:t>
            </a:r>
            <a:r>
              <a:rPr lang="fr-FR" dirty="0" smtClean="0">
                <a:solidFill>
                  <a:srgbClr val="FF0066"/>
                </a:solidFill>
              </a:rPr>
              <a:t> / </a:t>
            </a:r>
            <a:r>
              <a:rPr lang="fr-FR" dirty="0" err="1" smtClean="0">
                <a:solidFill>
                  <a:srgbClr val="FF0066"/>
                </a:solidFill>
              </a:rPr>
              <a:t>it</a:t>
            </a:r>
            <a:r>
              <a:rPr lang="fr-FR" dirty="0" smtClean="0">
                <a:solidFill>
                  <a:srgbClr val="FF0000"/>
                </a:solidFill>
              </a:rPr>
              <a:t> +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endParaRPr lang="fr-FR" dirty="0" smtClean="0">
              <a:solidFill>
                <a:srgbClr val="FF0066"/>
              </a:solidFill>
            </a:endParaRPr>
          </a:p>
          <a:p>
            <a:pPr algn="ctr"/>
            <a:r>
              <a:rPr lang="fr-FR" dirty="0" smtClean="0">
                <a:solidFill>
                  <a:srgbClr val="FF0066"/>
                </a:solidFill>
              </a:rPr>
              <a:t>+ 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8078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When</a:t>
            </a:r>
            <a:r>
              <a:rPr lang="fr-FR" sz="2400" dirty="0" smtClean="0">
                <a:solidFill>
                  <a:srgbClr val="FFFF00"/>
                </a:solidFill>
              </a:rPr>
              <a:t> do </a:t>
            </a:r>
            <a:r>
              <a:rPr lang="fr-FR" sz="2400" dirty="0" err="1" smtClean="0">
                <a:solidFill>
                  <a:srgbClr val="FFFF00"/>
                </a:solidFill>
              </a:rPr>
              <a:t>we</a:t>
            </a:r>
            <a:r>
              <a:rPr lang="fr-FR" sz="2400" dirty="0" smtClean="0">
                <a:solidFill>
                  <a:srgbClr val="FFFF00"/>
                </a:solidFill>
              </a:rPr>
              <a:t> use the </a:t>
            </a:r>
            <a:r>
              <a:rPr lang="fr-FR" sz="2400" dirty="0" err="1" smtClean="0">
                <a:solidFill>
                  <a:srgbClr val="FFFF00"/>
                </a:solidFill>
              </a:rPr>
              <a:t>present</a:t>
            </a:r>
            <a:r>
              <a:rPr lang="fr-FR" sz="2400" dirty="0" smtClean="0">
                <a:solidFill>
                  <a:srgbClr val="FFFF00"/>
                </a:solidFill>
              </a:rPr>
              <a:t> simple?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03648" y="1988840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To talk about </a:t>
            </a:r>
            <a:r>
              <a:rPr lang="fr-FR" dirty="0" err="1" smtClean="0">
                <a:solidFill>
                  <a:srgbClr val="FF0066"/>
                </a:solidFill>
              </a:rPr>
              <a:t>things</a:t>
            </a:r>
            <a:r>
              <a:rPr lang="fr-FR" dirty="0" smtClean="0">
                <a:solidFill>
                  <a:srgbClr val="FF0066"/>
                </a:solidFill>
              </a:rPr>
              <a:t> in </a:t>
            </a:r>
            <a:r>
              <a:rPr lang="fr-FR" dirty="0" err="1" smtClean="0">
                <a:solidFill>
                  <a:srgbClr val="FF0066"/>
                </a:solidFill>
              </a:rPr>
              <a:t>general</a:t>
            </a:r>
            <a:r>
              <a:rPr lang="fr-FR" dirty="0" smtClean="0">
                <a:solidFill>
                  <a:srgbClr val="FF0066"/>
                </a:solidFill>
              </a:rPr>
              <a:t>, to </a:t>
            </a:r>
            <a:r>
              <a:rPr lang="fr-FR" dirty="0" err="1" smtClean="0">
                <a:solidFill>
                  <a:srgbClr val="FF0066"/>
                </a:solidFill>
              </a:rPr>
              <a:t>say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that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something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happens</a:t>
            </a:r>
            <a:r>
              <a:rPr lang="fr-FR" dirty="0" smtClean="0">
                <a:solidFill>
                  <a:srgbClr val="FF0066"/>
                </a:solidFill>
              </a:rPr>
              <a:t> all the </a:t>
            </a:r>
            <a:r>
              <a:rPr lang="fr-FR" dirty="0" err="1" smtClean="0">
                <a:solidFill>
                  <a:srgbClr val="FF0066"/>
                </a:solidFill>
              </a:rPr>
              <a:t>the</a:t>
            </a:r>
            <a:r>
              <a:rPr lang="fr-FR" dirty="0" smtClean="0">
                <a:solidFill>
                  <a:srgbClr val="FF0066"/>
                </a:solidFill>
              </a:rPr>
              <a:t> time or </a:t>
            </a:r>
            <a:r>
              <a:rPr lang="fr-FR" dirty="0" err="1" smtClean="0">
                <a:solidFill>
                  <a:srgbClr val="FF0066"/>
                </a:solidFill>
              </a:rPr>
              <a:t>repeatedly</a:t>
            </a:r>
            <a:r>
              <a:rPr lang="fr-FR" dirty="0" smtClean="0">
                <a:solidFill>
                  <a:srgbClr val="FF0066"/>
                </a:solidFill>
              </a:rPr>
              <a:t>, or </a:t>
            </a:r>
            <a:r>
              <a:rPr lang="fr-FR" dirty="0" err="1" smtClean="0">
                <a:solidFill>
                  <a:srgbClr val="FF0066"/>
                </a:solidFill>
              </a:rPr>
              <a:t>that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something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true</a:t>
            </a:r>
            <a:r>
              <a:rPr lang="fr-FR" dirty="0" smtClean="0">
                <a:solidFill>
                  <a:srgbClr val="FF0066"/>
                </a:solidFill>
              </a:rPr>
              <a:t> in </a:t>
            </a:r>
            <a:r>
              <a:rPr lang="fr-FR" dirty="0" err="1" smtClean="0">
                <a:solidFill>
                  <a:srgbClr val="FF0066"/>
                </a:solidFill>
              </a:rPr>
              <a:t>general</a:t>
            </a:r>
            <a:r>
              <a:rPr lang="fr-FR" sz="1600" dirty="0" smtClean="0">
                <a:solidFill>
                  <a:srgbClr val="FF0066"/>
                </a:solidFill>
              </a:rPr>
              <a:t>.</a:t>
            </a:r>
            <a:endParaRPr lang="fr-FR" sz="1600" dirty="0">
              <a:solidFill>
                <a:srgbClr val="FF006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47664" y="314096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Examples</a:t>
            </a:r>
            <a:r>
              <a:rPr lang="fr-FR" dirty="0" smtClean="0">
                <a:solidFill>
                  <a:srgbClr val="FFFF00"/>
                </a:solidFill>
              </a:rPr>
              <a:t> :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usually</a:t>
            </a:r>
            <a:r>
              <a:rPr lang="fr-FR" dirty="0" smtClean="0"/>
              <a:t> </a:t>
            </a:r>
            <a:r>
              <a:rPr lang="fr-FR" u="sng" dirty="0" smtClean="0"/>
              <a:t>go</a:t>
            </a:r>
            <a:r>
              <a:rPr lang="fr-FR" dirty="0" smtClean="0"/>
              <a:t> to London </a:t>
            </a:r>
            <a:r>
              <a:rPr lang="fr-FR" dirty="0" err="1" smtClean="0"/>
              <a:t>at</a:t>
            </a:r>
            <a:r>
              <a:rPr lang="fr-FR" dirty="0" smtClean="0"/>
              <a:t> weekends.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Earth</a:t>
            </a:r>
            <a:r>
              <a:rPr lang="fr-FR" dirty="0" smtClean="0"/>
              <a:t> </a:t>
            </a:r>
            <a:r>
              <a:rPr lang="fr-FR" u="sng" dirty="0" err="1" smtClean="0"/>
              <a:t>goes</a:t>
            </a:r>
            <a:r>
              <a:rPr lang="fr-FR" dirty="0" smtClean="0"/>
              <a:t> round the </a:t>
            </a:r>
            <a:r>
              <a:rPr lang="fr-FR" dirty="0" err="1" smtClean="0"/>
              <a:t>sun</a:t>
            </a:r>
            <a:r>
              <a:rPr lang="fr-FR" dirty="0" smtClean="0"/>
              <a:t>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511660" y="46182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To </a:t>
            </a:r>
            <a:r>
              <a:rPr lang="fr-FR" dirty="0" err="1" smtClean="0">
                <a:solidFill>
                  <a:srgbClr val="FF0066"/>
                </a:solidFill>
              </a:rPr>
              <a:t>say</a:t>
            </a:r>
            <a:r>
              <a:rPr lang="fr-FR" dirty="0" smtClean="0">
                <a:solidFill>
                  <a:srgbClr val="FF0066"/>
                </a:solidFill>
              </a:rPr>
              <a:t> how </a:t>
            </a:r>
            <a:r>
              <a:rPr lang="fr-FR" dirty="0" err="1" smtClean="0">
                <a:solidFill>
                  <a:srgbClr val="FF0066"/>
                </a:solidFill>
              </a:rPr>
              <a:t>often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we</a:t>
            </a:r>
            <a:r>
              <a:rPr lang="fr-FR" dirty="0" smtClean="0">
                <a:solidFill>
                  <a:srgbClr val="FF0066"/>
                </a:solidFill>
              </a:rPr>
              <a:t> do </a:t>
            </a:r>
            <a:r>
              <a:rPr lang="fr-FR" dirty="0" err="1" smtClean="0">
                <a:solidFill>
                  <a:srgbClr val="FF0066"/>
                </a:solidFill>
              </a:rPr>
              <a:t>things</a:t>
            </a:r>
            <a:r>
              <a:rPr lang="fr-FR" dirty="0" smtClean="0">
                <a:solidFill>
                  <a:srgbClr val="FF0066"/>
                </a:solidFill>
              </a:rPr>
              <a:t>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569614" y="5157192"/>
            <a:ext cx="65527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Example</a:t>
            </a:r>
            <a:r>
              <a:rPr lang="fr-FR" dirty="0" smtClean="0">
                <a:solidFill>
                  <a:srgbClr val="FFFF00"/>
                </a:solidFill>
              </a:rPr>
              <a:t> :</a:t>
            </a:r>
          </a:p>
          <a:p>
            <a:endParaRPr lang="fr-FR" dirty="0"/>
          </a:p>
          <a:p>
            <a:r>
              <a:rPr lang="fr-FR" dirty="0" smtClean="0"/>
              <a:t>Mary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u="sng" dirty="0" err="1" smtClean="0"/>
              <a:t>washes</a:t>
            </a:r>
            <a:r>
              <a:rPr lang="fr-FR" dirty="0" smtClean="0"/>
              <a:t> </a:t>
            </a:r>
            <a:r>
              <a:rPr lang="fr-FR" dirty="0" err="1" smtClean="0"/>
              <a:t>her</a:t>
            </a:r>
            <a:r>
              <a:rPr lang="fr-FR" dirty="0" smtClean="0"/>
              <a:t> car.</a:t>
            </a:r>
          </a:p>
          <a:p>
            <a:endParaRPr lang="fr-FR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192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3" grpId="0"/>
      <p:bldP spid="9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37302" y="530310"/>
            <a:ext cx="8183169" cy="6067042"/>
          </a:xfrm>
          <a:prstGeom prst="roundRect">
            <a:avLst/>
          </a:prstGeom>
          <a:ln cmpd="dbl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Spelling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rules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75656" y="177281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The </a:t>
            </a:r>
            <a:r>
              <a:rPr lang="fr-FR" dirty="0" err="1" smtClean="0">
                <a:solidFill>
                  <a:srgbClr val="FF0066"/>
                </a:solidFill>
              </a:rPr>
              <a:t>ending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smtClean="0">
                <a:solidFill>
                  <a:srgbClr val="FFFF00"/>
                </a:solidFill>
              </a:rPr>
              <a:t>–es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ends in </a:t>
            </a:r>
            <a:r>
              <a:rPr lang="fr-FR" dirty="0" smtClean="0">
                <a:solidFill>
                  <a:srgbClr val="0070C0"/>
                </a:solidFill>
              </a:rPr>
              <a:t>–s/ -</a:t>
            </a:r>
            <a:r>
              <a:rPr lang="fr-FR" dirty="0" err="1" smtClean="0">
                <a:solidFill>
                  <a:srgbClr val="0070C0"/>
                </a:solidFill>
              </a:rPr>
              <a:t>ss</a:t>
            </a:r>
            <a:r>
              <a:rPr lang="fr-FR" dirty="0" smtClean="0">
                <a:solidFill>
                  <a:srgbClr val="0070C0"/>
                </a:solidFill>
              </a:rPr>
              <a:t> / -sh / -</a:t>
            </a:r>
            <a:r>
              <a:rPr lang="fr-FR" dirty="0" err="1" smtClean="0">
                <a:solidFill>
                  <a:srgbClr val="0070C0"/>
                </a:solidFill>
              </a:rPr>
              <a:t>ch</a:t>
            </a:r>
            <a:r>
              <a:rPr lang="fr-FR" dirty="0" smtClean="0">
                <a:solidFill>
                  <a:srgbClr val="0070C0"/>
                </a:solidFill>
              </a:rPr>
              <a:t> / -x / -o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203848" y="2385032"/>
            <a:ext cx="2232248" cy="923330"/>
          </a:xfrm>
          <a:prstGeom prst="rect">
            <a:avLst/>
          </a:prstGeom>
          <a:noFill/>
          <a:ln w="41275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Wash           </a:t>
            </a:r>
            <a:r>
              <a:rPr lang="fr-FR" dirty="0" err="1" smtClean="0"/>
              <a:t>wash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endParaRPr lang="fr-FR" dirty="0"/>
          </a:p>
          <a:p>
            <a:pPr algn="ctr"/>
            <a:r>
              <a:rPr lang="fr-FR" dirty="0" smtClean="0"/>
              <a:t>Miss             miss</a:t>
            </a:r>
            <a:r>
              <a:rPr lang="fr-FR" dirty="0" smtClean="0">
                <a:solidFill>
                  <a:srgbClr val="FFFF00"/>
                </a:solidFill>
              </a:rPr>
              <a:t>es</a:t>
            </a:r>
            <a:endParaRPr lang="fr-FR" dirty="0"/>
          </a:p>
          <a:p>
            <a:pPr algn="ctr"/>
            <a:r>
              <a:rPr lang="fr-FR" dirty="0" smtClean="0"/>
              <a:t>Go                </a:t>
            </a:r>
            <a:r>
              <a:rPr lang="fr-FR" dirty="0" err="1" smtClean="0"/>
              <a:t>go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1547664" y="393305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If a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ends in a </a:t>
            </a:r>
            <a:r>
              <a:rPr lang="fr-FR" dirty="0" smtClean="0">
                <a:solidFill>
                  <a:srgbClr val="0070C0"/>
                </a:solidFill>
              </a:rPr>
              <a:t>consonant + y (-by / -</a:t>
            </a:r>
            <a:r>
              <a:rPr lang="fr-FR" dirty="0" err="1" smtClean="0">
                <a:solidFill>
                  <a:srgbClr val="0070C0"/>
                </a:solidFill>
              </a:rPr>
              <a:t>ry</a:t>
            </a:r>
            <a:r>
              <a:rPr lang="fr-FR" dirty="0" smtClean="0">
                <a:solidFill>
                  <a:srgbClr val="0070C0"/>
                </a:solidFill>
              </a:rPr>
              <a:t> / -</a:t>
            </a:r>
            <a:r>
              <a:rPr lang="fr-FR" dirty="0" err="1" smtClean="0">
                <a:solidFill>
                  <a:srgbClr val="0070C0"/>
                </a:solidFill>
              </a:rPr>
              <a:t>sy</a:t>
            </a:r>
            <a:r>
              <a:rPr lang="fr-FR" dirty="0" smtClean="0">
                <a:solidFill>
                  <a:srgbClr val="0070C0"/>
                </a:solidFill>
              </a:rPr>
              <a:t> …) ,</a:t>
            </a:r>
            <a:r>
              <a:rPr lang="fr-FR" dirty="0">
                <a:solidFill>
                  <a:srgbClr val="FF0066"/>
                </a:solidFill>
              </a:rPr>
              <a:t> </a:t>
            </a:r>
            <a:r>
              <a:rPr lang="fr-FR" dirty="0" smtClean="0">
                <a:solidFill>
                  <a:srgbClr val="FF0066"/>
                </a:solidFill>
              </a:rPr>
              <a:t>« y » changes to </a:t>
            </a:r>
            <a:r>
              <a:rPr lang="fr-FR" dirty="0" smtClean="0">
                <a:solidFill>
                  <a:srgbClr val="FFFF00"/>
                </a:solidFill>
              </a:rPr>
              <a:t>–</a:t>
            </a:r>
            <a:r>
              <a:rPr lang="fr-FR" dirty="0" err="1" smtClean="0">
                <a:solidFill>
                  <a:srgbClr val="FFFF00"/>
                </a:solidFill>
              </a:rPr>
              <a:t>ie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before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ending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smtClean="0">
                <a:solidFill>
                  <a:srgbClr val="FFFF00"/>
                </a:solidFill>
              </a:rPr>
              <a:t>« s »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203848" y="4797152"/>
            <a:ext cx="2160240" cy="646331"/>
          </a:xfrm>
          <a:prstGeom prst="rect">
            <a:avLst/>
          </a:prstGeom>
          <a:noFill/>
          <a:ln w="41275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Hurry</a:t>
            </a:r>
            <a:r>
              <a:rPr lang="fr-FR" dirty="0" smtClean="0"/>
              <a:t>         </a:t>
            </a:r>
            <a:r>
              <a:rPr lang="fr-FR" dirty="0" err="1" smtClean="0"/>
              <a:t>hurr</a:t>
            </a:r>
            <a:r>
              <a:rPr lang="fr-FR" dirty="0" err="1" smtClean="0">
                <a:solidFill>
                  <a:srgbClr val="FFFF00"/>
                </a:solidFill>
              </a:rPr>
              <a:t>ies</a:t>
            </a:r>
            <a:endParaRPr lang="fr-FR" dirty="0" smtClean="0">
              <a:solidFill>
                <a:srgbClr val="FFFF00"/>
              </a:solidFill>
            </a:endParaRPr>
          </a:p>
          <a:p>
            <a:r>
              <a:rPr lang="fr-FR" dirty="0" err="1" smtClean="0"/>
              <a:t>Try</a:t>
            </a:r>
            <a:r>
              <a:rPr lang="fr-FR" dirty="0" smtClean="0"/>
              <a:t>              tr</a:t>
            </a:r>
            <a:r>
              <a:rPr lang="fr-FR" dirty="0" smtClean="0">
                <a:solidFill>
                  <a:srgbClr val="FFFF00"/>
                </a:solidFill>
              </a:rPr>
              <a:t>ies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979712" y="57332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dirty="0" smtClean="0"/>
              <a:t>                    </a:t>
            </a:r>
            <a:r>
              <a:rPr lang="fr-FR" dirty="0" err="1" smtClean="0"/>
              <a:t>play</a:t>
            </a:r>
            <a:r>
              <a:rPr lang="fr-FR" dirty="0" smtClean="0"/>
              <a:t>    </a:t>
            </a:r>
            <a:r>
              <a:rPr lang="fr-FR" dirty="0" err="1" smtClean="0"/>
              <a:t>play</a:t>
            </a:r>
            <a:r>
              <a:rPr lang="fr-FR" dirty="0" err="1" smtClean="0">
                <a:solidFill>
                  <a:srgbClr val="FFFF00"/>
                </a:solidFill>
              </a:rPr>
              <a:t>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</a:t>
            </a:r>
            <a:r>
              <a:rPr lang="fr-FR" dirty="0" smtClean="0">
                <a:solidFill>
                  <a:srgbClr val="FF0066"/>
                </a:solidFill>
              </a:rPr>
              <a:t>« a » </a:t>
            </a:r>
            <a:r>
              <a:rPr lang="fr-FR" dirty="0" err="1" smtClean="0">
                <a:solidFill>
                  <a:srgbClr val="FF0066"/>
                </a:solidFill>
              </a:rPr>
              <a:t>isn’t</a:t>
            </a:r>
            <a:r>
              <a:rPr lang="fr-FR" dirty="0" smtClean="0">
                <a:solidFill>
                  <a:srgbClr val="FF0066"/>
                </a:solidFill>
              </a:rPr>
              <a:t> a consonant, </a:t>
            </a:r>
            <a:r>
              <a:rPr lang="fr-FR" dirty="0" err="1" smtClean="0">
                <a:solidFill>
                  <a:srgbClr val="FF0066"/>
                </a:solidFill>
              </a:rPr>
              <a:t>it’s</a:t>
            </a:r>
            <a:r>
              <a:rPr lang="fr-FR" dirty="0" smtClean="0">
                <a:solidFill>
                  <a:srgbClr val="FF0066"/>
                </a:solidFill>
              </a:rPr>
              <a:t> a </a:t>
            </a:r>
            <a:r>
              <a:rPr lang="fr-FR" dirty="0" err="1" smtClean="0">
                <a:solidFill>
                  <a:srgbClr val="FF0066"/>
                </a:solidFill>
              </a:rPr>
              <a:t>vowel</a:t>
            </a:r>
            <a:r>
              <a:rPr lang="fr-FR" dirty="0">
                <a:solidFill>
                  <a:srgbClr val="FF0066"/>
                </a:solidFill>
              </a:rPr>
              <a:t> !</a:t>
            </a:r>
            <a:endParaRPr lang="fr-FR" dirty="0" smtClean="0"/>
          </a:p>
        </p:txBody>
      </p:sp>
      <p:pic>
        <p:nvPicPr>
          <p:cNvPr id="20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905148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965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 animBg="1"/>
      <p:bldP spid="9" grpId="0"/>
      <p:bldP spid="14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708721" y="116632"/>
            <a:ext cx="7704856" cy="64807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3728" y="162880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latin typeface="Symbol" pitchFamily="18" charset="2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33162" y="69269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Pronunciation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20951" y="130563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 The final « s »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pronounced</a:t>
            </a:r>
            <a:r>
              <a:rPr lang="fr-FR" dirty="0" smtClean="0">
                <a:solidFill>
                  <a:srgbClr val="FF0066"/>
                </a:solidFill>
              </a:rPr>
              <a:t> /s/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verbs</a:t>
            </a:r>
            <a:r>
              <a:rPr lang="fr-FR" dirty="0" smtClean="0">
                <a:solidFill>
                  <a:srgbClr val="FF0066"/>
                </a:solidFill>
              </a:rPr>
              <a:t> end </a:t>
            </a:r>
            <a:r>
              <a:rPr lang="fr-FR" dirty="0" err="1" smtClean="0">
                <a:solidFill>
                  <a:srgbClr val="FF0066"/>
                </a:solidFill>
              </a:rPr>
              <a:t>with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these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sounds</a:t>
            </a:r>
            <a:r>
              <a:rPr lang="fr-FR" dirty="0" smtClean="0">
                <a:solidFill>
                  <a:srgbClr val="FF0066"/>
                </a:solidFill>
              </a:rPr>
              <a:t> : </a:t>
            </a:r>
            <a:r>
              <a:rPr lang="fr-FR" dirty="0" smtClean="0"/>
              <a:t>/p/ , /t/ ,/k/ ,/f/ </a:t>
            </a:r>
            <a:r>
              <a:rPr lang="fr-FR" dirty="0" smtClean="0">
                <a:solidFill>
                  <a:srgbClr val="FF0066"/>
                </a:solidFill>
              </a:rPr>
              <a:t>and </a:t>
            </a:r>
            <a:r>
              <a:rPr lang="en-GB" dirty="0" smtClean="0"/>
              <a:t>/</a:t>
            </a:r>
            <a:r>
              <a:rPr lang="pt-BR" dirty="0"/>
              <a:t>θ</a:t>
            </a:r>
            <a:r>
              <a:rPr lang="en-GB" dirty="0" smtClean="0"/>
              <a:t>/</a:t>
            </a:r>
            <a:endParaRPr lang="pt-PT" dirty="0"/>
          </a:p>
        </p:txBody>
      </p:sp>
      <p:sp>
        <p:nvSpPr>
          <p:cNvPr id="6" name="ZoneTexte 5"/>
          <p:cNvSpPr txBox="1"/>
          <p:nvPr/>
        </p:nvSpPr>
        <p:spPr>
          <a:xfrm>
            <a:off x="1503276" y="21328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makes</a:t>
            </a:r>
            <a:r>
              <a:rPr lang="fr-FR" dirty="0" smtClean="0"/>
              <a:t> </a:t>
            </a:r>
            <a:r>
              <a:rPr lang="fr-FR" dirty="0" err="1" smtClean="0"/>
              <a:t>her</a:t>
            </a:r>
            <a:r>
              <a:rPr lang="fr-FR" dirty="0" smtClean="0"/>
              <a:t> </a:t>
            </a:r>
            <a:r>
              <a:rPr lang="fr-FR" dirty="0" err="1" smtClean="0"/>
              <a:t>bed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7" name="she makes her be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245162" y="2491807"/>
            <a:ext cx="338234" cy="33823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837941" y="2132856"/>
            <a:ext cx="3102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/>
              <a:t>likes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</a:t>
            </a:r>
            <a:r>
              <a:rPr lang="fr-FR" dirty="0" err="1" smtClean="0"/>
              <a:t>video</a:t>
            </a:r>
            <a:r>
              <a:rPr lang="fr-FR" dirty="0" smtClean="0"/>
              <a:t> </a:t>
            </a:r>
            <a:r>
              <a:rPr lang="fr-FR" dirty="0" err="1" smtClean="0"/>
              <a:t>games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0" name="he likes playing video games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012160" y="2521630"/>
            <a:ext cx="376808" cy="37680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387393" y="314096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The final « s »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pronounced</a:t>
            </a:r>
            <a:r>
              <a:rPr lang="fr-FR" dirty="0" smtClean="0">
                <a:solidFill>
                  <a:srgbClr val="FF0066"/>
                </a:solidFill>
              </a:rPr>
              <a:t> /z/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verbs</a:t>
            </a:r>
            <a:r>
              <a:rPr lang="fr-FR" dirty="0" smtClean="0">
                <a:solidFill>
                  <a:srgbClr val="FF0066"/>
                </a:solidFill>
              </a:rPr>
              <a:t> end </a:t>
            </a:r>
            <a:r>
              <a:rPr lang="fr-FR" dirty="0" err="1" smtClean="0">
                <a:solidFill>
                  <a:srgbClr val="FF0066"/>
                </a:solidFill>
              </a:rPr>
              <a:t>with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these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sounds</a:t>
            </a:r>
            <a:r>
              <a:rPr lang="fr-FR" dirty="0" smtClean="0">
                <a:solidFill>
                  <a:srgbClr val="FF0066"/>
                </a:solidFill>
              </a:rPr>
              <a:t> :</a:t>
            </a:r>
            <a:r>
              <a:rPr lang="fr-FR" dirty="0" smtClean="0"/>
              <a:t>/b/, /d/, /g/, /v/, /</a:t>
            </a:r>
            <a:r>
              <a:rPr lang="fr-FR" dirty="0" smtClean="0">
                <a:latin typeface="Lucida Calligraphy"/>
              </a:rPr>
              <a:t>ð</a:t>
            </a:r>
            <a:r>
              <a:rPr lang="fr-FR" dirty="0" smtClean="0"/>
              <a:t>/, /l/, /m/, /n/ , /</a:t>
            </a:r>
            <a:r>
              <a:rPr lang="fr-FR" dirty="0" smtClean="0">
                <a:latin typeface="Lucida Sans Unicode"/>
                <a:cs typeface="Lucida Sans Unicode"/>
              </a:rPr>
              <a:t>ŋ/,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err="1" smtClean="0">
                <a:cs typeface="Lucida Sans Unicode"/>
              </a:rPr>
              <a:t>e</a:t>
            </a:r>
            <a:r>
              <a:rPr lang="fr-FR" dirty="0" err="1" smtClean="0">
                <a:latin typeface="Lucida Sans Unicode"/>
                <a:cs typeface="Lucida Sans Unicode"/>
              </a:rPr>
              <a:t>ɪ</a:t>
            </a:r>
            <a:r>
              <a:rPr lang="fr-FR" dirty="0">
                <a:cs typeface="Lucida Sans Unicode"/>
              </a:rPr>
              <a:t>/</a:t>
            </a:r>
            <a:r>
              <a:rPr lang="fr-FR" dirty="0" smtClean="0">
                <a:latin typeface="Lucida Sans Unicode"/>
                <a:cs typeface="Lucida Sans Unicode"/>
              </a:rPr>
              <a:t> </a:t>
            </a:r>
            <a:r>
              <a:rPr lang="fr-FR" dirty="0" smtClean="0">
                <a:solidFill>
                  <a:srgbClr val="FF0066"/>
                </a:solidFill>
                <a:latin typeface="Lucida Sans Unicode"/>
                <a:cs typeface="Lucida Sans Unicode"/>
              </a:rPr>
              <a:t>and</a:t>
            </a:r>
            <a:r>
              <a:rPr lang="fr-FR" dirty="0" smtClean="0">
                <a:latin typeface="Lucida Sans Unicode"/>
                <a:cs typeface="Lucida Sans Unicode"/>
              </a:rPr>
              <a:t> 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err="1" smtClean="0">
                <a:cs typeface="Lucida Sans Unicode"/>
              </a:rPr>
              <a:t>a</a:t>
            </a:r>
            <a:r>
              <a:rPr lang="fr-FR" dirty="0" err="1" smtClean="0">
                <a:latin typeface="Lucida Sans Unicode"/>
                <a:cs typeface="Lucida Sans Unicode"/>
              </a:rPr>
              <a:t>ɪ</a:t>
            </a:r>
            <a:r>
              <a:rPr lang="fr-FR" dirty="0" smtClean="0">
                <a:latin typeface="Lucida Sans Unicode"/>
                <a:cs typeface="Lucida Sans Unicode"/>
              </a:rPr>
              <a:t>/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15617" y="3933056"/>
            <a:ext cx="3240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Tom </a:t>
            </a:r>
            <a:r>
              <a:rPr lang="fr-FR" dirty="0" err="1" smtClean="0"/>
              <a:t>plays</a:t>
            </a:r>
            <a:r>
              <a:rPr lang="fr-FR" dirty="0" smtClean="0"/>
              <a:t> football on Tuesdays.</a:t>
            </a:r>
            <a:endParaRPr lang="fr-FR" dirty="0"/>
          </a:p>
        </p:txBody>
      </p:sp>
      <p:pic>
        <p:nvPicPr>
          <p:cNvPr id="14" name="tom plays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195737" y="4415698"/>
            <a:ext cx="330860" cy="33086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372728" y="3933056"/>
            <a:ext cx="203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loves </a:t>
            </a:r>
            <a:r>
              <a:rPr lang="fr-FR" dirty="0" err="1" smtClean="0"/>
              <a:t>animals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7" name="she loves animals.wav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010319" y="4302388"/>
            <a:ext cx="330860" cy="33086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387393" y="4941168"/>
            <a:ext cx="671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The final « s »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pronounced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iz</a:t>
            </a:r>
            <a:r>
              <a:rPr lang="fr-FR" dirty="0" smtClean="0">
                <a:solidFill>
                  <a:srgbClr val="FF0066"/>
                </a:solidFill>
              </a:rPr>
              <a:t>/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verbs</a:t>
            </a:r>
            <a:r>
              <a:rPr lang="fr-FR" dirty="0" smtClean="0">
                <a:solidFill>
                  <a:srgbClr val="FF0066"/>
                </a:solidFill>
              </a:rPr>
              <a:t> end </a:t>
            </a:r>
            <a:r>
              <a:rPr lang="fr-FR" dirty="0" err="1" smtClean="0">
                <a:solidFill>
                  <a:srgbClr val="FF0066"/>
                </a:solidFill>
              </a:rPr>
              <a:t>with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these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sounds</a:t>
            </a:r>
            <a:r>
              <a:rPr lang="fr-FR" dirty="0" smtClean="0">
                <a:solidFill>
                  <a:srgbClr val="FF0066"/>
                </a:solidFill>
              </a:rPr>
              <a:t> : </a:t>
            </a:r>
            <a:r>
              <a:rPr lang="fr-FR" dirty="0" smtClean="0"/>
              <a:t>/s/, /z/, /</a:t>
            </a:r>
            <a:r>
              <a:rPr lang="fr-FR" dirty="0" smtClean="0">
                <a:latin typeface="Lucida Sans Unicode"/>
                <a:cs typeface="Lucida Sans Unicode"/>
              </a:rPr>
              <a:t>ʃ</a:t>
            </a:r>
            <a:r>
              <a:rPr lang="fr-FR" dirty="0" smtClean="0">
                <a:cs typeface="Lucida Sans Unicode"/>
              </a:rPr>
              <a:t>/, /</a:t>
            </a:r>
            <a:r>
              <a:rPr lang="fr-FR" dirty="0" err="1" smtClean="0">
                <a:cs typeface="Lucida Sans Unicode"/>
              </a:rPr>
              <a:t>t</a:t>
            </a:r>
            <a:r>
              <a:rPr lang="fr-FR" dirty="0" err="1" smtClean="0">
                <a:latin typeface="Lucida Sans Unicode"/>
                <a:cs typeface="Lucida Sans Unicode"/>
              </a:rPr>
              <a:t>ʃ</a:t>
            </a:r>
            <a:r>
              <a:rPr lang="fr-FR" dirty="0" smtClean="0">
                <a:cs typeface="Lucida Sans Unicode"/>
              </a:rPr>
              <a:t>/ </a:t>
            </a:r>
            <a:r>
              <a:rPr lang="fr-FR" dirty="0" smtClean="0">
                <a:solidFill>
                  <a:srgbClr val="FF0066"/>
                </a:solidFill>
                <a:cs typeface="Lucida Sans Unicode"/>
              </a:rPr>
              <a:t>and 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err="1" smtClean="0">
                <a:cs typeface="Lucida Sans Unicode"/>
              </a:rPr>
              <a:t>d</a:t>
            </a:r>
            <a:r>
              <a:rPr lang="fr-FR" dirty="0" err="1" smtClean="0">
                <a:latin typeface="Lucida Sans Unicode"/>
                <a:cs typeface="Lucida Sans Unicode"/>
              </a:rPr>
              <a:t>ʒ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320951" y="5805264"/>
            <a:ext cx="303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Mary </a:t>
            </a:r>
            <a:r>
              <a:rPr lang="fr-FR" dirty="0" err="1" smtClean="0"/>
              <a:t>watches</a:t>
            </a:r>
            <a:r>
              <a:rPr lang="fr-FR" dirty="0" smtClean="0"/>
              <a:t> T.V </a:t>
            </a:r>
            <a:r>
              <a:rPr lang="fr-FR" dirty="0" err="1" smtClean="0"/>
              <a:t>everyday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20" name="mary.wav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229141" y="6180379"/>
            <a:ext cx="304800" cy="3048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076056" y="58052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Jerry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washes</a:t>
            </a:r>
            <a:r>
              <a:rPr lang="fr-FR" dirty="0" smtClean="0"/>
              <a:t> </a:t>
            </a:r>
            <a:r>
              <a:rPr lang="fr-FR" dirty="0" err="1" smtClean="0"/>
              <a:t>his</a:t>
            </a:r>
            <a:r>
              <a:rPr lang="fr-FR" dirty="0" smtClean="0"/>
              <a:t> car.</a:t>
            </a:r>
            <a:endParaRPr lang="fr-FR" dirty="0"/>
          </a:p>
        </p:txBody>
      </p:sp>
      <p:pic>
        <p:nvPicPr>
          <p:cNvPr id="22" name="jerry.wav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045272" y="6174596"/>
            <a:ext cx="310583" cy="31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0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5" grpId="0"/>
      <p:bldP spid="3" grpId="0"/>
      <p:bldP spid="6" grpId="0"/>
      <p:bldP spid="9" grpId="0"/>
      <p:bldP spid="11" grpId="0"/>
      <p:bldP spid="13" grpId="0"/>
      <p:bldP spid="15" grpId="0"/>
      <p:bldP spid="18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134" y="0"/>
            <a:ext cx="9207134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4" name="Picture 2" descr="http://www.narragansett.k12.ri.us/NES/swimweb/swimmingclip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883" y="2761239"/>
            <a:ext cx="2478716" cy="10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491880" y="21328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            </a:t>
            </a:r>
            <a:r>
              <a:rPr lang="fr-FR" b="1" dirty="0" err="1" smtClean="0"/>
              <a:t>swim</a:t>
            </a:r>
            <a:endParaRPr lang="fr-FR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475656" y="4293096"/>
            <a:ext cx="297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u="sng" dirty="0" err="1" smtClean="0"/>
              <a:t>swim</a:t>
            </a:r>
            <a:r>
              <a:rPr lang="fr-FR" dirty="0" smtClean="0"/>
              <a:t> everyday.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475656" y="48691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swim</a:t>
            </a:r>
            <a:r>
              <a:rPr lang="fr-FR" dirty="0" err="1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282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FF00"/>
                </a:solidFill>
              </a:rPr>
              <a:t>Now</a:t>
            </a:r>
            <a:r>
              <a:rPr lang="fr-FR" sz="2400" dirty="0" smtClean="0">
                <a:solidFill>
                  <a:srgbClr val="FFFF00"/>
                </a:solidFill>
              </a:rPr>
              <a:t>, </a:t>
            </a:r>
            <a:r>
              <a:rPr lang="fr-FR" sz="2400" dirty="0" err="1" smtClean="0">
                <a:solidFill>
                  <a:srgbClr val="FFFF00"/>
                </a:solidFill>
              </a:rPr>
              <a:t>it’s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your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turn</a:t>
            </a:r>
            <a:r>
              <a:rPr lang="fr-FR" sz="2400" dirty="0" smtClean="0">
                <a:solidFill>
                  <a:srgbClr val="FFFF00"/>
                </a:solidFill>
              </a:rPr>
              <a:t> :</a:t>
            </a:r>
            <a:endParaRPr lang="fr-FR" sz="24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publish.newsserv.com.au/epublisher/schools/moranbahss_stats/images/user_uploads/Clipart/comma_splices_run_ons_sm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244" y="2132856"/>
            <a:ext cx="2135504" cy="193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211960" y="17728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/>
              <a:t>Run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691680" y="44371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day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51571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/>
              <a:t>run</a:t>
            </a:r>
            <a:r>
              <a:rPr lang="fr-FR" dirty="0" err="1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2468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ln>
            <a:prstDash val="sysDash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771800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Verb</a:t>
            </a:r>
            <a:r>
              <a:rPr lang="fr-FR" b="1" dirty="0" smtClean="0"/>
              <a:t> :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endParaRPr lang="fr-FR" b="1" dirty="0"/>
          </a:p>
        </p:txBody>
      </p:sp>
      <p:pic>
        <p:nvPicPr>
          <p:cNvPr id="1026" name="Picture 2" descr="http://www.sudnow.com/graphics/content/home/pian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422" y="764704"/>
            <a:ext cx="1143972" cy="137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187624" y="170080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AFFIRMATIVE</a:t>
            </a:r>
          </a:p>
          <a:p>
            <a:pPr algn="ctr"/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187624" y="2347139"/>
            <a:ext cx="3600400" cy="3416320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You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148064" y="2347139"/>
            <a:ext cx="3024336" cy="2031325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</a:t>
            </a:r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:</a:t>
            </a:r>
          </a:p>
          <a:p>
            <a:endParaRPr lang="fr-FR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fr-FR" i="1" dirty="0" err="1" smtClean="0">
                <a:solidFill>
                  <a:srgbClr val="FF0066"/>
                </a:solidFill>
              </a:rPr>
              <a:t>Subject</a:t>
            </a:r>
            <a:r>
              <a:rPr lang="fr-FR" i="1" dirty="0" smtClean="0">
                <a:solidFill>
                  <a:srgbClr val="FF0066"/>
                </a:solidFill>
              </a:rPr>
              <a:t> +</a:t>
            </a:r>
            <a:r>
              <a:rPr lang="fr-FR" i="1" dirty="0" err="1" smtClean="0">
                <a:solidFill>
                  <a:srgbClr val="FF0066"/>
                </a:solidFill>
              </a:rPr>
              <a:t>Verb</a:t>
            </a:r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59632" y="348731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/>
              <a:t>play</a:t>
            </a:r>
            <a:r>
              <a:rPr lang="fr-FR" b="1" u="sng" dirty="0" err="1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dirty="0"/>
          </a:p>
        </p:txBody>
      </p:sp>
      <p:pic>
        <p:nvPicPr>
          <p:cNvPr id="12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54566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6012160" y="34873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66"/>
                </a:solidFill>
              </a:rPr>
              <a:t>He /</a:t>
            </a:r>
            <a:r>
              <a:rPr lang="fr-FR" dirty="0" err="1" smtClean="0">
                <a:solidFill>
                  <a:srgbClr val="FF0066"/>
                </a:solidFill>
              </a:rPr>
              <a:t>she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it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u="sng" dirty="0" smtClean="0">
                <a:solidFill>
                  <a:srgbClr val="FF0000"/>
                </a:solidFill>
              </a:rPr>
              <a:t>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5397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2" descr="http://www.narragansett.k12.ri.us/NES/swimweb/swimmingclip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883" y="2761239"/>
            <a:ext cx="2478716" cy="10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cteur droit 13"/>
          <p:cNvCxnSpPr/>
          <p:nvPr/>
        </p:nvCxnSpPr>
        <p:spPr>
          <a:xfrm flipV="1">
            <a:off x="3206883" y="2761239"/>
            <a:ext cx="2478716" cy="104321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206883" y="2761239"/>
            <a:ext cx="2478716" cy="104321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475656" y="443711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swim</a:t>
            </a:r>
            <a:r>
              <a:rPr lang="fr-FR" dirty="0" smtClean="0"/>
              <a:t> everyday.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475655" y="5157192"/>
            <a:ext cx="297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swim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963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FF00"/>
                </a:solidFill>
              </a:rPr>
              <a:t>Now</a:t>
            </a:r>
            <a:r>
              <a:rPr lang="fr-FR" sz="2400" dirty="0" smtClean="0">
                <a:solidFill>
                  <a:srgbClr val="FFFF00"/>
                </a:solidFill>
              </a:rPr>
              <a:t>, </a:t>
            </a:r>
            <a:r>
              <a:rPr lang="fr-FR" sz="2400" dirty="0" err="1" smtClean="0">
                <a:solidFill>
                  <a:srgbClr val="FFFF00"/>
                </a:solidFill>
              </a:rPr>
              <a:t>it’s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your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turn</a:t>
            </a:r>
            <a:r>
              <a:rPr lang="fr-FR" sz="2400" dirty="0" smtClean="0">
                <a:solidFill>
                  <a:srgbClr val="FFFF00"/>
                </a:solidFill>
              </a:rPr>
              <a:t> :</a:t>
            </a:r>
            <a:endParaRPr lang="fr-FR" sz="2400" dirty="0">
              <a:solidFill>
                <a:srgbClr val="FFFF00"/>
              </a:solidFill>
            </a:endParaRPr>
          </a:p>
        </p:txBody>
      </p:sp>
      <p:pic>
        <p:nvPicPr>
          <p:cNvPr id="11" name="Picture 2" descr="http://publish.newsserv.com.au/epublisher/schools/moranbahss_stats/images/user_uploads/Clipart/comma_splices_run_ons_sm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244" y="2132856"/>
            <a:ext cx="2135504" cy="193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eur droit 2"/>
          <p:cNvCxnSpPr/>
          <p:nvPr/>
        </p:nvCxnSpPr>
        <p:spPr>
          <a:xfrm flipV="1">
            <a:off x="3468244" y="2132856"/>
            <a:ext cx="2135504" cy="193702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3468244" y="2132856"/>
            <a:ext cx="2135504" cy="193702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547664" y="45811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run</a:t>
            </a:r>
            <a:r>
              <a:rPr lang="fr-FR" dirty="0" smtClean="0"/>
              <a:t> everyday.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547664" y="5301208"/>
            <a:ext cx="298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69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771800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Verb</a:t>
            </a:r>
            <a:r>
              <a:rPr lang="fr-FR" b="1" dirty="0" smtClean="0"/>
              <a:t> :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endParaRPr lang="fr-FR" b="1" dirty="0"/>
          </a:p>
        </p:txBody>
      </p:sp>
      <p:pic>
        <p:nvPicPr>
          <p:cNvPr id="6" name="Picture 2" descr="http://www.sudnow.com/graphics/content/home/pian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422" y="764704"/>
            <a:ext cx="1143972" cy="137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187624" y="170080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NEGATIVE</a:t>
            </a:r>
          </a:p>
          <a:p>
            <a:pPr algn="ctr"/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187624" y="2347139"/>
            <a:ext cx="3888432" cy="3416320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You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i="1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i="1" dirty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148064" y="2347139"/>
            <a:ext cx="3024336" cy="2031325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</a:t>
            </a:r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:</a:t>
            </a:r>
          </a:p>
          <a:p>
            <a:endParaRPr lang="fr-FR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fr-FR" i="1" dirty="0" err="1" smtClean="0">
                <a:solidFill>
                  <a:srgbClr val="FF0066"/>
                </a:solidFill>
              </a:rPr>
              <a:t>Subject</a:t>
            </a:r>
            <a:r>
              <a:rPr lang="fr-FR" i="1" dirty="0" smtClean="0">
                <a:solidFill>
                  <a:srgbClr val="FF0066"/>
                </a:solidFill>
              </a:rPr>
              <a:t> + DON’T + </a:t>
            </a:r>
            <a:r>
              <a:rPr lang="fr-FR" i="1" dirty="0" err="1" smtClean="0">
                <a:solidFill>
                  <a:srgbClr val="FF0066"/>
                </a:solidFill>
              </a:rPr>
              <a:t>Verb</a:t>
            </a:r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16549" y="348731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dirty="0"/>
          </a:p>
        </p:txBody>
      </p:sp>
      <p:pic>
        <p:nvPicPr>
          <p:cNvPr id="11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54566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012160" y="348731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66"/>
                </a:solidFill>
              </a:rPr>
              <a:t>He /</a:t>
            </a:r>
            <a:r>
              <a:rPr lang="fr-FR" dirty="0" err="1" smtClean="0">
                <a:solidFill>
                  <a:srgbClr val="FF0066"/>
                </a:solidFill>
              </a:rPr>
              <a:t>she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it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 smtClean="0">
                <a:solidFill>
                  <a:srgbClr val="FFFF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N’T +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977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9" grpId="0" animBg="1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2" descr="http://www.narragansett.k12.ri.us/NES/swimweb/swimmingclip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883" y="2761239"/>
            <a:ext cx="2478716" cy="10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3.bp.blogspot.com/-S4zAHwDrHcE/UDEFj4hH1-I/AAAAAAAAAV4/VN5q5HVNP5o/s1600/Point+d'interrog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1579344" cy="157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259632" y="425725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swim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 ? </a:t>
            </a:r>
            <a:r>
              <a:rPr lang="fr-FR" dirty="0" err="1" smtClean="0"/>
              <a:t>Yes</a:t>
            </a:r>
            <a:r>
              <a:rPr lang="fr-FR" dirty="0" smtClean="0"/>
              <a:t>, I </a:t>
            </a: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 smtClean="0"/>
              <a:t>. / No, 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/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59632" y="522920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swim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Yes</a:t>
            </a:r>
            <a:r>
              <a:rPr lang="fr-FR" dirty="0" smtClean="0"/>
              <a:t>,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. / No,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606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FF00"/>
                </a:solidFill>
              </a:rPr>
              <a:t>Now</a:t>
            </a:r>
            <a:r>
              <a:rPr lang="fr-FR" sz="2400" dirty="0" smtClean="0">
                <a:solidFill>
                  <a:srgbClr val="FFFF00"/>
                </a:solidFill>
              </a:rPr>
              <a:t>, </a:t>
            </a:r>
            <a:r>
              <a:rPr lang="fr-FR" sz="2400" dirty="0" err="1" smtClean="0">
                <a:solidFill>
                  <a:srgbClr val="FFFF00"/>
                </a:solidFill>
              </a:rPr>
              <a:t>it’s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your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turn</a:t>
            </a:r>
            <a:r>
              <a:rPr lang="fr-FR" sz="2400" dirty="0" smtClean="0">
                <a:solidFill>
                  <a:srgbClr val="FFFF00"/>
                </a:solidFill>
              </a:rPr>
              <a:t> :</a:t>
            </a:r>
            <a:endParaRPr lang="fr-FR" sz="2400" dirty="0">
              <a:solidFill>
                <a:srgbClr val="FFFF00"/>
              </a:solidFill>
            </a:endParaRPr>
          </a:p>
        </p:txBody>
      </p:sp>
      <p:pic>
        <p:nvPicPr>
          <p:cNvPr id="6" name="Picture 2" descr="http://publish.newsserv.com.au/epublisher/schools/moranbahss_stats/images/user_uploads/Clipart/comma_splices_run_ons_sm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244" y="2132856"/>
            <a:ext cx="2135504" cy="193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3.bp.blogspot.com/-S4zAHwDrHcE/UDEFj4hH1-I/AAAAAAAAAV4/VN5q5HVNP5o/s1600/Point+d'interrog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1579344" cy="157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259632" y="425725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 ? </a:t>
            </a:r>
            <a:r>
              <a:rPr lang="fr-FR" dirty="0" err="1" smtClean="0"/>
              <a:t>Yes</a:t>
            </a:r>
            <a:r>
              <a:rPr lang="fr-FR" dirty="0" smtClean="0"/>
              <a:t>, I </a:t>
            </a: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 smtClean="0"/>
              <a:t>. / No, 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/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59632" y="522920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 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 </a:t>
            </a:r>
            <a:r>
              <a:rPr lang="fr-FR" dirty="0" err="1" smtClean="0"/>
              <a:t>everyday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Yes</a:t>
            </a:r>
            <a:r>
              <a:rPr lang="fr-FR" dirty="0" smtClean="0"/>
              <a:t>,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. / No,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124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514</Words>
  <Application>Microsoft Office PowerPoint</Application>
  <PresentationFormat>Affichage à l'écran (4:3)</PresentationFormat>
  <Paragraphs>117</Paragraphs>
  <Slides>13</Slides>
  <Notes>1</Notes>
  <HiddenSlides>0</HiddenSlides>
  <MMClips>6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</dc:creator>
  <cp:lastModifiedBy>GUILLAUME</cp:lastModifiedBy>
  <cp:revision>59</cp:revision>
  <dcterms:created xsi:type="dcterms:W3CDTF">2012-11-09T22:26:39Z</dcterms:created>
  <dcterms:modified xsi:type="dcterms:W3CDTF">2012-11-10T15:40:40Z</dcterms:modified>
</cp:coreProperties>
</file>