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sldIdLst>
    <p:sldId id="256" r:id="rId2"/>
    <p:sldId id="260" r:id="rId3"/>
    <p:sldId id="258" r:id="rId4"/>
    <p:sldId id="259" r:id="rId5"/>
    <p:sldId id="261" r:id="rId6"/>
    <p:sldId id="262" r:id="rId7"/>
    <p:sldId id="263" r:id="rId8"/>
    <p:sldId id="265" r:id="rId9"/>
    <p:sldId id="264" r:id="rId10"/>
    <p:sldId id="266" r:id="rId11"/>
    <p:sldId id="267" r:id="rId12"/>
    <p:sldId id="268" r:id="rId13"/>
    <p:sldId id="269" r:id="rId14"/>
    <p:sldId id="270" r:id="rId15"/>
    <p:sldId id="273" r:id="rId16"/>
    <p:sldId id="276" r:id="rId17"/>
    <p:sldId id="275" r:id="rId18"/>
    <p:sldId id="271" r:id="rId19"/>
    <p:sldId id="272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CC85"/>
    <a:srgbClr val="E9B959"/>
    <a:srgbClr val="E5CE8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044" autoAdjust="0"/>
    <p:restoredTop sz="94660"/>
  </p:normalViewPr>
  <p:slideViewPr>
    <p:cSldViewPr>
      <p:cViewPr varScale="1">
        <p:scale>
          <a:sx n="68" d="100"/>
          <a:sy n="68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D98BA2-ED7D-4499-AE8E-6BC4F539FC5D}" type="datetimeFigureOut">
              <a:rPr lang="uk-UA" smtClean="0"/>
              <a:pPr/>
              <a:t>15.02.2015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1BBDB2-8DC5-40CF-83E7-9312A8071BC4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4;&#1086;&#1103;%20&#1083;&#1077;&#1082;&#1094;&#1080;&#1103;\The%20Umbrella%20-%20Clare%20Harris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Катя\Desktop\Новая папка (3)\055797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071546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uk-UA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Тема: Формування в молодших школярів англомовної компетенції в </a:t>
            </a:r>
            <a:r>
              <a:rPr kumimoji="0" lang="uk-UA" sz="6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аудіюванні</a:t>
            </a:r>
            <a:endParaRPr kumimoji="0" lang="uk-UA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42852"/>
            <a:ext cx="8715436" cy="52322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800" b="1" u="sng" dirty="0" smtClean="0">
                <a:latin typeface="Times New Roman" pitchFamily="18" charset="0"/>
                <a:cs typeface="Times New Roman" pitchFamily="18" charset="0"/>
              </a:rPr>
              <a:t>Мовні труднощі </a:t>
            </a:r>
            <a:r>
              <a:rPr lang="uk-UA" sz="2800" b="1" u="sng" dirty="0" err="1" smtClean="0">
                <a:latin typeface="Times New Roman" pitchFamily="18" charset="0"/>
                <a:cs typeface="Times New Roman" pitchFamily="18" charset="0"/>
              </a:rPr>
              <a:t>аудіювання</a:t>
            </a:r>
            <a:r>
              <a:rPr lang="uk-UA" sz="28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uk-UA" sz="28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714355"/>
            <a:ext cx="91440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Фонетичні труднощі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труднощі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, пов'язані з інтонацією, логічним наголосом, вимовою і  темпом мовлення).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Довгота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голосних звуків –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ship- sheep</a:t>
            </a: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                             Злиття слів -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 big garden</a:t>
            </a: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                             Паузи -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 cream- ace-cream</a:t>
            </a: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Лексичні труднощі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(  пов’язанні з різноманітністю словникового матеріалу, вживанні слів в переносному значенні, фразеологічних зворотів, багатозначність).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                             Лексичні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амофони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–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right- write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see-sea</a:t>
            </a: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                              Близькі за звучанням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слова-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price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prize</a:t>
            </a: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Багатозначність-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spring</a:t>
            </a: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Граматичні труднощі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(пов'язані з синтаксисом  та морфологією).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           Граматичні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омофони-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Students- student`s- students`</a:t>
            </a: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Прийменники в кінці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фрази-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What are you looking for?</a:t>
            </a: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400" dirty="0" smtClean="0"/>
          </a:p>
          <a:p>
            <a:pPr lvl="0"/>
            <a:endParaRPr lang="uk-UA" sz="2000" dirty="0" smtClean="0"/>
          </a:p>
          <a:p>
            <a:endParaRPr lang="uk-UA" sz="2000" dirty="0" smtClean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Катя\Desktop\Новая папка (3)\055797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28596" y="214290"/>
            <a:ext cx="8143932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Фактори, що полегшують </a:t>
            </a:r>
            <a:r>
              <a:rPr kumimoji="0" lang="uk-UA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аудіювання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ритміка, </a:t>
            </a:r>
            <a:r>
              <a:rPr kumimoji="0" lang="uk-UA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паузація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мелодика — складники інтонації; можливість зорового контакту із співрозмовником; використання позамовних засобів та опори на ситуацію.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3143248"/>
            <a:ext cx="9144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Залежність </a:t>
            </a:r>
            <a:r>
              <a:rPr kumimoji="0" lang="uk-UA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аудіювання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від</a:t>
            </a: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умов сприймання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визначається 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темпом мовленнєвих повідомлень; 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кількістю пред'явлень </a:t>
            </a:r>
            <a:r>
              <a:rPr kumimoji="0" lang="uk-UA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аудіотексту</a:t>
            </a:r>
            <a:r>
              <a:rPr lang="uk-UA" sz="4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  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залежності від його обсягу.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Катя\Desktop\Новая папка (3)\055797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57158" y="357166"/>
            <a:ext cx="8429684" cy="2062103"/>
          </a:xfrm>
          <a:prstGeom prst="rect">
            <a:avLst/>
          </a:prstGeom>
          <a:ln>
            <a:solidFill>
              <a:srgbClr val="92D05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Рівні навчання </a:t>
            </a:r>
            <a:r>
              <a:rPr kumimoji="0" lang="uk-UA" sz="32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аудіювання</a:t>
            </a:r>
            <a:endParaRPr kumimoji="0" lang="uk-UA" sz="32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фрази; 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kumimoji="0" lang="uk-UA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понадфразової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єдності; 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kumimoji="0" lang="uk-UA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аудіотексту</a:t>
            </a:r>
            <a:r>
              <a:rPr lang="uk-UA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2428868"/>
            <a:ext cx="8929718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u="sng" dirty="0" smtClean="0">
                <a:latin typeface="Times New Roman" pitchFamily="18" charset="0"/>
                <a:cs typeface="Times New Roman" pitchFamily="18" charset="0"/>
              </a:rPr>
              <a:t>Етапи роботи з текстом:</a:t>
            </a:r>
          </a:p>
          <a:p>
            <a:pPr marL="342900" indent="-342900">
              <a:buAutoNum type="arabicPeriod"/>
            </a:pPr>
            <a:r>
              <a:rPr lang="uk-UA" sz="3000" b="1" i="1" dirty="0" err="1" smtClean="0">
                <a:latin typeface="Times New Roman" pitchFamily="18" charset="0"/>
                <a:cs typeface="Times New Roman" pitchFamily="18" charset="0"/>
              </a:rPr>
              <a:t>Дотекстовий</a:t>
            </a:r>
            <a:r>
              <a:rPr lang="uk-UA" sz="3000" b="1" i="1" dirty="0" smtClean="0">
                <a:latin typeface="Times New Roman" pitchFamily="18" charset="0"/>
                <a:cs typeface="Times New Roman" pitchFamily="18" charset="0"/>
              </a:rPr>
              <a:t> етап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( зняття мовних або смислових труднощів тексту, прогнозування за назвою, формулювання комунікативної установки на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аудіювання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тексту).</a:t>
            </a:r>
          </a:p>
          <a:p>
            <a:pPr marL="342900" indent="-342900">
              <a:buAutoNum type="arabicPeriod"/>
            </a:pPr>
            <a:r>
              <a:rPr lang="uk-UA" sz="3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b="1" i="1" dirty="0" err="1" smtClean="0">
                <a:latin typeface="Times New Roman" pitchFamily="18" charset="0"/>
                <a:cs typeface="Times New Roman" pitchFamily="18" charset="0"/>
              </a:rPr>
              <a:t>Притекстовий</a:t>
            </a:r>
            <a:r>
              <a:rPr lang="uk-UA" sz="3000" b="1" i="1" dirty="0" smtClean="0">
                <a:latin typeface="Times New Roman" pitchFamily="18" charset="0"/>
                <a:cs typeface="Times New Roman" pitchFamily="18" charset="0"/>
              </a:rPr>
              <a:t> етап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( відбувається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аудіювання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тексту).</a:t>
            </a:r>
          </a:p>
          <a:p>
            <a:pPr marL="342900" indent="-342900">
              <a:buAutoNum type="arabicPeriod"/>
            </a:pPr>
            <a:r>
              <a:rPr lang="uk-UA" sz="3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b="1" i="1" dirty="0" err="1" smtClean="0">
                <a:latin typeface="Times New Roman" pitchFamily="18" charset="0"/>
                <a:cs typeface="Times New Roman" pitchFamily="18" charset="0"/>
              </a:rPr>
              <a:t>Післятекстовий</a:t>
            </a:r>
            <a:r>
              <a:rPr lang="uk-UA" sz="3000" b="1" i="1" dirty="0" smtClean="0">
                <a:latin typeface="Times New Roman" pitchFamily="18" charset="0"/>
                <a:cs typeface="Times New Roman" pitchFamily="18" charset="0"/>
              </a:rPr>
              <a:t> етап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( передбачає контроль розуміння прослуханого, обговорення змісту).</a:t>
            </a:r>
            <a:endParaRPr lang="uk-UA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C:\Users\Катя\Desktop\Новая папка (3)\055797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Овал 7"/>
          <p:cNvSpPr/>
          <p:nvPr/>
        </p:nvSpPr>
        <p:spPr>
          <a:xfrm>
            <a:off x="285720" y="785794"/>
            <a:ext cx="3643338" cy="1214446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Овал 8"/>
          <p:cNvSpPr/>
          <p:nvPr/>
        </p:nvSpPr>
        <p:spPr>
          <a:xfrm>
            <a:off x="4929190" y="785794"/>
            <a:ext cx="3643338" cy="1214446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2000232" y="0"/>
            <a:ext cx="4857784" cy="7143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8643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   Способи контролю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071546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Невербальні способи контролю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3438" y="1000108"/>
            <a:ext cx="3857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Вербальні способи контролю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2500306"/>
            <a:ext cx="35719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виконання дій;</a:t>
            </a:r>
          </a:p>
          <a:p>
            <a:pPr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використання цифр;</a:t>
            </a:r>
          </a:p>
          <a:p>
            <a:pPr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використання карток;</a:t>
            </a:r>
          </a:p>
          <a:p>
            <a:pPr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виготовлення схем, 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креслень;</a:t>
            </a:r>
          </a:p>
          <a:p>
            <a:pPr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підбір малюнків;</a:t>
            </a:r>
          </a:p>
          <a:p>
            <a:pPr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розташування    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малюнків; 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7620" y="2214554"/>
            <a:ext cx="52863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Рецептивні</a:t>
            </a:r>
          </a:p>
          <a:p>
            <a:pPr marL="342900" indent="-342900">
              <a:buFontTx/>
              <a:buChar char="-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Підтвердження або спростування тверджень учнів ( так/ ні);</a:t>
            </a:r>
          </a:p>
          <a:p>
            <a:pPr marL="342900" indent="-342900">
              <a:buFontTx/>
              <a:buChar char="-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вибір пунктів плану до текстів;</a:t>
            </a:r>
          </a:p>
          <a:p>
            <a:pPr marL="342900" indent="-342900">
              <a:buFontTx/>
              <a:buChar char="-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тести з вибором відповіді.</a:t>
            </a:r>
          </a:p>
          <a:p>
            <a:pPr marL="342900" indent="-342900">
              <a:buAutoNum type="arabicPeriod" startAt="2"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Репродуктивні</a:t>
            </a:r>
          </a:p>
          <a:p>
            <a:pPr marL="342900" indent="-342900">
              <a:buFontTx/>
              <a:buChar char="-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відповіді на запитання;</a:t>
            </a:r>
          </a:p>
          <a:p>
            <a:pPr marL="342900" indent="-342900">
              <a:buFontTx/>
              <a:buChar char="-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переказ змісту рідною або іноземною мовою;</a:t>
            </a:r>
          </a:p>
          <a:p>
            <a:pPr marL="342900" indent="-342900">
              <a:buFontTx/>
              <a:buChar char="-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Переклад окремих слів, речень;</a:t>
            </a:r>
          </a:p>
          <a:p>
            <a:pPr marL="342900" indent="-342900">
              <a:buFontTx/>
              <a:buChar char="-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укладання плану;</a:t>
            </a:r>
          </a:p>
          <a:p>
            <a:pPr marL="342900" indent="-342900">
              <a:buFontTx/>
              <a:buChar char="-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Формулювання запитань до тексту;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643042" y="2071678"/>
            <a:ext cx="484632" cy="357190"/>
          </a:xfrm>
          <a:prstGeom prst="downArrow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Стрелка вниз 10"/>
          <p:cNvSpPr/>
          <p:nvPr/>
        </p:nvSpPr>
        <p:spPr>
          <a:xfrm>
            <a:off x="6429388" y="2071678"/>
            <a:ext cx="484632" cy="357190"/>
          </a:xfrm>
          <a:prstGeom prst="downArrow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1427946" y="4429120"/>
            <a:ext cx="4858554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7" grpId="0" animBg="1"/>
      <p:bldP spid="5" grpId="0"/>
      <p:bldP spid="6" grpId="0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Катя\Desktop\Новая папка (3)\055797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214290"/>
            <a:ext cx="8929718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Організація </a:t>
            </a:r>
            <a:r>
              <a:rPr kumimoji="0" lang="uk-UA" sz="36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аудіювання</a:t>
            </a:r>
            <a:r>
              <a:rPr kumimoji="0" lang="uk-UA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uk-UA" sz="3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1)Хорове опрацювання  нових слів і словосполучень, пояснення їх значення і запис на дошці; 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введення учнів у ситуацію ( презентація задачі);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процес слухання тексту і виконання завдання;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контроль розуміння прослуханого;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5) підсумкова робота з прослуханим текстом, яка передбачає поглиблений аналіз тексту. 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Катя\Desktop\Новая папка (3)\055797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Катя\Desktop\12251403-Девушка-с-красным-зонтом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85728"/>
            <a:ext cx="8429684" cy="6286544"/>
          </a:xfrm>
          <a:prstGeom prst="rect">
            <a:avLst/>
          </a:prstGeom>
          <a:noFill/>
        </p:spPr>
      </p:pic>
      <p:pic>
        <p:nvPicPr>
          <p:cNvPr id="5" name="The Umbrella - Clare Harri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642910" y="571480"/>
            <a:ext cx="785818" cy="714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381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Катя\Desktop\Новая папка (3)\055797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1071547"/>
            <a:ext cx="785818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1.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Carla goes to a cake shop.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Carla goes to the market.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3.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She buys an umbrella for seven dollars.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4.  It is raining. </a:t>
            </a:r>
          </a:p>
          <a:p>
            <a:r>
              <a:rPr lang="uk-UA" b="1" dirty="0" smtClean="0"/>
              <a:t> 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500043"/>
            <a:ext cx="8358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Put the events in the order they happen in the story. 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429000"/>
            <a:ext cx="835824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Read the sentences and circle true (T) or false (F).</a:t>
            </a:r>
            <a:endParaRPr lang="uk-UA" sz="3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 weather is good.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    T / F</a:t>
            </a:r>
            <a:endParaRPr lang="uk-UA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2.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Carla is lucky.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     T / F </a:t>
            </a:r>
          </a:p>
          <a:p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3.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Carla buys the red umbrella for ten dollars. T / F </a:t>
            </a:r>
          </a:p>
          <a:p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4.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It isn’t very busy in the cake shop.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T / F </a:t>
            </a:r>
            <a:endParaRPr lang="uk-UA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Катя\Desktop\Новая папка (3)\055797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2714620"/>
            <a:ext cx="83582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Here are Carla and Marisa at the end of the story. What is Carla thinking? What is Marisa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thinking? Write in English or in your own language.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4143380"/>
            <a:ext cx="500066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Овальная выноска 6"/>
          <p:cNvSpPr/>
          <p:nvPr/>
        </p:nvSpPr>
        <p:spPr>
          <a:xfrm rot="2230901">
            <a:off x="6729697" y="4395459"/>
            <a:ext cx="1850726" cy="1616343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Овальная выноска 7"/>
          <p:cNvSpPr/>
          <p:nvPr/>
        </p:nvSpPr>
        <p:spPr>
          <a:xfrm rot="16916691">
            <a:off x="553603" y="4074494"/>
            <a:ext cx="1654683" cy="2034917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1000108"/>
            <a:ext cx="700092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She ______ the red umbrella above her head. </a:t>
            </a:r>
            <a:endParaRPr lang="uk-UA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Carla ______ to a cake shop. </a:t>
            </a:r>
          </a:p>
          <a:p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Carla ______ three small cakes. </a:t>
            </a:r>
            <a:endParaRPr lang="uk-UA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1472" y="357166"/>
            <a:ext cx="8143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Complete the sentences with the words in the box. 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58016" y="928670"/>
            <a:ext cx="1928826" cy="14287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TextBox 16"/>
          <p:cNvSpPr txBox="1"/>
          <p:nvPr/>
        </p:nvSpPr>
        <p:spPr>
          <a:xfrm>
            <a:off x="7072330" y="928670"/>
            <a:ext cx="150019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goes </a:t>
            </a:r>
            <a:endParaRPr lang="uk-UA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holds</a:t>
            </a:r>
            <a:endParaRPr lang="uk-UA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chooses </a:t>
            </a:r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6" grpId="0" animBg="1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Катя\Desktop\Новая папка (3)\055797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800600" algn="l"/>
              </a:tabLst>
            </a:pP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Система вправ для навчання </a:t>
            </a:r>
            <a:r>
              <a:rPr kumimoji="0" lang="uk-UA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аудіювання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00600" algn="l"/>
              </a:tabLst>
            </a:pP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системи вправ входять дві    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00600" algn="l"/>
              </a:tabLst>
            </a:pP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підсистеми: 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00600" algn="l"/>
              </a:tabLst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вправи для формування   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00600" algn="l"/>
              </a:tabLst>
            </a:pPr>
            <a:r>
              <a:rPr lang="uk-UA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мовленнєвих навичок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00600" algn="l"/>
              </a:tabLst>
            </a:pPr>
            <a:r>
              <a:rPr lang="uk-UA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uk-UA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аудіювання</a:t>
            </a: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00600" algn="l"/>
              </a:tabLst>
            </a:pP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2) вправи для розвитку вмінь   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00600" algn="l"/>
              </a:tabLst>
            </a:pPr>
            <a:r>
              <a:rPr lang="uk-UA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uk-UA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аудіювання</a:t>
            </a: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500034" y="2928934"/>
            <a:ext cx="835564" cy="857256"/>
          </a:xfrm>
          <a:prstGeom prst="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Стрелка вправо 3"/>
          <p:cNvSpPr/>
          <p:nvPr/>
        </p:nvSpPr>
        <p:spPr>
          <a:xfrm>
            <a:off x="500034" y="4857760"/>
            <a:ext cx="835564" cy="857256"/>
          </a:xfrm>
          <a:prstGeom prst="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07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07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07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07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Катя\Desktop\Новая папка (3)\055797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42852"/>
            <a:ext cx="9144000" cy="677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fontAlgn="base">
              <a:spcBef>
                <a:spcPct val="0"/>
              </a:spcBef>
              <a:spcAft>
                <a:spcPct val="0"/>
              </a:spcAft>
              <a:tabLst>
                <a:tab pos="4800600" algn="l"/>
              </a:tabLst>
            </a:pPr>
            <a:r>
              <a:rPr lang="uk-UA" sz="3200" b="1" i="1" u="sng" dirty="0" smtClean="0">
                <a:latin typeface="Times New Roman" pitchFamily="18" charset="0"/>
                <a:cs typeface="Times New Roman" pitchFamily="18" charset="0"/>
              </a:rPr>
              <a:t>Перша підсистема</a:t>
            </a:r>
            <a:r>
              <a:rPr lang="uk-UA" sz="3200" b="1" u="sng" dirty="0" smtClean="0">
                <a:latin typeface="Times New Roman" pitchFamily="18" charset="0"/>
                <a:cs typeface="Times New Roman" pitchFamily="18" charset="0"/>
              </a:rPr>
              <a:t> включає три групи вправ: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  <a:tabLst>
                <a:tab pos="4800600" algn="l"/>
              </a:tabLst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1)вправи для формування фонетичних навичок 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  <a:tabLst>
                <a:tab pos="4800600" algn="l"/>
              </a:tabLst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аудіювання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;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  <a:tabLst>
                <a:tab pos="4800600" algn="l"/>
              </a:tabLst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2)вправи для формування лексичних навичок   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  <a:tabLst>
                <a:tab pos="4800600" algn="l"/>
              </a:tabLst>
            </a:pP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аудіювання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  <a:tabLst>
                <a:tab pos="4800600" algn="l"/>
              </a:tabLst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3)вправи для формування граматичних навичок 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  <a:tabLst>
                <a:tab pos="4800600" algn="l"/>
              </a:tabLst>
            </a:pP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аудіювання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  <a:tabLst>
                <a:tab pos="4800600" algn="l"/>
              </a:tabLst>
            </a:pP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fontAlgn="base">
              <a:spcBef>
                <a:spcPct val="0"/>
              </a:spcBef>
              <a:spcAft>
                <a:spcPct val="0"/>
              </a:spcAft>
              <a:tabLst>
                <a:tab pos="4800600" algn="l"/>
              </a:tabLst>
            </a:pPr>
            <a:r>
              <a:rPr lang="uk-UA" sz="3200" b="1" u="sng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uk-UA" sz="3200" b="1" i="1" u="sng" dirty="0" smtClean="0">
                <a:latin typeface="Times New Roman" pitchFamily="18" charset="0"/>
                <a:cs typeface="Times New Roman" pitchFamily="18" charset="0"/>
              </a:rPr>
              <a:t>другої підсистеми</a:t>
            </a:r>
            <a:r>
              <a:rPr lang="uk-UA" sz="3200" b="1" u="sng" dirty="0" smtClean="0">
                <a:latin typeface="Times New Roman" pitchFamily="18" charset="0"/>
                <a:cs typeface="Times New Roman" pitchFamily="18" charset="0"/>
              </a:rPr>
              <a:t> входять 2 групи вправ:</a:t>
            </a:r>
            <a:endParaRPr lang="uk-UA" sz="32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00600" algn="l"/>
              </a:tabLst>
            </a:pP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00600" algn="l"/>
              </a:tabLst>
            </a:pPr>
            <a:r>
              <a:rPr lang="uk-UA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uk-UA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вправи, що готують учнів до </a:t>
            </a:r>
            <a:r>
              <a:rPr kumimoji="0" lang="uk-UA" sz="32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аудіювання</a:t>
            </a:r>
            <a:r>
              <a:rPr kumimoji="0" lang="uk-UA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00600" algn="l"/>
              </a:tabLst>
            </a:pPr>
            <a:r>
              <a:rPr lang="uk-UA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uk-UA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тексту;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  <a:tabLst>
                <a:tab pos="4800600" algn="l"/>
              </a:tabLst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а) вправи в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аудіюванні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тексту.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00600" algn="l"/>
              </a:tabLst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Катя\Desktop\Новая папка (3)\055797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00034" y="571480"/>
            <a:ext cx="82868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uk-UA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</a:t>
            </a:r>
            <a:endParaRPr lang="uk-UA" sz="36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uk-UA" sz="3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lang="uk-UA" sz="3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Аудіювання</a:t>
            </a:r>
            <a:r>
              <a:rPr lang="uk-UA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як рецептивний вид    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uk-UA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мовленнєвої діяльності. 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uk-UA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Фактори, які зумовлюють процес   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uk-UA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uk-UA" sz="3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аудіювання</a:t>
            </a:r>
            <a:r>
              <a:rPr lang="uk-UA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uk-UA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uk-UA" sz="360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Етапи </a:t>
            </a:r>
            <a:r>
              <a:rPr lang="uk-UA" sz="360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роботи </a:t>
            </a:r>
            <a:r>
              <a:rPr lang="uk-UA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 </a:t>
            </a:r>
            <a:r>
              <a:rPr lang="uk-UA" sz="3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аудіотекстом</a:t>
            </a:r>
            <a:r>
              <a:rPr lang="uk-UA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 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uk-UA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способи контролю розуміння 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uk-UA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uk-UA" sz="3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аудіоповідомлення</a:t>
            </a:r>
            <a:r>
              <a:rPr lang="uk-UA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uk-UA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Система вправ для навчання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uk-UA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uk-UA" sz="3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аудіювання</a:t>
            </a:r>
            <a:r>
              <a:rPr lang="uk-UA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lang="uk-UA" sz="3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Катя\Desktop\Новая папка (3)\055797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2214554"/>
            <a:ext cx="77867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uk-UA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42844" y="1071546"/>
            <a:ext cx="900115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0488" algn="l"/>
                <a:tab pos="630238" algn="l"/>
              </a:tabLst>
            </a:pPr>
            <a:r>
              <a:rPr kumimoji="0" lang="uk-UA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Бігич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О.Б. Теорія і практика формування методичної компетенції вчителя іноземної мови початкової школи: Навчальний посібник. 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К.: 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Ленвіт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2006. 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200 с.</a:t>
            </a:r>
            <a:endParaRPr kumimoji="0" lang="uk-UA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2786058"/>
            <a:ext cx="9144000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0488" algn="l"/>
                <a:tab pos="630238" algn="l"/>
              </a:tabLst>
            </a:pPr>
            <a:r>
              <a:rPr lang="uk-UA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Подзерка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Н.В. Завдання для контролю 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аудіювання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(2, 3 клас) // Англійська мова в початковій школі. 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2012. - № 2(87). 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С. 12, 13, 15-16.</a:t>
            </a:r>
            <a:endParaRPr kumimoji="0" lang="uk-UA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  <a:tab pos="630238" algn="l"/>
              </a:tabLst>
            </a:pP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3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uk-UA" sz="3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uk-UA" sz="3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3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Рогова Г.В., 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Верещагина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И.Н. Методика 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обучения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английскому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языку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начальном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этапе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</a:t>
            </a:r>
            <a:r>
              <a:rPr kumimoji="0" lang="uk-UA" sz="3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общеобразовательных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учреждениях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­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собие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учителей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студентов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педвузов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- 3-е 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изд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- М.: 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Просвещение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2000.-С. 224.</a:t>
            </a:r>
            <a:endParaRPr kumimoji="0" lang="uk-UA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  <a:tab pos="630238" algn="l"/>
              </a:tabLst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Література</a:t>
            </a:r>
            <a:endParaRPr lang="uk-UA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атя\Desktop\Новая папка (3)\055797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57158" y="2428868"/>
            <a:ext cx="835824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u="sng" dirty="0" err="1" smtClean="0">
                <a:latin typeface="Times New Roman" pitchFamily="18" charset="0"/>
                <a:cs typeface="Times New Roman" pitchFamily="18" charset="0"/>
              </a:rPr>
              <a:t>Аудіювання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 – це рецептивний вид мовленнєвої діяльності, який забезпечує розуміння того, що сприймається на слух, і належить до усної форми мовлення.</a:t>
            </a:r>
            <a:endParaRPr lang="uk-UA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714356"/>
            <a:ext cx="8286808" cy="10772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“ listening comprehension”-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сприйняття та розуміння на слух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Катя\Desktop\Новая папка (3)\055797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85720" y="428604"/>
            <a:ext cx="864399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u="sng" dirty="0" smtClean="0">
                <a:latin typeface="Times New Roman" pitchFamily="18" charset="0"/>
                <a:cs typeface="Times New Roman" pitchFamily="18" charset="0"/>
              </a:rPr>
              <a:t>Характерні риси </a:t>
            </a:r>
            <a:r>
              <a:rPr lang="uk-UA" sz="3600" b="1" u="sng" dirty="0" err="1" smtClean="0">
                <a:latin typeface="Times New Roman" pitchFamily="18" charset="0"/>
                <a:cs typeface="Times New Roman" pitchFamily="18" charset="0"/>
              </a:rPr>
              <a:t>аудіювання</a:t>
            </a:r>
            <a:r>
              <a:rPr lang="uk-UA" sz="36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Реалізує усне спілкування.</a:t>
            </a:r>
          </a:p>
          <a:p>
            <a:pPr marL="342900" indent="-342900" algn="just">
              <a:buAutoNum type="arabicPeriod"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 Реактивний вид мовленнєвої діяльності ( реакція на монологічне, діалогічне мовлення).</a:t>
            </a:r>
          </a:p>
          <a:p>
            <a:pPr marL="342900" indent="-342900" algn="just">
              <a:buAutoNum type="arabicPeriod"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 Рецептивний вид мовленнєвої діяльності.</a:t>
            </a:r>
          </a:p>
          <a:p>
            <a:pPr marL="342900" indent="-342900" algn="just">
              <a:buAutoNum type="arabicPeriod"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 Форма перебігу процесу </a:t>
            </a:r>
            <a:r>
              <a:rPr lang="uk-UA" sz="4000" dirty="0" err="1" smtClean="0">
                <a:latin typeface="Times New Roman" pitchFamily="18" charset="0"/>
                <a:cs typeface="Times New Roman" pitchFamily="18" charset="0"/>
              </a:rPr>
              <a:t>аудіювання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 – внутрішня, невиражена.</a:t>
            </a:r>
            <a:endParaRPr lang="uk-UA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Катя\Desktop\Новая папка (3)\055797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71472" y="357166"/>
            <a:ext cx="857252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400" b="1" u="sng" dirty="0" smtClean="0">
                <a:latin typeface="Times New Roman" pitchFamily="18" charset="0"/>
                <a:cs typeface="Times New Roman" pitchFamily="18" charset="0"/>
              </a:rPr>
              <a:t>Механізми </a:t>
            </a:r>
            <a:r>
              <a:rPr lang="uk-UA" sz="3400" b="1" u="sng" dirty="0" err="1" smtClean="0">
                <a:latin typeface="Times New Roman" pitchFamily="18" charset="0"/>
                <a:cs typeface="Times New Roman" pitchFamily="18" charset="0"/>
              </a:rPr>
              <a:t>аудіювання</a:t>
            </a:r>
            <a:r>
              <a:rPr lang="uk-UA" sz="34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Tx/>
              <a:buChar char="-"/>
            </a:pPr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сприймання мовлення;</a:t>
            </a:r>
          </a:p>
          <a:p>
            <a:pPr>
              <a:buFontTx/>
              <a:buChar char="-"/>
            </a:pPr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 механізм сегментування мовленнєвого ланцюга;</a:t>
            </a:r>
          </a:p>
          <a:p>
            <a:pPr>
              <a:buFontTx/>
              <a:buChar char="-"/>
            </a:pPr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 механізм оперативної пам’яті;</a:t>
            </a:r>
          </a:p>
          <a:p>
            <a:pPr>
              <a:buFontTx/>
              <a:buChar char="-"/>
            </a:pPr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 механізм антиципації або ймовірного прогнозування;</a:t>
            </a:r>
          </a:p>
          <a:p>
            <a:pPr>
              <a:buFontTx/>
              <a:buChar char="-"/>
            </a:pPr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 механізми осмислення.</a:t>
            </a:r>
            <a:endParaRPr lang="uk-UA" sz="3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4786322"/>
            <a:ext cx="8358246" cy="166199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400" b="1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 – розуміння сприйнятого смислового змісту і власна мовленнєва та </a:t>
            </a:r>
            <a:r>
              <a:rPr lang="uk-UA" sz="3400" dirty="0" err="1" smtClean="0">
                <a:latin typeface="Times New Roman" pitchFamily="18" charset="0"/>
                <a:cs typeface="Times New Roman" pitchFamily="18" charset="0"/>
              </a:rPr>
              <a:t>немовленнєва</a:t>
            </a:r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 поведінка</a:t>
            </a:r>
            <a:endParaRPr lang="uk-UA" sz="3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 descr="C:\Users\Катя\Desktop\Новая папка (3)\055797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57158" y="357166"/>
            <a:ext cx="8429684" cy="26776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600" b="1" u="sng" dirty="0" smtClean="0"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uk-UA" sz="3600" b="1" u="sng" dirty="0" err="1" smtClean="0">
                <a:latin typeface="Times New Roman" pitchFamily="18" charset="0"/>
                <a:cs typeface="Times New Roman" pitchFamily="18" charset="0"/>
              </a:rPr>
              <a:t>аудіювання</a:t>
            </a:r>
            <a:endParaRPr lang="uk-UA" sz="36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спонукально-мотиваційна;</a:t>
            </a:r>
          </a:p>
          <a:p>
            <a:pPr algn="ctr">
              <a:buFontTx/>
              <a:buChar char="-"/>
            </a:pP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аналітико-синтетична;</a:t>
            </a:r>
          </a:p>
          <a:p>
            <a:pPr algn="ctr">
              <a:buFontTx/>
              <a:buChar char="-"/>
            </a:pP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виконавча.</a:t>
            </a:r>
            <a:endParaRPr lang="uk-UA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928926" y="3000372"/>
            <a:ext cx="3429024" cy="164307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3000364" y="3286124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dirty="0" err="1" smtClean="0">
                <a:latin typeface="Times New Roman" pitchFamily="18" charset="0"/>
                <a:cs typeface="Times New Roman" pitchFamily="18" charset="0"/>
              </a:rPr>
              <a:t>Аудіювання</a:t>
            </a:r>
            <a:endParaRPr lang="uk-UA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0" y="4357694"/>
            <a:ext cx="2857520" cy="178595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Овал 6"/>
          <p:cNvSpPr/>
          <p:nvPr/>
        </p:nvSpPr>
        <p:spPr>
          <a:xfrm>
            <a:off x="3143240" y="5214950"/>
            <a:ext cx="2928958" cy="164305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6286480" y="4429132"/>
            <a:ext cx="2857520" cy="1785950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TextBox 8"/>
          <p:cNvSpPr txBox="1"/>
          <p:nvPr/>
        </p:nvSpPr>
        <p:spPr>
          <a:xfrm>
            <a:off x="0" y="4857760"/>
            <a:ext cx="2928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Говоріння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8992" y="5715016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Читання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388" y="4857760"/>
            <a:ext cx="2714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Письмо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8947782">
            <a:off x="1912382" y="3788556"/>
            <a:ext cx="978408" cy="48463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Стрелка вправо 13"/>
          <p:cNvSpPr/>
          <p:nvPr/>
        </p:nvSpPr>
        <p:spPr>
          <a:xfrm rot="2440917">
            <a:off x="6374685" y="3856308"/>
            <a:ext cx="978408" cy="48463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Стрелка вправо 14"/>
          <p:cNvSpPr/>
          <p:nvPr/>
        </p:nvSpPr>
        <p:spPr>
          <a:xfrm rot="5400000">
            <a:off x="4436425" y="4707583"/>
            <a:ext cx="470029" cy="48463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6" grpId="0" animBg="1"/>
      <p:bldP spid="7" grpId="0" animBg="1"/>
      <p:bldP spid="8" grpId="0" animBg="1"/>
      <p:bldP spid="9" grpId="0"/>
      <p:bldP spid="10" grpId="0"/>
      <p:bldP spid="12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Катя\Desktop\Новая папка (3)\055797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6" name="Picture 2" descr="http://i.ytimg.com/vi/_uLVq4hBU1M/maxres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8429684" cy="621510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572132" y="5500702"/>
            <a:ext cx="3143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The song</a:t>
            </a:r>
            <a:endParaRPr lang="uk-UA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Катя\Desktop\Новая папка (3)\055797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357166"/>
            <a:ext cx="9144000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2. Фактори, які зумовлюють процес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аудіювання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00034" y="1571612"/>
            <a:ext cx="8215371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Успішність </a:t>
            </a:r>
            <a:r>
              <a:rPr kumimoji="0" lang="uk-UA" sz="32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аудіювання</a:t>
            </a:r>
            <a:r>
              <a:rPr kumimoji="0" lang="uk-UA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залежить: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від самого слухача (від його </a:t>
            </a:r>
            <a:r>
              <a:rPr lang="uk-UA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індивідуально-психологічних особливостей ); 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3714752"/>
            <a:ext cx="86439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від мовних особливостей </a:t>
            </a:r>
            <a:r>
              <a:rPr lang="uk-UA" sz="3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аудіотексту</a:t>
            </a:r>
            <a:r>
              <a:rPr lang="uk-UA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 його відповідності мовленнєвому досвіду і знанням учнів;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від умов сприймання </a:t>
            </a:r>
            <a:r>
              <a:rPr lang="uk-UA" sz="3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аудіотексту</a:t>
            </a:r>
            <a:r>
              <a:rPr lang="uk-UA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504</TotalTime>
  <Words>986</Words>
  <PresentationFormat>Экран (4:3)</PresentationFormat>
  <Paragraphs>140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Катя</cp:lastModifiedBy>
  <cp:revision>56</cp:revision>
  <dcterms:created xsi:type="dcterms:W3CDTF">2015-02-07T18:38:24Z</dcterms:created>
  <dcterms:modified xsi:type="dcterms:W3CDTF">2015-02-15T21:26:10Z</dcterms:modified>
</cp:coreProperties>
</file>