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7EA8A608-9581-4A95-AC18-868BBBE08322}" type="datetimeFigureOut">
              <a:rPr lang="ru-RU" smtClean="0"/>
              <a:t>09.05.2019</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3722D529-F6FB-46AF-AA48-57188149580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EA8A608-9581-4A95-AC18-868BBBE0832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22D529-F6FB-46AF-AA48-57188149580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EA8A608-9581-4A95-AC18-868BBBE0832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22D529-F6FB-46AF-AA48-57188149580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EA8A608-9581-4A95-AC18-868BBBE0832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22D529-F6FB-46AF-AA48-57188149580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8A608-9581-4A95-AC18-868BBBE0832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722D529-F6FB-46AF-AA48-57188149580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EA8A608-9581-4A95-AC18-868BBBE08322}" type="datetimeFigureOut">
              <a:rPr lang="ru-RU" smtClean="0"/>
              <a:t>09.05.2019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722D529-F6FB-46AF-AA48-571881495801}"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7EA8A608-9581-4A95-AC18-868BBBE08322}" type="datetimeFigureOut">
              <a:rPr lang="ru-RU" smtClean="0"/>
              <a:t>09.05.2019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722D529-F6FB-46AF-AA48-571881495801}"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EA8A608-9581-4A95-AC18-868BBBE08322}" type="datetimeFigureOut">
              <a:rPr lang="ru-RU" smtClean="0"/>
              <a:t>09.05.2019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722D529-F6FB-46AF-AA48-57188149580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8A608-9581-4A95-AC18-868BBBE08322}" type="datetimeFigureOut">
              <a:rPr lang="ru-RU" smtClean="0"/>
              <a:t>09.05.2019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722D529-F6FB-46AF-AA48-57188149580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7EA8A608-9581-4A95-AC18-868BBBE08322}" type="datetimeFigureOut">
              <a:rPr lang="ru-RU" smtClean="0"/>
              <a:t>09.05.2019</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3722D529-F6FB-46AF-AA48-57188149580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7EA8A608-9581-4A95-AC18-868BBBE08322}" type="datetimeFigureOut">
              <a:rPr lang="ru-RU" smtClean="0"/>
              <a:t>09.05.2019</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3722D529-F6FB-46AF-AA48-57188149580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7EA8A608-9581-4A95-AC18-868BBBE08322}" type="datetimeFigureOut">
              <a:rPr lang="ru-RU" smtClean="0"/>
              <a:t>09.05.2019</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3722D529-F6FB-46AF-AA48-57188149580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1772816"/>
            <a:ext cx="5723468" cy="985993"/>
          </a:xfrm>
        </p:spPr>
        <p:txBody>
          <a:bodyPr>
            <a:normAutofit/>
          </a:bodyPr>
          <a:lstStyle/>
          <a:p>
            <a:r>
              <a:rPr lang="en-US" sz="5400" b="1" i="1" dirty="0"/>
              <a:t>Rhythm</a:t>
            </a:r>
            <a:endParaRPr lang="ru-RU" sz="5400" b="1" i="1" dirty="0"/>
          </a:p>
        </p:txBody>
      </p:sp>
      <p:sp>
        <p:nvSpPr>
          <p:cNvPr id="3" name="Подзаголовок 2"/>
          <p:cNvSpPr>
            <a:spLocks noGrp="1"/>
          </p:cNvSpPr>
          <p:nvPr>
            <p:ph type="subTitle" idx="1"/>
          </p:nvPr>
        </p:nvSpPr>
        <p:spPr>
          <a:xfrm>
            <a:off x="1187624" y="2852936"/>
            <a:ext cx="6696744" cy="2664296"/>
          </a:xfrm>
        </p:spPr>
        <p:txBody>
          <a:bodyPr>
            <a:normAutofit fontScale="85000" lnSpcReduction="10000"/>
          </a:bodyPr>
          <a:lstStyle/>
          <a:p>
            <a:pPr algn="just"/>
            <a:r>
              <a:rPr lang="en-US" sz="3400" b="1" dirty="0">
                <a:solidFill>
                  <a:schemeClr val="tx1"/>
                </a:solidFill>
                <a:latin typeface="Times New Roman" panose="02020603050405020304" pitchFamily="18" charset="0"/>
                <a:cs typeface="Times New Roman" panose="02020603050405020304" pitchFamily="18" charset="0"/>
              </a:rPr>
              <a:t>1. Speech rhythm. Definition. Typology. </a:t>
            </a:r>
          </a:p>
          <a:p>
            <a:pPr algn="just"/>
            <a:r>
              <a:rPr lang="en-US" sz="3400" b="1" dirty="0">
                <a:solidFill>
                  <a:schemeClr val="tx1"/>
                </a:solidFill>
                <a:latin typeface="Times New Roman" panose="02020603050405020304" pitchFamily="18" charset="0"/>
                <a:cs typeface="Times New Roman" panose="02020603050405020304" pitchFamily="18" charset="0"/>
              </a:rPr>
              <a:t>2. Rhythmic group as the basic unit of rhythm. </a:t>
            </a:r>
          </a:p>
          <a:p>
            <a:pPr algn="just"/>
            <a:r>
              <a:rPr lang="en-US" sz="3400" b="1" dirty="0">
                <a:solidFill>
                  <a:schemeClr val="tx1"/>
                </a:solidFill>
                <a:latin typeface="Times New Roman" panose="02020603050405020304" pitchFamily="18" charset="0"/>
                <a:cs typeface="Times New Roman" panose="02020603050405020304" pitchFamily="18" charset="0"/>
              </a:rPr>
              <a:t>3. Rhythm in different types of discourse.</a:t>
            </a:r>
          </a:p>
          <a:p>
            <a:pPr algn="just"/>
            <a:r>
              <a:rPr lang="en-US" sz="3400" b="1" dirty="0">
                <a:solidFill>
                  <a:schemeClr val="tx1"/>
                </a:solidFill>
                <a:latin typeface="Times New Roman" panose="02020603050405020304" pitchFamily="18" charset="0"/>
                <a:cs typeface="Times New Roman" panose="02020603050405020304" pitchFamily="18" charset="0"/>
              </a:rPr>
              <a:t>4. Functions of rhythm. </a:t>
            </a:r>
          </a:p>
          <a:p>
            <a:endParaRPr lang="en-US" dirty="0"/>
          </a:p>
          <a:p>
            <a:endParaRPr lang="ru-RU" dirty="0"/>
          </a:p>
        </p:txBody>
      </p:sp>
    </p:spTree>
    <p:extLst>
      <p:ext uri="{BB962C8B-B14F-4D97-AF65-F5344CB8AC3E}">
        <p14:creationId xmlns:p14="http://schemas.microsoft.com/office/powerpoint/2010/main" val="1749787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515895"/>
            <a:ext cx="7776864" cy="6038576"/>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To acquire a good English speech rhythm the learner should: 1) arrange sentences into intonation groups and 2) then into rhythmic groups 3) link every word beginning with a vowel to the preceding word 4) weaken unstressed words and syllables and reduce vowels in them 5) make the stressed syllables occur regularly at equal periods of time.</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Maintaining a regular beat from stressed syllable to stressed syllable and reducing intervening unstressed syllables can be very difficult for Ukrainian </a:t>
            </a:r>
            <a:r>
              <a:rPr lang="en-US" sz="2400" smtClean="0">
                <a:effectLst/>
                <a:latin typeface="Times New Roman" panose="02020603050405020304" pitchFamily="18" charset="0"/>
                <a:ea typeface="Calibri"/>
                <a:cs typeface="Times New Roman" panose="02020603050405020304" pitchFamily="18" charset="0"/>
              </a:rPr>
              <a:t>learners of English</a:t>
            </a:r>
            <a:r>
              <a:rPr lang="en-US" sz="2400" dirty="0" smtClean="0">
                <a:effectLst/>
                <a:latin typeface="Times New Roman" panose="02020603050405020304" pitchFamily="18" charset="0"/>
                <a:ea typeface="Calibri"/>
                <a:cs typeface="Times New Roman" panose="02020603050405020304" pitchFamily="18" charset="0"/>
              </a:rPr>
              <a:t>. Their typical mistake is not giving sufficient stress to the content words and not sufficiently reducing unstressed syllables. Giving all syllables equal stress and the lack of selective stress on key/content words actually hinders native speakers' comprehension.</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8908180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3960" y="692696"/>
            <a:ext cx="7560840" cy="5047536"/>
          </a:xfrm>
          <a:prstGeom prst="rect">
            <a:avLst/>
          </a:prstGeom>
        </p:spPr>
        <p:txBody>
          <a:bodyPr wrap="square">
            <a:spAutoFit/>
          </a:bodyPr>
          <a:lstStyle/>
          <a:p>
            <a:pPr indent="450215" algn="just">
              <a:lnSpc>
                <a:spcPct val="115000"/>
              </a:lnSpc>
              <a:spcAft>
                <a:spcPts val="0"/>
              </a:spcAft>
            </a:pPr>
            <a:r>
              <a:rPr lang="en-US" sz="2000" dirty="0" smtClean="0">
                <a:effectLst/>
                <a:latin typeface="Times New Roman"/>
                <a:ea typeface="Calibri"/>
                <a:cs typeface="Times New Roman"/>
              </a:rPr>
              <a:t>The rhythm-unit break is often indeterminate. It may well be said that the speech tempo and style often regulate the division into rhythmic groups. </a:t>
            </a:r>
          </a:p>
          <a:p>
            <a:pPr indent="450215" algn="just">
              <a:lnSpc>
                <a:spcPct val="115000"/>
              </a:lnSpc>
              <a:spcAft>
                <a:spcPts val="0"/>
              </a:spcAft>
            </a:pPr>
            <a:r>
              <a:rPr lang="en-US" sz="2000" b="1" dirty="0" smtClean="0">
                <a:effectLst/>
                <a:latin typeface="Times New Roman"/>
                <a:ea typeface="Calibri"/>
                <a:cs typeface="Times New Roman"/>
              </a:rPr>
              <a:t>The enclitic tendency </a:t>
            </a:r>
            <a:r>
              <a:rPr lang="en-US" sz="2000" dirty="0" smtClean="0">
                <a:effectLst/>
                <a:latin typeface="Times New Roman"/>
                <a:ea typeface="Calibri"/>
                <a:cs typeface="Times New Roman"/>
              </a:rPr>
              <a:t>is more typical for informal speech whereas the semantic tendency prevails in accurate, more explicit speech.</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The more organized the speech is the more rhythmical it appears, poetry being the most extreme example of this. Prose read aloud or delivered in the form of a lecture is more rhythmic than colloquial speech. </a:t>
            </a:r>
          </a:p>
          <a:p>
            <a:pPr indent="450215" algn="just">
              <a:lnSpc>
                <a:spcPct val="115000"/>
              </a:lnSpc>
              <a:spcAft>
                <a:spcPts val="0"/>
              </a:spcAft>
            </a:pPr>
            <a:r>
              <a:rPr lang="en-US" sz="2000" dirty="0" smtClean="0">
                <a:effectLst/>
                <a:latin typeface="Times New Roman"/>
                <a:ea typeface="Calibri"/>
                <a:cs typeface="Times New Roman"/>
              </a:rPr>
              <a:t>On the other hand rhythm is also individual – a fluent speaker may sound more rhythmical than a person searching for the right word and refining the structure of his phrase while actually pronouncing it.</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However, it is fair to mention here that absolutely regular speech produces the effect of monotony.</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2637019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92696"/>
            <a:ext cx="7560840" cy="5727017"/>
          </a:xfrm>
          <a:prstGeom prst="rect">
            <a:avLst/>
          </a:prstGeom>
        </p:spPr>
        <p:txBody>
          <a:bodyPr wrap="square">
            <a:spAutoFit/>
          </a:bodyPr>
          <a:lstStyle/>
          <a:p>
            <a:pPr indent="450215" algn="just">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The most frequent type of a rhythmic group </a:t>
            </a:r>
            <a:r>
              <a:rPr lang="en-US" sz="2000" dirty="0" smtClean="0">
                <a:effectLst/>
                <a:latin typeface="Times New Roman" panose="02020603050405020304" pitchFamily="18" charset="0"/>
                <a:ea typeface="Calibri"/>
                <a:cs typeface="Times New Roman" panose="02020603050405020304" pitchFamily="18" charset="0"/>
              </a:rPr>
              <a:t>includes 2-4 syllables, one of them stressed, others unstressed. </a:t>
            </a: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In phonetic literature we find a great variety of terms defining the basic rhythmic unit, such as </a:t>
            </a:r>
            <a:r>
              <a:rPr lang="en-US" sz="2000" b="1" dirty="0" smtClean="0">
                <a:effectLst/>
                <a:latin typeface="Times New Roman" panose="02020603050405020304" pitchFamily="18" charset="0"/>
                <a:ea typeface="Calibri"/>
                <a:cs typeface="Times New Roman" panose="02020603050405020304" pitchFamily="18" charset="0"/>
              </a:rPr>
              <a:t>an accentual group </a:t>
            </a:r>
            <a:r>
              <a:rPr lang="en-US" sz="2000" dirty="0" smtClean="0">
                <a:effectLst/>
                <a:latin typeface="Times New Roman" panose="02020603050405020304" pitchFamily="18" charset="0"/>
                <a:ea typeface="Calibri"/>
                <a:cs typeface="Times New Roman" panose="02020603050405020304" pitchFamily="18" charset="0"/>
              </a:rPr>
              <a:t>or </a:t>
            </a:r>
            <a:r>
              <a:rPr lang="en-US" sz="2000" b="1" dirty="0" smtClean="0">
                <a:effectLst/>
                <a:latin typeface="Times New Roman" panose="02020603050405020304" pitchFamily="18" charset="0"/>
                <a:ea typeface="Calibri"/>
                <a:cs typeface="Times New Roman" panose="02020603050405020304" pitchFamily="18" charset="0"/>
              </a:rPr>
              <a:t>a stress group </a:t>
            </a:r>
            <a:r>
              <a:rPr lang="en-US" sz="2000" dirty="0" smtClean="0">
                <a:effectLst/>
                <a:latin typeface="Times New Roman" panose="02020603050405020304" pitchFamily="18" charset="0"/>
                <a:ea typeface="Calibri"/>
                <a:cs typeface="Times New Roman" panose="02020603050405020304" pitchFamily="18" charset="0"/>
              </a:rPr>
              <a:t>which is a speech segment including a stressed syllable with or without unstressed syllables attached to it; </a:t>
            </a:r>
            <a:r>
              <a:rPr lang="en-US" sz="2000" b="1" dirty="0" smtClean="0">
                <a:effectLst/>
                <a:latin typeface="Times New Roman" panose="02020603050405020304" pitchFamily="18" charset="0"/>
                <a:ea typeface="Calibri"/>
                <a:cs typeface="Times New Roman" panose="02020603050405020304" pitchFamily="18" charset="0"/>
              </a:rPr>
              <a:t>a pause group </a:t>
            </a:r>
            <a:r>
              <a:rPr lang="en-US" sz="2000" dirty="0" smtClean="0">
                <a:effectLst/>
                <a:latin typeface="Times New Roman" panose="02020603050405020304" pitchFamily="18" charset="0"/>
                <a:ea typeface="Calibri"/>
                <a:cs typeface="Times New Roman" panose="02020603050405020304" pitchFamily="18" charset="0"/>
              </a:rPr>
              <a:t>– a group of words between two pauses, or </a:t>
            </a:r>
            <a:r>
              <a:rPr lang="en-US" sz="2000" b="1" dirty="0" smtClean="0">
                <a:effectLst/>
                <a:latin typeface="Times New Roman" panose="02020603050405020304" pitchFamily="18" charset="0"/>
                <a:ea typeface="Calibri"/>
                <a:cs typeface="Times New Roman" panose="02020603050405020304" pitchFamily="18" charset="0"/>
              </a:rPr>
              <a:t>breath group </a:t>
            </a:r>
            <a:r>
              <a:rPr lang="en-US" sz="2000" dirty="0" smtClean="0">
                <a:effectLst/>
                <a:latin typeface="Times New Roman" panose="02020603050405020304" pitchFamily="18" charset="0"/>
                <a:ea typeface="Calibri"/>
                <a:cs typeface="Times New Roman" panose="02020603050405020304" pitchFamily="18" charset="0"/>
              </a:rPr>
              <a:t>– which can be uttered within a single breath. As you have probably noticed, the criteria for the definition of these units are limited by physiological factors. The term "</a:t>
            </a:r>
            <a:r>
              <a:rPr lang="en-US" sz="2000" b="1" dirty="0" smtClean="0">
                <a:effectLst/>
                <a:latin typeface="Times New Roman" panose="02020603050405020304" pitchFamily="18" charset="0"/>
                <a:ea typeface="Calibri"/>
                <a:cs typeface="Times New Roman" panose="02020603050405020304" pitchFamily="18" charset="0"/>
              </a:rPr>
              <a:t>rhythmic group</a:t>
            </a:r>
            <a:r>
              <a:rPr lang="en-US" sz="2000" dirty="0" smtClean="0">
                <a:effectLst/>
                <a:latin typeface="Times New Roman" panose="02020603050405020304" pitchFamily="18" charset="0"/>
                <a:ea typeface="Calibri"/>
                <a:cs typeface="Times New Roman" panose="02020603050405020304" pitchFamily="18" charset="0"/>
              </a:rPr>
              <a:t>" used by most of the linguists [see </a:t>
            </a:r>
            <a:r>
              <a:rPr lang="en-US" sz="2000" dirty="0" err="1" smtClean="0">
                <a:effectLst/>
                <a:latin typeface="Times New Roman" panose="02020603050405020304" pitchFamily="18" charset="0"/>
                <a:ea typeface="Calibri"/>
                <a:cs typeface="Times New Roman" panose="02020603050405020304" pitchFamily="18" charset="0"/>
              </a:rPr>
              <a:t>Lehiste</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Gimson</a:t>
            </a:r>
            <a:r>
              <a:rPr lang="en-US" sz="2000" dirty="0" smtClean="0">
                <a:effectLst/>
                <a:latin typeface="Times New Roman" panose="02020603050405020304" pitchFamily="18" charset="0"/>
                <a:ea typeface="Calibri"/>
                <a:cs typeface="Times New Roman" panose="02020603050405020304" pitchFamily="18" charset="0"/>
              </a:rPr>
              <a:t>] implies more than a stressed group or breath group. </a:t>
            </a:r>
            <a:endParaRPr lang="ru-RU" sz="20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Most rhythmic groups are simultaneously sense units. A rhythmic group may comprise a whole phrase, like </a:t>
            </a:r>
            <a:r>
              <a:rPr lang="en-US" sz="2000" i="1" dirty="0" smtClean="0">
                <a:effectLst/>
                <a:latin typeface="Times New Roman" panose="02020603050405020304" pitchFamily="18" charset="0"/>
                <a:ea typeface="Calibri"/>
                <a:cs typeface="Times New Roman" panose="02020603050405020304" pitchFamily="18" charset="0"/>
              </a:rPr>
              <a:t>"I can't do it"</a:t>
            </a:r>
            <a:r>
              <a:rPr lang="en-US" sz="2000" dirty="0" smtClean="0">
                <a:effectLst/>
                <a:latin typeface="Times New Roman" panose="02020603050405020304" pitchFamily="18" charset="0"/>
                <a:ea typeface="Calibri"/>
                <a:cs typeface="Times New Roman" panose="02020603050405020304" pitchFamily="18" charset="0"/>
              </a:rPr>
              <a:t> or just one word: </a:t>
            </a:r>
            <a:r>
              <a:rPr lang="en-US" sz="2000" i="1" dirty="0" smtClean="0">
                <a:effectLst/>
                <a:latin typeface="Times New Roman" panose="02020603050405020304" pitchFamily="18" charset="0"/>
                <a:ea typeface="Calibri"/>
                <a:cs typeface="Times New Roman" panose="02020603050405020304" pitchFamily="18" charset="0"/>
              </a:rPr>
              <a:t>"Unfortunately..."</a:t>
            </a:r>
            <a:r>
              <a:rPr lang="en-US" sz="2000" dirty="0" smtClean="0">
                <a:effectLst/>
                <a:latin typeface="Times New Roman" panose="02020603050405020304" pitchFamily="18" charset="0"/>
                <a:ea typeface="Calibri"/>
                <a:cs typeface="Times New Roman" panose="02020603050405020304" pitchFamily="18" charset="0"/>
              </a:rPr>
              <a:t> or even a one-syllable word: </a:t>
            </a:r>
            <a:r>
              <a:rPr lang="en-US" sz="2000" i="1" dirty="0" smtClean="0">
                <a:effectLst/>
                <a:latin typeface="Times New Roman" panose="02020603050405020304" pitchFamily="18" charset="0"/>
                <a:ea typeface="Calibri"/>
                <a:cs typeface="Times New Roman" panose="02020603050405020304" pitchFamily="18" charset="0"/>
              </a:rPr>
              <a:t>Well...; Now....</a:t>
            </a:r>
            <a:r>
              <a:rPr lang="en-US" sz="2000" dirty="0" smtClean="0">
                <a:effectLst/>
                <a:latin typeface="Times New Roman" panose="02020603050405020304" pitchFamily="18" charset="0"/>
                <a:ea typeface="Calibri"/>
                <a:cs typeface="Times New Roman" panose="02020603050405020304" pitchFamily="18" charset="0"/>
              </a:rPr>
              <a:t> So a syllable is sometimes taken for a minimal rhythmic unit when it comes into play.</a:t>
            </a:r>
            <a:endParaRPr lang="ru-RU" sz="20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1896852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3"/>
            <a:ext cx="6965245" cy="595193"/>
          </a:xfrm>
        </p:spPr>
        <p:txBody>
          <a:bodyPr>
            <a:noAutofit/>
          </a:bodyPr>
          <a:lstStyle/>
          <a:p>
            <a:pPr marL="342900" lvl="0" indent="-342900" algn="just">
              <a:spcAft>
                <a:spcPts val="0"/>
              </a:spcAft>
              <a:buFont typeface="+mj-lt"/>
              <a:buAutoNum type="arabicPeriod"/>
            </a:pPr>
            <a:r>
              <a:rPr lang="en-US" sz="2800" b="1" dirty="0">
                <a:latin typeface="Times New Roman"/>
                <a:ea typeface="Calibri"/>
                <a:cs typeface="Times New Roman"/>
              </a:rPr>
              <a:t>Rhythm in different types of discourse.</a:t>
            </a:r>
            <a:r>
              <a:rPr lang="ru-RU" sz="2800" dirty="0">
                <a:latin typeface="Calibri"/>
                <a:ea typeface="Calibri"/>
                <a:cs typeface="Times New Roman"/>
              </a:rPr>
              <a:t/>
            </a:r>
            <a:br>
              <a:rPr lang="ru-RU" sz="2800" dirty="0">
                <a:latin typeface="Calibri"/>
                <a:ea typeface="Calibri"/>
                <a:cs typeface="Times New Roman"/>
              </a:rPr>
            </a:br>
            <a:endParaRPr lang="ru-RU" sz="2800" dirty="0"/>
          </a:p>
        </p:txBody>
      </p:sp>
      <p:sp>
        <p:nvSpPr>
          <p:cNvPr id="3" name="Объект 2"/>
          <p:cNvSpPr>
            <a:spLocks noGrp="1"/>
          </p:cNvSpPr>
          <p:nvPr>
            <p:ph idx="1"/>
          </p:nvPr>
        </p:nvSpPr>
        <p:spPr>
          <a:xfrm>
            <a:off x="755576" y="1340768"/>
            <a:ext cx="7704856" cy="4896544"/>
          </a:xfrm>
        </p:spPr>
        <p:txBody>
          <a:bodyPr>
            <a:normAutofit fontScale="55000" lnSpcReduction="20000"/>
          </a:bodyPr>
          <a:lstStyle/>
          <a:p>
            <a:pPr indent="450215" algn="just">
              <a:lnSpc>
                <a:spcPct val="115000"/>
              </a:lnSpc>
              <a:spcAft>
                <a:spcPts val="0"/>
              </a:spcAft>
            </a:pPr>
            <a:r>
              <a:rPr lang="en-US" sz="3600" dirty="0" smtClean="0">
                <a:latin typeface="Times New Roman" panose="02020603050405020304" pitchFamily="18" charset="0"/>
                <a:ea typeface="Calibri"/>
                <a:cs typeface="Times New Roman" panose="02020603050405020304" pitchFamily="18" charset="0"/>
              </a:rPr>
              <a:t>We </a:t>
            </a:r>
            <a:r>
              <a:rPr lang="en-US" sz="3600" dirty="0">
                <a:latin typeface="Times New Roman" panose="02020603050405020304" pitchFamily="18" charset="0"/>
                <a:ea typeface="Calibri"/>
                <a:cs typeface="Times New Roman" panose="02020603050405020304" pitchFamily="18" charset="0"/>
              </a:rPr>
              <a:t>undoubtedly observe the most striking rhythmicality in </a:t>
            </a:r>
            <a:r>
              <a:rPr lang="en-US" sz="3600" b="1" dirty="0">
                <a:latin typeface="Times New Roman" panose="02020603050405020304" pitchFamily="18" charset="0"/>
                <a:ea typeface="Calibri"/>
                <a:cs typeface="Times New Roman" panose="02020603050405020304" pitchFamily="18" charset="0"/>
              </a:rPr>
              <a:t>poetry. </a:t>
            </a:r>
            <a:r>
              <a:rPr lang="en-US" sz="3600" dirty="0">
                <a:latin typeface="Times New Roman" panose="02020603050405020304" pitchFamily="18" charset="0"/>
                <a:ea typeface="Calibri"/>
                <a:cs typeface="Times New Roman" panose="02020603050405020304" pitchFamily="18" charset="0"/>
              </a:rPr>
              <a:t>In verse the similarity of rhythmical units is certainly strengthened by the </a:t>
            </a:r>
            <a:r>
              <a:rPr lang="en-US" sz="3600" i="1" dirty="0" err="1">
                <a:latin typeface="Times New Roman" panose="02020603050405020304" pitchFamily="18" charset="0"/>
                <a:ea typeface="Calibri"/>
                <a:cs typeface="Times New Roman" panose="02020603050405020304" pitchFamily="18" charset="0"/>
              </a:rPr>
              <a:t>metr</a:t>
            </a:r>
            <a:r>
              <a:rPr lang="en-US" sz="3600" dirty="0" err="1">
                <a:latin typeface="Times New Roman" panose="02020603050405020304" pitchFamily="18" charset="0"/>
                <a:ea typeface="Calibri"/>
                <a:cs typeface="Times New Roman" panose="02020603050405020304" pitchFamily="18" charset="0"/>
              </a:rPr>
              <a:t>e</a:t>
            </a:r>
            <a:r>
              <a:rPr lang="en-US" sz="3600" dirty="0">
                <a:latin typeface="Times New Roman" panose="02020603050405020304" pitchFamily="18" charset="0"/>
                <a:ea typeface="Calibri"/>
                <a:cs typeface="Times New Roman" panose="02020603050405020304" pitchFamily="18" charset="0"/>
              </a:rPr>
              <a:t>, </a:t>
            </a:r>
            <a:r>
              <a:rPr lang="en-US" sz="3600" i="1" dirty="0">
                <a:latin typeface="Times New Roman" panose="02020603050405020304" pitchFamily="18" charset="0"/>
                <a:ea typeface="Calibri"/>
                <a:cs typeface="Times New Roman" panose="02020603050405020304" pitchFamily="18" charset="0"/>
              </a:rPr>
              <a:t>which is some strict number and sequence of stressed and unstressed syllables in a line.</a:t>
            </a:r>
            <a:r>
              <a:rPr lang="en-US" sz="3600" dirty="0">
                <a:latin typeface="Times New Roman" panose="02020603050405020304" pitchFamily="18" charset="0"/>
                <a:ea typeface="Calibri"/>
                <a:cs typeface="Times New Roman" panose="02020603050405020304" pitchFamily="18" charset="0"/>
              </a:rPr>
              <a:t> Strict alternation of stressed and unstressed syllables in metric versification allows us to regard </a:t>
            </a:r>
            <a:r>
              <a:rPr lang="en-US" sz="3600" i="1" dirty="0" smtClean="0">
                <a:latin typeface="Times New Roman" panose="02020603050405020304" pitchFamily="18" charset="0"/>
                <a:ea typeface="Calibri"/>
                <a:cs typeface="Times New Roman" panose="02020603050405020304" pitchFamily="18" charset="0"/>
              </a:rPr>
              <a:t>a syllable as the minimal rhythmic unit in metric verse</a:t>
            </a:r>
            <a:r>
              <a:rPr lang="en-US" sz="3600" dirty="0" smtClean="0">
                <a:latin typeface="Times New Roman" panose="02020603050405020304" pitchFamily="18" charset="0"/>
                <a:ea typeface="Calibri"/>
                <a:cs typeface="Times New Roman" panose="02020603050405020304" pitchFamily="18" charset="0"/>
              </a:rPr>
              <a:t>. </a:t>
            </a:r>
            <a:r>
              <a:rPr lang="en-US" sz="3600" dirty="0">
                <a:latin typeface="Times New Roman" panose="02020603050405020304" pitchFamily="18" charset="0"/>
                <a:ea typeface="Calibri"/>
                <a:cs typeface="Times New Roman" panose="02020603050405020304" pitchFamily="18" charset="0"/>
              </a:rPr>
              <a:t>Then again comes </a:t>
            </a:r>
            <a:r>
              <a:rPr lang="en-US" sz="3600" i="1" dirty="0">
                <a:latin typeface="Times New Roman" panose="02020603050405020304" pitchFamily="18" charset="0"/>
                <a:ea typeface="Calibri"/>
                <a:cs typeface="Times New Roman" panose="02020603050405020304" pitchFamily="18" charset="0"/>
              </a:rPr>
              <a:t>a rhythmic group, an intonation group, a line, a </a:t>
            </a:r>
            <a:r>
              <a:rPr lang="en-US" sz="3600" dirty="0">
                <a:latin typeface="Times New Roman" panose="02020603050405020304" pitchFamily="18" charset="0"/>
                <a:ea typeface="Calibri"/>
                <a:cs typeface="Times New Roman" panose="02020603050405020304" pitchFamily="18" charset="0"/>
              </a:rPr>
              <a:t>stanza. They all form </a:t>
            </a:r>
            <a:r>
              <a:rPr lang="en-US" sz="3600" b="1" u="sng" dirty="0">
                <a:latin typeface="Times New Roman" panose="02020603050405020304" pitchFamily="18" charset="0"/>
                <a:ea typeface="Calibri"/>
                <a:cs typeface="Times New Roman" panose="02020603050405020304" pitchFamily="18" charset="0"/>
              </a:rPr>
              <a:t>the hierarchy of rhythmic units in poetry</a:t>
            </a:r>
            <a:r>
              <a:rPr lang="en-US" sz="3600" dirty="0">
                <a:latin typeface="Times New Roman" panose="02020603050405020304" pitchFamily="18" charset="0"/>
                <a:ea typeface="Calibri"/>
                <a:cs typeface="Times New Roman" panose="02020603050405020304" pitchFamily="18" charset="0"/>
              </a:rPr>
              <a:t>.</a:t>
            </a:r>
            <a:endParaRPr lang="ru-RU" sz="3600" dirty="0">
              <a:latin typeface="Times New Roman" panose="02020603050405020304" pitchFamily="18" charset="0"/>
              <a:ea typeface="Calibri"/>
              <a:cs typeface="Times New Roman" panose="02020603050405020304" pitchFamily="18" charset="0"/>
            </a:endParaRPr>
          </a:p>
          <a:p>
            <a:pPr indent="0" algn="just">
              <a:lnSpc>
                <a:spcPct val="115000"/>
              </a:lnSpc>
              <a:spcAft>
                <a:spcPts val="0"/>
              </a:spcAft>
              <a:buNone/>
            </a:pPr>
            <a:r>
              <a:rPr lang="en-US" sz="3600" dirty="0">
                <a:latin typeface="Times New Roman" panose="02020603050405020304" pitchFamily="18" charset="0"/>
                <a:ea typeface="Calibri"/>
                <a:cs typeface="Times New Roman" panose="02020603050405020304" pitchFamily="18" charset="0"/>
              </a:rPr>
              <a:t>English verse is marked by a descending bow-shaped melody contour, decentralized stress organization. The strict recurrence of such intonation patterns secures a stable periodicity in verse rhythm. </a:t>
            </a:r>
            <a:r>
              <a:rPr lang="en-US" sz="3600" i="1" dirty="0">
                <a:latin typeface="Times New Roman" panose="02020603050405020304" pitchFamily="18" charset="0"/>
                <a:ea typeface="Calibri"/>
                <a:cs typeface="Times New Roman" panose="02020603050405020304" pitchFamily="18" charset="0"/>
              </a:rPr>
              <a:t>The basic rhythm unit in verse, however, is a line</a:t>
            </a:r>
            <a:r>
              <a:rPr lang="en-US" sz="3600" dirty="0">
                <a:latin typeface="Times New Roman" panose="02020603050405020304" pitchFamily="18" charset="0"/>
                <a:ea typeface="Calibri"/>
                <a:cs typeface="Times New Roman" panose="02020603050405020304" pitchFamily="18" charset="0"/>
              </a:rPr>
              <a:t>. On the prosodic level the rhythm in a line is secured by the similar number of syllables, their temporal similarity, descending melody contour, tone and intensity maximum at the beginning, tone and intensity minimum at the end and the final pause. These parameters make the line a stable rhythmic unit.</a:t>
            </a:r>
            <a:endParaRPr lang="ru-RU" sz="36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1938584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64704"/>
            <a:ext cx="7488832" cy="5025094"/>
          </a:xfrm>
          <a:prstGeom prst="rect">
            <a:avLst/>
          </a:prstGeom>
        </p:spPr>
        <p:txBody>
          <a:bodyPr wrap="square">
            <a:spAutoFit/>
          </a:bodyPr>
          <a:lstStyle/>
          <a:p>
            <a:pPr indent="450215" algn="just">
              <a:lnSpc>
                <a:spcPct val="115000"/>
              </a:lnSpc>
              <a:spcAft>
                <a:spcPts val="0"/>
              </a:spcAft>
            </a:pPr>
            <a:r>
              <a:rPr lang="en-US" sz="2000" b="1" dirty="0" smtClean="0">
                <a:effectLst/>
                <a:latin typeface="Times New Roman"/>
                <a:ea typeface="Calibri"/>
                <a:cs typeface="Times New Roman"/>
              </a:rPr>
              <a:t>Phonetic devices</a:t>
            </a:r>
            <a:r>
              <a:rPr lang="en-US" sz="2000" dirty="0" smtClean="0">
                <a:effectLst/>
                <a:latin typeface="Times New Roman"/>
                <a:ea typeface="Calibri"/>
                <a:cs typeface="Times New Roman"/>
              </a:rPr>
              <a:t> add considerably to the musical quality a poem has when it is read aloud.</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1. First and foremost among the sound devices is </a:t>
            </a:r>
            <a:r>
              <a:rPr lang="en-US" sz="2000" b="1" dirty="0" smtClean="0">
                <a:effectLst/>
                <a:latin typeface="Times New Roman"/>
                <a:ea typeface="Calibri"/>
                <a:cs typeface="Times New Roman"/>
              </a:rPr>
              <a:t>the rhyme</a:t>
            </a:r>
            <a:r>
              <a:rPr lang="en-US" sz="2000" dirty="0" smtClean="0">
                <a:effectLst/>
                <a:latin typeface="Times New Roman"/>
                <a:ea typeface="Calibri"/>
                <a:cs typeface="Times New Roman"/>
              </a:rPr>
              <a:t> at line endings. Most skillful rhyming is sometimes presented by internal rhyme with two rhyming words within a single line.</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2. </a:t>
            </a:r>
            <a:r>
              <a:rPr lang="en-US" sz="2000" b="1" dirty="0" smtClean="0">
                <a:effectLst/>
                <a:latin typeface="Times New Roman"/>
                <a:ea typeface="Calibri"/>
                <a:cs typeface="Times New Roman"/>
              </a:rPr>
              <a:t>Assonance</a:t>
            </a:r>
            <a:r>
              <a:rPr lang="en-US" sz="2000" dirty="0" smtClean="0">
                <a:effectLst/>
                <a:latin typeface="Times New Roman"/>
                <a:ea typeface="Calibri"/>
                <a:cs typeface="Times New Roman"/>
              </a:rPr>
              <a:t> occurs when a poet introduces imperfect rhymes often employed deliberately to avoid the jingling sound of a too insistent rhyme pattern, e.g. "stone" is made to rhyme with "one"; "youth" is rhymed with "roof". In this way the rhymes do not fall into a sing-song pattern and the lines flow easily.</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3. </a:t>
            </a:r>
            <a:r>
              <a:rPr lang="en-US" sz="2000" b="1" dirty="0" smtClean="0">
                <a:effectLst/>
                <a:latin typeface="Times New Roman"/>
                <a:ea typeface="Calibri"/>
                <a:cs typeface="Times New Roman"/>
              </a:rPr>
              <a:t>Alliteration</a:t>
            </a:r>
            <a:r>
              <a:rPr lang="en-US" sz="2000" dirty="0" smtClean="0">
                <a:effectLst/>
                <a:latin typeface="Times New Roman"/>
                <a:ea typeface="Calibri"/>
                <a:cs typeface="Times New Roman"/>
              </a:rPr>
              <a:t> is the repetition of the same sound at frequent intervals.</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4. </a:t>
            </a:r>
            <a:r>
              <a:rPr lang="en-US" sz="2000" b="1" dirty="0" smtClean="0">
                <a:effectLst/>
                <a:latin typeface="Times New Roman"/>
                <a:ea typeface="Calibri"/>
                <a:cs typeface="Times New Roman"/>
              </a:rPr>
              <a:t>Sound symbolism</a:t>
            </a:r>
            <a:r>
              <a:rPr lang="en-US" sz="2000" dirty="0" smtClean="0">
                <a:effectLst/>
                <a:latin typeface="Times New Roman"/>
                <a:ea typeface="Calibri"/>
                <a:cs typeface="Times New Roman"/>
              </a:rPr>
              <a:t> (imitation of the sounds of animals) makes the description very vivid.</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3697299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92696"/>
            <a:ext cx="7416824" cy="5047536"/>
          </a:xfrm>
          <a:prstGeom prst="rect">
            <a:avLst/>
          </a:prstGeom>
        </p:spPr>
        <p:txBody>
          <a:bodyPr wrap="square">
            <a:spAutoFit/>
          </a:bodyPr>
          <a:lstStyle/>
          <a:p>
            <a:pPr indent="450215" algn="just">
              <a:lnSpc>
                <a:spcPct val="115000"/>
              </a:lnSpc>
              <a:spcAft>
                <a:spcPts val="0"/>
              </a:spcAft>
            </a:pPr>
            <a:r>
              <a:rPr lang="en-US" sz="2000" b="1" dirty="0" smtClean="0">
                <a:effectLst/>
                <a:latin typeface="Times New Roman"/>
                <a:ea typeface="Calibri"/>
                <a:cs typeface="Times New Roman"/>
              </a:rPr>
              <a:t>Structural or syntactical stylistic devices</a:t>
            </a:r>
            <a:r>
              <a:rPr lang="en-US" sz="2000" dirty="0" smtClean="0">
                <a:effectLst/>
                <a:latin typeface="Times New Roman"/>
                <a:ea typeface="Calibri"/>
                <a:cs typeface="Times New Roman"/>
              </a:rPr>
              <a:t> indicate the way the whole poem has been built, thus helping the rhythm to fulfil its constitutive function.</a:t>
            </a:r>
          </a:p>
          <a:p>
            <a:pPr indent="450215" algn="just">
              <a:lnSpc>
                <a:spcPct val="115000"/>
              </a:lnSpc>
              <a:spcAft>
                <a:spcPts val="0"/>
              </a:spcAft>
            </a:pP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1. </a:t>
            </a:r>
            <a:r>
              <a:rPr lang="en-US" sz="2000" b="1" dirty="0" smtClean="0">
                <a:effectLst/>
                <a:latin typeface="Times New Roman"/>
                <a:ea typeface="Calibri"/>
                <a:cs typeface="Times New Roman"/>
              </a:rPr>
              <a:t>Repetition.</a:t>
            </a:r>
            <a:r>
              <a:rPr lang="en-US" sz="2000" dirty="0" smtClean="0">
                <a:effectLst/>
                <a:latin typeface="Times New Roman"/>
                <a:ea typeface="Calibri"/>
                <a:cs typeface="Times New Roman"/>
              </a:rPr>
              <a:t> Poets often repeat single lines or words at intervals to emphasize a particular idea. Repetition is to be found </a:t>
            </a:r>
            <a:r>
              <a:rPr lang="en-US" sz="2000" dirty="0" smtClean="0">
                <a:effectLst/>
                <a:latin typeface="Times New Roman"/>
                <a:ea typeface="Calibri"/>
                <a:cs typeface="Times New Roman"/>
              </a:rPr>
              <a:t>in </a:t>
            </a:r>
            <a:r>
              <a:rPr lang="en-US" sz="2000" dirty="0" smtClean="0">
                <a:effectLst/>
                <a:latin typeface="Times New Roman"/>
                <a:ea typeface="Calibri"/>
                <a:cs typeface="Times New Roman"/>
              </a:rPr>
              <a:t>poetry which is aiming at special musical effects or when a poet wants us to pay very close attention to something.</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2. </a:t>
            </a:r>
            <a:r>
              <a:rPr lang="en-US" sz="2000" b="1" dirty="0" smtClean="0">
                <a:effectLst/>
                <a:latin typeface="Times New Roman"/>
                <a:ea typeface="Calibri"/>
                <a:cs typeface="Times New Roman"/>
              </a:rPr>
              <a:t>Syntactical parallelism</a:t>
            </a:r>
            <a:r>
              <a:rPr lang="en-US" sz="2000" dirty="0" smtClean="0">
                <a:effectLst/>
                <a:latin typeface="Times New Roman"/>
                <a:ea typeface="Calibri"/>
                <a:cs typeface="Times New Roman"/>
              </a:rPr>
              <a:t> helps to increase rhythmicality.</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3. </a:t>
            </a:r>
            <a:r>
              <a:rPr lang="en-US" sz="2000" b="1" dirty="0" smtClean="0">
                <a:effectLst/>
                <a:latin typeface="Times New Roman"/>
                <a:ea typeface="Calibri"/>
                <a:cs typeface="Times New Roman"/>
              </a:rPr>
              <a:t>Inversion</a:t>
            </a:r>
            <a:r>
              <a:rPr lang="en-US" sz="2000" dirty="0" smtClean="0">
                <a:effectLst/>
                <a:latin typeface="Times New Roman"/>
                <a:ea typeface="Calibri"/>
                <a:cs typeface="Times New Roman"/>
              </a:rPr>
              <a:t>, the unusual word order specially chosen to emphasize the logical </a:t>
            </a:r>
            <a:r>
              <a:rPr lang="en-US" sz="2000" dirty="0" err="1" smtClean="0">
                <a:effectLst/>
                <a:latin typeface="Times New Roman"/>
                <a:ea typeface="Calibri"/>
                <a:cs typeface="Times New Roman"/>
              </a:rPr>
              <a:t>centre</a:t>
            </a:r>
            <a:r>
              <a:rPr lang="en-US" sz="2000" dirty="0" smtClean="0">
                <a:effectLst/>
                <a:latin typeface="Times New Roman"/>
                <a:ea typeface="Calibri"/>
                <a:cs typeface="Times New Roman"/>
              </a:rPr>
              <a:t> of the phrase.</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4. </a:t>
            </a:r>
            <a:r>
              <a:rPr lang="en-US" sz="2000" b="1" dirty="0" err="1" smtClean="0">
                <a:effectLst/>
                <a:latin typeface="Times New Roman"/>
                <a:ea typeface="Calibri"/>
                <a:cs typeface="Times New Roman"/>
              </a:rPr>
              <a:t>Polysyndeton</a:t>
            </a:r>
            <a:r>
              <a:rPr lang="en-US" sz="2000" dirty="0" smtClean="0">
                <a:effectLst/>
                <a:latin typeface="Times New Roman"/>
                <a:ea typeface="Calibri"/>
                <a:cs typeface="Times New Roman"/>
              </a:rPr>
              <a:t> is a syntactical stylistic device which actually stimulates rhythmicality of a poem by the repetition of phrases or intonation groups beginning with the same conjunctions "and" or "or".</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1408356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834444"/>
            <a:ext cx="7344816" cy="5189113"/>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a:ea typeface="Calibri"/>
                <a:cs typeface="Times New Roman"/>
              </a:rPr>
              <a:t>Semantic stylistic devices</a:t>
            </a:r>
            <a:r>
              <a:rPr lang="en-US" sz="2400" dirty="0" smtClean="0">
                <a:effectLst/>
                <a:latin typeface="Times New Roman"/>
                <a:ea typeface="Calibri"/>
                <a:cs typeface="Times New Roman"/>
              </a:rPr>
              <a:t> impart high artistic and aesthetic value to any work of art including poetry.</a:t>
            </a:r>
          </a:p>
          <a:p>
            <a:pPr indent="450215" algn="just">
              <a:lnSpc>
                <a:spcPct val="115000"/>
              </a:lnSpc>
              <a:spcAft>
                <a:spcPts val="0"/>
              </a:spcAft>
            </a:pP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1. </a:t>
            </a:r>
            <a:r>
              <a:rPr lang="en-US" sz="2400" b="1" dirty="0" smtClean="0">
                <a:effectLst/>
                <a:latin typeface="Times New Roman"/>
                <a:ea typeface="Calibri"/>
                <a:cs typeface="Times New Roman"/>
              </a:rPr>
              <a:t>Simile</a:t>
            </a:r>
            <a:r>
              <a:rPr lang="en-US" sz="2400" dirty="0" smtClean="0">
                <a:effectLst/>
                <a:latin typeface="Times New Roman"/>
                <a:ea typeface="Calibri"/>
                <a:cs typeface="Times New Roman"/>
              </a:rPr>
              <a:t> is a direct comparison which can be recognized by the use of the words, "like" and "as".</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2. </a:t>
            </a:r>
            <a:r>
              <a:rPr lang="en-US" sz="2400" b="1" dirty="0" smtClean="0">
                <a:effectLst/>
                <a:latin typeface="Times New Roman"/>
                <a:ea typeface="Calibri"/>
                <a:cs typeface="Times New Roman"/>
              </a:rPr>
              <a:t>Metaphor </a:t>
            </a:r>
            <a:r>
              <a:rPr lang="en-US" sz="2400" dirty="0" smtClean="0">
                <a:effectLst/>
                <a:latin typeface="Times New Roman"/>
                <a:ea typeface="Calibri"/>
                <a:cs typeface="Times New Roman"/>
              </a:rPr>
              <a:t>is a stylistic figure of speech which is rather like simile, except that the comparison is not direct but implied and that makes the effect more striking.</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3. </a:t>
            </a:r>
            <a:r>
              <a:rPr lang="en-US" sz="2400" b="1" dirty="0" smtClean="0">
                <a:effectLst/>
                <a:latin typeface="Times New Roman"/>
                <a:ea typeface="Calibri"/>
                <a:cs typeface="Times New Roman"/>
              </a:rPr>
              <a:t>Intensification</a:t>
            </a:r>
            <a:r>
              <a:rPr lang="en-US" sz="2400" dirty="0" smtClean="0">
                <a:effectLst/>
                <a:latin typeface="Times New Roman"/>
                <a:ea typeface="Calibri"/>
                <a:cs typeface="Times New Roman"/>
              </a:rPr>
              <a:t> is a special choice of words to show the increase of feelings, emotions or actions.</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4. </a:t>
            </a:r>
            <a:r>
              <a:rPr lang="en-US" sz="2400" b="1" dirty="0" smtClean="0">
                <a:effectLst/>
                <a:latin typeface="Times New Roman"/>
                <a:ea typeface="Calibri"/>
                <a:cs typeface="Times New Roman"/>
              </a:rPr>
              <a:t>Personification</a:t>
            </a:r>
            <a:r>
              <a:rPr lang="en-US" sz="2400" dirty="0" smtClean="0">
                <a:effectLst/>
                <a:latin typeface="Times New Roman"/>
                <a:ea typeface="Calibri"/>
                <a:cs typeface="Times New Roman"/>
              </a:rPr>
              <a:t> occurs when inanimate objects are given a human form or human feelings or actions.</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593137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560840" cy="5262979"/>
          </a:xfrm>
          <a:prstGeom prst="rect">
            <a:avLst/>
          </a:prstGeom>
        </p:spPr>
        <p:txBody>
          <a:bodyPr wrap="square">
            <a:spAutoFit/>
          </a:bodyPr>
          <a:lstStyle/>
          <a:p>
            <a:pPr algn="just"/>
            <a:r>
              <a:rPr lang="en-US" sz="2400" dirty="0" smtClean="0">
                <a:effectLst/>
                <a:latin typeface="Times New Roman"/>
                <a:ea typeface="Calibri"/>
              </a:rPr>
              <a:t>Rhythmic groups blend together into intonation groups which correspond to the smallest semantic text unit — </a:t>
            </a:r>
            <a:r>
              <a:rPr lang="en-US" sz="2400" b="1" i="1" dirty="0" err="1" smtClean="0">
                <a:effectLst/>
                <a:latin typeface="Times New Roman"/>
                <a:ea typeface="Calibri"/>
              </a:rPr>
              <a:t>syntagm</a:t>
            </a:r>
            <a:r>
              <a:rPr lang="en-US" sz="2400" dirty="0" smtClean="0">
                <a:effectLst/>
                <a:latin typeface="Times New Roman"/>
                <a:ea typeface="Calibri"/>
              </a:rPr>
              <a:t>. </a:t>
            </a:r>
          </a:p>
          <a:p>
            <a:pPr algn="just"/>
            <a:r>
              <a:rPr lang="en-US" sz="2400" i="1" dirty="0" smtClean="0">
                <a:effectLst/>
                <a:latin typeface="Times New Roman"/>
                <a:ea typeface="Calibri"/>
              </a:rPr>
              <a:t>The intonation group </a:t>
            </a:r>
            <a:r>
              <a:rPr lang="en-US" sz="2400" dirty="0" smtClean="0">
                <a:effectLst/>
                <a:latin typeface="Times New Roman"/>
                <a:ea typeface="Calibri"/>
              </a:rPr>
              <a:t>reveals the similarity of the following features: the tone maximum of the beginning of the intonation group, loudness maximum, the lengthening of the first rhythmic group in comparison with the following one, the descending character of the melody, often a bow-shaped melody contour. </a:t>
            </a:r>
          </a:p>
          <a:p>
            <a:pPr algn="just"/>
            <a:r>
              <a:rPr lang="en-US" sz="2400" dirty="0" smtClean="0">
                <a:effectLst/>
                <a:latin typeface="Times New Roman"/>
                <a:ea typeface="Calibri"/>
              </a:rPr>
              <a:t>An intonation group includes from 1 to 4 stressed syllables. Most of intonation groups last 1-2 seconds. The end of the intonation group is characterized by the tone and loudness minimum, the lengthening of</a:t>
            </a:r>
            <a:r>
              <a:rPr lang="en-US" sz="2000" dirty="0" smtClean="0">
                <a:effectLst/>
                <a:latin typeface="Times New Roman"/>
                <a:ea typeface="Calibri"/>
              </a:rPr>
              <a:t> </a:t>
            </a:r>
            <a:r>
              <a:rPr lang="en-US" sz="2400" dirty="0" smtClean="0">
                <a:effectLst/>
                <a:latin typeface="Times New Roman"/>
                <a:ea typeface="Calibri"/>
              </a:rPr>
              <a:t>the last rhythmic group in it, by the falling terminal tone and a short pause.</a:t>
            </a:r>
            <a:endParaRPr lang="ru-RU" sz="2400" dirty="0"/>
          </a:p>
        </p:txBody>
      </p:sp>
    </p:spTree>
    <p:extLst>
      <p:ext uri="{BB962C8B-B14F-4D97-AF65-F5344CB8AC3E}">
        <p14:creationId xmlns:p14="http://schemas.microsoft.com/office/powerpoint/2010/main" val="1235667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764704"/>
            <a:ext cx="7344816" cy="5162247"/>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ability to process, segment, and decode speech depends not only on the listener's knowledge of lexicon and grammar but also on being able to exploit </a:t>
            </a:r>
            <a:r>
              <a:rPr lang="en-US" sz="2400" b="1" dirty="0" smtClean="0">
                <a:effectLst/>
                <a:latin typeface="Times New Roman"/>
                <a:ea typeface="Calibri"/>
                <a:cs typeface="Times New Roman"/>
              </a:rPr>
              <a:t>knowledge of the phonetic means.</a:t>
            </a:r>
            <a:r>
              <a:rPr lang="en-US" sz="2400" dirty="0" smtClean="0">
                <a:effectLst/>
                <a:latin typeface="Times New Roman"/>
                <a:ea typeface="Calibri"/>
                <a:cs typeface="Times New Roman"/>
              </a:rPr>
              <a:t> </a:t>
            </a:r>
          </a:p>
          <a:p>
            <a:pPr indent="450215" algn="just">
              <a:lnSpc>
                <a:spcPct val="115000"/>
              </a:lnSpc>
              <a:spcAft>
                <a:spcPts val="0"/>
              </a:spcAft>
            </a:pPr>
            <a:r>
              <a:rPr lang="en-US" sz="2400" dirty="0" smtClean="0">
                <a:effectLst/>
                <a:latin typeface="Times New Roman"/>
                <a:ea typeface="Calibri"/>
                <a:cs typeface="Times New Roman"/>
              </a:rPr>
              <a:t>It has been proved that the incoming stream of speech is not decoded on the word level alone. Having analyzed a corpus of '</a:t>
            </a:r>
            <a:r>
              <a:rPr lang="en-US" sz="2400" dirty="0" err="1" smtClean="0">
                <a:effectLst/>
                <a:latin typeface="Times New Roman"/>
                <a:ea typeface="Calibri"/>
                <a:cs typeface="Times New Roman"/>
              </a:rPr>
              <a:t>mishearings</a:t>
            </a:r>
            <a:r>
              <a:rPr lang="en-US" sz="2400" dirty="0" smtClean="0">
                <a:effectLst/>
                <a:latin typeface="Times New Roman"/>
                <a:ea typeface="Calibri"/>
                <a:cs typeface="Times New Roman"/>
              </a:rPr>
              <a:t>' committed by native English speakers in everyday conversation, scholars have discovered the following </a:t>
            </a:r>
            <a:r>
              <a:rPr lang="en-US" sz="2400" b="1" u="sng" dirty="0" smtClean="0">
                <a:effectLst/>
                <a:latin typeface="Times New Roman"/>
                <a:ea typeface="Calibri"/>
                <a:cs typeface="Times New Roman"/>
              </a:rPr>
              <a:t>four strategie</a:t>
            </a:r>
            <a:r>
              <a:rPr lang="en-US" sz="2400" dirty="0" smtClean="0">
                <a:effectLst/>
                <a:latin typeface="Times New Roman"/>
                <a:ea typeface="Calibri"/>
                <a:cs typeface="Times New Roman"/>
              </a:rPr>
              <a:t>s (holding the stream of speech in short-term memory) </a:t>
            </a:r>
            <a:r>
              <a:rPr lang="en-US" sz="2400" b="1" u="sng" dirty="0" smtClean="0">
                <a:effectLst/>
                <a:latin typeface="Times New Roman"/>
                <a:ea typeface="Calibri"/>
                <a:cs typeface="Times New Roman"/>
              </a:rPr>
              <a:t>which the speakers employ to process incoming speech</a:t>
            </a:r>
            <a:r>
              <a:rPr lang="en-US" sz="2400" dirty="0" smtClean="0">
                <a:effectLst/>
                <a:latin typeface="Times New Roman"/>
                <a:ea typeface="Calibri"/>
                <a:cs typeface="Times New Roman"/>
              </a:rPr>
              <a:t> [according to </a:t>
            </a:r>
            <a:r>
              <a:rPr lang="en-US" sz="2400" dirty="0" err="1" smtClean="0">
                <a:effectLst/>
                <a:latin typeface="Times New Roman"/>
                <a:ea typeface="Calibri"/>
                <a:cs typeface="Times New Roman"/>
              </a:rPr>
              <a:t>Celce</a:t>
            </a:r>
            <a:r>
              <a:rPr lang="en-US" sz="2400" dirty="0" smtClean="0">
                <a:effectLst/>
                <a:latin typeface="Times New Roman"/>
                <a:ea typeface="Calibri"/>
                <a:cs typeface="Times New Roman"/>
              </a:rPr>
              <a:t>-Murcia]:</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3279072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92696"/>
            <a:ext cx="7632848" cy="5189113"/>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1. Listeners attend to stress and intonation and construct </a:t>
            </a:r>
            <a:r>
              <a:rPr lang="en-US" sz="2400" b="1" i="1" dirty="0" smtClean="0">
                <a:effectLst/>
                <a:latin typeface="Times New Roman"/>
                <a:ea typeface="Calibri"/>
                <a:cs typeface="Times New Roman"/>
              </a:rPr>
              <a:t>a metrical template</a:t>
            </a:r>
            <a:r>
              <a:rPr lang="en-US" sz="2400" dirty="0" smtClean="0">
                <a:effectLst/>
                <a:latin typeface="Times New Roman"/>
                <a:ea typeface="Calibri"/>
                <a:cs typeface="Times New Roman"/>
              </a:rPr>
              <a:t> – </a:t>
            </a:r>
            <a:r>
              <a:rPr lang="en-US" sz="2400" i="1" dirty="0" smtClean="0">
                <a:effectLst/>
                <a:latin typeface="Times New Roman"/>
                <a:ea typeface="Calibri"/>
                <a:cs typeface="Times New Roman"/>
              </a:rPr>
              <a:t>a distinctive pattern of strongly and weakly stressed syllables</a:t>
            </a:r>
            <a:r>
              <a:rPr lang="en-US" sz="2400" dirty="0" smtClean="0">
                <a:effectLst/>
                <a:latin typeface="Times New Roman"/>
                <a:ea typeface="Calibri"/>
                <a:cs typeface="Times New Roman"/>
              </a:rPr>
              <a:t> - to fit the utterance.</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2. They attend to </a:t>
            </a:r>
            <a:r>
              <a:rPr lang="en-US" sz="2400" b="1" i="1" dirty="0" smtClean="0">
                <a:effectLst/>
                <a:latin typeface="Times New Roman"/>
                <a:ea typeface="Calibri"/>
                <a:cs typeface="Times New Roman"/>
              </a:rPr>
              <a:t>stressed vowels</a:t>
            </a:r>
            <a:r>
              <a:rPr lang="en-US" sz="2400" dirty="0" smtClean="0">
                <a:effectLst/>
                <a:latin typeface="Times New Roman"/>
                <a:ea typeface="Calibri"/>
                <a:cs typeface="Times New Roman"/>
              </a:rPr>
              <a:t>. (It should be noted, however, that errors involving the perception of the stressed vowels are rare among native speakers).</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3. They </a:t>
            </a:r>
            <a:r>
              <a:rPr lang="en-US" sz="2400" b="1" i="1" dirty="0" smtClean="0">
                <a:effectLst/>
                <a:latin typeface="Times New Roman"/>
                <a:ea typeface="Calibri"/>
                <a:cs typeface="Times New Roman"/>
              </a:rPr>
              <a:t>segment the incoming stream of speech </a:t>
            </a:r>
            <a:r>
              <a:rPr lang="en-US" sz="2400" dirty="0" smtClean="0">
                <a:effectLst/>
                <a:latin typeface="Times New Roman"/>
                <a:ea typeface="Calibri"/>
                <a:cs typeface="Times New Roman"/>
              </a:rPr>
              <a:t>and find words that correspond to the stressed vowels and their adjacent consonants.</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4. They </a:t>
            </a:r>
            <a:r>
              <a:rPr lang="en-US" sz="2400" b="1" i="1" dirty="0" smtClean="0">
                <a:effectLst/>
                <a:latin typeface="Times New Roman"/>
                <a:ea typeface="Calibri"/>
                <a:cs typeface="Times New Roman"/>
              </a:rPr>
              <a:t>seek a phrase </a:t>
            </a:r>
            <a:r>
              <a:rPr lang="en-US" sz="2400" dirty="0" smtClean="0">
                <a:effectLst/>
                <a:latin typeface="Times New Roman"/>
                <a:ea typeface="Calibri"/>
                <a:cs typeface="Times New Roman"/>
              </a:rPr>
              <a:t>– with grammar and meaning - compatible with the metrical template identified in the first strategy and the words identified in the third strategy.</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2113685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9592" y="692696"/>
            <a:ext cx="7416824" cy="5366084"/>
          </a:xfrm>
          <a:prstGeom prst="rect">
            <a:avLst/>
          </a:prstGeom>
        </p:spPr>
        <p:txBody>
          <a:bodyPr wrap="square">
            <a:spAutoFit/>
          </a:bodyPr>
          <a:lstStyle/>
          <a:p>
            <a:pPr marL="2171700" lvl="4" indent="-342900" algn="just">
              <a:lnSpc>
                <a:spcPct val="115000"/>
              </a:lnSpc>
              <a:buFont typeface="+mj-lt"/>
              <a:buAutoNum type="arabicPeriod"/>
            </a:pPr>
            <a:r>
              <a:rPr lang="en-US" sz="2000" b="1" dirty="0" smtClean="0">
                <a:effectLst/>
                <a:latin typeface="Times New Roman" panose="02020603050405020304" pitchFamily="18" charset="0"/>
                <a:ea typeface="Calibri"/>
                <a:cs typeface="Times New Roman" panose="02020603050405020304" pitchFamily="18" charset="0"/>
              </a:rPr>
              <a:t>Speech rhythm. Definition. Typology.</a:t>
            </a:r>
            <a:endParaRPr lang="ru-RU" sz="2000" b="1" dirty="0" smtClean="0">
              <a:effectLst/>
              <a:latin typeface="Times New Roman" panose="02020603050405020304" pitchFamily="18" charset="0"/>
              <a:ea typeface="Calibri"/>
              <a:cs typeface="Times New Roman" panose="02020603050405020304" pitchFamily="18" charset="0"/>
            </a:endParaRPr>
          </a:p>
          <a:p>
            <a:pPr marL="678815" algn="just">
              <a:lnSpc>
                <a:spcPct val="115000"/>
              </a:lnSpc>
              <a:spcAft>
                <a:spcPts val="0"/>
              </a:spcAft>
            </a:pPr>
            <a:r>
              <a:rPr lang="en-US" dirty="0" smtClean="0">
                <a:effectLst/>
                <a:latin typeface="Times New Roman"/>
                <a:ea typeface="Calibri"/>
                <a:cs typeface="Times New Roman"/>
              </a:rPr>
              <a:t> </a:t>
            </a:r>
            <a:endParaRPr lang="ru-RU" sz="14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Prosodic components (pitch, loudness, tempo) and speech rhythm work, interdependently.</a:t>
            </a:r>
          </a:p>
          <a:p>
            <a:pPr indent="450215" algn="just">
              <a:lnSpc>
                <a:spcPct val="115000"/>
              </a:lnSpc>
              <a:spcAft>
                <a:spcPts val="0"/>
              </a:spcAft>
            </a:pPr>
            <a:endParaRPr lang="ru-RU" sz="20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Rhythm seems to be a kind of framework of speech organization. Linguists sometimes consider rhythm as one of the components of intonation. David Crystal, for instance, views rhythmicality as one of the constituents of prosodic systems.</a:t>
            </a:r>
          </a:p>
          <a:p>
            <a:pPr indent="450215" algn="just">
              <a:lnSpc>
                <a:spcPct val="115000"/>
              </a:lnSpc>
              <a:spcAft>
                <a:spcPts val="0"/>
              </a:spcAft>
            </a:pPr>
            <a:endParaRPr lang="ru-RU" sz="20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Rhythm as a linguistic notion is realized in lexical, syntactical and prosodic means and mostly in their combinations. For instance, such figures of speech as sound or word repetition, syntactical parallelism, intensification and others are perceived as rhythmical on the lexical, syntactical and prosodic levels.</a:t>
            </a:r>
            <a:endParaRPr lang="ru-RU" sz="20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935879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6672"/>
            <a:ext cx="7632848" cy="6004529"/>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All four strategies are carried out simultaneously. In addition to carrying out these strategies, listeners are also calling up their prior knowledge, or </a:t>
            </a:r>
            <a:r>
              <a:rPr lang="en-US" sz="2400" b="1" dirty="0" smtClean="0">
                <a:effectLst/>
                <a:latin typeface="Times New Roman" panose="02020603050405020304" pitchFamily="18" charset="0"/>
                <a:ea typeface="Calibri"/>
                <a:cs typeface="Times New Roman" panose="02020603050405020304" pitchFamily="18" charset="0"/>
              </a:rPr>
              <a:t>schemata </a:t>
            </a:r>
            <a:r>
              <a:rPr lang="en-US" sz="2400" dirty="0" smtClean="0">
                <a:effectLst/>
                <a:latin typeface="Times New Roman" panose="02020603050405020304" pitchFamily="18" charset="0"/>
                <a:ea typeface="Calibri"/>
                <a:cs typeface="Times New Roman" panose="02020603050405020304" pitchFamily="18" charset="0"/>
              </a:rPr>
              <a:t>(</a:t>
            </a:r>
            <a:r>
              <a:rPr lang="en-US" sz="2400" i="1" dirty="0" smtClean="0">
                <a:effectLst/>
                <a:latin typeface="Times New Roman" panose="02020603050405020304" pitchFamily="18" charset="0"/>
                <a:ea typeface="Calibri"/>
                <a:cs typeface="Times New Roman" panose="02020603050405020304" pitchFamily="18" charset="0"/>
              </a:rPr>
              <a:t>higher-order mental frameworks that organize and store knowledge</a:t>
            </a:r>
            <a:r>
              <a:rPr lang="en-US" sz="2400" dirty="0" smtClean="0">
                <a:effectLst/>
                <a:latin typeface="Times New Roman" panose="02020603050405020304" pitchFamily="18" charset="0"/>
                <a:ea typeface="Calibri"/>
                <a:cs typeface="Times New Roman" panose="02020603050405020304" pitchFamily="18" charset="0"/>
              </a:rPr>
              <a:t>), to help them make sense of the bits and pieces of information they perceive and identify using these strategies [</a:t>
            </a:r>
            <a:r>
              <a:rPr lang="en-US" sz="2400" dirty="0" err="1" smtClean="0">
                <a:effectLst/>
                <a:latin typeface="Times New Roman" panose="02020603050405020304" pitchFamily="18" charset="0"/>
                <a:ea typeface="Calibri"/>
                <a:cs typeface="Times New Roman" panose="02020603050405020304" pitchFamily="18" charset="0"/>
              </a:rPr>
              <a:t>Celce</a:t>
            </a:r>
            <a:r>
              <a:rPr lang="en-US" sz="2400" dirty="0" smtClean="0">
                <a:effectLst/>
                <a:latin typeface="Times New Roman" panose="02020603050405020304" pitchFamily="18" charset="0"/>
                <a:ea typeface="Calibri"/>
                <a:cs typeface="Times New Roman" panose="02020603050405020304" pitchFamily="18" charset="0"/>
              </a:rPr>
              <a:t>-Murcia].</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These exemplified strategies suggest that in decoding speech listeners perform the following processes related to pronunciation:</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1. discerning intonation units;</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2. recognizing stressed elements;</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ru-RU" sz="2400" dirty="0" smtClean="0">
                <a:effectLst/>
                <a:latin typeface="Times New Roman" panose="02020603050405020304" pitchFamily="18" charset="0"/>
                <a:ea typeface="Calibri"/>
                <a:cs typeface="Times New Roman" panose="02020603050405020304" pitchFamily="18" charset="0"/>
              </a:rPr>
              <a:t>3. </a:t>
            </a:r>
            <a:r>
              <a:rPr lang="en-US" sz="2400" dirty="0" smtClean="0">
                <a:effectLst/>
                <a:latin typeface="Times New Roman" panose="02020603050405020304" pitchFamily="18" charset="0"/>
                <a:ea typeface="Calibri"/>
                <a:cs typeface="Times New Roman" panose="02020603050405020304" pitchFamily="18" charset="0"/>
              </a:rPr>
              <a:t>interpreting unstressed elements</a:t>
            </a:r>
            <a:r>
              <a:rPr lang="ru-RU" sz="2400" dirty="0" smtClean="0">
                <a:effectLst/>
                <a:latin typeface="Times New Roman" panose="02020603050405020304" pitchFamily="18" charset="0"/>
                <a:ea typeface="Calibri"/>
                <a:cs typeface="Times New Roman" panose="02020603050405020304" pitchFamily="18" charset="0"/>
              </a:rPr>
              <a:t>;</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4. determining the full forms underlying reduced speech.</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595419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64704"/>
            <a:ext cx="7632848" cy="5401479"/>
          </a:xfrm>
          <a:prstGeom prst="rect">
            <a:avLst/>
          </a:prstGeom>
        </p:spPr>
        <p:txBody>
          <a:bodyPr wrap="square">
            <a:spAutoFit/>
          </a:bodyPr>
          <a:lstStyle/>
          <a:p>
            <a:pPr indent="450215" algn="just">
              <a:lnSpc>
                <a:spcPct val="115000"/>
              </a:lnSpc>
              <a:spcAft>
                <a:spcPts val="0"/>
              </a:spcAft>
            </a:pPr>
            <a:r>
              <a:rPr lang="en-US" sz="2000" dirty="0" smtClean="0">
                <a:effectLst/>
                <a:latin typeface="Times New Roman"/>
                <a:ea typeface="Calibri"/>
                <a:cs typeface="Times New Roman"/>
              </a:rPr>
              <a:t>One of the most important realizations that contributes to successful speech processing is that spoken English is divided into </a:t>
            </a:r>
            <a:r>
              <a:rPr lang="en-US" sz="2000" b="1" dirty="0" smtClean="0">
                <a:effectLst/>
                <a:latin typeface="Times New Roman"/>
                <a:ea typeface="Calibri"/>
                <a:cs typeface="Times New Roman"/>
              </a:rPr>
              <a:t>chunks of talk = intonation units </a:t>
            </a:r>
            <a:r>
              <a:rPr lang="en-US" sz="2000" dirty="0" smtClean="0">
                <a:effectLst/>
                <a:latin typeface="Times New Roman"/>
                <a:ea typeface="Calibri"/>
                <a:cs typeface="Times New Roman"/>
              </a:rPr>
              <a:t>(also referred to </a:t>
            </a:r>
            <a:r>
              <a:rPr lang="en-US" sz="2000" i="1" dirty="0" smtClean="0">
                <a:effectLst/>
                <a:latin typeface="Times New Roman"/>
                <a:ea typeface="Calibri"/>
                <a:cs typeface="Times New Roman"/>
              </a:rPr>
              <a:t>as thought groups </a:t>
            </a:r>
            <a:r>
              <a:rPr lang="en-US" sz="2000" dirty="0" smtClean="0">
                <a:effectLst/>
                <a:latin typeface="Times New Roman"/>
                <a:ea typeface="Calibri"/>
                <a:cs typeface="Times New Roman"/>
              </a:rPr>
              <a:t>or </a:t>
            </a:r>
            <a:r>
              <a:rPr lang="en-US" sz="2000" i="1" dirty="0" smtClean="0">
                <a:effectLst/>
                <a:latin typeface="Times New Roman"/>
                <a:ea typeface="Calibri"/>
                <a:cs typeface="Times New Roman"/>
              </a:rPr>
              <a:t>prosodic phrases). </a:t>
            </a:r>
          </a:p>
          <a:p>
            <a:pPr indent="450215" algn="just">
              <a:lnSpc>
                <a:spcPct val="115000"/>
              </a:lnSpc>
              <a:spcAft>
                <a:spcPts val="0"/>
              </a:spcAft>
            </a:pPr>
            <a:endParaRPr lang="en-US" sz="2000" i="1" dirty="0" smtClean="0">
              <a:effectLst/>
              <a:latin typeface="Times New Roman"/>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In spoken English there are five signals that can mark the end of one intonation unit and the beginning of another [</a:t>
            </a:r>
            <a:r>
              <a:rPr lang="en-US" sz="2000" dirty="0" err="1" smtClean="0">
                <a:effectLst/>
                <a:latin typeface="Times New Roman"/>
                <a:ea typeface="Calibri"/>
                <a:cs typeface="Times New Roman"/>
              </a:rPr>
              <a:t>Celce</a:t>
            </a:r>
            <a:r>
              <a:rPr lang="en-US" sz="2000" dirty="0" smtClean="0">
                <a:effectLst/>
                <a:latin typeface="Times New Roman"/>
                <a:ea typeface="Calibri"/>
                <a:cs typeface="Times New Roman"/>
              </a:rPr>
              <a:t>-Murcia]:</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1. A unified pitch contour.</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2. A lengthening of the unit-final stressed syllable.</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3. A pause.</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4. A reset of pitch.</a:t>
            </a: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5. An acceleration in producing the unit-initial syllable(s).</a:t>
            </a:r>
          </a:p>
          <a:p>
            <a:pPr indent="450215" algn="just">
              <a:lnSpc>
                <a:spcPct val="115000"/>
              </a:lnSpc>
              <a:spcAft>
                <a:spcPts val="0"/>
              </a:spcAft>
            </a:pPr>
            <a:endParaRPr lang="ru-RU" sz="2000" dirty="0" smtClean="0">
              <a:effectLst/>
              <a:latin typeface="Calibri"/>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Successful identification of the metrical template is based on the identification of the prominent elements in a thought group.</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1852045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3"/>
            <a:ext cx="6965245" cy="667202"/>
          </a:xfrm>
        </p:spPr>
        <p:txBody>
          <a:bodyPr>
            <a:normAutofit/>
          </a:bodyPr>
          <a:lstStyle/>
          <a:p>
            <a:r>
              <a:rPr lang="en-US" sz="3600" b="1" dirty="0">
                <a:latin typeface="Times New Roman" panose="02020603050405020304" pitchFamily="18" charset="0"/>
                <a:cs typeface="Times New Roman" panose="02020603050405020304" pitchFamily="18" charset="0"/>
              </a:rPr>
              <a:t>4.	Functions of rhythm. </a:t>
            </a:r>
            <a:endParaRPr lang="ru-RU" sz="36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55576" y="1484784"/>
            <a:ext cx="7632848" cy="4608512"/>
          </a:xfrm>
        </p:spPr>
        <p:txBody>
          <a:bodyPr>
            <a:normAutofit fontScale="70000" lnSpcReduction="20000"/>
          </a:bodyPr>
          <a:lstStyle/>
          <a:p>
            <a:pPr indent="0" algn="just">
              <a:lnSpc>
                <a:spcPct val="120000"/>
              </a:lnSpc>
              <a:spcAft>
                <a:spcPts val="0"/>
              </a:spcAft>
              <a:buNone/>
            </a:pPr>
            <a:r>
              <a:rPr lang="en-US" sz="2900" dirty="0">
                <a:latin typeface="Times New Roman" panose="02020603050405020304" pitchFamily="18" charset="0"/>
                <a:ea typeface="Calibri"/>
                <a:cs typeface="Times New Roman" panose="02020603050405020304" pitchFamily="18" charset="0"/>
              </a:rPr>
              <a:t>In their overview of phonology and discourse, </a:t>
            </a:r>
            <a:r>
              <a:rPr lang="en-US" sz="2900" dirty="0" err="1">
                <a:latin typeface="Times New Roman" panose="02020603050405020304" pitchFamily="18" charset="0"/>
                <a:ea typeface="Calibri"/>
                <a:cs typeface="Times New Roman" panose="02020603050405020304" pitchFamily="18" charset="0"/>
              </a:rPr>
              <a:t>Celce</a:t>
            </a:r>
            <a:r>
              <a:rPr lang="en-US" sz="2900" dirty="0">
                <a:latin typeface="Times New Roman" panose="02020603050405020304" pitchFamily="18" charset="0"/>
                <a:ea typeface="Calibri"/>
                <a:cs typeface="Times New Roman" panose="02020603050405020304" pitchFamily="18" charset="0"/>
              </a:rPr>
              <a:t>-Murcia and </a:t>
            </a:r>
            <a:r>
              <a:rPr lang="en-US" sz="2900" dirty="0" err="1">
                <a:latin typeface="Times New Roman" panose="02020603050405020304" pitchFamily="18" charset="0"/>
                <a:ea typeface="Calibri"/>
                <a:cs typeface="Times New Roman" panose="02020603050405020304" pitchFamily="18" charset="0"/>
              </a:rPr>
              <a:t>Olshtain</a:t>
            </a:r>
            <a:r>
              <a:rPr lang="en-US" sz="2900" dirty="0">
                <a:latin typeface="Times New Roman" panose="02020603050405020304" pitchFamily="18" charset="0"/>
                <a:ea typeface="Calibri"/>
                <a:cs typeface="Times New Roman" panose="02020603050405020304" pitchFamily="18" charset="0"/>
              </a:rPr>
              <a:t> [</a:t>
            </a:r>
            <a:r>
              <a:rPr lang="en-US" sz="2900" dirty="0" smtClean="0">
                <a:latin typeface="Times New Roman" panose="02020603050405020304" pitchFamily="18" charset="0"/>
                <a:ea typeface="Calibri"/>
                <a:cs typeface="Times New Roman" panose="02020603050405020304" pitchFamily="18" charset="0"/>
              </a:rPr>
              <a:t>2000] </a:t>
            </a:r>
            <a:r>
              <a:rPr lang="en-US" sz="2900" dirty="0">
                <a:latin typeface="Times New Roman" panose="02020603050405020304" pitchFamily="18" charset="0"/>
                <a:ea typeface="Calibri"/>
                <a:cs typeface="Times New Roman" panose="02020603050405020304" pitchFamily="18" charset="0"/>
              </a:rPr>
              <a:t>emphasize the following important </a:t>
            </a:r>
            <a:r>
              <a:rPr lang="en-US" sz="2900" b="1" i="1" dirty="0">
                <a:latin typeface="Times New Roman" panose="02020603050405020304" pitchFamily="18" charset="0"/>
                <a:ea typeface="Calibri"/>
                <a:cs typeface="Times New Roman" panose="02020603050405020304" pitchFamily="18" charset="0"/>
              </a:rPr>
              <a:t>functions of prosody in oral discourse</a:t>
            </a:r>
            <a:r>
              <a:rPr lang="en-US" sz="2900" dirty="0">
                <a:latin typeface="Times New Roman" panose="02020603050405020304" pitchFamily="18" charset="0"/>
                <a:ea typeface="Calibri"/>
                <a:cs typeface="Times New Roman" panose="02020603050405020304" pitchFamily="18" charset="0"/>
              </a:rPr>
              <a:t>:</a:t>
            </a:r>
            <a:endParaRPr lang="ru-RU" sz="2900" dirty="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r>
              <a:rPr lang="en-US" sz="2900" dirty="0">
                <a:latin typeface="Times New Roman" panose="02020603050405020304" pitchFamily="18" charset="0"/>
                <a:ea typeface="Calibri"/>
                <a:cs typeface="Times New Roman" panose="02020603050405020304" pitchFamily="18" charset="0"/>
              </a:rPr>
              <a:t>1. the information management function;</a:t>
            </a:r>
            <a:endParaRPr lang="ru-RU" sz="2900" dirty="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r>
              <a:rPr lang="en-US" sz="2900" dirty="0">
                <a:latin typeface="Times New Roman" panose="02020603050405020304" pitchFamily="18" charset="0"/>
                <a:ea typeface="Calibri"/>
                <a:cs typeface="Times New Roman" panose="02020603050405020304" pitchFamily="18" charset="0"/>
              </a:rPr>
              <a:t>2. the interactional management function, and</a:t>
            </a:r>
            <a:endParaRPr lang="ru-RU" sz="2900" dirty="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r>
              <a:rPr lang="en-US" sz="2900" dirty="0">
                <a:latin typeface="Times New Roman" panose="02020603050405020304" pitchFamily="18" charset="0"/>
                <a:ea typeface="Calibri"/>
                <a:cs typeface="Times New Roman" panose="02020603050405020304" pitchFamily="18" charset="0"/>
              </a:rPr>
              <a:t>3. the social functions of intonation.</a:t>
            </a:r>
            <a:endParaRPr lang="ru-RU" sz="2900" dirty="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endParaRPr lang="en-US" sz="2900" dirty="0" smtClean="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r>
              <a:rPr lang="en-US" sz="2900" dirty="0" smtClean="0">
                <a:latin typeface="Times New Roman" panose="02020603050405020304" pitchFamily="18" charset="0"/>
                <a:ea typeface="Calibri"/>
                <a:cs typeface="Times New Roman" panose="02020603050405020304" pitchFamily="18" charset="0"/>
              </a:rPr>
              <a:t>It </a:t>
            </a:r>
            <a:r>
              <a:rPr lang="en-US" sz="2900" dirty="0">
                <a:latin typeface="Times New Roman" panose="02020603050405020304" pitchFamily="18" charset="0"/>
                <a:ea typeface="Calibri"/>
                <a:cs typeface="Times New Roman" panose="02020603050405020304" pitchFamily="18" charset="0"/>
              </a:rPr>
              <a:t>is generally claimed that </a:t>
            </a:r>
            <a:r>
              <a:rPr lang="en-US" sz="2900" b="1" i="1" u="sng" dirty="0">
                <a:latin typeface="Times New Roman" panose="02020603050405020304" pitchFamily="18" charset="0"/>
                <a:ea typeface="Calibri"/>
                <a:cs typeface="Times New Roman" panose="02020603050405020304" pitchFamily="18" charset="0"/>
              </a:rPr>
              <a:t>phonology performs two related intonation management actions in Englis</a:t>
            </a:r>
            <a:r>
              <a:rPr lang="en-US" sz="2900" dirty="0">
                <a:latin typeface="Times New Roman" panose="02020603050405020304" pitchFamily="18" charset="0"/>
                <a:ea typeface="Calibri"/>
                <a:cs typeface="Times New Roman" panose="02020603050405020304" pitchFamily="18" charset="0"/>
              </a:rPr>
              <a:t>h and in other languages:</a:t>
            </a:r>
            <a:endParaRPr lang="ru-RU" sz="2900" dirty="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r>
              <a:rPr lang="en-US" sz="2900" dirty="0">
                <a:latin typeface="Times New Roman" panose="02020603050405020304" pitchFamily="18" charset="0"/>
                <a:ea typeface="Calibri"/>
                <a:cs typeface="Times New Roman" panose="02020603050405020304" pitchFamily="18" charset="0"/>
              </a:rPr>
              <a:t>1. it allows the speaker to segment intonation into meaningful word-groups;</a:t>
            </a:r>
            <a:endParaRPr lang="ru-RU" sz="2900" dirty="0">
              <a:latin typeface="Times New Roman" panose="02020603050405020304" pitchFamily="18" charset="0"/>
              <a:ea typeface="Calibri"/>
              <a:cs typeface="Times New Roman" panose="02020603050405020304" pitchFamily="18" charset="0"/>
            </a:endParaRPr>
          </a:p>
          <a:p>
            <a:pPr indent="0" algn="just">
              <a:lnSpc>
                <a:spcPct val="120000"/>
              </a:lnSpc>
              <a:spcAft>
                <a:spcPts val="0"/>
              </a:spcAft>
              <a:buNone/>
            </a:pPr>
            <a:r>
              <a:rPr lang="en-US" sz="2900" dirty="0">
                <a:latin typeface="Times New Roman" panose="02020603050405020304" pitchFamily="18" charset="0"/>
                <a:ea typeface="Calibri"/>
                <a:cs typeface="Times New Roman" panose="02020603050405020304" pitchFamily="18" charset="0"/>
              </a:rPr>
              <a:t>2. it helps the speaker signal new or important information versus old and less important information [</a:t>
            </a:r>
            <a:r>
              <a:rPr lang="en-US" sz="2900" dirty="0" err="1">
                <a:latin typeface="Times New Roman" panose="02020603050405020304" pitchFamily="18" charset="0"/>
                <a:ea typeface="Calibri"/>
                <a:cs typeface="Times New Roman" panose="02020603050405020304" pitchFamily="18" charset="0"/>
              </a:rPr>
              <a:t>Celce</a:t>
            </a:r>
            <a:r>
              <a:rPr lang="en-US" sz="2900" dirty="0">
                <a:latin typeface="Times New Roman" panose="02020603050405020304" pitchFamily="18" charset="0"/>
                <a:ea typeface="Calibri"/>
                <a:cs typeface="Times New Roman" panose="02020603050405020304" pitchFamily="18" charset="0"/>
              </a:rPr>
              <a:t>-Murcia, </a:t>
            </a:r>
            <a:r>
              <a:rPr lang="en-US" sz="2900" dirty="0" err="1" smtClean="0">
                <a:latin typeface="Times New Roman" panose="02020603050405020304" pitchFamily="18" charset="0"/>
                <a:ea typeface="Calibri"/>
                <a:cs typeface="Times New Roman" panose="02020603050405020304" pitchFamily="18" charset="0"/>
              </a:rPr>
              <a:t>Olshtain</a:t>
            </a:r>
            <a:r>
              <a:rPr lang="en-US" sz="2900" dirty="0" smtClean="0">
                <a:latin typeface="Times New Roman" panose="02020603050405020304" pitchFamily="18" charset="0"/>
                <a:ea typeface="Calibri"/>
                <a:cs typeface="Times New Roman" panose="02020603050405020304" pitchFamily="18" charset="0"/>
              </a:rPr>
              <a:t>].</a:t>
            </a:r>
            <a:endParaRPr lang="ru-RU" sz="29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1520783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92696"/>
            <a:ext cx="7272808" cy="2888483"/>
          </a:xfrm>
          <a:prstGeom prst="rect">
            <a:avLst/>
          </a:prstGeom>
        </p:spPr>
        <p:txBody>
          <a:bodyPr wrap="square">
            <a:spAutoFit/>
          </a:bodyPr>
          <a:lstStyle/>
          <a:p>
            <a:pPr indent="450215" algn="just">
              <a:lnSpc>
                <a:spcPct val="115000"/>
              </a:lnSpc>
              <a:spcAft>
                <a:spcPts val="0"/>
              </a:spcAft>
            </a:pPr>
            <a:r>
              <a:rPr lang="en-US" dirty="0" smtClean="0">
                <a:effectLst/>
                <a:latin typeface="Times New Roman"/>
                <a:ea typeface="Calibri"/>
                <a:cs typeface="Times New Roman"/>
              </a:rPr>
              <a:t>In English the speakers usually resort to </a:t>
            </a:r>
            <a:r>
              <a:rPr lang="en-US" i="1" dirty="0" smtClean="0">
                <a:effectLst/>
                <a:latin typeface="Times New Roman"/>
                <a:ea typeface="Calibri"/>
                <a:cs typeface="Times New Roman"/>
              </a:rPr>
              <a:t>the following prosodic clues to segment their speech into meaningful word groups</a:t>
            </a:r>
            <a:r>
              <a:rPr lang="en-US" dirty="0" smtClean="0">
                <a:effectLst/>
                <a:latin typeface="Times New Roman"/>
                <a:ea typeface="Calibri"/>
                <a:cs typeface="Times New Roman"/>
              </a:rPr>
              <a:t>:</a:t>
            </a:r>
            <a:endParaRPr lang="ru-RU" sz="1400" dirty="0" smtClean="0">
              <a:effectLst/>
              <a:latin typeface="Calibri"/>
              <a:ea typeface="Calibri"/>
              <a:cs typeface="Times New Roman"/>
            </a:endParaRPr>
          </a:p>
          <a:p>
            <a:pPr marL="342900" indent="-342900" algn="just">
              <a:lnSpc>
                <a:spcPct val="115000"/>
              </a:lnSpc>
              <a:spcAft>
                <a:spcPts val="0"/>
              </a:spcAft>
              <a:buAutoNum type="arabicParenR"/>
            </a:pPr>
            <a:r>
              <a:rPr lang="en-US" dirty="0" smtClean="0">
                <a:effectLst/>
                <a:latin typeface="Times New Roman"/>
                <a:ea typeface="Calibri"/>
                <a:cs typeface="Times New Roman"/>
              </a:rPr>
              <a:t>They make a pause at the end of a meaningful word group, 2) deploy a change in speech and 3) lengthen the last stressed syllable [Gilbert]. </a:t>
            </a:r>
          </a:p>
          <a:p>
            <a:pPr algn="just">
              <a:lnSpc>
                <a:spcPct val="115000"/>
              </a:lnSpc>
              <a:spcAft>
                <a:spcPts val="0"/>
              </a:spcAft>
            </a:pPr>
            <a:r>
              <a:rPr lang="en-US" dirty="0" smtClean="0">
                <a:effectLst/>
                <a:latin typeface="Times New Roman"/>
                <a:ea typeface="Calibri"/>
                <a:cs typeface="Times New Roman"/>
              </a:rPr>
              <a:t>These clues enable them to organize information into chunks. Consider the following examples to illustrate this function prosody, in which the same words with different prosody express very different meanings [</a:t>
            </a:r>
            <a:r>
              <a:rPr lang="en-US" dirty="0" err="1" smtClean="0">
                <a:effectLst/>
                <a:latin typeface="Times New Roman"/>
                <a:ea typeface="Calibri"/>
                <a:cs typeface="Times New Roman"/>
              </a:rPr>
              <a:t>Celce</a:t>
            </a:r>
            <a:r>
              <a:rPr lang="en-US" dirty="0" smtClean="0">
                <a:effectLst/>
                <a:latin typeface="Times New Roman"/>
                <a:ea typeface="Calibri"/>
                <a:cs typeface="Times New Roman"/>
              </a:rPr>
              <a:t>-Murcia, </a:t>
            </a:r>
            <a:r>
              <a:rPr lang="en-US" dirty="0" err="1" smtClean="0">
                <a:effectLst/>
                <a:latin typeface="Times New Roman"/>
                <a:ea typeface="Calibri"/>
                <a:cs typeface="Times New Roman"/>
              </a:rPr>
              <a:t>Olshtain</a:t>
            </a:r>
            <a:r>
              <a:rPr lang="en-US" dirty="0" smtClean="0">
                <a:effectLst/>
                <a:latin typeface="Times New Roman"/>
                <a:ea typeface="Calibri"/>
                <a:cs typeface="Times New Roman"/>
              </a:rPr>
              <a:t> 2000]:</a:t>
            </a:r>
          </a:p>
          <a:p>
            <a:pPr indent="450215" algn="just">
              <a:lnSpc>
                <a:spcPct val="115000"/>
              </a:lnSpc>
              <a:spcAft>
                <a:spcPts val="0"/>
              </a:spcAft>
            </a:pPr>
            <a:endParaRPr lang="ru-RU" sz="1400" dirty="0">
              <a:effectLst/>
              <a:latin typeface="Calibri"/>
              <a:ea typeface="Calibri"/>
              <a:cs typeface="Times New Roman"/>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847025946"/>
              </p:ext>
            </p:extLst>
          </p:nvPr>
        </p:nvGraphicFramePr>
        <p:xfrm>
          <a:off x="899589" y="3284984"/>
          <a:ext cx="7272810" cy="2448271"/>
        </p:xfrm>
        <a:graphic>
          <a:graphicData uri="http://schemas.openxmlformats.org/drawingml/2006/table">
            <a:tbl>
              <a:tblPr firstRow="1" firstCol="1" bandRow="1"/>
              <a:tblGrid>
                <a:gridCol w="3636405"/>
                <a:gridCol w="3636405"/>
              </a:tblGrid>
              <a:tr h="2448271">
                <a:tc>
                  <a:txBody>
                    <a:bodyPr/>
                    <a:lstStyle/>
                    <a:p>
                      <a:pPr algn="just">
                        <a:lnSpc>
                          <a:spcPct val="115000"/>
                        </a:lnSpc>
                        <a:spcAft>
                          <a:spcPts val="0"/>
                        </a:spcAft>
                      </a:pPr>
                      <a:r>
                        <a:rPr lang="en-US" sz="2400" b="1" i="1" dirty="0">
                          <a:effectLst/>
                          <a:latin typeface="Times New Roman"/>
                          <a:ea typeface="Calibri"/>
                          <a:cs typeface="Times New Roman"/>
                        </a:rPr>
                        <a:t>Have you met my brother Fred</a:t>
                      </a:r>
                      <a:r>
                        <a:rPr lang="en-US" sz="2400" b="1" i="1" dirty="0" smtClean="0">
                          <a:effectLst/>
                          <a:latin typeface="Times New Roman"/>
                          <a:ea typeface="Calibri"/>
                          <a:cs typeface="Times New Roman"/>
                        </a:rPr>
                        <a:t>?</a:t>
                      </a:r>
                    </a:p>
                    <a:p>
                      <a:pPr algn="just">
                        <a:lnSpc>
                          <a:spcPct val="115000"/>
                        </a:lnSpc>
                        <a:spcAft>
                          <a:spcPts val="0"/>
                        </a:spcAft>
                      </a:pPr>
                      <a:endParaRPr lang="ru-RU" sz="2400" dirty="0">
                        <a:effectLst/>
                        <a:latin typeface="Calibri"/>
                        <a:ea typeface="Calibri"/>
                        <a:cs typeface="Times New Roman"/>
                      </a:endParaRPr>
                    </a:p>
                    <a:p>
                      <a:pPr algn="just">
                        <a:lnSpc>
                          <a:spcPct val="115000"/>
                        </a:lnSpc>
                        <a:spcAft>
                          <a:spcPts val="0"/>
                        </a:spcAft>
                      </a:pPr>
                      <a:r>
                        <a:rPr lang="en-US" sz="2400" b="1" i="1" dirty="0">
                          <a:effectLst/>
                          <a:latin typeface="Times New Roman"/>
                          <a:ea typeface="Calibri"/>
                          <a:cs typeface="Times New Roman"/>
                        </a:rPr>
                        <a:t> Have you met my brother, Fred?</a:t>
                      </a:r>
                      <a:endParaRPr lang="ru-RU" sz="24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b="1" i="1" dirty="0" smtClean="0">
                          <a:effectLst/>
                          <a:latin typeface="Times New Roman"/>
                          <a:ea typeface="Calibri"/>
                          <a:cs typeface="Times New Roman"/>
                        </a:rPr>
                        <a:t>“Father”, said </a:t>
                      </a:r>
                      <a:r>
                        <a:rPr lang="en-US" sz="2400" b="1" i="1" dirty="0">
                          <a:effectLst/>
                          <a:latin typeface="Times New Roman"/>
                          <a:ea typeface="Calibri"/>
                          <a:cs typeface="Times New Roman"/>
                        </a:rPr>
                        <a:t>Mother, "is late</a:t>
                      </a:r>
                      <a:r>
                        <a:rPr lang="en-US" sz="2400" b="1" i="1" dirty="0" smtClean="0">
                          <a:effectLst/>
                          <a:latin typeface="Times New Roman"/>
                          <a:ea typeface="Calibri"/>
                          <a:cs typeface="Times New Roman"/>
                        </a:rPr>
                        <a:t>".</a:t>
                      </a:r>
                    </a:p>
                    <a:p>
                      <a:pPr algn="just">
                        <a:lnSpc>
                          <a:spcPct val="115000"/>
                        </a:lnSpc>
                        <a:spcAft>
                          <a:spcPts val="0"/>
                        </a:spcAft>
                      </a:pPr>
                      <a:r>
                        <a:rPr lang="en-US" sz="2400" b="1" i="1" dirty="0" smtClean="0">
                          <a:effectLst/>
                          <a:latin typeface="Times New Roman"/>
                          <a:ea typeface="Calibri"/>
                          <a:cs typeface="Times New Roman"/>
                        </a:rPr>
                        <a:t> </a:t>
                      </a:r>
                      <a:endParaRPr lang="ru-RU" sz="2400" dirty="0">
                        <a:effectLst/>
                        <a:latin typeface="Calibri"/>
                        <a:ea typeface="Calibri"/>
                        <a:cs typeface="Times New Roman"/>
                      </a:endParaRPr>
                    </a:p>
                    <a:p>
                      <a:pPr algn="just">
                        <a:lnSpc>
                          <a:spcPct val="115000"/>
                        </a:lnSpc>
                        <a:spcAft>
                          <a:spcPts val="0"/>
                        </a:spcAft>
                      </a:pPr>
                      <a:r>
                        <a:rPr lang="en-US" sz="2400" b="1" i="1" dirty="0">
                          <a:effectLst/>
                          <a:latin typeface="Times New Roman"/>
                          <a:ea typeface="Calibri"/>
                          <a:cs typeface="Times New Roman"/>
                        </a:rPr>
                        <a:t>Father said, "Mother is late ".</a:t>
                      </a:r>
                      <a:endParaRPr lang="ru-RU" sz="24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947110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632848" cy="2616101"/>
          </a:xfrm>
          <a:prstGeom prst="rect">
            <a:avLst/>
          </a:prstGeom>
        </p:spPr>
        <p:txBody>
          <a:bodyPr wrap="square">
            <a:spAutoFit/>
          </a:bodyPr>
          <a:lstStyle/>
          <a:p>
            <a:pPr algn="just"/>
            <a:r>
              <a:rPr lang="en-US" dirty="0" smtClean="0">
                <a:effectLst/>
                <a:latin typeface="Times New Roman"/>
                <a:ea typeface="Calibri"/>
              </a:rPr>
              <a:t>At the discourse level the speaker should aim at appropriate prosodic segmentation and avoid misinterpretation or confusion on the part of the listener. The other important information management function of prosody is marking </a:t>
            </a:r>
            <a:r>
              <a:rPr lang="en-US" sz="2000" i="1" dirty="0" smtClean="0">
                <a:effectLst/>
                <a:latin typeface="Times New Roman"/>
                <a:ea typeface="Calibri"/>
              </a:rPr>
              <a:t>new</a:t>
            </a:r>
            <a:r>
              <a:rPr lang="en-US" dirty="0" smtClean="0">
                <a:effectLst/>
                <a:latin typeface="Times New Roman"/>
                <a:ea typeface="Calibri"/>
              </a:rPr>
              <a:t> versus </a:t>
            </a:r>
            <a:r>
              <a:rPr lang="en-US" sz="2000" i="1" dirty="0" smtClean="0">
                <a:effectLst/>
                <a:latin typeface="Times New Roman"/>
                <a:ea typeface="Calibri"/>
              </a:rPr>
              <a:t>old</a:t>
            </a:r>
            <a:r>
              <a:rPr lang="en-US" dirty="0" smtClean="0">
                <a:effectLst/>
                <a:latin typeface="Times New Roman"/>
                <a:ea typeface="Calibri"/>
              </a:rPr>
              <a:t> information. </a:t>
            </a:r>
          </a:p>
          <a:p>
            <a:pPr algn="just"/>
            <a:r>
              <a:rPr lang="en-US" dirty="0" smtClean="0">
                <a:effectLst/>
                <a:latin typeface="Times New Roman"/>
                <a:ea typeface="Calibri"/>
              </a:rPr>
              <a:t>It should be noted that new information typically occurs at the end the utterance. In these examples [taken from: </a:t>
            </a:r>
            <a:r>
              <a:rPr lang="en-US" dirty="0" err="1" smtClean="0">
                <a:effectLst/>
                <a:latin typeface="Times New Roman"/>
                <a:ea typeface="Calibri"/>
              </a:rPr>
              <a:t>Celce</a:t>
            </a:r>
            <a:r>
              <a:rPr lang="en-US" dirty="0" smtClean="0">
                <a:effectLst/>
                <a:latin typeface="Times New Roman"/>
                <a:ea typeface="Calibri"/>
              </a:rPr>
              <a:t>-Murcia and </a:t>
            </a:r>
            <a:r>
              <a:rPr lang="en-US" dirty="0" err="1" smtClean="0">
                <a:effectLst/>
                <a:latin typeface="Times New Roman"/>
                <a:ea typeface="Calibri"/>
              </a:rPr>
              <a:t>Olshtain</a:t>
            </a:r>
            <a:r>
              <a:rPr lang="en-US" dirty="0" smtClean="0">
                <a:effectLst/>
                <a:latin typeface="Times New Roman"/>
                <a:ea typeface="Calibri"/>
              </a:rPr>
              <a:t> 2000], whatever information is new tends to receive special prosodic attention: the word is stressed and the pitch changes (such syllables are printed in capital letters):</a:t>
            </a:r>
          </a:p>
          <a:p>
            <a:pPr algn="just"/>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039426464"/>
              </p:ext>
            </p:extLst>
          </p:nvPr>
        </p:nvGraphicFramePr>
        <p:xfrm>
          <a:off x="755575" y="2996950"/>
          <a:ext cx="7632848" cy="3259887"/>
        </p:xfrm>
        <a:graphic>
          <a:graphicData uri="http://schemas.openxmlformats.org/drawingml/2006/table">
            <a:tbl>
              <a:tblPr firstRow="1" firstCol="1" bandRow="1"/>
              <a:tblGrid>
                <a:gridCol w="3816424"/>
                <a:gridCol w="3816424"/>
              </a:tblGrid>
              <a:tr h="619269">
                <a:tc>
                  <a:txBody>
                    <a:bodyPr/>
                    <a:lstStyle/>
                    <a:p>
                      <a:pPr algn="just">
                        <a:lnSpc>
                          <a:spcPct val="115000"/>
                        </a:lnSpc>
                        <a:spcAft>
                          <a:spcPts val="0"/>
                        </a:spcAft>
                      </a:pPr>
                      <a:r>
                        <a:rPr lang="en-US" sz="2000" dirty="0">
                          <a:effectLst/>
                          <a:latin typeface="Times New Roman"/>
                          <a:ea typeface="Calibri"/>
                          <a:cs typeface="Times New Roman"/>
                        </a:rPr>
                        <a:t>A. </a:t>
                      </a:r>
                      <a:r>
                        <a:rPr lang="en-US" sz="2000" i="1" dirty="0">
                          <a:effectLst/>
                          <a:latin typeface="Times New Roman"/>
                          <a:ea typeface="Calibri"/>
                          <a:cs typeface="Times New Roman"/>
                        </a:rPr>
                        <a:t>Speaker I</a:t>
                      </a:r>
                      <a:r>
                        <a:rPr lang="en-US" sz="2000" dirty="0">
                          <a:effectLst/>
                          <a:latin typeface="Times New Roman"/>
                          <a:ea typeface="Calibri"/>
                          <a:cs typeface="Times New Roman"/>
                        </a:rPr>
                        <a:t> Can I HELP you?</a:t>
                      </a:r>
                      <a:endParaRPr lang="ru-RU" sz="20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000">
                          <a:effectLst/>
                          <a:latin typeface="Times New Roman"/>
                          <a:ea typeface="Calibri"/>
                          <a:cs typeface="Times New Roman"/>
                        </a:rPr>
                        <a:t>B. SI I've lost an umBRELla.</a:t>
                      </a:r>
                      <a:endParaRPr lang="ru-RU" sz="200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269">
                <a:tc>
                  <a:txBody>
                    <a:bodyPr/>
                    <a:lstStyle/>
                    <a:p>
                      <a:pPr algn="just">
                        <a:lnSpc>
                          <a:spcPct val="115000"/>
                        </a:lnSpc>
                        <a:spcAft>
                          <a:spcPts val="0"/>
                        </a:spcAft>
                      </a:pPr>
                      <a:r>
                        <a:rPr lang="en-US" sz="2000" i="1" dirty="0">
                          <a:effectLst/>
                          <a:latin typeface="Times New Roman"/>
                          <a:ea typeface="Calibri"/>
                          <a:cs typeface="Times New Roman"/>
                        </a:rPr>
                        <a:t>Speaker 2</a:t>
                      </a:r>
                      <a:r>
                        <a:rPr lang="en-US" sz="2000" dirty="0">
                          <a:effectLst/>
                          <a:latin typeface="Times New Roman"/>
                          <a:ea typeface="Calibri"/>
                          <a:cs typeface="Times New Roman"/>
                        </a:rPr>
                        <a:t> YES, please. I'm looking for a</a:t>
                      </a:r>
                      <a:endParaRPr lang="ru-RU" sz="20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000">
                          <a:effectLst/>
                          <a:latin typeface="Times New Roman"/>
                          <a:ea typeface="Calibri"/>
                          <a:cs typeface="Times New Roman"/>
                        </a:rPr>
                        <a:t>S2 A Lady's umbrella.</a:t>
                      </a:r>
                      <a:endParaRPr lang="ru-RU" sz="200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269">
                <a:tc>
                  <a:txBody>
                    <a:bodyPr/>
                    <a:lstStyle/>
                    <a:p>
                      <a:pPr algn="just">
                        <a:lnSpc>
                          <a:spcPct val="115000"/>
                        </a:lnSpc>
                        <a:spcAft>
                          <a:spcPts val="0"/>
                        </a:spcAft>
                      </a:pPr>
                      <a:r>
                        <a:rPr lang="en-US" sz="2000" dirty="0" err="1">
                          <a:effectLst/>
                          <a:latin typeface="Times New Roman"/>
                          <a:ea typeface="Calibri"/>
                          <a:cs typeface="Times New Roman"/>
                        </a:rPr>
                        <a:t>BLAzer</a:t>
                      </a:r>
                      <a:r>
                        <a:rPr lang="en-US" sz="2000" dirty="0">
                          <a:effectLst/>
                          <a:latin typeface="Times New Roman"/>
                          <a:ea typeface="Calibri"/>
                          <a:cs typeface="Times New Roman"/>
                        </a:rPr>
                        <a:t>.</a:t>
                      </a:r>
                      <a:endParaRPr lang="ru-RU" sz="20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000">
                          <a:effectLst/>
                          <a:latin typeface="Times New Roman"/>
                          <a:ea typeface="Calibri"/>
                          <a:cs typeface="Times New Roman"/>
                        </a:rPr>
                        <a:t>SI YES. One with STARS on it.</a:t>
                      </a:r>
                      <a:endParaRPr lang="ru-RU" sz="200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269">
                <a:tc>
                  <a:txBody>
                    <a:bodyPr/>
                    <a:lstStyle/>
                    <a:p>
                      <a:pPr algn="just">
                        <a:lnSpc>
                          <a:spcPct val="115000"/>
                        </a:lnSpc>
                        <a:spcAft>
                          <a:spcPts val="0"/>
                        </a:spcAft>
                      </a:pPr>
                      <a:r>
                        <a:rPr lang="en-US" sz="2000" dirty="0">
                          <a:effectLst/>
                          <a:latin typeface="Times New Roman"/>
                          <a:ea typeface="Calibri"/>
                          <a:cs typeface="Times New Roman"/>
                        </a:rPr>
                        <a:t>SI Something </a:t>
                      </a:r>
                      <a:r>
                        <a:rPr lang="en-US" sz="2000" dirty="0" err="1">
                          <a:effectLst/>
                          <a:latin typeface="Times New Roman"/>
                          <a:ea typeface="Calibri"/>
                          <a:cs typeface="Times New Roman"/>
                        </a:rPr>
                        <a:t>CAsual</a:t>
                      </a:r>
                      <a:r>
                        <a:rPr lang="en-US" sz="2000" dirty="0">
                          <a:effectLst/>
                          <a:latin typeface="Times New Roman"/>
                          <a:ea typeface="Calibri"/>
                          <a:cs typeface="Times New Roman"/>
                        </a:rPr>
                        <a:t>?</a:t>
                      </a:r>
                      <a:endParaRPr lang="ru-RU" sz="20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000" dirty="0">
                          <a:effectLst/>
                          <a:latin typeface="Times New Roman"/>
                          <a:ea typeface="Calibri"/>
                          <a:cs typeface="Times New Roman"/>
                        </a:rPr>
                        <a:t>GREEN stars.</a:t>
                      </a:r>
                      <a:endParaRPr lang="ru-RU" sz="20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269">
                <a:tc>
                  <a:txBody>
                    <a:bodyPr/>
                    <a:lstStyle/>
                    <a:p>
                      <a:pPr algn="just">
                        <a:lnSpc>
                          <a:spcPct val="115000"/>
                        </a:lnSpc>
                        <a:spcAft>
                          <a:spcPts val="0"/>
                        </a:spcAft>
                      </a:pPr>
                      <a:r>
                        <a:rPr lang="en-US" sz="2000">
                          <a:effectLst/>
                          <a:latin typeface="Times New Roman"/>
                          <a:ea typeface="Calibri"/>
                          <a:cs typeface="Times New Roman"/>
                        </a:rPr>
                        <a:t>S2 Yes, something casual in WOOL.</a:t>
                      </a:r>
                      <a:endParaRPr lang="ru-RU" sz="200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000" dirty="0">
                          <a:effectLst/>
                          <a:latin typeface="Times New Roman"/>
                          <a:ea typeface="Calibri"/>
                          <a:cs typeface="Times New Roman"/>
                        </a:rPr>
                        <a:t> </a:t>
                      </a:r>
                      <a:endParaRPr lang="ru-RU" sz="2000" dirty="0">
                        <a:effectLst/>
                        <a:latin typeface="Calibri"/>
                        <a:ea typeface="Calibri"/>
                        <a:cs typeface="Times New Roman"/>
                      </a:endParaRPr>
                    </a:p>
                  </a:txBody>
                  <a:tcPr marL="62645" marR="62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47980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64704"/>
            <a:ext cx="7488832" cy="5189113"/>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a:ea typeface="Calibri"/>
                <a:cs typeface="Times New Roman"/>
              </a:rPr>
              <a:t>Interaction management function</a:t>
            </a:r>
            <a:r>
              <a:rPr lang="en-US" sz="2400" dirty="0" smtClean="0">
                <a:effectLst/>
                <a:latin typeface="Times New Roman"/>
                <a:ea typeface="Calibri"/>
                <a:cs typeface="Times New Roman"/>
              </a:rPr>
              <a:t> of prosody includes moves involving contrast, correction / repair, and contradiction. </a:t>
            </a:r>
          </a:p>
          <a:p>
            <a:pPr indent="450215" algn="just">
              <a:lnSpc>
                <a:spcPct val="115000"/>
              </a:lnSpc>
              <a:spcAft>
                <a:spcPts val="0"/>
              </a:spcAft>
            </a:pPr>
            <a:r>
              <a:rPr lang="en-US" sz="2400" dirty="0" smtClean="0">
                <a:effectLst/>
                <a:latin typeface="Times New Roman"/>
                <a:ea typeface="Calibri"/>
                <a:cs typeface="Times New Roman"/>
              </a:rPr>
              <a:t>The speakers signal </a:t>
            </a:r>
            <a:r>
              <a:rPr lang="en-US" sz="2400" i="1" dirty="0" smtClean="0">
                <a:effectLst/>
                <a:latin typeface="Times New Roman"/>
                <a:ea typeface="Calibri"/>
                <a:cs typeface="Times New Roman"/>
              </a:rPr>
              <a:t>contrast</a:t>
            </a:r>
            <a:r>
              <a:rPr lang="en-US" sz="2400" dirty="0" smtClean="0">
                <a:effectLst/>
                <a:latin typeface="Times New Roman"/>
                <a:ea typeface="Calibri"/>
                <a:cs typeface="Times New Roman"/>
              </a:rPr>
              <a:t> using prosodic cues (strong stress, high pitch) when they want to shift the focus of attention or create a contrast where there was none before as in the example that follows:</a:t>
            </a:r>
          </a:p>
          <a:p>
            <a:pPr indent="450215" algn="just">
              <a:lnSpc>
                <a:spcPct val="115000"/>
              </a:lnSpc>
              <a:spcAft>
                <a:spcPts val="0"/>
              </a:spcAft>
            </a:pPr>
            <a:endParaRPr lang="ru-RU" sz="2400" dirty="0" smtClean="0">
              <a:effectLst/>
              <a:latin typeface="Calibri"/>
              <a:ea typeface="Calibri"/>
              <a:cs typeface="Times New Roman"/>
            </a:endParaRPr>
          </a:p>
          <a:p>
            <a:pPr indent="450215" algn="just">
              <a:lnSpc>
                <a:spcPct val="115000"/>
              </a:lnSpc>
              <a:spcAft>
                <a:spcPts val="0"/>
              </a:spcAft>
            </a:pPr>
            <a:r>
              <a:rPr lang="en-US" sz="2400" b="1" dirty="0" smtClean="0">
                <a:effectLst/>
                <a:latin typeface="Times New Roman"/>
                <a:ea typeface="Calibri"/>
                <a:cs typeface="Times New Roman"/>
              </a:rPr>
              <a:t>S1 I'd like </a:t>
            </a:r>
            <a:r>
              <a:rPr lang="en-US" sz="2400" b="1" dirty="0" err="1" smtClean="0">
                <a:effectLst/>
                <a:latin typeface="Times New Roman"/>
                <a:ea typeface="Calibri"/>
                <a:cs typeface="Times New Roman"/>
              </a:rPr>
              <a:t>APples</a:t>
            </a:r>
            <a:r>
              <a:rPr lang="en-US" sz="2400" b="1" dirty="0" smtClean="0">
                <a:effectLst/>
                <a:latin typeface="Times New Roman"/>
                <a:ea typeface="Calibri"/>
                <a:cs typeface="Times New Roman"/>
              </a:rPr>
              <a:t>, please.</a:t>
            </a:r>
          </a:p>
          <a:p>
            <a:pPr indent="450215" algn="just">
              <a:lnSpc>
                <a:spcPct val="115000"/>
              </a:lnSpc>
              <a:spcAft>
                <a:spcPts val="0"/>
              </a:spcAft>
            </a:pPr>
            <a:endParaRPr lang="ru-RU" sz="2400" dirty="0" smtClean="0">
              <a:effectLst/>
              <a:latin typeface="Calibri"/>
              <a:ea typeface="Calibri"/>
              <a:cs typeface="Times New Roman"/>
            </a:endParaRPr>
          </a:p>
          <a:p>
            <a:pPr indent="450215" algn="just">
              <a:lnSpc>
                <a:spcPct val="115000"/>
              </a:lnSpc>
              <a:spcAft>
                <a:spcPts val="0"/>
              </a:spcAft>
            </a:pPr>
            <a:r>
              <a:rPr lang="en-US" sz="2400" b="1" dirty="0" smtClean="0">
                <a:effectLst/>
                <a:latin typeface="Times New Roman"/>
                <a:ea typeface="Calibri"/>
                <a:cs typeface="Times New Roman"/>
              </a:rPr>
              <a:t>S2 Would you like the </a:t>
            </a:r>
            <a:r>
              <a:rPr lang="en-US" sz="2400" b="1" dirty="0" err="1" smtClean="0">
                <a:effectLst/>
                <a:latin typeface="Times New Roman"/>
                <a:ea typeface="Calibri"/>
                <a:cs typeface="Times New Roman"/>
              </a:rPr>
              <a:t>YELlow</a:t>
            </a:r>
            <a:r>
              <a:rPr lang="en-US" sz="2400" b="1" dirty="0" smtClean="0">
                <a:effectLst/>
                <a:latin typeface="Times New Roman"/>
                <a:ea typeface="Calibri"/>
                <a:cs typeface="Times New Roman"/>
              </a:rPr>
              <a:t> ones or the RED ones?</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922095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7588" y="804879"/>
            <a:ext cx="7560840" cy="554305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When contradictions or disagreements arise in oral discourse, the speakers apply prosodic clues to shift the focus from one constituent to another, e.g.:</a:t>
            </a:r>
          </a:p>
          <a:p>
            <a:pPr indent="450215" algn="just">
              <a:lnSpc>
                <a:spcPct val="115000"/>
              </a:lnSpc>
              <a:spcAft>
                <a:spcPts val="0"/>
              </a:spcAft>
            </a:pPr>
            <a:endParaRPr lang="ru-RU" sz="2800" dirty="0" smtClean="0">
              <a:effectLst/>
              <a:latin typeface="Calibri"/>
              <a:ea typeface="Calibri"/>
              <a:cs typeface="Times New Roman"/>
            </a:endParaRPr>
          </a:p>
          <a:p>
            <a:pPr indent="450215" algn="just">
              <a:lnSpc>
                <a:spcPct val="115000"/>
              </a:lnSpc>
              <a:spcAft>
                <a:spcPts val="0"/>
              </a:spcAft>
            </a:pPr>
            <a:r>
              <a:rPr lang="en-US" sz="2800" b="1" dirty="0" smtClean="0">
                <a:effectLst/>
                <a:latin typeface="Times New Roman"/>
                <a:ea typeface="Calibri"/>
                <a:cs typeface="Times New Roman"/>
              </a:rPr>
              <a:t>S1 It's HOT.</a:t>
            </a:r>
          </a:p>
          <a:p>
            <a:pPr indent="450215" algn="just">
              <a:lnSpc>
                <a:spcPct val="115000"/>
              </a:lnSpc>
              <a:spcAft>
                <a:spcPts val="0"/>
              </a:spcAft>
            </a:pPr>
            <a:endParaRPr lang="ru-RU" sz="2800" dirty="0" smtClean="0">
              <a:effectLst/>
              <a:latin typeface="Calibri"/>
              <a:ea typeface="Calibri"/>
              <a:cs typeface="Times New Roman"/>
            </a:endParaRPr>
          </a:p>
          <a:p>
            <a:pPr indent="450215" algn="just">
              <a:lnSpc>
                <a:spcPct val="115000"/>
              </a:lnSpc>
              <a:spcAft>
                <a:spcPts val="0"/>
              </a:spcAft>
            </a:pPr>
            <a:r>
              <a:rPr lang="en-US" sz="2800" b="1" dirty="0" smtClean="0">
                <a:effectLst/>
                <a:latin typeface="Times New Roman"/>
                <a:ea typeface="Calibri"/>
                <a:cs typeface="Times New Roman"/>
              </a:rPr>
              <a:t>S2 It's NOT hot</a:t>
            </a:r>
          </a:p>
          <a:p>
            <a:pPr indent="450215" algn="just">
              <a:lnSpc>
                <a:spcPct val="115000"/>
              </a:lnSpc>
              <a:spcAft>
                <a:spcPts val="0"/>
              </a:spcAft>
            </a:pPr>
            <a:endParaRPr lang="ru-RU" sz="2800" dirty="0" smtClean="0">
              <a:effectLst/>
              <a:latin typeface="Calibri"/>
              <a:ea typeface="Calibri"/>
              <a:cs typeface="Times New Roman"/>
            </a:endParaRPr>
          </a:p>
          <a:p>
            <a:pPr indent="450215" algn="just">
              <a:lnSpc>
                <a:spcPct val="115000"/>
              </a:lnSpc>
              <a:spcAft>
                <a:spcPts val="0"/>
              </a:spcAft>
            </a:pPr>
            <a:r>
              <a:rPr lang="en-US" sz="2800" b="1" dirty="0" smtClean="0">
                <a:effectLst/>
                <a:latin typeface="Times New Roman"/>
                <a:ea typeface="Calibri"/>
                <a:cs typeface="Times New Roman"/>
              </a:rPr>
              <a:t>S1 It IS hot.</a:t>
            </a:r>
          </a:p>
          <a:p>
            <a:pPr indent="450215" algn="just">
              <a:lnSpc>
                <a:spcPct val="115000"/>
              </a:lnSpc>
              <a:spcAft>
                <a:spcPts val="0"/>
              </a:spcAft>
            </a:pPr>
            <a:endParaRPr lang="ru-RU" sz="2800" dirty="0" smtClean="0">
              <a:effectLst/>
              <a:latin typeface="Calibri"/>
              <a:ea typeface="Calibri"/>
              <a:cs typeface="Times New Roman"/>
            </a:endParaRPr>
          </a:p>
          <a:p>
            <a:pPr indent="450215" algn="just">
              <a:lnSpc>
                <a:spcPct val="115000"/>
              </a:lnSpc>
              <a:spcAft>
                <a:spcPts val="0"/>
              </a:spcAft>
            </a:pPr>
            <a:r>
              <a:rPr lang="en-US" sz="2800" b="1" dirty="0" smtClean="0">
                <a:effectLst/>
                <a:latin typeface="Times New Roman"/>
                <a:ea typeface="Calibri"/>
                <a:cs typeface="Times New Roman"/>
              </a:rPr>
              <a:t>S2 Come on, it's not THAT hot.</a:t>
            </a:r>
            <a:endParaRPr lang="ru-RU" sz="2800" dirty="0">
              <a:effectLst/>
              <a:latin typeface="Calibri"/>
              <a:ea typeface="Calibri"/>
              <a:cs typeface="Times New Roman"/>
            </a:endParaRPr>
          </a:p>
        </p:txBody>
      </p:sp>
    </p:spTree>
    <p:extLst>
      <p:ext uri="{BB962C8B-B14F-4D97-AF65-F5344CB8AC3E}">
        <p14:creationId xmlns:p14="http://schemas.microsoft.com/office/powerpoint/2010/main" val="3160545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993718"/>
            <a:ext cx="7416824" cy="5189113"/>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speakers actively use prosodic means while self-correcting or correcting their interlocutors in the process of conversation during the so-called </a:t>
            </a:r>
            <a:r>
              <a:rPr lang="en-US" sz="2400" b="1" dirty="0" smtClean="0">
                <a:effectLst/>
                <a:latin typeface="Times New Roman"/>
                <a:ea typeface="Calibri"/>
                <a:cs typeface="Times New Roman"/>
              </a:rPr>
              <a:t>repair</a:t>
            </a:r>
            <a:r>
              <a:rPr lang="en-US" sz="2400" dirty="0" smtClean="0">
                <a:effectLst/>
                <a:latin typeface="Times New Roman"/>
                <a:ea typeface="Calibri"/>
                <a:cs typeface="Times New Roman"/>
              </a:rPr>
              <a:t>. This example of interactional management function is very similar to disagreement from a prosodic point of view, e.g.:</a:t>
            </a:r>
            <a:endParaRPr lang="ru-RU" sz="2400" dirty="0" smtClean="0">
              <a:effectLst/>
              <a:latin typeface="Calibri"/>
              <a:ea typeface="Calibri"/>
              <a:cs typeface="Times New Roman"/>
            </a:endParaRPr>
          </a:p>
          <a:p>
            <a:pPr indent="450215" algn="just">
              <a:lnSpc>
                <a:spcPct val="115000"/>
              </a:lnSpc>
              <a:spcAft>
                <a:spcPts val="0"/>
              </a:spcAft>
            </a:pPr>
            <a:r>
              <a:rPr lang="en-US" sz="2400" b="1" dirty="0" smtClean="0">
                <a:effectLst/>
                <a:latin typeface="Times New Roman"/>
                <a:ea typeface="Calibri"/>
                <a:cs typeface="Times New Roman"/>
              </a:rPr>
              <a:t>S1 You speak </a:t>
            </a:r>
            <a:r>
              <a:rPr lang="en-US" sz="2400" b="1" dirty="0" err="1" smtClean="0">
                <a:effectLst/>
                <a:latin typeface="Times New Roman"/>
                <a:ea typeface="Calibri"/>
                <a:cs typeface="Times New Roman"/>
              </a:rPr>
              <a:t>GERman</a:t>
            </a:r>
            <a:r>
              <a:rPr lang="en-US" sz="2400" b="1" dirty="0" smtClean="0">
                <a:effectLst/>
                <a:latin typeface="Times New Roman"/>
                <a:ea typeface="Calibri"/>
                <a:cs typeface="Times New Roman"/>
              </a:rPr>
              <a:t>, </a:t>
            </a:r>
            <a:r>
              <a:rPr lang="en-US" sz="2400" b="1" dirty="0" err="1" smtClean="0">
                <a:effectLst/>
                <a:latin typeface="Times New Roman"/>
                <a:ea typeface="Calibri"/>
                <a:cs typeface="Times New Roman"/>
              </a:rPr>
              <a:t>DON't</a:t>
            </a:r>
            <a:r>
              <a:rPr lang="en-US" sz="2400" b="1" dirty="0" smtClean="0">
                <a:effectLst/>
                <a:latin typeface="Times New Roman"/>
                <a:ea typeface="Calibri"/>
                <a:cs typeface="Times New Roman"/>
              </a:rPr>
              <a:t> you?</a:t>
            </a:r>
            <a:endParaRPr lang="ru-RU" sz="2400" dirty="0" smtClean="0">
              <a:effectLst/>
              <a:latin typeface="Calibri"/>
              <a:ea typeface="Calibri"/>
              <a:cs typeface="Times New Roman"/>
            </a:endParaRPr>
          </a:p>
          <a:p>
            <a:pPr indent="450215" algn="just">
              <a:lnSpc>
                <a:spcPct val="115000"/>
              </a:lnSpc>
              <a:spcAft>
                <a:spcPts val="0"/>
              </a:spcAft>
            </a:pPr>
            <a:r>
              <a:rPr lang="en-US" sz="2400" b="1" dirty="0" smtClean="0">
                <a:effectLst/>
                <a:latin typeface="Times New Roman"/>
                <a:ea typeface="Calibri"/>
                <a:cs typeface="Times New Roman"/>
              </a:rPr>
              <a:t>S2 Not </a:t>
            </a:r>
            <a:r>
              <a:rPr lang="en-US" sz="2400" b="1" dirty="0" err="1" smtClean="0">
                <a:effectLst/>
                <a:latin typeface="Times New Roman"/>
                <a:ea typeface="Calibri"/>
                <a:cs typeface="Times New Roman"/>
              </a:rPr>
              <a:t>GERman</a:t>
            </a:r>
            <a:r>
              <a:rPr lang="en-US" sz="2400" b="1" dirty="0" smtClean="0">
                <a:effectLst/>
                <a:latin typeface="Times New Roman"/>
                <a:ea typeface="Calibri"/>
                <a:cs typeface="Times New Roman"/>
              </a:rPr>
              <a:t>, FRENCH.</a:t>
            </a:r>
            <a:endParaRPr lang="ru-RU" sz="24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The examples given above illustrate how English speakers use prosody for </a:t>
            </a:r>
            <a:r>
              <a:rPr lang="en-US" sz="2400" b="1" dirty="0" smtClean="0">
                <a:effectLst/>
                <a:latin typeface="Times New Roman"/>
                <a:ea typeface="Calibri"/>
                <a:cs typeface="Times New Roman"/>
              </a:rPr>
              <a:t>informational management and interactional management</a:t>
            </a:r>
            <a:r>
              <a:rPr lang="en-US" sz="2400" dirty="0" smtClean="0">
                <a:effectLst/>
                <a:latin typeface="Times New Roman"/>
                <a:ea typeface="Calibri"/>
                <a:cs typeface="Times New Roman"/>
              </a:rPr>
              <a:t>. Phonetic and phonological problems of discourse still require a point-by-point and systemic study.</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32678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51344"/>
            <a:ext cx="7560840" cy="5262979"/>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In speech, </a:t>
            </a:r>
            <a:r>
              <a:rPr lang="en-US" sz="2400" b="1" i="1" dirty="0" smtClean="0">
                <a:latin typeface="Times New Roman" panose="02020603050405020304" pitchFamily="18" charset="0"/>
                <a:cs typeface="Times New Roman" panose="02020603050405020304" pitchFamily="18" charset="0"/>
              </a:rPr>
              <a:t>the type of rhythm </a:t>
            </a:r>
            <a:r>
              <a:rPr lang="en-US" sz="2400" dirty="0" smtClean="0">
                <a:latin typeface="Times New Roman" panose="02020603050405020304" pitchFamily="18" charset="0"/>
                <a:cs typeface="Times New Roman" panose="02020603050405020304" pitchFamily="18" charset="0"/>
              </a:rPr>
              <a:t>depends on the language. Linguists divide languages into two groups: </a:t>
            </a:r>
            <a:r>
              <a:rPr lang="en-US" sz="2400" b="1" dirty="0" smtClean="0">
                <a:latin typeface="Times New Roman" panose="02020603050405020304" pitchFamily="18" charset="0"/>
                <a:cs typeface="Times New Roman" panose="02020603050405020304" pitchFamily="18" charset="0"/>
              </a:rPr>
              <a:t>syllable-timed </a:t>
            </a:r>
            <a:r>
              <a:rPr lang="en-US" sz="2400" dirty="0" smtClean="0">
                <a:latin typeface="Times New Roman" panose="02020603050405020304" pitchFamily="18" charset="0"/>
                <a:cs typeface="Times New Roman" panose="02020603050405020304" pitchFamily="18" charset="0"/>
              </a:rPr>
              <a:t>like French, Spanish and other Romance languages and </a:t>
            </a:r>
            <a:r>
              <a:rPr lang="en-US" sz="2400" b="1" dirty="0" smtClean="0">
                <a:latin typeface="Times New Roman" panose="02020603050405020304" pitchFamily="18" charset="0"/>
                <a:cs typeface="Times New Roman" panose="02020603050405020304" pitchFamily="18" charset="0"/>
              </a:rPr>
              <a:t>stress-timed</a:t>
            </a:r>
            <a:r>
              <a:rPr lang="en-US" sz="2400" dirty="0" smtClean="0">
                <a:latin typeface="Times New Roman" panose="02020603050405020304" pitchFamily="18" charset="0"/>
                <a:cs typeface="Times New Roman" panose="02020603050405020304" pitchFamily="18" charset="0"/>
              </a:rPr>
              <a:t> languages, such as Germanic languages English and German, as well as Ukrainian. </a:t>
            </a:r>
          </a:p>
          <a:p>
            <a:pPr algn="just"/>
            <a:r>
              <a:rPr lang="en-US" sz="2400" dirty="0" smtClean="0">
                <a:latin typeface="Times New Roman" panose="02020603050405020304" pitchFamily="18" charset="0"/>
                <a:cs typeface="Times New Roman" panose="02020603050405020304" pitchFamily="18" charset="0"/>
              </a:rPr>
              <a:t>In a syllable-timed language the speaker gives an approximately equal amount of time to each syllable, whether the syllable is stressed or unstressed and this produces the effect of even rather staccato rhythm.</a:t>
            </a:r>
          </a:p>
          <a:p>
            <a:pPr algn="just"/>
            <a:r>
              <a:rPr lang="en-US" sz="2400" dirty="0" smtClean="0">
                <a:latin typeface="Times New Roman" panose="02020603050405020304" pitchFamily="18" charset="0"/>
                <a:cs typeface="Times New Roman" panose="02020603050405020304" pitchFamily="18" charset="0"/>
              </a:rPr>
              <a:t>In a stress-timed language, of which English is a good example, the rhythm is based on a larger unit than syllable. Though the amount of time given on each syllable varies considerably, the total time of uttering each rhythmic unit is practically unchanged.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1080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20688"/>
            <a:ext cx="7488832" cy="5082930"/>
          </a:xfrm>
          <a:prstGeom prst="rect">
            <a:avLst/>
          </a:prstGeom>
        </p:spPr>
        <p:txBody>
          <a:bodyPr wrap="square">
            <a:spAutoFit/>
          </a:bodyPr>
          <a:lstStyle/>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The stressed syllables of a rhythmic unit form peaks of prominence. They tend to be pronounced at regular intervals no matter how many unstressed syllables are located between every two stressed ones. Thus the distribution of time within the rhythmic unit is unequal. The regularity is provided by the strong "beats".</a:t>
            </a:r>
            <a:endParaRPr lang="ru-RU" sz="20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Speech rhythm has the immediate influence on vowel reduction and elision. Form words such as prepositions, conjunctions as well as auxiliary and modal verbs, personal and possessive pronouns are usually unstressed and pronounced in their weak forms with reduced or even elided vowels to secure equal intervals between the stressed syllables, e.g.:</a:t>
            </a:r>
          </a:p>
          <a:p>
            <a:pPr indent="450215" algn="ctr">
              <a:lnSpc>
                <a:spcPct val="115000"/>
              </a:lnSpc>
              <a:spcAft>
                <a:spcPts val="0"/>
              </a:spcAft>
            </a:pPr>
            <a:r>
              <a:rPr lang="en-US" sz="2400" b="1" i="1" baseline="30000" dirty="0" smtClean="0">
                <a:effectLst/>
                <a:latin typeface="Times New Roman" panose="02020603050405020304" pitchFamily="18" charset="0"/>
                <a:ea typeface="Calibri"/>
                <a:cs typeface="Times New Roman" panose="02020603050405020304" pitchFamily="18" charset="0"/>
              </a:rPr>
              <a:t>\</a:t>
            </a:r>
            <a:r>
              <a:rPr lang="en-US" sz="2400" b="1" i="1" dirty="0" smtClean="0">
                <a:effectLst/>
                <a:latin typeface="Times New Roman" panose="02020603050405020304" pitchFamily="18" charset="0"/>
                <a:ea typeface="Calibri"/>
                <a:cs typeface="Times New Roman" panose="02020603050405020304" pitchFamily="18" charset="0"/>
              </a:rPr>
              <a:t>Come and 'see me to</a:t>
            </a:r>
            <a:r>
              <a:rPr lang="en-US" sz="2400" b="1" i="1" baseline="-25000" dirty="0" smtClean="0">
                <a:effectLst/>
                <a:latin typeface="Times New Roman" panose="02020603050405020304" pitchFamily="18" charset="0"/>
                <a:ea typeface="Calibri"/>
                <a:cs typeface="Times New Roman" panose="02020603050405020304" pitchFamily="18" charset="0"/>
              </a:rPr>
              <a:t>\</a:t>
            </a:r>
            <a:r>
              <a:rPr lang="en-US" sz="2400" b="1" i="1" dirty="0" smtClean="0">
                <a:effectLst/>
                <a:latin typeface="Times New Roman" panose="02020603050405020304" pitchFamily="18" charset="0"/>
                <a:ea typeface="Calibri"/>
                <a:cs typeface="Times New Roman" panose="02020603050405020304" pitchFamily="18" charset="0"/>
              </a:rPr>
              <a:t>morrow</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b="1" i="1" baseline="30000" dirty="0" smtClean="0">
                <a:effectLst/>
                <a:latin typeface="Times New Roman" panose="02020603050405020304" pitchFamily="18" charset="0"/>
                <a:ea typeface="Calibri"/>
                <a:cs typeface="Times New Roman" panose="02020603050405020304" pitchFamily="18" charset="0"/>
              </a:rPr>
              <a:t>\</a:t>
            </a:r>
            <a:r>
              <a:rPr lang="en-US" sz="2400" b="1" i="1" dirty="0" smtClean="0">
                <a:effectLst/>
                <a:latin typeface="Times New Roman" panose="02020603050405020304" pitchFamily="18" charset="0"/>
                <a:ea typeface="Calibri"/>
                <a:cs typeface="Times New Roman" panose="02020603050405020304" pitchFamily="18" charset="0"/>
              </a:rPr>
              <a:t>None of them ^was 'any </a:t>
            </a:r>
            <a:r>
              <a:rPr lang="en-US" sz="2400" b="1" i="1" baseline="-25000" dirty="0" smtClean="0">
                <a:effectLst/>
                <a:latin typeface="Times New Roman" panose="02020603050405020304" pitchFamily="18" charset="0"/>
                <a:ea typeface="Calibri"/>
                <a:cs typeface="Times New Roman" panose="02020603050405020304" pitchFamily="18" charset="0"/>
              </a:rPr>
              <a:t>\</a:t>
            </a:r>
            <a:r>
              <a:rPr lang="en-US" sz="2400" b="1" i="1" dirty="0" smtClean="0">
                <a:effectLst/>
                <a:latin typeface="Times New Roman" panose="02020603050405020304" pitchFamily="18" charset="0"/>
                <a:ea typeface="Calibri"/>
                <a:cs typeface="Times New Roman" panose="02020603050405020304" pitchFamily="18" charset="0"/>
              </a:rPr>
              <a:t>good</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endParaRPr lang="ru-RU" sz="1400" dirty="0">
              <a:effectLst/>
              <a:latin typeface="Calibri"/>
              <a:ea typeface="Calibri"/>
              <a:cs typeface="Times New Roman"/>
            </a:endParaRPr>
          </a:p>
        </p:txBody>
      </p:sp>
    </p:spTree>
    <p:extLst>
      <p:ext uri="{BB962C8B-B14F-4D97-AF65-F5344CB8AC3E}">
        <p14:creationId xmlns:p14="http://schemas.microsoft.com/office/powerpoint/2010/main" val="3773790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632848" cy="5613845"/>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markedly regular stress-timed pulses of speech seem to create the strict, abrupt and spiky effect of English rhythm.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English language is an analytical one. This factor explains the presence of a considerable number of monosyllabic form words which are normally unstressed in a stretch of English speech. To bring the meaning of the utterance to the listener the stressed syllables of the notional words are given more prominence by the speaker and the unstressed monosyllabic form words are left very weak. It is often reflected in the spelling norm in the conversational style, e.g.</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I'm sure you mustn't refuse him</a:t>
            </a:r>
            <a:r>
              <a:rPr lang="en-US" sz="2400" i="1" dirty="0" smtClean="0">
                <a:effectLst/>
                <a:latin typeface="Times New Roman" panose="02020603050405020304" pitchFamily="18" charset="0"/>
                <a:ea typeface="Calibri"/>
                <a:cs typeface="Times New Roman" panose="02020603050405020304" pitchFamily="18" charset="0"/>
              </a:rPr>
              <a:t>.</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99286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632848" cy="5189113"/>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Speech rhythm is traditionally defined as recurrence of stressed syllables at more or less equal intervals of time in a speech continuum. </a:t>
            </a:r>
          </a:p>
          <a:p>
            <a:pPr indent="450215" algn="just">
              <a:lnSpc>
                <a:spcPct val="115000"/>
              </a:lnSpc>
              <a:spcAft>
                <a:spcPts val="0"/>
              </a:spcAft>
            </a:pPr>
            <a:r>
              <a:rPr lang="en-US" sz="2400" dirty="0" smtClean="0">
                <a:effectLst/>
                <a:latin typeface="Times New Roman"/>
                <a:ea typeface="Calibri"/>
                <a:cs typeface="Times New Roman"/>
              </a:rPr>
              <a:t>We also find a more detailed definition of speech rhythm as the regular alternation of acceleration and slowing down, of relaxation and intensification, of length and brevity, of similar and dissimilar elements within a speech event. </a:t>
            </a:r>
          </a:p>
          <a:p>
            <a:pPr indent="450215" algn="just">
              <a:lnSpc>
                <a:spcPct val="115000"/>
              </a:lnSpc>
              <a:spcAft>
                <a:spcPts val="0"/>
              </a:spcAft>
            </a:pPr>
            <a:r>
              <a:rPr lang="en-US" sz="2400" dirty="0" smtClean="0">
                <a:effectLst/>
                <a:latin typeface="Times New Roman"/>
                <a:ea typeface="Calibri"/>
                <a:cs typeface="Times New Roman"/>
              </a:rPr>
              <a:t>In the present-day linguistics rhythm is analyzed as a system of similar adequate elements. </a:t>
            </a:r>
          </a:p>
          <a:p>
            <a:pPr indent="450215" algn="just">
              <a:lnSpc>
                <a:spcPct val="115000"/>
              </a:lnSpc>
              <a:spcAft>
                <a:spcPts val="0"/>
              </a:spcAft>
            </a:pPr>
            <a:r>
              <a:rPr lang="en-US" sz="2400" dirty="0" smtClean="0">
                <a:effectLst/>
                <a:latin typeface="Times New Roman"/>
                <a:ea typeface="Calibri"/>
                <a:cs typeface="Times New Roman"/>
              </a:rPr>
              <a:t>A.M. </a:t>
            </a:r>
            <a:r>
              <a:rPr lang="en-US" sz="2400" dirty="0" err="1" smtClean="0">
                <a:effectLst/>
                <a:latin typeface="Times New Roman"/>
                <a:ea typeface="Calibri"/>
                <a:cs typeface="Times New Roman"/>
              </a:rPr>
              <a:t>Antipova</a:t>
            </a:r>
            <a:r>
              <a:rPr lang="en-US" sz="2400" dirty="0" smtClean="0">
                <a:effectLst/>
                <a:latin typeface="Times New Roman"/>
                <a:ea typeface="Calibri"/>
                <a:cs typeface="Times New Roman"/>
              </a:rPr>
              <a:t> defines rhythm as a complex language system which is formed by the interrelation of lexical, syntactic and prosodic means.</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2751670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560840" cy="5366084"/>
          </a:xfrm>
          <a:prstGeom prst="rect">
            <a:avLst/>
          </a:prstGeom>
        </p:spPr>
        <p:txBody>
          <a:bodyPr wrap="square">
            <a:spAutoFit/>
          </a:bodyPr>
          <a:lstStyle/>
          <a:p>
            <a:pPr marL="342900" lvl="0" indent="-342900" algn="ctr">
              <a:lnSpc>
                <a:spcPct val="115000"/>
              </a:lnSpc>
              <a:spcAft>
                <a:spcPts val="0"/>
              </a:spcAft>
              <a:buFont typeface="+mj-lt"/>
              <a:buAutoNum type="arabicPeriod"/>
            </a:pPr>
            <a:r>
              <a:rPr lang="en-US" sz="2800" b="1" dirty="0" smtClean="0">
                <a:effectLst/>
                <a:latin typeface="Times New Roman"/>
                <a:ea typeface="Calibri"/>
                <a:cs typeface="Times New Roman"/>
              </a:rPr>
              <a:t>Rhythmic group as the basic unit of rhythm. </a:t>
            </a:r>
            <a:endParaRPr lang="ru-RU" sz="2800" dirty="0" smtClean="0">
              <a:effectLst/>
              <a:latin typeface="Calibri"/>
              <a:ea typeface="Calibri"/>
              <a:cs typeface="Times New Roman"/>
            </a:endParaRPr>
          </a:p>
          <a:p>
            <a:pPr marL="678815" algn="just">
              <a:lnSpc>
                <a:spcPct val="115000"/>
              </a:lnSpc>
              <a:spcAft>
                <a:spcPts val="0"/>
              </a:spcAft>
            </a:pPr>
            <a:r>
              <a:rPr lang="en-US" dirty="0" smtClean="0">
                <a:effectLst/>
                <a:latin typeface="Times New Roman"/>
                <a:ea typeface="Calibri"/>
                <a:cs typeface="Times New Roman"/>
              </a:rPr>
              <a:t> </a:t>
            </a:r>
            <a:endParaRPr lang="ru-RU" sz="1400" dirty="0" smtClean="0">
              <a:effectLst/>
              <a:latin typeface="Calibri"/>
              <a:ea typeface="Calibri"/>
              <a:cs typeface="Times New Roman"/>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It has long been believed that the basic rhythmic unit is a rhythmic group, a speech segment which contains a stressed syllable with preceding or/and following unstressed syllables attached to it. Another point of view is that a rhythmic group is one or more words closely connected by sense and grammar, but containing only strongly stressed syllable and being pronounced in one breath, e.g.</a:t>
            </a:r>
          </a:p>
          <a:p>
            <a:pPr indent="450215" algn="ctr">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a:t>
            </a:r>
            <a:r>
              <a:rPr lang="en-US" sz="2800" b="1" dirty="0" smtClean="0">
                <a:effectLst/>
                <a:latin typeface="Times New Roman" panose="02020603050405020304" pitchFamily="18" charset="0"/>
                <a:ea typeface="Calibri"/>
                <a:cs typeface="Times New Roman" panose="02020603050405020304" pitchFamily="18" charset="0"/>
              </a:rPr>
              <a:t>↘Thank you→</a:t>
            </a: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643763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2"/>
            <a:ext cx="6965245" cy="2107362"/>
          </a:xfrm>
        </p:spPr>
        <p:txBody>
          <a:bodyPr>
            <a:noAutofit/>
          </a:bodyPr>
          <a:lstStyle/>
          <a:p>
            <a:pPr indent="450215">
              <a:lnSpc>
                <a:spcPct val="115000"/>
              </a:lnSpc>
              <a:spcAft>
                <a:spcPts val="0"/>
              </a:spcAft>
            </a:pPr>
            <a:r>
              <a:rPr lang="en-US" sz="2000" dirty="0" smtClean="0">
                <a:latin typeface="Times New Roman" panose="02020603050405020304" pitchFamily="18" charset="0"/>
                <a:ea typeface="Calibri"/>
                <a:cs typeface="Times New Roman" panose="02020603050405020304" pitchFamily="18" charset="0"/>
              </a:rPr>
              <a:t/>
            </a:r>
            <a:br>
              <a:rPr lang="en-US" sz="2000" dirty="0" smtClean="0">
                <a:latin typeface="Times New Roman" panose="02020603050405020304" pitchFamily="18" charset="0"/>
                <a:ea typeface="Calibri"/>
                <a:cs typeface="Times New Roman" panose="02020603050405020304" pitchFamily="18" charset="0"/>
              </a:rPr>
            </a:br>
            <a:r>
              <a:rPr lang="en-US" sz="2000" dirty="0">
                <a:latin typeface="Times New Roman" panose="02020603050405020304" pitchFamily="18" charset="0"/>
                <a:ea typeface="Calibri"/>
                <a:cs typeface="Times New Roman" panose="02020603050405020304" pitchFamily="18" charset="0"/>
              </a:rPr>
              <a:t/>
            </a:r>
            <a:br>
              <a:rPr lang="en-US" sz="2000" dirty="0">
                <a:latin typeface="Times New Roman" panose="02020603050405020304" pitchFamily="18" charset="0"/>
                <a:ea typeface="Calibri"/>
                <a:cs typeface="Times New Roman" panose="02020603050405020304" pitchFamily="18" charset="0"/>
              </a:rPr>
            </a:br>
            <a:r>
              <a:rPr lang="en-US" sz="2000" dirty="0" smtClean="0">
                <a:latin typeface="Times New Roman" panose="02020603050405020304" pitchFamily="18" charset="0"/>
                <a:ea typeface="Calibri"/>
                <a:cs typeface="Times New Roman" panose="02020603050405020304" pitchFamily="18" charset="0"/>
              </a:rPr>
              <a:t>The </a:t>
            </a:r>
            <a:r>
              <a:rPr lang="en-US" sz="2000" dirty="0">
                <a:latin typeface="Times New Roman" panose="02020603050405020304" pitchFamily="18" charset="0"/>
                <a:ea typeface="Calibri"/>
                <a:cs typeface="Times New Roman" panose="02020603050405020304" pitchFamily="18" charset="0"/>
              </a:rPr>
              <a:t>stressed syllable is the prosodic nucleus of the rhythmic group. The initial unstressed syllables preceding the nucleus are called </a:t>
            </a:r>
            <a:r>
              <a:rPr lang="en-US" sz="2000" b="1" i="1" dirty="0" err="1">
                <a:latin typeface="Times New Roman" panose="02020603050405020304" pitchFamily="18" charset="0"/>
                <a:ea typeface="Calibri"/>
                <a:cs typeface="Times New Roman" panose="02020603050405020304" pitchFamily="18" charset="0"/>
              </a:rPr>
              <a:t>proclitics</a:t>
            </a:r>
            <a:r>
              <a:rPr lang="en-US" sz="2000" b="1" i="1" dirty="0">
                <a:latin typeface="Times New Roman" panose="02020603050405020304" pitchFamily="18" charset="0"/>
                <a:ea typeface="Calibri"/>
                <a:cs typeface="Times New Roman" panose="02020603050405020304" pitchFamily="18" charset="0"/>
              </a:rPr>
              <a:t>,</a:t>
            </a:r>
            <a:r>
              <a:rPr lang="en-US" sz="2000" dirty="0">
                <a:latin typeface="Times New Roman" panose="02020603050405020304" pitchFamily="18" charset="0"/>
                <a:ea typeface="Calibri"/>
                <a:cs typeface="Times New Roman" panose="02020603050405020304" pitchFamily="18" charset="0"/>
              </a:rPr>
              <a:t> those following the nucleus are called </a:t>
            </a:r>
            <a:r>
              <a:rPr lang="en-US" sz="2000" b="1" i="1" dirty="0">
                <a:latin typeface="Times New Roman" panose="02020603050405020304" pitchFamily="18" charset="0"/>
                <a:ea typeface="Calibri"/>
                <a:cs typeface="Times New Roman" panose="02020603050405020304" pitchFamily="18" charset="0"/>
              </a:rPr>
              <a:t>enclitics,</a:t>
            </a:r>
            <a:r>
              <a:rPr lang="en-US" sz="2000" dirty="0">
                <a:latin typeface="Times New Roman" panose="02020603050405020304" pitchFamily="18" charset="0"/>
                <a:ea typeface="Calibri"/>
                <a:cs typeface="Times New Roman" panose="02020603050405020304" pitchFamily="18" charset="0"/>
              </a:rPr>
              <a:t> e.g</a:t>
            </a:r>
            <a:r>
              <a:rPr lang="en-US" sz="2000" dirty="0" smtClean="0">
                <a:latin typeface="Times New Roman" panose="02020603050405020304" pitchFamily="18" charset="0"/>
                <a:ea typeface="Calibri"/>
                <a:cs typeface="Times New Roman" panose="02020603050405020304" pitchFamily="18" charset="0"/>
              </a:rPr>
              <a:t>.: </a:t>
            </a:r>
            <a:r>
              <a:rPr lang="en-US" sz="2000" b="1" i="1" dirty="0" smtClean="0">
                <a:latin typeface="Times New Roman" panose="02020603050405020304" pitchFamily="18" charset="0"/>
                <a:ea typeface="Calibri"/>
                <a:cs typeface="Times New Roman" panose="02020603050405020304" pitchFamily="18" charset="0"/>
              </a:rPr>
              <a:t>The </a:t>
            </a:r>
            <a:r>
              <a:rPr lang="en-US" sz="2000" b="1" i="1" dirty="0">
                <a:latin typeface="Times New Roman" panose="02020603050405020304" pitchFamily="18" charset="0"/>
                <a:ea typeface="Calibri"/>
                <a:cs typeface="Times New Roman" panose="02020603050405020304" pitchFamily="18" charset="0"/>
              </a:rPr>
              <a:t>'doctor 'says it’s not quite ↘serious</a:t>
            </a:r>
            <a:r>
              <a:rPr lang="en-US" sz="2000" dirty="0">
                <a:latin typeface="Times New Roman" panose="02020603050405020304" pitchFamily="18" charset="0"/>
                <a:ea typeface="Calibri"/>
                <a:cs typeface="Times New Roman" panose="02020603050405020304" pitchFamily="18" charset="0"/>
              </a:rPr>
              <a:t> = 1 intonation </a:t>
            </a:r>
            <a:r>
              <a:rPr lang="en-US" sz="2000" dirty="0" smtClean="0">
                <a:latin typeface="Times New Roman" panose="02020603050405020304" pitchFamily="18" charset="0"/>
                <a:ea typeface="Calibri"/>
                <a:cs typeface="Times New Roman" panose="02020603050405020304" pitchFamily="18" charset="0"/>
              </a:rPr>
              <a:t>group</a:t>
            </a:r>
            <a:br>
              <a:rPr lang="en-US" sz="2000" dirty="0" smtClean="0">
                <a:latin typeface="Times New Roman" panose="02020603050405020304" pitchFamily="18" charset="0"/>
                <a:ea typeface="Calibri"/>
                <a:cs typeface="Times New Roman" panose="02020603050405020304" pitchFamily="18" charset="0"/>
              </a:rPr>
            </a:br>
            <a:r>
              <a:rPr lang="en-US" sz="2000" dirty="0" smtClean="0">
                <a:latin typeface="Times New Roman" panose="02020603050405020304" pitchFamily="18" charset="0"/>
                <a:ea typeface="Calibri"/>
                <a:cs typeface="Times New Roman" panose="02020603050405020304" pitchFamily="18" charset="0"/>
              </a:rPr>
              <a:t> </a:t>
            </a:r>
            <a:r>
              <a:rPr lang="en-US" sz="2000" dirty="0">
                <a:latin typeface="Times New Roman" panose="02020603050405020304" pitchFamily="18" charset="0"/>
                <a:ea typeface="Calibri"/>
                <a:cs typeface="Times New Roman" panose="02020603050405020304" pitchFamily="18" charset="0"/>
              </a:rPr>
              <a:t>[4 rhythmic groups</a:t>
            </a:r>
            <a:r>
              <a:rPr lang="en-US" sz="2000" dirty="0" smtClean="0">
                <a:latin typeface="Times New Roman" panose="02020603050405020304" pitchFamily="18" charset="0"/>
                <a:ea typeface="Calibri"/>
                <a:cs typeface="Times New Roman" panose="02020603050405020304" pitchFamily="18" charset="0"/>
              </a:rPr>
              <a:t>]</a:t>
            </a:r>
            <a:br>
              <a:rPr lang="en-US" sz="2000" dirty="0" smtClean="0">
                <a:latin typeface="Times New Roman" panose="02020603050405020304" pitchFamily="18" charset="0"/>
                <a:ea typeface="Calibri"/>
                <a:cs typeface="Times New Roman" panose="02020603050405020304" pitchFamily="18" charset="0"/>
              </a:rPr>
            </a:br>
            <a:r>
              <a:rPr lang="ru-RU" sz="2000" dirty="0">
                <a:latin typeface="Times New Roman" panose="02020603050405020304" pitchFamily="18" charset="0"/>
                <a:ea typeface="Calibri"/>
                <a:cs typeface="Times New Roman" panose="02020603050405020304" pitchFamily="18" charset="0"/>
              </a:rPr>
              <a:t/>
            </a:r>
            <a:br>
              <a:rPr lang="ru-RU" sz="2000" dirty="0">
                <a:latin typeface="Times New Roman" panose="02020603050405020304" pitchFamily="18" charset="0"/>
                <a:ea typeface="Calibri"/>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449249447"/>
              </p:ext>
            </p:extLst>
          </p:nvPr>
        </p:nvGraphicFramePr>
        <p:xfrm>
          <a:off x="1144746" y="2780927"/>
          <a:ext cx="6783070" cy="3168353"/>
        </p:xfrm>
        <a:graphic>
          <a:graphicData uri="http://schemas.openxmlformats.org/drawingml/2006/table">
            <a:tbl>
              <a:tblPr firstRow="1" firstCol="1" bandRow="1"/>
              <a:tblGrid>
                <a:gridCol w="1695450"/>
                <a:gridCol w="1695450"/>
                <a:gridCol w="1696085"/>
                <a:gridCol w="1696085"/>
              </a:tblGrid>
              <a:tr h="792089">
                <a:tc>
                  <a:txBody>
                    <a:bodyPr/>
                    <a:lstStyle/>
                    <a:p>
                      <a:pPr algn="just">
                        <a:lnSpc>
                          <a:spcPct val="115000"/>
                        </a:lnSpc>
                        <a:spcAft>
                          <a:spcPts val="0"/>
                        </a:spcAft>
                      </a:pPr>
                      <a:r>
                        <a:rPr lang="en-US" sz="2400" dirty="0" err="1">
                          <a:effectLst/>
                          <a:latin typeface="Times New Roman" panose="02020603050405020304" pitchFamily="18" charset="0"/>
                          <a:ea typeface="Calibri"/>
                          <a:cs typeface="Times New Roman" panose="02020603050405020304" pitchFamily="18" charset="0"/>
                        </a:rPr>
                        <a:t>ðə</a:t>
                      </a:r>
                      <a:r>
                        <a:rPr lang="en-US" sz="2400" dirty="0">
                          <a:effectLst/>
                          <a:latin typeface="Times New Roman" panose="02020603050405020304" pitchFamily="18" charset="0"/>
                          <a:ea typeface="Calibri"/>
                          <a:cs typeface="Times New Roman" panose="02020603050405020304" pitchFamily="18" charset="0"/>
                        </a:rPr>
                        <a:t> '</a:t>
                      </a:r>
                      <a:r>
                        <a:rPr lang="en-US" sz="2400" b="1" dirty="0" err="1">
                          <a:effectLst/>
                          <a:latin typeface="Times New Roman" panose="02020603050405020304" pitchFamily="18" charset="0"/>
                          <a:ea typeface="Calibri"/>
                          <a:cs typeface="Times New Roman" panose="02020603050405020304" pitchFamily="18" charset="0"/>
                        </a:rPr>
                        <a:t>dɔk</a:t>
                      </a:r>
                      <a:r>
                        <a:rPr lang="en-US" sz="2400" dirty="0" err="1">
                          <a:effectLst/>
                          <a:latin typeface="Times New Roman" panose="02020603050405020304" pitchFamily="18" charset="0"/>
                          <a:ea typeface="Calibri"/>
                          <a:cs typeface="Times New Roman" panose="02020603050405020304" pitchFamily="18" charset="0"/>
                        </a:rPr>
                        <a:t>tə</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a:t>
                      </a:r>
                      <a:r>
                        <a:rPr lang="en-US" sz="2400" b="1" dirty="0" err="1">
                          <a:effectLst/>
                          <a:latin typeface="Times New Roman" panose="02020603050405020304" pitchFamily="18" charset="0"/>
                          <a:ea typeface="Calibri"/>
                          <a:cs typeface="Times New Roman" panose="02020603050405020304" pitchFamily="18" charset="0"/>
                        </a:rPr>
                        <a:t>sez</a:t>
                      </a:r>
                      <a:r>
                        <a:rPr lang="en-US" sz="2400" dirty="0">
                          <a:effectLst/>
                          <a:latin typeface="Times New Roman" panose="02020603050405020304" pitchFamily="18" charset="0"/>
                          <a:ea typeface="Calibri"/>
                          <a:cs typeface="Times New Roman" panose="02020603050405020304" pitchFamily="18" charset="0"/>
                        </a:rPr>
                        <a:t> its</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b="1">
                          <a:effectLst/>
                          <a:latin typeface="Times New Roman" panose="02020603050405020304" pitchFamily="18" charset="0"/>
                          <a:ea typeface="Calibri"/>
                          <a:cs typeface="Times New Roman" panose="02020603050405020304" pitchFamily="18" charset="0"/>
                        </a:rPr>
                        <a:t>'nɔt </a:t>
                      </a:r>
                      <a:r>
                        <a:rPr lang="en-US" sz="2400">
                          <a:effectLst/>
                          <a:latin typeface="Times New Roman" panose="02020603050405020304" pitchFamily="18" charset="0"/>
                          <a:ea typeface="Calibri"/>
                          <a:cs typeface="Times New Roman" panose="02020603050405020304" pitchFamily="18" charset="0"/>
                        </a:rPr>
                        <a:t>kwait</a:t>
                      </a:r>
                      <a:endParaRPr lang="ru-RU" sz="24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a:t>
                      </a:r>
                      <a:r>
                        <a:rPr lang="en-US" sz="2400" b="1">
                          <a:effectLst/>
                          <a:latin typeface="Times New Roman" panose="02020603050405020304" pitchFamily="18" charset="0"/>
                          <a:ea typeface="Calibri"/>
                          <a:cs typeface="Times New Roman" panose="02020603050405020304" pitchFamily="18" charset="0"/>
                        </a:rPr>
                        <a:t>siə</a:t>
                      </a:r>
                      <a:r>
                        <a:rPr lang="en-US" sz="2400">
                          <a:effectLst/>
                          <a:latin typeface="Times New Roman" panose="02020603050405020304" pitchFamily="18" charset="0"/>
                          <a:ea typeface="Calibri"/>
                          <a:cs typeface="Times New Roman" panose="02020603050405020304" pitchFamily="18" charset="0"/>
                        </a:rPr>
                        <a:t>.ri. əs</a:t>
                      </a:r>
                      <a:endParaRPr lang="ru-RU" sz="24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6264">
                <a:tc>
                  <a:txBody>
                    <a:bodyPr/>
                    <a:lstStyle/>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1st rhythmic</a:t>
                      </a:r>
                      <a:endParaRPr lang="ru-RU" sz="240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group</a:t>
                      </a:r>
                      <a:endParaRPr lang="ru-RU" sz="240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proclitics</a:t>
                      </a:r>
                      <a:endParaRPr lang="ru-RU" sz="24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2nd rhythmic</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group</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enclitics</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3rd rhythmic</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group</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enclitics</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4th rhythmic</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group</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enclitics</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07011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515895"/>
            <a:ext cx="7416824" cy="5401479"/>
          </a:xfrm>
          <a:prstGeom prst="rect">
            <a:avLst/>
          </a:prstGeom>
        </p:spPr>
        <p:txBody>
          <a:bodyPr wrap="square">
            <a:spAutoFit/>
          </a:bodyPr>
          <a:lstStyle/>
          <a:p>
            <a:pPr indent="450215" algn="just">
              <a:lnSpc>
                <a:spcPct val="115000"/>
              </a:lnSpc>
              <a:spcAft>
                <a:spcPts val="0"/>
              </a:spcAft>
            </a:pPr>
            <a:r>
              <a:rPr lang="en-US" sz="2000" dirty="0" smtClean="0">
                <a:effectLst/>
                <a:latin typeface="Times New Roman"/>
                <a:ea typeface="Calibri"/>
                <a:cs typeface="Times New Roman"/>
              </a:rPr>
              <a:t>In qualifying the unstressed syllables located between the stressed ones there are two main alternative views among the phoneticians. According to the so-called semantic viewpoint the unstressed syllables tend to be drawn towards the stressed syllable of the same word or to the lexical unit according to their semantic connection, e.g.:</a:t>
            </a:r>
            <a:endParaRPr lang="ru-RU" sz="2000" dirty="0" smtClean="0">
              <a:effectLst/>
              <a:latin typeface="Calibri"/>
              <a:ea typeface="Calibri"/>
              <a:cs typeface="Times New Roman"/>
            </a:endParaRPr>
          </a:p>
          <a:p>
            <a:pPr indent="450215"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Negro Harlem | became | the largest | colony | of </a:t>
            </a:r>
            <a:r>
              <a:rPr lang="en-US" sz="2400" b="1" i="1" dirty="0" err="1" smtClean="0">
                <a:effectLst/>
                <a:latin typeface="Times New Roman" panose="02020603050405020304" pitchFamily="18" charset="0"/>
                <a:ea typeface="Calibri"/>
                <a:cs typeface="Times New Roman" panose="02020603050405020304" pitchFamily="18" charset="0"/>
              </a:rPr>
              <a:t>coloured</a:t>
            </a:r>
            <a:r>
              <a:rPr lang="en-US" sz="2400" b="1" i="1" dirty="0" smtClean="0">
                <a:effectLst/>
                <a:latin typeface="Times New Roman" panose="02020603050405020304" pitchFamily="18" charset="0"/>
                <a:ea typeface="Calibri"/>
                <a:cs typeface="Times New Roman" panose="02020603050405020304" pitchFamily="18" charset="0"/>
              </a:rPr>
              <a:t> people.</a:t>
            </a:r>
          </a:p>
          <a:p>
            <a:pPr indent="450215" algn="just">
              <a:lnSpc>
                <a:spcPct val="115000"/>
              </a:lnSpc>
              <a:spcAft>
                <a:spcPts val="0"/>
              </a:spcAft>
            </a:pP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a:ea typeface="Calibri"/>
                <a:cs typeface="Times New Roman"/>
              </a:rPr>
              <a:t>According to the other viewpoint the unstressed syllables in between the stressed ones tend to join the preceding stressed syllable. It is the so-called enclitic tendency. Then the above-mentioned phrase will be divided into rhythmical groups as follows, e.g.</a:t>
            </a:r>
            <a:endParaRPr lang="ru-RU" sz="2000" dirty="0" smtClean="0">
              <a:effectLst/>
              <a:latin typeface="Calibri"/>
              <a:ea typeface="Calibri"/>
              <a:cs typeface="Times New Roman"/>
            </a:endParaRPr>
          </a:p>
          <a:p>
            <a:pPr indent="450215" algn="just">
              <a:lnSpc>
                <a:spcPct val="115000"/>
              </a:lnSpc>
              <a:spcAft>
                <a:spcPts val="0"/>
              </a:spcAft>
            </a:pPr>
            <a:r>
              <a:rPr lang="en-US" sz="2400" b="1" i="1" dirty="0" smtClean="0">
                <a:effectLst/>
                <a:latin typeface="Times New Roman"/>
                <a:ea typeface="Calibri"/>
                <a:cs typeface="Times New Roman"/>
              </a:rPr>
              <a:t>Negro Harlem | became the | largest | colony of | </a:t>
            </a:r>
            <a:r>
              <a:rPr lang="en-US" sz="2400" b="1" i="1" dirty="0" err="1" smtClean="0">
                <a:effectLst/>
                <a:latin typeface="Times New Roman"/>
                <a:ea typeface="Calibri"/>
                <a:cs typeface="Times New Roman"/>
              </a:rPr>
              <a:t>coloured</a:t>
            </a:r>
            <a:r>
              <a:rPr lang="en-US" sz="2400" b="1" i="1" dirty="0" smtClean="0">
                <a:effectLst/>
                <a:latin typeface="Times New Roman"/>
                <a:ea typeface="Calibri"/>
                <a:cs typeface="Times New Roman"/>
              </a:rPr>
              <a:t> people.</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0673068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64</TotalTime>
  <Words>2879</Words>
  <Application>Microsoft Office PowerPoint</Application>
  <PresentationFormat>Экран (4:3)</PresentationFormat>
  <Paragraphs>156</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Кнопка</vt:lpstr>
      <vt:lpstr>Rhythm</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The stressed syllable is the prosodic nucleus of the rhythmic group. The initial unstressed syllables preceding the nucleus are called proclitics, those following the nucleus are called enclitics, e.g.: The 'doctor 'says it’s not quite ↘serious = 1 intonation group  [4 rhythmic groups]  </vt:lpstr>
      <vt:lpstr>Презентация PowerPoint</vt:lpstr>
      <vt:lpstr>Презентация PowerPoint</vt:lpstr>
      <vt:lpstr>Презентация PowerPoint</vt:lpstr>
      <vt:lpstr>Презентация PowerPoint</vt:lpstr>
      <vt:lpstr>Rhythm in different types of discourse.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4. Functions of rhythm. </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Rhythm</dc:title>
  <dc:creator>HP</dc:creator>
  <cp:lastModifiedBy>HP</cp:lastModifiedBy>
  <cp:revision>31</cp:revision>
  <dcterms:created xsi:type="dcterms:W3CDTF">2019-03-31T11:59:09Z</dcterms:created>
  <dcterms:modified xsi:type="dcterms:W3CDTF">2019-05-09T05:24:54Z</dcterms:modified>
</cp:coreProperties>
</file>