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77" r:id="rId9"/>
    <p:sldId id="263" r:id="rId10"/>
    <p:sldId id="264" r:id="rId11"/>
    <p:sldId id="265" r:id="rId12"/>
    <p:sldId id="266" r:id="rId13"/>
    <p:sldId id="267" r:id="rId14"/>
    <p:sldId id="268" r:id="rId15"/>
    <p:sldId id="269" r:id="rId16"/>
    <p:sldId id="270" r:id="rId17"/>
    <p:sldId id="271" r:id="rId18"/>
    <p:sldId id="272" r:id="rId19"/>
    <p:sldId id="273" r:id="rId20"/>
    <p:sldId id="278" r:id="rId21"/>
    <p:sldId id="274" r:id="rId22"/>
    <p:sldId id="275" r:id="rId23"/>
    <p:sldId id="276" r:id="rId24"/>
    <p:sldId id="279" r:id="rId25"/>
    <p:sldId id="280" r:id="rId26"/>
    <p:sldId id="281" r:id="rId27"/>
    <p:sldId id="282"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61EC88F-8C2B-4456-A5FE-5769F0BEEB0A}" type="datetimeFigureOut">
              <a:rPr lang="ru-RU" smtClean="0"/>
              <a:t>15.08.2019</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4E4ABD53-31AF-4323-ACF6-E38BF9CC4F59}"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61EC88F-8C2B-4456-A5FE-5769F0BEEB0A}" type="datetimeFigureOut">
              <a:rPr lang="ru-RU" smtClean="0"/>
              <a:t>15.08.2019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4ABD53-31AF-4323-ACF6-E38BF9CC4F5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61EC88F-8C2B-4456-A5FE-5769F0BEEB0A}" type="datetimeFigureOut">
              <a:rPr lang="ru-RU" smtClean="0"/>
              <a:t>15.08.2019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4ABD53-31AF-4323-ACF6-E38BF9CC4F5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61EC88F-8C2B-4456-A5FE-5769F0BEEB0A}" type="datetimeFigureOut">
              <a:rPr lang="ru-RU" smtClean="0"/>
              <a:t>15.08.2019</a:t>
            </a:fld>
            <a:endParaRPr lang="ru-RU"/>
          </a:p>
        </p:txBody>
      </p:sp>
      <p:sp>
        <p:nvSpPr>
          <p:cNvPr id="9" name="Номер слайда 8"/>
          <p:cNvSpPr>
            <a:spLocks noGrp="1"/>
          </p:cNvSpPr>
          <p:nvPr>
            <p:ph type="sldNum" sz="quarter" idx="15"/>
          </p:nvPr>
        </p:nvSpPr>
        <p:spPr/>
        <p:txBody>
          <a:bodyPr rtlCol="0"/>
          <a:lstStyle/>
          <a:p>
            <a:fld id="{4E4ABD53-31AF-4323-ACF6-E38BF9CC4F59}"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61EC88F-8C2B-4456-A5FE-5769F0BEEB0A}" type="datetimeFigureOut">
              <a:rPr lang="ru-RU" smtClean="0"/>
              <a:t>15.08.2019</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4E4ABD53-31AF-4323-ACF6-E38BF9CC4F59}"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61EC88F-8C2B-4456-A5FE-5769F0BEEB0A}" type="datetimeFigureOut">
              <a:rPr lang="ru-RU" smtClean="0"/>
              <a:t>15.08.2019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E4ABD53-31AF-4323-ACF6-E38BF9CC4F59}"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61EC88F-8C2B-4456-A5FE-5769F0BEEB0A}" type="datetimeFigureOut">
              <a:rPr lang="ru-RU" smtClean="0"/>
              <a:t>15.08.2019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E4ABD53-31AF-4323-ACF6-E38BF9CC4F59}"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61EC88F-8C2B-4456-A5FE-5769F0BEEB0A}" type="datetimeFigureOut">
              <a:rPr lang="ru-RU" smtClean="0"/>
              <a:t>15.08.2019</a:t>
            </a:fld>
            <a:endParaRPr lang="ru-RU"/>
          </a:p>
        </p:txBody>
      </p:sp>
      <p:sp>
        <p:nvSpPr>
          <p:cNvPr id="7" name="Номер слайда 6"/>
          <p:cNvSpPr>
            <a:spLocks noGrp="1"/>
          </p:cNvSpPr>
          <p:nvPr>
            <p:ph type="sldNum" sz="quarter" idx="11"/>
          </p:nvPr>
        </p:nvSpPr>
        <p:spPr/>
        <p:txBody>
          <a:bodyPr rtlCol="0"/>
          <a:lstStyle/>
          <a:p>
            <a:fld id="{4E4ABD53-31AF-4323-ACF6-E38BF9CC4F59}"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61EC88F-8C2B-4456-A5FE-5769F0BEEB0A}" type="datetimeFigureOut">
              <a:rPr lang="ru-RU" smtClean="0"/>
              <a:t>15.08.2019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E4ABD53-31AF-4323-ACF6-E38BF9CC4F5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61EC88F-8C2B-4456-A5FE-5769F0BEEB0A}" type="datetimeFigureOut">
              <a:rPr lang="ru-RU" smtClean="0"/>
              <a:t>15.08.2019</a:t>
            </a:fld>
            <a:endParaRPr lang="ru-RU"/>
          </a:p>
        </p:txBody>
      </p:sp>
      <p:sp>
        <p:nvSpPr>
          <p:cNvPr id="22" name="Номер слайда 21"/>
          <p:cNvSpPr>
            <a:spLocks noGrp="1"/>
          </p:cNvSpPr>
          <p:nvPr>
            <p:ph type="sldNum" sz="quarter" idx="15"/>
          </p:nvPr>
        </p:nvSpPr>
        <p:spPr/>
        <p:txBody>
          <a:bodyPr rtlCol="0"/>
          <a:lstStyle/>
          <a:p>
            <a:fld id="{4E4ABD53-31AF-4323-ACF6-E38BF9CC4F59}"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61EC88F-8C2B-4456-A5FE-5769F0BEEB0A}" type="datetimeFigureOut">
              <a:rPr lang="ru-RU" smtClean="0"/>
              <a:t>15.08.2019</a:t>
            </a:fld>
            <a:endParaRPr lang="ru-RU"/>
          </a:p>
        </p:txBody>
      </p:sp>
      <p:sp>
        <p:nvSpPr>
          <p:cNvPr id="18" name="Номер слайда 17"/>
          <p:cNvSpPr>
            <a:spLocks noGrp="1"/>
          </p:cNvSpPr>
          <p:nvPr>
            <p:ph type="sldNum" sz="quarter" idx="11"/>
          </p:nvPr>
        </p:nvSpPr>
        <p:spPr/>
        <p:txBody>
          <a:bodyPr rtlCol="0"/>
          <a:lstStyle/>
          <a:p>
            <a:fld id="{4E4ABD53-31AF-4323-ACF6-E38BF9CC4F59}"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61EC88F-8C2B-4456-A5FE-5769F0BEEB0A}" type="datetimeFigureOut">
              <a:rPr lang="ru-RU" smtClean="0"/>
              <a:t>15.08.2019</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E4ABD53-31AF-4323-ACF6-E38BF9CC4F5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en-US" dirty="0" smtClean="0"/>
              <a:t>American Colonial Literature (1750 – 1820)</a:t>
            </a:r>
            <a:br>
              <a:rPr lang="en-US" dirty="0" smtClean="0"/>
            </a:br>
            <a:endParaRPr lang="ru-RU" dirty="0"/>
          </a:p>
        </p:txBody>
      </p:sp>
      <p:sp>
        <p:nvSpPr>
          <p:cNvPr id="3" name="Подзаголовок 2"/>
          <p:cNvSpPr>
            <a:spLocks noGrp="1"/>
          </p:cNvSpPr>
          <p:nvPr>
            <p:ph type="subTitle" idx="1"/>
          </p:nvPr>
        </p:nvSpPr>
        <p:spPr/>
        <p:txBody>
          <a:bodyPr/>
          <a:lstStyle/>
          <a:p>
            <a:pPr algn="ctr"/>
            <a:r>
              <a:rPr lang="en-US" sz="2400" dirty="0" smtClean="0"/>
              <a:t>The Age of Reason</a:t>
            </a:r>
            <a:endParaRPr lang="ru-RU" sz="2400" dirty="0"/>
          </a:p>
        </p:txBody>
      </p:sp>
    </p:spTree>
    <p:extLst>
      <p:ext uri="{BB962C8B-B14F-4D97-AF65-F5344CB8AC3E}">
        <p14:creationId xmlns:p14="http://schemas.microsoft.com/office/powerpoint/2010/main" val="2864018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movement of deism</a:t>
            </a:r>
            <a:endParaRPr lang="ru-RU" dirty="0"/>
          </a:p>
        </p:txBody>
      </p:sp>
      <p:sp>
        <p:nvSpPr>
          <p:cNvPr id="3" name="Объект 2"/>
          <p:cNvSpPr>
            <a:spLocks noGrp="1"/>
          </p:cNvSpPr>
          <p:nvPr>
            <p:ph sz="quarter" idx="1"/>
          </p:nvPr>
        </p:nvSpPr>
        <p:spPr/>
        <p:txBody>
          <a:bodyPr>
            <a:normAutofit lnSpcReduction="10000"/>
          </a:bodyPr>
          <a:lstStyle/>
          <a:p>
            <a:r>
              <a:rPr lang="en-US" dirty="0" smtClean="0"/>
              <a:t>Benjamin Franklin</a:t>
            </a:r>
          </a:p>
          <a:p>
            <a:r>
              <a:rPr lang="en-US" dirty="0" smtClean="0"/>
              <a:t>George Washington</a:t>
            </a:r>
          </a:p>
          <a:p>
            <a:r>
              <a:rPr lang="en-US" dirty="0" smtClean="0"/>
              <a:t>Thomas Jefferson</a:t>
            </a:r>
          </a:p>
          <a:p>
            <a:endParaRPr lang="en-US" dirty="0"/>
          </a:p>
          <a:p>
            <a:endParaRPr lang="en-US" dirty="0" smtClean="0"/>
          </a:p>
          <a:p>
            <a:endParaRPr lang="en-US" dirty="0" smtClean="0"/>
          </a:p>
          <a:p>
            <a:r>
              <a:rPr lang="en-US" i="1" dirty="0"/>
              <a:t>Deism </a:t>
            </a:r>
            <a:r>
              <a:rPr lang="en-US" dirty="0"/>
              <a:t>refers to what can be called </a:t>
            </a:r>
            <a:r>
              <a:rPr lang="en-US" i="1" dirty="0"/>
              <a:t>natural religion</a:t>
            </a:r>
            <a:r>
              <a:rPr lang="en-US" dirty="0"/>
              <a:t>, the acceptance of a certain body of religious </a:t>
            </a:r>
            <a:r>
              <a:rPr lang="en-US" i="1" dirty="0"/>
              <a:t>knowledge that is inborn in every person </a:t>
            </a:r>
            <a:r>
              <a:rPr lang="en-US" dirty="0"/>
              <a:t>or that can be acquired by </a:t>
            </a:r>
            <a:r>
              <a:rPr lang="en-US" i="1" dirty="0"/>
              <a:t>the use of reason </a:t>
            </a:r>
            <a:r>
              <a:rPr lang="en-US" dirty="0"/>
              <a:t>and the rejection of religious knowledge when it is acquired through either revelation or the teaching of any church.</a:t>
            </a:r>
            <a:endParaRPr lang="en-US" dirty="0" smtClean="0"/>
          </a:p>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8274" y="548680"/>
            <a:ext cx="123825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2035" y="2003407"/>
            <a:ext cx="120015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8361" y="2556164"/>
            <a:ext cx="1076325"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8780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pamphlet “Common Sense” </a:t>
            </a:r>
            <a:endParaRPr lang="ru-RU" dirty="0"/>
          </a:p>
        </p:txBody>
      </p:sp>
      <p:sp>
        <p:nvSpPr>
          <p:cNvPr id="3" name="Объект 2"/>
          <p:cNvSpPr>
            <a:spLocks noGrp="1"/>
          </p:cNvSpPr>
          <p:nvPr>
            <p:ph sz="quarter" idx="2"/>
          </p:nvPr>
        </p:nvSpPr>
        <p:spPr/>
        <p:txBody>
          <a:bodyPr>
            <a:normAutofit fontScale="77500" lnSpcReduction="20000"/>
          </a:bodyPr>
          <a:lstStyle/>
          <a:p>
            <a:r>
              <a:rPr lang="en-US" dirty="0"/>
              <a:t>Paine argued that the cause of America should be not just a revolt against taxation but a demand for independence. </a:t>
            </a:r>
            <a:r>
              <a:rPr lang="en-US" dirty="0" smtClean="0"/>
              <a:t>He put </a:t>
            </a:r>
            <a:r>
              <a:rPr lang="en-US" dirty="0"/>
              <a:t>this idea into Common Sense, which came off the press on January 10, 1776. The 50-page pamphlet sold more than 500,000 copies within a few months. More than any other single publication, </a:t>
            </a:r>
            <a:r>
              <a:rPr lang="en-US" i="1" dirty="0"/>
              <a:t>Common Sense </a:t>
            </a:r>
            <a:r>
              <a:rPr lang="en-US" dirty="0"/>
              <a:t>paved the way for the </a:t>
            </a:r>
            <a:r>
              <a:rPr lang="en-US" i="1" dirty="0"/>
              <a:t>Declaration of Independence</a:t>
            </a:r>
            <a:r>
              <a:rPr lang="en-US" dirty="0"/>
              <a:t>, unanimously ratified on July 4, 1776.</a:t>
            </a:r>
            <a:endParaRPr lang="ru-RU" dirty="0"/>
          </a:p>
        </p:txBody>
      </p:sp>
      <p:sp>
        <p:nvSpPr>
          <p:cNvPr id="5" name="Текст 4"/>
          <p:cNvSpPr>
            <a:spLocks noGrp="1"/>
          </p:cNvSpPr>
          <p:nvPr>
            <p:ph type="body" sz="quarter" idx="1"/>
          </p:nvPr>
        </p:nvSpPr>
        <p:spPr/>
        <p:txBody>
          <a:bodyPr/>
          <a:lstStyle/>
          <a:p>
            <a:pPr algn="ctr"/>
            <a:r>
              <a:rPr lang="en-US" dirty="0"/>
              <a:t>b</a:t>
            </a:r>
            <a:r>
              <a:rPr lang="en-US" dirty="0" smtClean="0"/>
              <a:t>y </a:t>
            </a:r>
            <a:r>
              <a:rPr lang="en-US" dirty="0"/>
              <a:t>T</a:t>
            </a:r>
            <a:r>
              <a:rPr lang="en-US" dirty="0" smtClean="0"/>
              <a:t>homas Paine </a:t>
            </a:r>
          </a:p>
          <a:p>
            <a:pPr algn="ctr"/>
            <a:r>
              <a:rPr lang="en-US" dirty="0" smtClean="0"/>
              <a:t>(1737 – 1809)</a:t>
            </a:r>
            <a:endParaRPr lang="ru-RU" dirty="0"/>
          </a:p>
        </p:txBody>
      </p:sp>
      <p:sp>
        <p:nvSpPr>
          <p:cNvPr id="6" name="Текст 5"/>
          <p:cNvSpPr>
            <a:spLocks noGrp="1"/>
          </p:cNvSpPr>
          <p:nvPr>
            <p:ph type="body" sz="quarter" idx="3"/>
          </p:nvPr>
        </p:nvSpPr>
        <p:spPr/>
        <p:txBody>
          <a:bodyPr/>
          <a:lstStyle/>
          <a:p>
            <a:pPr algn="ctr"/>
            <a:r>
              <a:rPr lang="en-US" dirty="0"/>
              <a:t>p</a:t>
            </a:r>
            <a:r>
              <a:rPr lang="en-US" dirty="0" smtClean="0"/>
              <a:t>ublished in 1776</a:t>
            </a:r>
            <a:endParaRPr lang="ru-RU" dirty="0"/>
          </a:p>
        </p:txBody>
      </p:sp>
      <p:pic>
        <p:nvPicPr>
          <p:cNvPr id="5122" name="Picture 2"/>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056505" y="2362200"/>
            <a:ext cx="2288540"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7837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Thomas Jefferson </a:t>
            </a:r>
            <a:br>
              <a:rPr lang="en-US" dirty="0" smtClean="0"/>
            </a:br>
            <a:r>
              <a:rPr lang="en-US" dirty="0" smtClean="0"/>
              <a:t>“The Declaration of Independence” (1776)</a:t>
            </a:r>
            <a:endParaRPr lang="ru-RU" dirty="0"/>
          </a:p>
        </p:txBody>
      </p:sp>
      <p:pic>
        <p:nvPicPr>
          <p:cNvPr id="614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899593" y="1988840"/>
            <a:ext cx="3096344"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bwMode="auto">
          <a:xfrm>
            <a:off x="5118100" y="1988840"/>
            <a:ext cx="3198316"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323528" y="5733256"/>
            <a:ext cx="7704856" cy="646331"/>
          </a:xfrm>
          <a:prstGeom prst="rect">
            <a:avLst/>
          </a:prstGeom>
        </p:spPr>
        <p:txBody>
          <a:bodyPr wrap="square">
            <a:spAutoFit/>
          </a:bodyPr>
          <a:lstStyle/>
          <a:p>
            <a:pPr algn="just"/>
            <a:r>
              <a:rPr lang="en-US" dirty="0" smtClean="0"/>
              <a:t>Drafting the </a:t>
            </a:r>
            <a:r>
              <a:rPr lang="en-US" i="1" dirty="0" smtClean="0"/>
              <a:t>Declaration of Independence </a:t>
            </a:r>
            <a:r>
              <a:rPr lang="en-US" dirty="0" smtClean="0"/>
              <a:t>in 1776 became the defining event in Thomas Jefferson's life. </a:t>
            </a:r>
            <a:endParaRPr lang="ru-RU" dirty="0"/>
          </a:p>
        </p:txBody>
      </p:sp>
    </p:spTree>
    <p:extLst>
      <p:ext uri="{BB962C8B-B14F-4D97-AF65-F5344CB8AC3E}">
        <p14:creationId xmlns:p14="http://schemas.microsoft.com/office/powerpoint/2010/main" val="30890034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Declaration of Independence</a:t>
            </a:r>
            <a:endParaRPr lang="ru-RU" dirty="0"/>
          </a:p>
        </p:txBody>
      </p:sp>
      <p:sp>
        <p:nvSpPr>
          <p:cNvPr id="3" name="Объект 2"/>
          <p:cNvSpPr>
            <a:spLocks noGrp="1"/>
          </p:cNvSpPr>
          <p:nvPr>
            <p:ph sz="quarter" idx="1"/>
          </p:nvPr>
        </p:nvSpPr>
        <p:spPr/>
        <p:txBody>
          <a:bodyPr>
            <a:normAutofit fontScale="85000" lnSpcReduction="20000"/>
          </a:bodyPr>
          <a:lstStyle/>
          <a:p>
            <a:r>
              <a:rPr lang="en-US" i="1" dirty="0"/>
              <a:t>Declaration of </a:t>
            </a:r>
            <a:r>
              <a:rPr lang="en-US" i="1" dirty="0" smtClean="0"/>
              <a:t>Independence </a:t>
            </a:r>
            <a:r>
              <a:rPr lang="en-US" dirty="0" smtClean="0"/>
              <a:t>is a document </a:t>
            </a:r>
            <a:r>
              <a:rPr lang="en-US" dirty="0"/>
              <a:t>that was approved by the Continental Congress on July 4, 1776, and that announced the separation of 13 North American British colonies from Great Britain. </a:t>
            </a:r>
            <a:endParaRPr lang="en-US" dirty="0" smtClean="0"/>
          </a:p>
          <a:p>
            <a:r>
              <a:rPr lang="en-US" dirty="0" smtClean="0"/>
              <a:t>It </a:t>
            </a:r>
            <a:r>
              <a:rPr lang="en-US" dirty="0"/>
              <a:t>explained why the Congress on July 2 “unanimously” by the votes of 12 colonies (with New York abstaining) had resolved that “</a:t>
            </a:r>
            <a:r>
              <a:rPr lang="en-US" i="1" dirty="0"/>
              <a:t>these United Colonies are, and of right ought to be Free and Independent States.” </a:t>
            </a:r>
            <a:endParaRPr lang="ru-RU" i="1" dirty="0"/>
          </a:p>
        </p:txBody>
      </p:sp>
      <p:pic>
        <p:nvPicPr>
          <p:cNvPr id="7170"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4270374" y="1916832"/>
            <a:ext cx="4262065"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078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Declaration of Independence</a:t>
            </a:r>
            <a:br>
              <a:rPr lang="en-US" dirty="0" smtClean="0"/>
            </a:br>
            <a:r>
              <a:rPr lang="en-US" sz="2400" b="1" dirty="0" smtClean="0"/>
              <a:t>introduction and preamble</a:t>
            </a:r>
            <a:endParaRPr lang="ru-RU" sz="2400" b="1" dirty="0"/>
          </a:p>
        </p:txBody>
      </p:sp>
      <p:sp>
        <p:nvSpPr>
          <p:cNvPr id="3" name="Объект 2"/>
          <p:cNvSpPr>
            <a:spLocks noGrp="1"/>
          </p:cNvSpPr>
          <p:nvPr>
            <p:ph sz="quarter" idx="1"/>
          </p:nvPr>
        </p:nvSpPr>
        <p:spPr>
          <a:xfrm>
            <a:off x="179512" y="1412776"/>
            <a:ext cx="8208912" cy="5061176"/>
          </a:xfrm>
        </p:spPr>
        <p:txBody>
          <a:bodyPr>
            <a:normAutofit fontScale="85000" lnSpcReduction="10000"/>
          </a:bodyPr>
          <a:lstStyle/>
          <a:p>
            <a:r>
              <a:rPr lang="en-US" dirty="0"/>
              <a:t>Introduction</a:t>
            </a:r>
          </a:p>
          <a:p>
            <a:r>
              <a:rPr lang="en-US" dirty="0"/>
              <a:t>Jefferson lays out </a:t>
            </a:r>
            <a:r>
              <a:rPr lang="en-US" dirty="0" smtClean="0"/>
              <a:t>that </a:t>
            </a:r>
            <a:r>
              <a:rPr lang="en-US" dirty="0"/>
              <a:t>the document </a:t>
            </a:r>
            <a:r>
              <a:rPr lang="en-US" dirty="0" smtClean="0"/>
              <a:t>is </a:t>
            </a:r>
            <a:r>
              <a:rPr lang="en-US" dirty="0"/>
              <a:t>an explanation of why the colonies are breaking ties with Great </a:t>
            </a:r>
            <a:r>
              <a:rPr lang="en-US" dirty="0" smtClean="0"/>
              <a:t>Britain.</a:t>
            </a:r>
          </a:p>
          <a:p>
            <a:pPr algn="r">
              <a:buFont typeface="Wingdings" panose="05000000000000000000" pitchFamily="2" charset="2"/>
              <a:buChar char="v"/>
            </a:pPr>
            <a:r>
              <a:rPr lang="en-US" b="1" i="1" dirty="0"/>
              <a:t>The unanimous Declaration of the thirteen united States of America,</a:t>
            </a:r>
            <a:r>
              <a:rPr lang="en-US" i="1" dirty="0"/>
              <a:t> When in the Course of human events, it becomes necessary for one people to dissolve the political bands which have connected them with another, and to assume among the powers of the earth, the separate and equal station to which the Laws of Nature and of Nature's God entitle them, </a:t>
            </a:r>
            <a:r>
              <a:rPr lang="en-US" b="1" i="1" u="sng" dirty="0"/>
              <a:t>a decent respect to the opinions of mankind requires that they should declare the causes which impel them to the separation</a:t>
            </a:r>
            <a:r>
              <a:rPr lang="en-US" i="1" dirty="0"/>
              <a:t>.</a:t>
            </a:r>
          </a:p>
          <a:p>
            <a:r>
              <a:rPr lang="en-US" dirty="0" smtClean="0"/>
              <a:t>Preamble</a:t>
            </a:r>
            <a:endParaRPr lang="en-US" dirty="0"/>
          </a:p>
          <a:p>
            <a:r>
              <a:rPr lang="en-US" dirty="0"/>
              <a:t>T</a:t>
            </a:r>
            <a:r>
              <a:rPr lang="en-US" dirty="0" smtClean="0"/>
              <a:t>he </a:t>
            </a:r>
            <a:r>
              <a:rPr lang="en-US" dirty="0"/>
              <a:t>paragraph where Jefferson discusses the rights of the people with relation to their government. The government exists to protect people's inherent human rights, and Jefferson presents the accusation that the British government has become tyrannical and no longer protects the citizens in the colonies.</a:t>
            </a:r>
          </a:p>
          <a:p>
            <a:endParaRPr lang="en-US" dirty="0"/>
          </a:p>
        </p:txBody>
      </p:sp>
    </p:spTree>
    <p:extLst>
      <p:ext uri="{BB962C8B-B14F-4D97-AF65-F5344CB8AC3E}">
        <p14:creationId xmlns:p14="http://schemas.microsoft.com/office/powerpoint/2010/main" val="26219297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467600" cy="1368152"/>
          </a:xfrm>
        </p:spPr>
        <p:txBody>
          <a:bodyPr>
            <a:normAutofit fontScale="90000"/>
          </a:bodyPr>
          <a:lstStyle/>
          <a:p>
            <a:pPr algn="ctr"/>
            <a:r>
              <a:rPr lang="en-US" dirty="0" smtClean="0"/>
              <a:t/>
            </a:r>
            <a:br>
              <a:rPr lang="en-US" dirty="0" smtClean="0"/>
            </a:br>
            <a:r>
              <a:rPr lang="en-US" dirty="0"/>
              <a:t/>
            </a:r>
            <a:br>
              <a:rPr lang="en-US" dirty="0"/>
            </a:br>
            <a:r>
              <a:rPr lang="en-US" dirty="0" smtClean="0"/>
              <a:t/>
            </a:r>
            <a:br>
              <a:rPr lang="en-US" dirty="0" smtClean="0"/>
            </a:br>
            <a:r>
              <a:rPr lang="en-US" dirty="0" smtClean="0"/>
              <a:t>Declaration </a:t>
            </a:r>
            <a:r>
              <a:rPr lang="en-US" dirty="0"/>
              <a:t>of </a:t>
            </a:r>
            <a:r>
              <a:rPr lang="en-US" dirty="0" smtClean="0"/>
              <a:t>Independence</a:t>
            </a:r>
            <a:br>
              <a:rPr lang="en-US" dirty="0" smtClean="0"/>
            </a:br>
            <a:r>
              <a:rPr lang="en-US" sz="2700" b="1" dirty="0" smtClean="0"/>
              <a:t>the body and conclusion</a:t>
            </a:r>
            <a:r>
              <a:rPr lang="en-US" dirty="0"/>
              <a:t/>
            </a:r>
            <a:br>
              <a:rPr lang="en-US" dirty="0"/>
            </a:br>
            <a:endParaRPr lang="ru-RU" dirty="0"/>
          </a:p>
        </p:txBody>
      </p:sp>
      <p:sp>
        <p:nvSpPr>
          <p:cNvPr id="3" name="Объект 2"/>
          <p:cNvSpPr>
            <a:spLocks noGrp="1"/>
          </p:cNvSpPr>
          <p:nvPr>
            <p:ph sz="quarter" idx="1"/>
          </p:nvPr>
        </p:nvSpPr>
        <p:spPr>
          <a:xfrm>
            <a:off x="107504" y="1124744"/>
            <a:ext cx="8208912" cy="5349208"/>
          </a:xfrm>
        </p:spPr>
        <p:txBody>
          <a:bodyPr>
            <a:normAutofit fontScale="70000" lnSpcReduction="20000"/>
          </a:bodyPr>
          <a:lstStyle/>
          <a:p>
            <a:r>
              <a:rPr lang="en-US" dirty="0"/>
              <a:t>Body, Part 1: Indictment of King George III</a:t>
            </a:r>
          </a:p>
          <a:p>
            <a:r>
              <a:rPr lang="en-US" dirty="0"/>
              <a:t>The first part of the body is the </a:t>
            </a:r>
            <a:r>
              <a:rPr lang="en-US" dirty="0" smtClean="0"/>
              <a:t>list </a:t>
            </a:r>
            <a:r>
              <a:rPr lang="en-US" dirty="0"/>
              <a:t>of relatively specific examples of the British government, primarily King George III, abusing the colonists and acting despotically.</a:t>
            </a:r>
          </a:p>
          <a:p>
            <a:endParaRPr lang="en-US" dirty="0"/>
          </a:p>
          <a:p>
            <a:r>
              <a:rPr lang="en-US" dirty="0"/>
              <a:t>Body, Part 2: Indictment of the British People</a:t>
            </a:r>
          </a:p>
          <a:p>
            <a:r>
              <a:rPr lang="en-US" dirty="0"/>
              <a:t>Jefferson reminds the readers that the colonists have tried a number of times to plead their case for better treatment, even appealing directly to the British people for support. </a:t>
            </a:r>
          </a:p>
          <a:p>
            <a:endParaRPr lang="en-US" dirty="0"/>
          </a:p>
          <a:p>
            <a:r>
              <a:rPr lang="en-US" dirty="0"/>
              <a:t>Conclusion</a:t>
            </a:r>
          </a:p>
          <a:p>
            <a:r>
              <a:rPr lang="en-US" dirty="0"/>
              <a:t>Because of everything stated above, the </a:t>
            </a:r>
            <a:r>
              <a:rPr lang="en-US" dirty="0" smtClean="0"/>
              <a:t>U.S. </a:t>
            </a:r>
            <a:r>
              <a:rPr lang="en-US" dirty="0"/>
              <a:t>A is now independent and can do the things independent countries do. </a:t>
            </a:r>
            <a:endParaRPr lang="en-US" dirty="0" smtClean="0"/>
          </a:p>
          <a:p>
            <a:pPr algn="r">
              <a:buFont typeface="Wingdings" panose="05000000000000000000" pitchFamily="2" charset="2"/>
              <a:buChar char="v"/>
            </a:pPr>
            <a:r>
              <a:rPr lang="en-US" b="1" i="1" dirty="0"/>
              <a:t>We, therefore, the Representatives of the united States of America, in General Congress, </a:t>
            </a:r>
            <a:r>
              <a:rPr lang="en-US" b="1" i="1" dirty="0" smtClean="0"/>
              <a:t>Assembled</a:t>
            </a:r>
            <a:r>
              <a:rPr lang="en-US" b="1" i="1" dirty="0"/>
              <a:t> </a:t>
            </a:r>
            <a:r>
              <a:rPr lang="en-US" b="1" i="1" dirty="0" smtClean="0"/>
              <a:t>(…) and </a:t>
            </a:r>
            <a:r>
              <a:rPr lang="en-US" b="1" i="1" dirty="0"/>
              <a:t>declare, </a:t>
            </a:r>
            <a:r>
              <a:rPr lang="en-US" b="1" i="1" dirty="0" smtClean="0"/>
              <a:t>that </a:t>
            </a:r>
            <a:r>
              <a:rPr lang="en-US" b="1" i="1" dirty="0"/>
              <a:t>these United Colonies are</a:t>
            </a:r>
            <a:r>
              <a:rPr lang="en-US" b="1" i="1" dirty="0" smtClean="0"/>
              <a:t>, (…)  be </a:t>
            </a:r>
            <a:r>
              <a:rPr lang="en-US" b="1" i="1" dirty="0"/>
              <a:t>Free and Independent States; </a:t>
            </a:r>
            <a:r>
              <a:rPr lang="en-US" b="1" i="1" dirty="0" smtClean="0"/>
              <a:t>as </a:t>
            </a:r>
            <a:r>
              <a:rPr lang="en-US" b="1" i="1" dirty="0"/>
              <a:t>Free and Independent States, they have full Power to levy War, conclude Peace, contract Alliances, establish Commerce, and to do all other Acts and Things which Independent States may of right do. </a:t>
            </a:r>
            <a:endParaRPr lang="en-US" b="1" i="1" dirty="0" smtClean="0"/>
          </a:p>
          <a:p>
            <a:pPr algn="r">
              <a:buFont typeface="Wingdings" panose="05000000000000000000" pitchFamily="2" charset="2"/>
              <a:buChar char="v"/>
            </a:pPr>
            <a:r>
              <a:rPr lang="en-US" b="1" i="1" dirty="0" smtClean="0"/>
              <a:t>And </a:t>
            </a:r>
            <a:r>
              <a:rPr lang="en-US" b="1" i="1" dirty="0"/>
              <a:t>for the support of this Declaration, with a firm reliance on the protection of divine Providence, we mutually pledge to each other our Lives, our Fortunes and our sacred Honor.</a:t>
            </a:r>
            <a:endParaRPr lang="ru-RU" b="1" i="1" dirty="0"/>
          </a:p>
        </p:txBody>
      </p:sp>
    </p:spTree>
    <p:extLst>
      <p:ext uri="{BB962C8B-B14F-4D97-AF65-F5344CB8AC3E}">
        <p14:creationId xmlns:p14="http://schemas.microsoft.com/office/powerpoint/2010/main" val="31907506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genre of a ballad:</a:t>
            </a:r>
            <a:br>
              <a:rPr lang="en-US" dirty="0" smtClean="0"/>
            </a:br>
            <a:r>
              <a:rPr lang="en-US" dirty="0" smtClean="0"/>
              <a:t>“The Ballad of Nathan Hale” (1776)</a:t>
            </a:r>
            <a:endParaRPr lang="ru-RU" dirty="0"/>
          </a:p>
        </p:txBody>
      </p:sp>
      <p:sp>
        <p:nvSpPr>
          <p:cNvPr id="3" name="Объект 2"/>
          <p:cNvSpPr>
            <a:spLocks noGrp="1"/>
          </p:cNvSpPr>
          <p:nvPr>
            <p:ph sz="quarter" idx="1"/>
          </p:nvPr>
        </p:nvSpPr>
        <p:spPr>
          <a:xfrm>
            <a:off x="457200" y="1600200"/>
            <a:ext cx="5770984" cy="4853136"/>
          </a:xfrm>
        </p:spPr>
        <p:txBody>
          <a:bodyPr>
            <a:normAutofit fontScale="92500" lnSpcReduction="10000"/>
          </a:bodyPr>
          <a:lstStyle/>
          <a:p>
            <a:r>
              <a:rPr lang="en-US" dirty="0"/>
              <a:t>Nathan </a:t>
            </a:r>
            <a:r>
              <a:rPr lang="en-US" dirty="0" smtClean="0"/>
              <a:t>Hale (1755 - 1776), an American </a:t>
            </a:r>
            <a:r>
              <a:rPr lang="en-US" dirty="0"/>
              <a:t>Revolutionary officer who attempted to spy on the British and was hanged</a:t>
            </a:r>
            <a:r>
              <a:rPr lang="en-US" dirty="0" smtClean="0"/>
              <a:t>.</a:t>
            </a:r>
          </a:p>
          <a:p>
            <a:r>
              <a:rPr lang="en-US" dirty="0"/>
              <a:t>War ballads emphasized courage and sacrifice while promoting the idea of a free America following the actions of tea party activists in colonial Boston</a:t>
            </a:r>
            <a:r>
              <a:rPr lang="en-US" dirty="0" smtClean="0"/>
              <a:t>.</a:t>
            </a:r>
          </a:p>
          <a:p>
            <a:r>
              <a:rPr lang="en-US" dirty="0"/>
              <a:t>Ballads have always told a story and the Revolutionary War was no different. In 1776 the hanging of Captain Nathan Hale prompted a ballad attesting to Hale’s courage, although the lyrics fail to mention Hale’s famous quote: “</a:t>
            </a:r>
            <a:r>
              <a:rPr lang="en-US" b="1" i="1" dirty="0"/>
              <a:t>I regret that I have but one life to give for my country</a:t>
            </a:r>
            <a:r>
              <a:rPr lang="en-US" b="1" i="1" dirty="0" smtClean="0"/>
              <a:t>.”</a:t>
            </a:r>
            <a:endParaRPr lang="ru-RU" dirty="0"/>
          </a:p>
        </p:txBody>
      </p:sp>
      <p:pic>
        <p:nvPicPr>
          <p:cNvPr id="8194"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6300192" y="1628800"/>
            <a:ext cx="2362200"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9019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genre of a folk song:</a:t>
            </a:r>
            <a:br>
              <a:rPr lang="en-US" dirty="0" smtClean="0"/>
            </a:br>
            <a:r>
              <a:rPr lang="en-US" dirty="0" smtClean="0"/>
              <a:t>“Yankee Doodle”</a:t>
            </a:r>
            <a:endParaRPr lang="ru-RU" dirty="0"/>
          </a:p>
        </p:txBody>
      </p:sp>
      <p:sp>
        <p:nvSpPr>
          <p:cNvPr id="3" name="Объект 2"/>
          <p:cNvSpPr>
            <a:spLocks noGrp="1"/>
          </p:cNvSpPr>
          <p:nvPr>
            <p:ph sz="quarter" idx="1"/>
          </p:nvPr>
        </p:nvSpPr>
        <p:spPr>
          <a:xfrm>
            <a:off x="179512" y="1340768"/>
            <a:ext cx="8424936" cy="5133184"/>
          </a:xfrm>
        </p:spPr>
        <p:txBody>
          <a:bodyPr>
            <a:normAutofit fontScale="92500" lnSpcReduction="20000"/>
          </a:bodyPr>
          <a:lstStyle/>
          <a:p>
            <a:r>
              <a:rPr lang="en-US" dirty="0"/>
              <a:t>During the Revolutionary War era in America, settlers would commonly walk around town singing songs that celebrated the American colonies and poked fun at their British homeland. The song </a:t>
            </a:r>
            <a:r>
              <a:rPr lang="en-US" dirty="0" smtClean="0"/>
              <a:t>“</a:t>
            </a:r>
            <a:r>
              <a:rPr lang="en-US" i="1" dirty="0" smtClean="0"/>
              <a:t>Yankee Doodle” </a:t>
            </a:r>
            <a:r>
              <a:rPr lang="en-US" dirty="0"/>
              <a:t>is believed to have originated with British troops during the American Revolution as a way to make fun of the colonists. </a:t>
            </a:r>
            <a:r>
              <a:rPr lang="en-US" i="1" dirty="0"/>
              <a:t>“Yankee Doodle” </a:t>
            </a:r>
            <a:r>
              <a:rPr lang="en-US" dirty="0"/>
              <a:t>summarized widespread British contempt for American soldiers</a:t>
            </a:r>
            <a:r>
              <a:rPr lang="en-US" dirty="0" smtClean="0"/>
              <a:t>.</a:t>
            </a:r>
          </a:p>
          <a:p>
            <a:r>
              <a:rPr lang="en-US" dirty="0"/>
              <a:t>But </a:t>
            </a:r>
            <a:r>
              <a:rPr lang="en-US" dirty="0" smtClean="0"/>
              <a:t>Americans </a:t>
            </a:r>
            <a:r>
              <a:rPr lang="en-US" dirty="0"/>
              <a:t>had developed a different sense of </a:t>
            </a:r>
            <a:r>
              <a:rPr lang="en-US" dirty="0" smtClean="0"/>
              <a:t>themselves - being </a:t>
            </a:r>
            <a:r>
              <a:rPr lang="en-US" dirty="0"/>
              <a:t>an “American” was nothing to be ashamed of. These “Yankee doodles” </a:t>
            </a:r>
            <a:r>
              <a:rPr lang="en-US" dirty="0" smtClean="0"/>
              <a:t>embraced </a:t>
            </a:r>
            <a:r>
              <a:rPr lang="en-US" dirty="0"/>
              <a:t>the song and made it their own. Of course, they changed many of the lyrics, but what’s interesting is that even in these new lyrics they poked fun at themselves. Rather than retaliate by directing abuse at the British, they continued to mock their own simplicity</a:t>
            </a:r>
            <a:r>
              <a:rPr lang="en-US" dirty="0" smtClean="0"/>
              <a:t>.</a:t>
            </a:r>
            <a:r>
              <a:rPr lang="en-US" dirty="0"/>
              <a:t> A</a:t>
            </a:r>
            <a:r>
              <a:rPr lang="en-US" dirty="0" smtClean="0"/>
              <a:t>ccording </a:t>
            </a:r>
            <a:r>
              <a:rPr lang="en-US" dirty="0"/>
              <a:t>to the Library of Congress, Yankee Doodle quickly became a form of prideful boasting after the colonists saw Britain surrender at Yorktown in 1781.</a:t>
            </a:r>
            <a:endParaRPr lang="ru-RU" dirty="0"/>
          </a:p>
        </p:txBody>
      </p:sp>
    </p:spTree>
    <p:extLst>
      <p:ext uri="{BB962C8B-B14F-4D97-AF65-F5344CB8AC3E}">
        <p14:creationId xmlns:p14="http://schemas.microsoft.com/office/powerpoint/2010/main" val="38789907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young American theatre</a:t>
            </a:r>
            <a:endParaRPr lang="ru-RU" dirty="0"/>
          </a:p>
        </p:txBody>
      </p:sp>
      <p:sp>
        <p:nvSpPr>
          <p:cNvPr id="3" name="Объект 2"/>
          <p:cNvSpPr>
            <a:spLocks noGrp="1"/>
          </p:cNvSpPr>
          <p:nvPr>
            <p:ph sz="quarter" idx="1"/>
          </p:nvPr>
        </p:nvSpPr>
        <p:spPr/>
        <p:txBody>
          <a:bodyPr>
            <a:normAutofit fontScale="85000" lnSpcReduction="10000"/>
          </a:bodyPr>
          <a:lstStyle/>
          <a:p>
            <a:pPr algn="ctr"/>
            <a:r>
              <a:rPr lang="en-US" dirty="0" smtClean="0"/>
              <a:t>Royall Tyler </a:t>
            </a:r>
          </a:p>
          <a:p>
            <a:pPr marL="0" indent="0" algn="ctr">
              <a:buNone/>
            </a:pPr>
            <a:r>
              <a:rPr lang="en-US" dirty="0" smtClean="0"/>
              <a:t>(1757 – 1826)</a:t>
            </a:r>
          </a:p>
          <a:p>
            <a:endParaRPr lang="en-US" dirty="0"/>
          </a:p>
          <a:p>
            <a:pPr marL="0" indent="0">
              <a:buNone/>
            </a:pPr>
            <a:r>
              <a:rPr lang="en-US" b="1" i="1" dirty="0" smtClean="0"/>
              <a:t>“The Contras</a:t>
            </a:r>
            <a:r>
              <a:rPr lang="en-US" dirty="0" smtClean="0"/>
              <a:t>t” (</a:t>
            </a:r>
            <a:r>
              <a:rPr lang="en-US" dirty="0"/>
              <a:t>1787) </a:t>
            </a:r>
            <a:r>
              <a:rPr lang="en-US" dirty="0" smtClean="0"/>
              <a:t>is a </a:t>
            </a:r>
            <a:r>
              <a:rPr lang="en-US" dirty="0"/>
              <a:t>light comedy echoing the English playwrights Oliver Goldsmith and Richard Sheridan (especially </a:t>
            </a:r>
            <a:r>
              <a:rPr lang="en-US" i="1" dirty="0"/>
              <a:t>The School for Scandal</a:t>
            </a:r>
            <a:r>
              <a:rPr lang="en-US" dirty="0"/>
              <a:t>), </a:t>
            </a:r>
            <a:r>
              <a:rPr lang="en-US" dirty="0" smtClean="0"/>
              <a:t>which </a:t>
            </a:r>
            <a:r>
              <a:rPr lang="en-US" dirty="0"/>
              <a:t>premiered in 1787 at the John Street </a:t>
            </a:r>
            <a:r>
              <a:rPr lang="en-US" dirty="0" smtClean="0"/>
              <a:t>Theatre, and contains </a:t>
            </a:r>
            <a:r>
              <a:rPr lang="en-US" dirty="0"/>
              <a:t>a Yankee character, the predecessor of many such in years to follow, that brought something native to the stage.</a:t>
            </a:r>
            <a:endParaRPr lang="ru-RU" dirty="0"/>
          </a:p>
        </p:txBody>
      </p:sp>
      <p:pic>
        <p:nvPicPr>
          <p:cNvPr id="9218"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4355976" y="1628800"/>
            <a:ext cx="1847850" cy="2476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2996952"/>
            <a:ext cx="1752600"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78176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first American novels</a:t>
            </a:r>
            <a:endParaRPr lang="ru-RU" dirty="0"/>
          </a:p>
        </p:txBody>
      </p:sp>
      <p:sp>
        <p:nvSpPr>
          <p:cNvPr id="3" name="Объект 2"/>
          <p:cNvSpPr>
            <a:spLocks noGrp="1"/>
          </p:cNvSpPr>
          <p:nvPr>
            <p:ph sz="quarter" idx="1"/>
          </p:nvPr>
        </p:nvSpPr>
        <p:spPr/>
        <p:txBody>
          <a:bodyPr/>
          <a:lstStyle/>
          <a:p>
            <a:r>
              <a:rPr lang="en-US" i="1" dirty="0" smtClean="0"/>
              <a:t>“The Power of Sympathy</a:t>
            </a:r>
            <a:r>
              <a:rPr lang="en-US" dirty="0"/>
              <a:t>” (1789</a:t>
            </a:r>
            <a:r>
              <a:rPr lang="en-US" dirty="0" smtClean="0"/>
              <a:t>) is </a:t>
            </a:r>
          </a:p>
          <a:p>
            <a:pPr marL="0" indent="0">
              <a:buNone/>
            </a:pPr>
            <a:r>
              <a:rPr lang="en-US" dirty="0" smtClean="0"/>
              <a:t>an American </a:t>
            </a:r>
            <a:r>
              <a:rPr lang="en-US" dirty="0"/>
              <a:t>sentimental novel </a:t>
            </a:r>
            <a:r>
              <a:rPr lang="en-US" dirty="0" smtClean="0"/>
              <a:t>written</a:t>
            </a:r>
          </a:p>
          <a:p>
            <a:pPr marL="0" indent="0">
              <a:buNone/>
            </a:pPr>
            <a:r>
              <a:rPr lang="en-US" dirty="0" smtClean="0"/>
              <a:t>in </a:t>
            </a:r>
            <a:r>
              <a:rPr lang="en-US" dirty="0"/>
              <a:t>epistolary form by </a:t>
            </a:r>
            <a:r>
              <a:rPr lang="en-US" b="1" i="1" dirty="0"/>
              <a:t>William Hill Brown</a:t>
            </a:r>
            <a:r>
              <a:rPr lang="en-US" dirty="0"/>
              <a:t>, </a:t>
            </a:r>
            <a:endParaRPr lang="en-US" dirty="0" smtClean="0"/>
          </a:p>
          <a:p>
            <a:pPr marL="0" indent="0">
              <a:buNone/>
            </a:pPr>
            <a:r>
              <a:rPr lang="en-US" dirty="0" smtClean="0"/>
              <a:t>widely </a:t>
            </a:r>
            <a:r>
              <a:rPr lang="en-US" dirty="0"/>
              <a:t>considered to be the first American </a:t>
            </a:r>
            <a:endParaRPr lang="en-US" dirty="0" smtClean="0"/>
          </a:p>
          <a:p>
            <a:pPr marL="0" indent="0">
              <a:buNone/>
            </a:pPr>
            <a:r>
              <a:rPr lang="en-US" dirty="0" smtClean="0"/>
              <a:t>novel</a:t>
            </a:r>
            <a:r>
              <a:rPr lang="en-US" dirty="0"/>
              <a:t>. </a:t>
            </a:r>
            <a:endParaRPr lang="en-US" dirty="0" smtClean="0"/>
          </a:p>
          <a:p>
            <a:endParaRPr lang="en-US" dirty="0"/>
          </a:p>
          <a:p>
            <a:endParaRPr lang="en-US" dirty="0" smtClean="0"/>
          </a:p>
          <a:p>
            <a:r>
              <a:rPr lang="en-US" i="1" dirty="0" smtClean="0"/>
              <a:t>“Wieland” </a:t>
            </a:r>
            <a:r>
              <a:rPr lang="en-US" dirty="0" smtClean="0"/>
              <a:t>(1798)  - a gothic novel by </a:t>
            </a:r>
          </a:p>
          <a:p>
            <a:pPr marL="0" indent="0">
              <a:buNone/>
            </a:pPr>
            <a:r>
              <a:rPr lang="en-US" b="1" dirty="0" smtClean="0"/>
              <a:t>Charles </a:t>
            </a:r>
            <a:r>
              <a:rPr lang="en-US" b="1" dirty="0" err="1" smtClean="0"/>
              <a:t>Brockden</a:t>
            </a:r>
            <a:r>
              <a:rPr lang="en-US" b="1" dirty="0" smtClean="0"/>
              <a:t> Brown.</a:t>
            </a:r>
            <a:endParaRPr lang="ru-RU" b="1"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3861048"/>
            <a:ext cx="1704975"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1617" y="836712"/>
            <a:ext cx="1733550"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7817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smtClean="0"/>
              <a:t>Development of American colonial literature.</a:t>
            </a:r>
          </a:p>
          <a:p>
            <a:r>
              <a:rPr lang="en-US" dirty="0" smtClean="0"/>
              <a:t>“The Autobiography” by Benjamin Franklin.</a:t>
            </a:r>
          </a:p>
          <a:p>
            <a:r>
              <a:rPr lang="en-US" dirty="0" smtClean="0"/>
              <a:t>The essay “The American crisis” by Thomas Paine.</a:t>
            </a:r>
          </a:p>
          <a:p>
            <a:r>
              <a:rPr lang="en-US" dirty="0" smtClean="0"/>
              <a:t>“The Declaration of Independence” by Thomas Jefferson.</a:t>
            </a:r>
          </a:p>
          <a:p>
            <a:r>
              <a:rPr lang="en-US" dirty="0" smtClean="0"/>
              <a:t>Native American myths and legends.</a:t>
            </a:r>
            <a:endParaRPr lang="ru-RU" dirty="0"/>
          </a:p>
        </p:txBody>
      </p:sp>
    </p:spTree>
    <p:extLst>
      <p:ext uri="{BB962C8B-B14F-4D97-AF65-F5344CB8AC3E}">
        <p14:creationId xmlns:p14="http://schemas.microsoft.com/office/powerpoint/2010/main" val="8919428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Philip Freneau (1752-1832): </a:t>
            </a:r>
            <a:br>
              <a:rPr lang="en-US" dirty="0"/>
            </a:br>
            <a:r>
              <a:rPr lang="en-US" dirty="0">
                <a:effectLst>
                  <a:outerShdw blurRad="38100" dist="38100" dir="2700000" algn="tl">
                    <a:srgbClr val="000000">
                      <a:alpha val="43137"/>
                    </a:srgbClr>
                  </a:outerShdw>
                </a:effectLst>
              </a:rPr>
              <a:t>“Father of American Poetry”</a:t>
            </a:r>
            <a:endParaRPr lang="ru-RU" dirty="0">
              <a:effectLst>
                <a:outerShdw blurRad="38100" dist="38100" dir="2700000" algn="tl">
                  <a:srgbClr val="000000">
                    <a:alpha val="43137"/>
                  </a:srgbClr>
                </a:outerShdw>
              </a:effectLst>
            </a:endParaRPr>
          </a:p>
        </p:txBody>
      </p:sp>
      <p:sp>
        <p:nvSpPr>
          <p:cNvPr id="4" name="Объект 3"/>
          <p:cNvSpPr>
            <a:spLocks noGrp="1"/>
          </p:cNvSpPr>
          <p:nvPr>
            <p:ph sz="quarter" idx="2"/>
          </p:nvPr>
        </p:nvSpPr>
        <p:spPr/>
        <p:txBody>
          <a:bodyPr>
            <a:normAutofit fontScale="92500" lnSpcReduction="20000"/>
          </a:bodyPr>
          <a:lstStyle/>
          <a:p>
            <a:r>
              <a:rPr lang="en-US" dirty="0"/>
              <a:t>Poet of American Independence</a:t>
            </a:r>
          </a:p>
          <a:p>
            <a:r>
              <a:rPr lang="en-US" dirty="0"/>
              <a:t>Provided </a:t>
            </a:r>
            <a:r>
              <a:rPr lang="en-US" dirty="0" smtClean="0"/>
              <a:t>an inspiration </a:t>
            </a:r>
            <a:r>
              <a:rPr lang="en-US" dirty="0"/>
              <a:t>to the revolution by writing such poems as "</a:t>
            </a:r>
            <a:r>
              <a:rPr lang="en-US" i="1" dirty="0"/>
              <a:t>The Rising Glory of America</a:t>
            </a:r>
            <a:r>
              <a:rPr lang="en-US" dirty="0"/>
              <a:t>" (1771) 	</a:t>
            </a:r>
          </a:p>
          <a:p>
            <a:r>
              <a:rPr lang="en-US" dirty="0"/>
              <a:t>First American poet to write about the Indians:</a:t>
            </a:r>
          </a:p>
          <a:p>
            <a:pPr marL="0" indent="0" algn="r">
              <a:buNone/>
            </a:pPr>
            <a:r>
              <a:rPr lang="en-US" dirty="0" smtClean="0"/>
              <a:t>“</a:t>
            </a:r>
            <a:r>
              <a:rPr lang="en-US" i="1" dirty="0"/>
              <a:t>The Indian Burying Ground</a:t>
            </a:r>
            <a:r>
              <a:rPr lang="en-US" dirty="0"/>
              <a:t>” (1788) and “</a:t>
            </a:r>
            <a:r>
              <a:rPr lang="en-US" i="1" dirty="0"/>
              <a:t>The Dying Indian</a:t>
            </a:r>
            <a:r>
              <a:rPr lang="en-US" dirty="0"/>
              <a:t>” (1784)</a:t>
            </a:r>
          </a:p>
          <a:p>
            <a:r>
              <a:rPr lang="en-US" dirty="0"/>
              <a:t>Also wrote anti-slavery poetry: </a:t>
            </a:r>
            <a:r>
              <a:rPr lang="en-US" i="1" dirty="0"/>
              <a:t>“To Sir Toby” </a:t>
            </a:r>
            <a:r>
              <a:rPr lang="en-US" dirty="0"/>
              <a:t>(1792)</a:t>
            </a:r>
          </a:p>
          <a:p>
            <a:endParaRPr lang="ru-RU" dirty="0"/>
          </a:p>
        </p:txBody>
      </p:sp>
      <p:pic>
        <p:nvPicPr>
          <p:cNvPr id="1331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971601" y="1700808"/>
            <a:ext cx="3096344"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02435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467600" cy="1440160"/>
          </a:xfrm>
        </p:spPr>
        <p:txBody>
          <a:bodyPr>
            <a:normAutofit fontScale="90000"/>
          </a:bodyPr>
          <a:lstStyle/>
          <a:p>
            <a:pPr algn="ctr"/>
            <a:r>
              <a:rPr lang="en-US" dirty="0" smtClean="0"/>
              <a:t>Young American Poetry:</a:t>
            </a:r>
            <a:br>
              <a:rPr lang="en-US" dirty="0" smtClean="0"/>
            </a:br>
            <a:r>
              <a:rPr lang="en-US" dirty="0" smtClean="0"/>
              <a:t>The Connecticut Wits (or </a:t>
            </a:r>
            <a:r>
              <a:rPr lang="en-US" dirty="0"/>
              <a:t>Hartford </a:t>
            </a:r>
            <a:r>
              <a:rPr lang="en-US" dirty="0" smtClean="0"/>
              <a:t>wits)</a:t>
            </a:r>
            <a:br>
              <a:rPr lang="en-US" dirty="0" smtClean="0"/>
            </a:br>
            <a:endParaRPr lang="ru-RU" sz="2700" dirty="0"/>
          </a:p>
        </p:txBody>
      </p:sp>
      <p:sp>
        <p:nvSpPr>
          <p:cNvPr id="3" name="Объект 2"/>
          <p:cNvSpPr>
            <a:spLocks noGrp="1"/>
          </p:cNvSpPr>
          <p:nvPr>
            <p:ph sz="quarter" idx="1"/>
          </p:nvPr>
        </p:nvSpPr>
        <p:spPr>
          <a:xfrm>
            <a:off x="611560" y="1484784"/>
            <a:ext cx="3657600" cy="4572000"/>
          </a:xfrm>
        </p:spPr>
        <p:txBody>
          <a:bodyPr>
            <a:normAutofit fontScale="85000" lnSpcReduction="20000"/>
          </a:bodyPr>
          <a:lstStyle/>
          <a:p>
            <a:r>
              <a:rPr lang="en-US" dirty="0" smtClean="0"/>
              <a:t>The </a:t>
            </a:r>
            <a:r>
              <a:rPr lang="en-US" dirty="0"/>
              <a:t>group of poets known as the </a:t>
            </a:r>
            <a:r>
              <a:rPr lang="en-US" i="1" dirty="0"/>
              <a:t>Connecticut (or Hartford) Wits</a:t>
            </a:r>
            <a:r>
              <a:rPr lang="en-US" dirty="0"/>
              <a:t>, who formed the first major American literary circle. This group consisted of well-known poets such as </a:t>
            </a:r>
            <a:r>
              <a:rPr lang="en-US" i="1" dirty="0"/>
              <a:t>John Trumbull, Timothy Dwight, Joel Barlow </a:t>
            </a:r>
            <a:r>
              <a:rPr lang="en-US" dirty="0"/>
              <a:t>and </a:t>
            </a:r>
            <a:r>
              <a:rPr lang="en-US" i="1" dirty="0"/>
              <a:t>David Humphreys</a:t>
            </a:r>
            <a:r>
              <a:rPr lang="en-US" dirty="0"/>
              <a:t>, and lesser poets, including </a:t>
            </a:r>
            <a:r>
              <a:rPr lang="en-US" i="1" dirty="0"/>
              <a:t>Lemuel Hopkins, Theodore Dwig</a:t>
            </a:r>
            <a:r>
              <a:rPr lang="en-US" dirty="0"/>
              <a:t>ht, and </a:t>
            </a:r>
            <a:r>
              <a:rPr lang="en-US" i="1" dirty="0"/>
              <a:t>Richard Als</a:t>
            </a:r>
            <a:r>
              <a:rPr lang="en-US" dirty="0"/>
              <a:t>op. </a:t>
            </a:r>
            <a:endParaRPr lang="en-US" dirty="0" smtClean="0"/>
          </a:p>
          <a:p>
            <a:r>
              <a:rPr lang="en-US" dirty="0"/>
              <a:t>They </a:t>
            </a:r>
            <a:r>
              <a:rPr lang="en-US" dirty="0" smtClean="0"/>
              <a:t>produced </a:t>
            </a:r>
            <a:r>
              <a:rPr lang="en-US" dirty="0"/>
              <a:t>a considerable body of political satire just after the American Revolution. </a:t>
            </a:r>
            <a:endParaRPr lang="ru-RU" dirty="0"/>
          </a:p>
        </p:txBody>
      </p:sp>
      <p:sp>
        <p:nvSpPr>
          <p:cNvPr id="4" name="Объект 3"/>
          <p:cNvSpPr>
            <a:spLocks noGrp="1"/>
          </p:cNvSpPr>
          <p:nvPr>
            <p:ph sz="quarter" idx="2"/>
          </p:nvPr>
        </p:nvSpPr>
        <p:spPr>
          <a:xfrm>
            <a:off x="4283968" y="1484784"/>
            <a:ext cx="3888432" cy="4572000"/>
          </a:xfrm>
        </p:spPr>
        <p:txBody>
          <a:bodyPr>
            <a:normAutofit fontScale="85000" lnSpcReduction="20000"/>
          </a:bodyPr>
          <a:lstStyle/>
          <a:p>
            <a:r>
              <a:rPr lang="en-US" dirty="0" smtClean="0"/>
              <a:t>“</a:t>
            </a:r>
            <a:r>
              <a:rPr lang="en-US" i="1" dirty="0" smtClean="0"/>
              <a:t>The </a:t>
            </a:r>
            <a:r>
              <a:rPr lang="en-US" i="1" dirty="0"/>
              <a:t>Progress of </a:t>
            </a:r>
            <a:r>
              <a:rPr lang="en-US" i="1" dirty="0" smtClean="0"/>
              <a:t>Dullness</a:t>
            </a:r>
            <a:r>
              <a:rPr lang="en-US" dirty="0" smtClean="0"/>
              <a:t>” </a:t>
            </a:r>
            <a:r>
              <a:rPr lang="en-US" dirty="0"/>
              <a:t>(1772, 1773) is a satirical </a:t>
            </a:r>
            <a:r>
              <a:rPr lang="en-US" dirty="0" smtClean="0"/>
              <a:t>poem, in which John Trumbull </a:t>
            </a:r>
            <a:r>
              <a:rPr lang="en-US" dirty="0"/>
              <a:t>combined Enlightenment rationalism with Protestant </a:t>
            </a:r>
            <a:r>
              <a:rPr lang="en-US" dirty="0" smtClean="0"/>
              <a:t>religion. </a:t>
            </a:r>
          </a:p>
          <a:p>
            <a:r>
              <a:rPr lang="en-US" dirty="0"/>
              <a:t>In his long poem </a:t>
            </a:r>
            <a:r>
              <a:rPr lang="en-US" dirty="0" smtClean="0"/>
              <a:t>“</a:t>
            </a:r>
            <a:r>
              <a:rPr lang="en-US" i="1" dirty="0" smtClean="0"/>
              <a:t>America</a:t>
            </a:r>
            <a:r>
              <a:rPr lang="en-US" dirty="0" smtClean="0"/>
              <a:t>” </a:t>
            </a:r>
            <a:r>
              <a:rPr lang="en-US" dirty="0"/>
              <a:t>(1780) Timothy Dwight, borrowing a famous phrase from Philip Freneau and Hugh Henry Brackenridge’s long poem </a:t>
            </a:r>
            <a:r>
              <a:rPr lang="en-US" i="1" dirty="0"/>
              <a:t>The Rising Glory of America </a:t>
            </a:r>
            <a:r>
              <a:rPr lang="en-US" dirty="0"/>
              <a:t>(1771), confidently predicted that America’s “</a:t>
            </a:r>
            <a:r>
              <a:rPr lang="en-US" i="1" dirty="0">
                <a:effectLst>
                  <a:outerShdw blurRad="38100" dist="38100" dir="2700000" algn="tl">
                    <a:srgbClr val="000000">
                      <a:alpha val="43137"/>
                    </a:srgbClr>
                  </a:outerShdw>
                </a:effectLst>
              </a:rPr>
              <a:t>rising glory shall expand its rays, / And lands and times unknown rehearse their endless praise</a:t>
            </a:r>
            <a:r>
              <a:rPr lang="en-US" dirty="0"/>
              <a:t>.” </a:t>
            </a:r>
            <a:endParaRPr lang="ru-RU" dirty="0"/>
          </a:p>
        </p:txBody>
      </p:sp>
    </p:spTree>
    <p:extLst>
      <p:ext uri="{BB962C8B-B14F-4D97-AF65-F5344CB8AC3E}">
        <p14:creationId xmlns:p14="http://schemas.microsoft.com/office/powerpoint/2010/main" val="41225065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genre of an essay</a:t>
            </a:r>
            <a:endParaRPr lang="ru-RU" dirty="0"/>
          </a:p>
        </p:txBody>
      </p:sp>
      <p:sp>
        <p:nvSpPr>
          <p:cNvPr id="5" name="Текст 4"/>
          <p:cNvSpPr>
            <a:spLocks noGrp="1"/>
          </p:cNvSpPr>
          <p:nvPr>
            <p:ph type="body" sz="quarter" idx="1"/>
          </p:nvPr>
        </p:nvSpPr>
        <p:spPr/>
        <p:txBody>
          <a:bodyPr/>
          <a:lstStyle/>
          <a:p>
            <a:pPr algn="ctr"/>
            <a:r>
              <a:rPr lang="en-US" dirty="0" smtClean="0"/>
              <a:t>Alexander Hamilton, </a:t>
            </a:r>
          </a:p>
          <a:p>
            <a:pPr algn="ctr"/>
            <a:r>
              <a:rPr lang="en-US" dirty="0" smtClean="0"/>
              <a:t>John Jay, James Madison</a:t>
            </a:r>
            <a:endParaRPr lang="ru-RU" dirty="0"/>
          </a:p>
        </p:txBody>
      </p:sp>
      <p:sp>
        <p:nvSpPr>
          <p:cNvPr id="6" name="Текст 5"/>
          <p:cNvSpPr>
            <a:spLocks noGrp="1"/>
          </p:cNvSpPr>
          <p:nvPr>
            <p:ph type="body" sz="quarter" idx="3"/>
          </p:nvPr>
        </p:nvSpPr>
        <p:spPr/>
        <p:txBody>
          <a:bodyPr/>
          <a:lstStyle/>
          <a:p>
            <a:pPr algn="ctr"/>
            <a:r>
              <a:rPr lang="en-US" dirty="0" smtClean="0"/>
              <a:t>The </a:t>
            </a:r>
            <a:r>
              <a:rPr lang="en-US" dirty="0"/>
              <a:t>F</a:t>
            </a:r>
            <a:r>
              <a:rPr lang="en-US" dirty="0" smtClean="0"/>
              <a:t>ederal </a:t>
            </a:r>
            <a:r>
              <a:rPr lang="en-US" dirty="0"/>
              <a:t>P</a:t>
            </a:r>
            <a:r>
              <a:rPr lang="en-US" dirty="0" smtClean="0"/>
              <a:t>apers </a:t>
            </a:r>
            <a:endParaRPr lang="ru-RU" dirty="0"/>
          </a:p>
        </p:txBody>
      </p:sp>
      <p:pic>
        <p:nvPicPr>
          <p:cNvPr id="11270" name="Picture 6"/>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323528" y="2492896"/>
            <a:ext cx="3528392"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Объект 8"/>
          <p:cNvSpPr>
            <a:spLocks noGrp="1"/>
          </p:cNvSpPr>
          <p:nvPr>
            <p:ph sz="quarter" idx="4"/>
          </p:nvPr>
        </p:nvSpPr>
        <p:spPr/>
        <p:txBody>
          <a:bodyPr/>
          <a:lstStyle/>
          <a:p>
            <a:r>
              <a:rPr lang="en-US" dirty="0"/>
              <a:t>Federalist </a:t>
            </a:r>
            <a:r>
              <a:rPr lang="en-US" dirty="0" smtClean="0"/>
              <a:t>Papers (1787 – 1788), </a:t>
            </a:r>
            <a:r>
              <a:rPr lang="en-US" dirty="0"/>
              <a:t>a series of </a:t>
            </a:r>
            <a:r>
              <a:rPr lang="en-US" dirty="0" smtClean="0"/>
              <a:t>85 essays </a:t>
            </a:r>
            <a:r>
              <a:rPr lang="en-US" dirty="0"/>
              <a:t>about the Constitution written by John Jay, James </a:t>
            </a:r>
            <a:r>
              <a:rPr lang="en-US" dirty="0" smtClean="0"/>
              <a:t>Madison </a:t>
            </a:r>
            <a:r>
              <a:rPr lang="en-US" dirty="0"/>
              <a:t>and Alexander Hamilton.</a:t>
            </a:r>
            <a:endParaRPr lang="ru-RU" dirty="0"/>
          </a:p>
        </p:txBody>
      </p:sp>
    </p:spTree>
    <p:extLst>
      <p:ext uri="{BB962C8B-B14F-4D97-AF65-F5344CB8AC3E}">
        <p14:creationId xmlns:p14="http://schemas.microsoft.com/office/powerpoint/2010/main" val="918330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Noah Webster “Dissertation on the English language” (1789)</a:t>
            </a:r>
            <a:endParaRPr lang="ru-RU" dirty="0"/>
          </a:p>
        </p:txBody>
      </p:sp>
      <p:sp>
        <p:nvSpPr>
          <p:cNvPr id="4" name="Объект 3"/>
          <p:cNvSpPr>
            <a:spLocks noGrp="1"/>
          </p:cNvSpPr>
          <p:nvPr>
            <p:ph sz="quarter" idx="2"/>
          </p:nvPr>
        </p:nvSpPr>
        <p:spPr/>
        <p:txBody>
          <a:bodyPr/>
          <a:lstStyle/>
          <a:p>
            <a:r>
              <a:rPr lang="en-US" i="1" dirty="0"/>
              <a:t>Dissertation on the English Language </a:t>
            </a:r>
            <a:r>
              <a:rPr lang="en-US" dirty="0"/>
              <a:t>was a book written by American lexicographer Noah Webster in 1789. The book followed Webster's 1783 work </a:t>
            </a:r>
            <a:r>
              <a:rPr lang="en-US" i="1" dirty="0"/>
              <a:t>Spelling Book </a:t>
            </a:r>
            <a:r>
              <a:rPr lang="en-US" dirty="0"/>
              <a:t>and </a:t>
            </a:r>
            <a:r>
              <a:rPr lang="en-US" b="1" dirty="0">
                <a:effectLst>
                  <a:outerShdw blurRad="38100" dist="38100" dir="2700000" algn="tl">
                    <a:srgbClr val="000000">
                      <a:alpha val="43137"/>
                    </a:srgbClr>
                  </a:outerShdw>
                </a:effectLst>
              </a:rPr>
              <a:t>aimed to differentiate American English from British English.</a:t>
            </a:r>
            <a:endParaRPr lang="ru-RU" b="1" dirty="0">
              <a:effectLst>
                <a:outerShdw blurRad="38100" dist="38100" dir="2700000" algn="tl">
                  <a:srgbClr val="000000">
                    <a:alpha val="43137"/>
                  </a:srgbClr>
                </a:outerShdw>
              </a:effectLst>
            </a:endParaRPr>
          </a:p>
        </p:txBody>
      </p:sp>
      <p:pic>
        <p:nvPicPr>
          <p:cNvPr id="12292" name="Picture 4"/>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57737" y="1600200"/>
            <a:ext cx="3256526"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10568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7467600" cy="1224136"/>
          </a:xfrm>
        </p:spPr>
        <p:txBody>
          <a:bodyPr>
            <a:normAutofit fontScale="90000"/>
          </a:bodyPr>
          <a:lstStyle/>
          <a:p>
            <a:pPr algn="ctr"/>
            <a:r>
              <a:rPr lang="en-US" i="1" dirty="0">
                <a:effectLst>
                  <a:outerShdw blurRad="38100" dist="38100" dir="2700000" algn="tl">
                    <a:srgbClr val="000000">
                      <a:alpha val="43137"/>
                    </a:srgbClr>
                  </a:outerShdw>
                </a:effectLst>
              </a:rPr>
              <a:t>Native American myths and legends</a:t>
            </a:r>
            <a:r>
              <a:rPr lang="en-US" i="1" dirty="0">
                <a:effectLst>
                  <a:outerShdw blurRad="38100" dist="38100" dir="2700000" algn="tl">
                    <a:srgbClr val="000000">
                      <a:alpha val="43137"/>
                    </a:srgbClr>
                  </a:outerShdw>
                </a:effectLst>
              </a:rPr>
              <a:t>.</a:t>
            </a:r>
            <a:br>
              <a:rPr lang="en-US" i="1" dirty="0">
                <a:effectLst>
                  <a:outerShdw blurRad="38100" dist="38100" dir="2700000" algn="tl">
                    <a:srgbClr val="000000">
                      <a:alpha val="43137"/>
                    </a:srgbClr>
                  </a:outerShdw>
                </a:effectLst>
              </a:rPr>
            </a:br>
            <a:r>
              <a:rPr lang="en-US" sz="2700" dirty="0"/>
              <a:t>Native American Fairy Tales, Folk Tales and </a:t>
            </a:r>
            <a:r>
              <a:rPr lang="en-US" sz="2700" dirty="0" smtClean="0"/>
              <a:t>Fables</a:t>
            </a:r>
            <a:endParaRPr lang="ru-RU" sz="2700" dirty="0"/>
          </a:p>
        </p:txBody>
      </p:sp>
      <p:sp>
        <p:nvSpPr>
          <p:cNvPr id="3" name="Объект 2"/>
          <p:cNvSpPr>
            <a:spLocks noGrp="1"/>
          </p:cNvSpPr>
          <p:nvPr>
            <p:ph sz="quarter" idx="1"/>
          </p:nvPr>
        </p:nvSpPr>
        <p:spPr>
          <a:xfrm>
            <a:off x="457200" y="1600200"/>
            <a:ext cx="3682752" cy="4873752"/>
          </a:xfrm>
        </p:spPr>
        <p:txBody>
          <a:bodyPr>
            <a:normAutofit fontScale="85000" lnSpcReduction="10000"/>
          </a:bodyPr>
          <a:lstStyle/>
          <a:p>
            <a:r>
              <a:rPr lang="en-US" i="1" dirty="0"/>
              <a:t>When Coyote was a Man</a:t>
            </a:r>
            <a:r>
              <a:rPr lang="en-US" dirty="0"/>
              <a:t>, or as Europeans might say, “</a:t>
            </a:r>
            <a:r>
              <a:rPr lang="en-US" i="1" dirty="0"/>
              <a:t>Once Upon a Time</a:t>
            </a:r>
            <a:r>
              <a:rPr lang="en-US" dirty="0"/>
              <a:t>,” Native American folk tales were an entirely </a:t>
            </a:r>
            <a:r>
              <a:rPr lang="en-US" dirty="0">
                <a:effectLst>
                  <a:outerShdw blurRad="38100" dist="38100" dir="2700000" algn="tl">
                    <a:srgbClr val="000000">
                      <a:alpha val="43137"/>
                    </a:srgbClr>
                  </a:outerShdw>
                </a:effectLst>
              </a:rPr>
              <a:t>oral tradition</a:t>
            </a:r>
            <a:r>
              <a:rPr lang="en-US" dirty="0"/>
              <a:t>. Sacred and spiritual in nature, many stories were saved for specific seasons or evenings of the years. Contained in the narratives was often the basis for a tribe’s specific rituals and ceremonies; the stories still act to preserve ancestral history for Native Americans today, and to preserve their heritage and customs.</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346845"/>
            <a:ext cx="2819400"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923928" y="5472813"/>
            <a:ext cx="4572000" cy="1200329"/>
          </a:xfrm>
          <a:prstGeom prst="rect">
            <a:avLst/>
          </a:prstGeom>
        </p:spPr>
        <p:txBody>
          <a:bodyPr>
            <a:spAutoFit/>
          </a:bodyPr>
          <a:lstStyle/>
          <a:p>
            <a:r>
              <a:rPr lang="en-US" dirty="0"/>
              <a:t>“Coyote the prairie wolf.” Illustration by John Rae, published in American Indian Fairy Tales by W.T. </a:t>
            </a:r>
            <a:r>
              <a:rPr lang="en-US" dirty="0" err="1"/>
              <a:t>Larned</a:t>
            </a:r>
            <a:r>
              <a:rPr lang="en-US" dirty="0"/>
              <a:t> (1921), P.F. </a:t>
            </a:r>
            <a:r>
              <a:rPr lang="en-US" dirty="0" err="1"/>
              <a:t>Volland</a:t>
            </a:r>
            <a:r>
              <a:rPr lang="en-US" dirty="0"/>
              <a:t> Company.</a:t>
            </a:r>
            <a:endParaRPr lang="ru-RU" dirty="0"/>
          </a:p>
        </p:txBody>
      </p:sp>
    </p:spTree>
    <p:extLst>
      <p:ext uri="{BB962C8B-B14F-4D97-AF65-F5344CB8AC3E}">
        <p14:creationId xmlns:p14="http://schemas.microsoft.com/office/powerpoint/2010/main" val="3948096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Native American myths and legends.</a:t>
            </a:r>
            <a:br>
              <a:rPr lang="en-US" dirty="0"/>
            </a:br>
            <a:endParaRPr lang="ru-RU" dirty="0"/>
          </a:p>
        </p:txBody>
      </p:sp>
      <p:sp>
        <p:nvSpPr>
          <p:cNvPr id="3" name="Объект 2"/>
          <p:cNvSpPr>
            <a:spLocks noGrp="1"/>
          </p:cNvSpPr>
          <p:nvPr>
            <p:ph sz="quarter" idx="1"/>
          </p:nvPr>
        </p:nvSpPr>
        <p:spPr/>
        <p:txBody>
          <a:bodyPr/>
          <a:lstStyle/>
          <a:p>
            <a:r>
              <a:rPr lang="en-US" dirty="0"/>
              <a:t>Native American myths and folklore vary greatly across the great expanse of North, Central and South America; just as the sea turns into plains, turns into mountains, so the myths and deities evolve with the ever-changing landscape. </a:t>
            </a:r>
            <a:endParaRPr lang="en-US" dirty="0" smtClean="0"/>
          </a:p>
          <a:p>
            <a:r>
              <a:rPr lang="en-US" dirty="0" smtClean="0"/>
              <a:t>If </a:t>
            </a:r>
            <a:r>
              <a:rPr lang="en-US" dirty="0"/>
              <a:t>one thing connects all Native American folklore, it is that of the </a:t>
            </a:r>
            <a:r>
              <a:rPr lang="en-US" dirty="0">
                <a:effectLst>
                  <a:outerShdw blurRad="38100" dist="38100" dir="2700000" algn="tl">
                    <a:srgbClr val="000000">
                      <a:alpha val="43137"/>
                    </a:srgbClr>
                  </a:outerShdw>
                </a:effectLst>
              </a:rPr>
              <a:t>Great Spirit</a:t>
            </a:r>
            <a:r>
              <a:rPr lang="en-US" dirty="0"/>
              <a:t>, and how spiritual forces can be felt and experienced in the physical world. The culture’s </a:t>
            </a:r>
            <a:r>
              <a:rPr lang="en-US" dirty="0">
                <a:effectLst>
                  <a:outerShdw blurRad="38100" dist="38100" dir="2700000" algn="tl">
                    <a:srgbClr val="000000">
                      <a:alpha val="43137"/>
                    </a:srgbClr>
                  </a:outerShdw>
                </a:effectLst>
              </a:rPr>
              <a:t>folk tales are known to symbolize seasons and nature </a:t>
            </a:r>
            <a:r>
              <a:rPr lang="en-US" dirty="0"/>
              <a:t>as they honor our connection to the Earth.</a:t>
            </a:r>
            <a:endParaRPr lang="ru-RU" dirty="0"/>
          </a:p>
        </p:txBody>
      </p:sp>
    </p:spTree>
    <p:extLst>
      <p:ext uri="{BB962C8B-B14F-4D97-AF65-F5344CB8AC3E}">
        <p14:creationId xmlns:p14="http://schemas.microsoft.com/office/powerpoint/2010/main" val="32997376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Native American myths and legends.</a:t>
            </a:r>
            <a:br>
              <a:rPr lang="en-US" dirty="0"/>
            </a:br>
            <a:endParaRPr lang="ru-RU" dirty="0"/>
          </a:p>
        </p:txBody>
      </p:sp>
      <p:sp>
        <p:nvSpPr>
          <p:cNvPr id="3" name="Объект 2"/>
          <p:cNvSpPr>
            <a:spLocks noGrp="1"/>
          </p:cNvSpPr>
          <p:nvPr>
            <p:ph sz="quarter" idx="1"/>
          </p:nvPr>
        </p:nvSpPr>
        <p:spPr/>
        <p:txBody>
          <a:bodyPr/>
          <a:lstStyle/>
          <a:p>
            <a:r>
              <a:rPr lang="en-US" b="1" dirty="0">
                <a:effectLst>
                  <a:outerShdw blurRad="38100" dist="38100" dir="2700000" algn="tl">
                    <a:srgbClr val="000000">
                      <a:alpha val="43137"/>
                    </a:srgbClr>
                  </a:outerShdw>
                </a:effectLst>
              </a:rPr>
              <a:t>Creation myths </a:t>
            </a:r>
            <a:r>
              <a:rPr lang="en-US" dirty="0"/>
              <a:t>abound within Native American folklore, as well as tales explaining how death came into the world. </a:t>
            </a:r>
            <a:endParaRPr lang="en-US" dirty="0" smtClean="0"/>
          </a:p>
          <a:p>
            <a:r>
              <a:rPr lang="en-US" b="1" dirty="0" smtClean="0">
                <a:effectLst>
                  <a:outerShdw blurRad="38100" dist="38100" dir="2700000" algn="tl">
                    <a:srgbClr val="000000">
                      <a:alpha val="43137"/>
                    </a:srgbClr>
                  </a:outerShdw>
                </a:effectLst>
              </a:rPr>
              <a:t>Migration </a:t>
            </a:r>
            <a:r>
              <a:rPr lang="en-US" b="1" dirty="0">
                <a:effectLst>
                  <a:outerShdw blurRad="38100" dist="38100" dir="2700000" algn="tl">
                    <a:srgbClr val="000000">
                      <a:alpha val="43137"/>
                    </a:srgbClr>
                  </a:outerShdw>
                </a:effectLst>
              </a:rPr>
              <a:t>myths </a:t>
            </a:r>
            <a:r>
              <a:rPr lang="en-US" dirty="0"/>
              <a:t>are also a common theme, but most pervasive is the wily </a:t>
            </a:r>
            <a:r>
              <a:rPr lang="en-US" dirty="0">
                <a:effectLst>
                  <a:outerShdw blurRad="38100" dist="38100" dir="2700000" algn="tl">
                    <a:srgbClr val="000000">
                      <a:alpha val="43137"/>
                    </a:srgbClr>
                  </a:outerShdw>
                </a:effectLst>
              </a:rPr>
              <a:t>Trickster archetype</a:t>
            </a:r>
            <a:r>
              <a:rPr lang="en-US" dirty="0"/>
              <a:t>. The Trickster is a consistent character within Native American folklore and mythology revealing himself in various animals or deities. Able to balance the vulgar with the sacred, the always mischievous </a:t>
            </a:r>
            <a:r>
              <a:rPr lang="en-US" i="1" dirty="0">
                <a:effectLst>
                  <a:outerShdw blurRad="38100" dist="38100" dir="2700000" algn="tl">
                    <a:srgbClr val="000000">
                      <a:alpha val="43137"/>
                    </a:srgbClr>
                  </a:outerShdw>
                </a:effectLst>
              </a:rPr>
              <a:t>Trickster tales </a:t>
            </a:r>
            <a:r>
              <a:rPr lang="en-US" dirty="0"/>
              <a:t>were born from one’s own imagination and meant to delight and entertain rather than to pass down tribal traditions. </a:t>
            </a:r>
            <a:endParaRPr lang="ru-RU" dirty="0"/>
          </a:p>
        </p:txBody>
      </p:sp>
    </p:spTree>
    <p:extLst>
      <p:ext uri="{BB962C8B-B14F-4D97-AF65-F5344CB8AC3E}">
        <p14:creationId xmlns:p14="http://schemas.microsoft.com/office/powerpoint/2010/main" val="13918819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7615" y="800690"/>
            <a:ext cx="5136473" cy="5262979"/>
          </a:xfrm>
          <a:prstGeom prst="rect">
            <a:avLst/>
          </a:prstGeom>
        </p:spPr>
        <p:txBody>
          <a:bodyPr wrap="square">
            <a:spAutoFit/>
          </a:bodyPr>
          <a:lstStyle/>
          <a:p>
            <a:r>
              <a:rPr lang="en-US" sz="2400" dirty="0"/>
              <a:t>With European expansion and influence, Native American folk tales and myths were gathered and preserved in compilations and anthologies, but the great tradition of oral storytelling remains a vivid and beautiful part of their culture, both inspiring art and revealing ideologies. </a:t>
            </a:r>
            <a:endParaRPr lang="en-US" sz="2400" dirty="0" smtClean="0"/>
          </a:p>
          <a:p>
            <a:r>
              <a:rPr lang="en-US" sz="2400" dirty="0" smtClean="0"/>
              <a:t>Native </a:t>
            </a:r>
            <a:r>
              <a:rPr lang="en-US" sz="2400" dirty="0"/>
              <a:t>American folklore includes </a:t>
            </a:r>
            <a:r>
              <a:rPr lang="en-US" sz="2400" i="1" dirty="0">
                <a:effectLst>
                  <a:outerShdw blurRad="38100" dist="38100" dir="2700000" algn="tl">
                    <a:srgbClr val="000000">
                      <a:alpha val="43137"/>
                    </a:srgbClr>
                  </a:outerShdw>
                </a:effectLst>
              </a:rPr>
              <a:t>North American and Canadian folk tales</a:t>
            </a:r>
            <a:r>
              <a:rPr lang="en-US" sz="2400" dirty="0"/>
              <a:t>, with authors like </a:t>
            </a:r>
            <a:r>
              <a:rPr lang="en-US" sz="2400" dirty="0">
                <a:effectLst>
                  <a:outerShdw blurRad="38100" dist="38100" dir="2700000" algn="tl">
                    <a:srgbClr val="000000">
                      <a:alpha val="43137"/>
                    </a:srgbClr>
                  </a:outerShdw>
                </a:effectLst>
              </a:rPr>
              <a:t>Cornelius Matthews</a:t>
            </a:r>
            <a:r>
              <a:rPr lang="en-US" sz="2400" dirty="0"/>
              <a:t>, </a:t>
            </a:r>
            <a:r>
              <a:rPr lang="en-US" sz="2400" dirty="0" err="1">
                <a:effectLst>
                  <a:outerShdw blurRad="38100" dist="38100" dir="2700000" algn="tl">
                    <a:srgbClr val="000000">
                      <a:alpha val="43137"/>
                    </a:srgbClr>
                  </a:outerShdw>
                </a:effectLst>
              </a:rPr>
              <a:t>Zitkala-Ša</a:t>
            </a:r>
            <a:r>
              <a:rPr lang="en-US" sz="2400" dirty="0"/>
              <a:t>, and </a:t>
            </a:r>
            <a:r>
              <a:rPr lang="en-US" sz="2400" dirty="0">
                <a:effectLst>
                  <a:outerShdw blurRad="38100" dist="38100" dir="2700000" algn="tl">
                    <a:srgbClr val="000000">
                      <a:alpha val="43137"/>
                    </a:srgbClr>
                  </a:outerShdw>
                </a:effectLst>
              </a:rPr>
              <a:t>Cyrus MacMillan</a:t>
            </a:r>
            <a:r>
              <a:rPr lang="en-US" sz="2400" dirty="0"/>
              <a:t>.</a:t>
            </a:r>
            <a:endParaRPr lang="ru-RU" sz="2400" dirty="0"/>
          </a:p>
        </p:txBody>
      </p:sp>
      <p:sp>
        <p:nvSpPr>
          <p:cNvPr id="3" name="Прямоугольник 2"/>
          <p:cNvSpPr/>
          <p:nvPr/>
        </p:nvSpPr>
        <p:spPr>
          <a:xfrm>
            <a:off x="5364088" y="578428"/>
            <a:ext cx="2605200" cy="400110"/>
          </a:xfrm>
          <a:prstGeom prst="rect">
            <a:avLst/>
          </a:prstGeom>
        </p:spPr>
        <p:txBody>
          <a:bodyPr wrap="none">
            <a:spAutoFit/>
          </a:bodyPr>
          <a:lstStyle/>
          <a:p>
            <a:r>
              <a:rPr lang="en-US" sz="2000" b="1" dirty="0"/>
              <a:t>Cornelius Matthews</a:t>
            </a:r>
            <a:endParaRPr lang="ru-RU" sz="20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931840"/>
            <a:ext cx="1907437" cy="1921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7271525" y="2990615"/>
            <a:ext cx="1394934" cy="400110"/>
          </a:xfrm>
          <a:prstGeom prst="rect">
            <a:avLst/>
          </a:prstGeom>
        </p:spPr>
        <p:txBody>
          <a:bodyPr wrap="none">
            <a:spAutoFit/>
          </a:bodyPr>
          <a:lstStyle/>
          <a:p>
            <a:r>
              <a:rPr lang="en-US" sz="2000" b="1" dirty="0" err="1"/>
              <a:t>Zitkala-Ša</a:t>
            </a:r>
            <a:endParaRPr lang="ru-RU" sz="2000" b="1"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3393462"/>
            <a:ext cx="1646483" cy="2070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4670072" y="4725144"/>
            <a:ext cx="2270173" cy="400110"/>
          </a:xfrm>
          <a:prstGeom prst="rect">
            <a:avLst/>
          </a:prstGeom>
        </p:spPr>
        <p:txBody>
          <a:bodyPr wrap="none">
            <a:spAutoFit/>
          </a:bodyPr>
          <a:lstStyle/>
          <a:p>
            <a:r>
              <a:rPr lang="en-US" sz="2000" b="1" dirty="0"/>
              <a:t>Cyrus MacMillan</a:t>
            </a:r>
            <a:r>
              <a:rPr lang="en-US" dirty="0"/>
              <a:t>.</a:t>
            </a: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3631" y="5125254"/>
            <a:ext cx="1723057" cy="1732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9739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American colonial literature of the 18</a:t>
            </a:r>
            <a:r>
              <a:rPr lang="en-US" baseline="30000" dirty="0" smtClean="0"/>
              <a:t>th</a:t>
            </a:r>
            <a:r>
              <a:rPr lang="en-US" dirty="0" smtClean="0"/>
              <a:t> century consists of</a:t>
            </a:r>
            <a:endParaRPr lang="ru-RU" dirty="0"/>
          </a:p>
        </p:txBody>
      </p:sp>
      <p:sp>
        <p:nvSpPr>
          <p:cNvPr id="3" name="Объект 2"/>
          <p:cNvSpPr>
            <a:spLocks noGrp="1"/>
          </p:cNvSpPr>
          <p:nvPr>
            <p:ph sz="quarter" idx="1"/>
          </p:nvPr>
        </p:nvSpPr>
        <p:spPr/>
        <p:txBody>
          <a:bodyPr/>
          <a:lstStyle/>
          <a:p>
            <a:r>
              <a:rPr lang="en-US" dirty="0" smtClean="0"/>
              <a:t>Practical books</a:t>
            </a:r>
          </a:p>
          <a:p>
            <a:r>
              <a:rPr lang="en-US" dirty="0" smtClean="0"/>
              <a:t>Sermons</a:t>
            </a:r>
          </a:p>
          <a:p>
            <a:r>
              <a:rPr lang="en-US" dirty="0" smtClean="0"/>
              <a:t>Tracts</a:t>
            </a:r>
          </a:p>
          <a:p>
            <a:r>
              <a:rPr lang="en-US" dirty="0" smtClean="0"/>
              <a:t>Medical books</a:t>
            </a:r>
          </a:p>
          <a:p>
            <a:r>
              <a:rPr lang="en-US" dirty="0" smtClean="0"/>
              <a:t>Scientific books</a:t>
            </a:r>
          </a:p>
          <a:p>
            <a:r>
              <a:rPr lang="en-US" dirty="0" smtClean="0"/>
              <a:t>Satires</a:t>
            </a:r>
          </a:p>
          <a:p>
            <a:r>
              <a:rPr lang="en-US" dirty="0" smtClean="0"/>
              <a:t>Poetry </a:t>
            </a:r>
          </a:p>
          <a:p>
            <a:pPr algn="ctr"/>
            <a:r>
              <a:rPr lang="en-US" dirty="0" smtClean="0"/>
              <a:t>The main principle: </a:t>
            </a:r>
          </a:p>
          <a:p>
            <a:pPr marL="0" indent="0" algn="ctr">
              <a:buNone/>
            </a:pPr>
            <a:r>
              <a:rPr lang="en-US" dirty="0" smtClean="0"/>
              <a:t>COMMON SENSE IN A COMMON LANGUAGE</a:t>
            </a:r>
            <a:endParaRPr lang="ru-RU" dirty="0"/>
          </a:p>
        </p:txBody>
      </p:sp>
    </p:spTree>
    <p:extLst>
      <p:ext uri="{BB962C8B-B14F-4D97-AF65-F5344CB8AC3E}">
        <p14:creationId xmlns:p14="http://schemas.microsoft.com/office/powerpoint/2010/main" val="7675339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British control of colonial trade</a:t>
            </a:r>
            <a:endParaRPr lang="ru-RU" dirty="0"/>
          </a:p>
        </p:txBody>
      </p:sp>
      <p:sp>
        <p:nvSpPr>
          <p:cNvPr id="3" name="Объект 2"/>
          <p:cNvSpPr>
            <a:spLocks noGrp="1"/>
          </p:cNvSpPr>
          <p:nvPr>
            <p:ph sz="quarter" idx="1"/>
          </p:nvPr>
        </p:nvSpPr>
        <p:spPr/>
        <p:txBody>
          <a:bodyPr/>
          <a:lstStyle/>
          <a:p>
            <a:r>
              <a:rPr lang="en-US" dirty="0" smtClean="0"/>
              <a:t>Hat Can (</a:t>
            </a:r>
            <a:r>
              <a:rPr lang="en-US" dirty="0"/>
              <a:t>1732) </a:t>
            </a:r>
            <a:r>
              <a:rPr lang="en-US" dirty="0" smtClean="0"/>
              <a:t>– a British </a:t>
            </a:r>
            <a:r>
              <a:rPr lang="en-US" dirty="0"/>
              <a:t>law restricting colonial manufacture and export of hats in direct competition with English </a:t>
            </a:r>
            <a:r>
              <a:rPr lang="en-US" dirty="0" err="1"/>
              <a:t>hatmakers</a:t>
            </a:r>
            <a:r>
              <a:rPr lang="en-US" dirty="0"/>
              <a:t>. </a:t>
            </a:r>
            <a:endParaRPr lang="en-US" dirty="0" smtClean="0"/>
          </a:p>
          <a:p>
            <a:r>
              <a:rPr lang="en-US" dirty="0" smtClean="0"/>
              <a:t>Molasses Act (</a:t>
            </a:r>
            <a:r>
              <a:rPr lang="en-US" dirty="0"/>
              <a:t>1733) - a British law that imposed a tax on molasses, sugar, and rum imported from non-British foreign colonies into the North American colonies. The act specifically aimed at reserving a practical monopoly of the American sugar market to British West Indies sugarcane growers, who otherwise could not compete successfully with French and other foreign sugar producers on more-fertile </a:t>
            </a:r>
            <a:r>
              <a:rPr lang="en-US" dirty="0" err="1"/>
              <a:t>neighbouring</a:t>
            </a:r>
            <a:r>
              <a:rPr lang="en-US" dirty="0"/>
              <a:t> West Indian islands.</a:t>
            </a:r>
            <a:endParaRPr lang="ru-RU" dirty="0"/>
          </a:p>
        </p:txBody>
      </p:sp>
    </p:spTree>
    <p:extLst>
      <p:ext uri="{BB962C8B-B14F-4D97-AF65-F5344CB8AC3E}">
        <p14:creationId xmlns:p14="http://schemas.microsoft.com/office/powerpoint/2010/main" val="460251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British control of colonial trade</a:t>
            </a:r>
            <a:endParaRPr lang="ru-RU" dirty="0"/>
          </a:p>
        </p:txBody>
      </p:sp>
      <p:sp>
        <p:nvSpPr>
          <p:cNvPr id="3" name="Объект 2"/>
          <p:cNvSpPr>
            <a:spLocks noGrp="1"/>
          </p:cNvSpPr>
          <p:nvPr>
            <p:ph sz="quarter" idx="1"/>
          </p:nvPr>
        </p:nvSpPr>
        <p:spPr/>
        <p:txBody>
          <a:bodyPr/>
          <a:lstStyle/>
          <a:p>
            <a:r>
              <a:rPr lang="en-US" dirty="0" smtClean="0"/>
              <a:t>The Stamp Act (1765) </a:t>
            </a:r>
            <a:r>
              <a:rPr lang="en-US" dirty="0"/>
              <a:t>– first British parliamentary attempt to raise revenue through direct taxation of all colonial commercial and legal papers, newspapers, pamphlets, cards, almanacs, and dice. </a:t>
            </a:r>
            <a:r>
              <a:rPr lang="en-US" dirty="0" smtClean="0"/>
              <a:t> </a:t>
            </a:r>
          </a:p>
          <a:p>
            <a:r>
              <a:rPr lang="en-US" dirty="0" smtClean="0"/>
              <a:t>The Tea Act (1773) </a:t>
            </a:r>
            <a:r>
              <a:rPr lang="en-US" dirty="0"/>
              <a:t>- </a:t>
            </a:r>
            <a:r>
              <a:rPr lang="en-US" dirty="0" smtClean="0"/>
              <a:t>a legislative </a:t>
            </a:r>
            <a:r>
              <a:rPr lang="en-US" dirty="0"/>
              <a:t>maneuver by the British ministry of Lord North to make English tea marketable in America</a:t>
            </a:r>
            <a:r>
              <a:rPr lang="en-US" dirty="0" smtClean="0"/>
              <a:t>.</a:t>
            </a:r>
          </a:p>
          <a:p>
            <a:pPr algn="ctr"/>
            <a:r>
              <a:rPr lang="en-US" dirty="0"/>
              <a:t>Colonial resistance culminated in the Boston Tea Party (December 1773), in which tea was dumped into the ocean, and in a similar action in New York (April 1774).</a:t>
            </a:r>
            <a:endParaRPr lang="ru-RU" dirty="0"/>
          </a:p>
        </p:txBody>
      </p:sp>
    </p:spTree>
    <p:extLst>
      <p:ext uri="{BB962C8B-B14F-4D97-AF65-F5344CB8AC3E}">
        <p14:creationId xmlns:p14="http://schemas.microsoft.com/office/powerpoint/2010/main" val="2177855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Anti-British ideas were shaped by</a:t>
            </a:r>
            <a:endParaRPr lang="ru-RU" dirty="0"/>
          </a:p>
        </p:txBody>
      </p:sp>
      <p:sp>
        <p:nvSpPr>
          <p:cNvPr id="3" name="Объект 2"/>
          <p:cNvSpPr>
            <a:spLocks noGrp="1"/>
          </p:cNvSpPr>
          <p:nvPr>
            <p:ph sz="quarter" idx="1"/>
          </p:nvPr>
        </p:nvSpPr>
        <p:spPr/>
        <p:txBody>
          <a:bodyPr/>
          <a:lstStyle/>
          <a:p>
            <a:r>
              <a:rPr lang="en-US" dirty="0" smtClean="0"/>
              <a:t>John Dickinson</a:t>
            </a:r>
          </a:p>
          <a:p>
            <a:endParaRPr lang="en-US" dirty="0" smtClean="0"/>
          </a:p>
          <a:p>
            <a:r>
              <a:rPr lang="en-US" dirty="0" smtClean="0"/>
              <a:t>Alexander Hamilton</a:t>
            </a:r>
          </a:p>
          <a:p>
            <a:endParaRPr lang="en-US" dirty="0"/>
          </a:p>
          <a:p>
            <a:endParaRPr lang="en-US" dirty="0" smtClean="0"/>
          </a:p>
          <a:p>
            <a:endParaRPr lang="en-US" dirty="0" smtClean="0"/>
          </a:p>
          <a:p>
            <a:r>
              <a:rPr lang="en-US" dirty="0" smtClean="0"/>
              <a:t>James Madison</a:t>
            </a:r>
          </a:p>
          <a:p>
            <a:endParaRPr lang="en-US" dirty="0"/>
          </a:p>
          <a:p>
            <a:endParaRPr lang="en-US" dirty="0" smtClean="0"/>
          </a:p>
          <a:p>
            <a:r>
              <a:rPr lang="en-US" dirty="0" smtClean="0"/>
              <a:t>Samuel and John Adams</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2391" y="1525425"/>
            <a:ext cx="1133475"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341" y="2780928"/>
            <a:ext cx="120015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7457" y="3938852"/>
            <a:ext cx="12573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9791" y="5428644"/>
            <a:ext cx="1752600"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715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idx="1"/>
          </p:nvPr>
        </p:nvSpPr>
        <p:spPr>
          <a:xfrm>
            <a:off x="0" y="0"/>
            <a:ext cx="4644008" cy="6858000"/>
          </a:xfrm>
        </p:spPr>
      </p:sp>
      <p:sp>
        <p:nvSpPr>
          <p:cNvPr id="4" name="Текст 3"/>
          <p:cNvSpPr>
            <a:spLocks noGrp="1"/>
          </p:cNvSpPr>
          <p:nvPr>
            <p:ph type="body" sz="half" idx="2"/>
          </p:nvPr>
        </p:nvSpPr>
        <p:spPr>
          <a:xfrm>
            <a:off x="5436096" y="264795"/>
            <a:ext cx="3312368" cy="4956048"/>
          </a:xfrm>
        </p:spPr>
        <p:txBody>
          <a:bodyPr>
            <a:normAutofit/>
          </a:bodyPr>
          <a:lstStyle/>
          <a:p>
            <a:r>
              <a:rPr lang="en-US" sz="2800" dirty="0" smtClean="0"/>
              <a:t>More than 2000 pro-revolutionary pamphlets were published by </a:t>
            </a:r>
            <a:r>
              <a:rPr lang="en-US" sz="2800" i="1" dirty="0" smtClean="0"/>
              <a:t>Thomas Paine </a:t>
            </a:r>
            <a:r>
              <a:rPr lang="en-US" sz="2800" dirty="0" smtClean="0"/>
              <a:t>between 1762 – 1776.</a:t>
            </a:r>
            <a:endParaRPr lang="ru-RU"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980728"/>
            <a:ext cx="2952328"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4291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7467600" cy="1532200"/>
          </a:xfrm>
        </p:spPr>
        <p:txBody>
          <a:bodyPr>
            <a:normAutofit fontScale="90000"/>
          </a:bodyPr>
          <a:lstStyle/>
          <a:p>
            <a:pPr algn="ctr"/>
            <a:r>
              <a:rPr lang="en-US" dirty="0" smtClean="0"/>
              <a:t>“</a:t>
            </a:r>
            <a:r>
              <a:rPr lang="en-US" dirty="0" smtClean="0">
                <a:effectLst>
                  <a:outerShdw blurRad="38100" dist="38100" dir="2700000" algn="tl">
                    <a:srgbClr val="000000">
                      <a:alpha val="43137"/>
                    </a:srgbClr>
                  </a:outerShdw>
                </a:effectLst>
              </a:rPr>
              <a:t>The </a:t>
            </a:r>
            <a:r>
              <a:rPr lang="en-US" dirty="0">
                <a:effectLst>
                  <a:outerShdw blurRad="38100" dist="38100" dir="2700000" algn="tl">
                    <a:srgbClr val="000000">
                      <a:alpha val="43137"/>
                    </a:srgbClr>
                  </a:outerShdw>
                </a:effectLst>
              </a:rPr>
              <a:t>American </a:t>
            </a:r>
            <a:r>
              <a:rPr lang="en-US" dirty="0" smtClean="0">
                <a:effectLst>
                  <a:outerShdw blurRad="38100" dist="38100" dir="2700000" algn="tl">
                    <a:srgbClr val="000000">
                      <a:alpha val="43137"/>
                    </a:srgbClr>
                  </a:outerShdw>
                </a:effectLst>
              </a:rPr>
              <a:t>Crisis” </a:t>
            </a:r>
            <a:r>
              <a:rPr lang="en-US" dirty="0"/>
              <a:t>is a collection of articles written by Thomas Paine during the American Revolutionary </a:t>
            </a:r>
            <a:r>
              <a:rPr lang="en-US" dirty="0" smtClean="0"/>
              <a:t>War (1776 - 1783)</a:t>
            </a:r>
            <a:endParaRPr lang="ru-RU" dirty="0"/>
          </a:p>
        </p:txBody>
      </p:sp>
      <p:sp>
        <p:nvSpPr>
          <p:cNvPr id="3" name="Прямоугольник 2"/>
          <p:cNvSpPr/>
          <p:nvPr/>
        </p:nvSpPr>
        <p:spPr>
          <a:xfrm>
            <a:off x="611560" y="1720840"/>
            <a:ext cx="7920880" cy="4093428"/>
          </a:xfrm>
          <a:prstGeom prst="rect">
            <a:avLst/>
          </a:prstGeom>
        </p:spPr>
        <p:txBody>
          <a:bodyPr wrap="square">
            <a:spAutoFit/>
          </a:bodyPr>
          <a:lstStyle/>
          <a:p>
            <a:r>
              <a:rPr lang="en-US" sz="2400" dirty="0" smtClean="0"/>
              <a:t>“</a:t>
            </a:r>
            <a:r>
              <a:rPr lang="en-US" sz="3200" b="1" u="sng" dirty="0" smtClean="0">
                <a:latin typeface="Gabriola" panose="04040605051002020D02" pitchFamily="82" charset="0"/>
              </a:rPr>
              <a:t>THESE are the times that try men's souls. </a:t>
            </a:r>
            <a:r>
              <a:rPr lang="en-US" sz="3200" b="1" dirty="0" smtClean="0">
                <a:latin typeface="Gabriola" panose="04040605051002020D02" pitchFamily="82" charset="0"/>
              </a:rPr>
              <a:t>The summer soldier and the sunshine patriot will, in this crisis, shrink from the service of their country; but he that stands by it now, deserves the love and thanks of man and woman. </a:t>
            </a:r>
            <a:r>
              <a:rPr lang="en-US" sz="3200" b="1" u="sng" dirty="0" smtClean="0">
                <a:latin typeface="Gabriola" panose="04040605051002020D02" pitchFamily="82" charset="0"/>
              </a:rPr>
              <a:t>Tyranny, like hell, is not easily conquered</a:t>
            </a:r>
            <a:r>
              <a:rPr lang="en-US" sz="3200" b="1" dirty="0" smtClean="0">
                <a:latin typeface="Gabriola" panose="04040605051002020D02" pitchFamily="82" charset="0"/>
              </a:rPr>
              <a:t>; yet we have this consolation with us, that </a:t>
            </a:r>
            <a:r>
              <a:rPr lang="en-US" sz="3600" b="1" dirty="0" smtClean="0">
                <a:solidFill>
                  <a:srgbClr val="FF0000"/>
                </a:solidFill>
                <a:effectLst>
                  <a:outerShdw blurRad="38100" dist="38100" dir="2700000" algn="tl">
                    <a:srgbClr val="000000">
                      <a:alpha val="43137"/>
                    </a:srgbClr>
                  </a:outerShdw>
                </a:effectLst>
                <a:latin typeface="Gabriola" panose="04040605051002020D02" pitchFamily="82" charset="0"/>
              </a:rPr>
              <a:t>the harder the conflict, the more glorious the triumph.</a:t>
            </a:r>
            <a:r>
              <a:rPr lang="en-US" sz="3200" b="1" dirty="0" smtClean="0">
                <a:latin typeface="Gabriola" panose="04040605051002020D02" pitchFamily="82" charset="0"/>
              </a:rPr>
              <a:t> What we obtain too cheap, we esteem too lightly: it is dearness only that gives every thing its value.”</a:t>
            </a:r>
            <a:endParaRPr lang="en-US" sz="3200" b="1" dirty="0">
              <a:latin typeface="Gabriola" panose="04040605051002020D02" pitchFamily="82" charset="0"/>
            </a:endParaRPr>
          </a:p>
        </p:txBody>
      </p:sp>
    </p:spTree>
    <p:extLst>
      <p:ext uri="{BB962C8B-B14F-4D97-AF65-F5344CB8AC3E}">
        <p14:creationId xmlns:p14="http://schemas.microsoft.com/office/powerpoint/2010/main" val="37468912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Great Awakening movement</a:t>
            </a:r>
            <a:endParaRPr lang="ru-RU" dirty="0"/>
          </a:p>
        </p:txBody>
      </p:sp>
      <p:sp>
        <p:nvSpPr>
          <p:cNvPr id="3" name="Объект 2"/>
          <p:cNvSpPr>
            <a:spLocks noGrp="1"/>
          </p:cNvSpPr>
          <p:nvPr>
            <p:ph sz="quarter" idx="2"/>
          </p:nvPr>
        </p:nvSpPr>
        <p:spPr/>
        <p:txBody>
          <a:bodyPr>
            <a:normAutofit fontScale="77500" lnSpcReduction="20000"/>
          </a:bodyPr>
          <a:lstStyle/>
          <a:p>
            <a:r>
              <a:rPr lang="en-US" dirty="0"/>
              <a:t>Great Awakening, religious revival in the British American colonies mainly between about 1720 and the ’40s</a:t>
            </a:r>
            <a:r>
              <a:rPr lang="en-US" dirty="0" smtClean="0"/>
              <a:t>.</a:t>
            </a:r>
          </a:p>
          <a:p>
            <a:r>
              <a:rPr lang="en-US" dirty="0"/>
              <a:t>The Great Awakening has been </a:t>
            </a:r>
            <a:r>
              <a:rPr lang="en-US" dirty="0" smtClean="0"/>
              <a:t>seen </a:t>
            </a:r>
            <a:r>
              <a:rPr lang="en-US" dirty="0"/>
              <a:t>as a development toward an evangelical Calvinism </a:t>
            </a:r>
            <a:r>
              <a:rPr lang="en-US" dirty="0" smtClean="0"/>
              <a:t>(the </a:t>
            </a:r>
            <a:r>
              <a:rPr lang="en-US" dirty="0"/>
              <a:t>theology advanced by John Calvin, a Protestant reformer in the 16th century; it  stands for total depravity, unconditional election, limited atonement, irresistible grace, and perseverance of the </a:t>
            </a:r>
            <a:r>
              <a:rPr lang="en-US" dirty="0" smtClean="0"/>
              <a:t>saints).</a:t>
            </a:r>
            <a:endParaRPr lang="ru-RU" dirty="0"/>
          </a:p>
        </p:txBody>
      </p:sp>
      <p:sp>
        <p:nvSpPr>
          <p:cNvPr id="5" name="Текст 4"/>
          <p:cNvSpPr>
            <a:spLocks noGrp="1"/>
          </p:cNvSpPr>
          <p:nvPr>
            <p:ph type="body" sz="quarter" idx="1"/>
          </p:nvPr>
        </p:nvSpPr>
        <p:spPr/>
        <p:txBody>
          <a:bodyPr/>
          <a:lstStyle/>
          <a:p>
            <a:r>
              <a:rPr lang="en-US" dirty="0"/>
              <a:t>f</a:t>
            </a:r>
            <a:r>
              <a:rPr lang="en-US" dirty="0" smtClean="0"/>
              <a:t>ormed in the 1730</a:t>
            </a:r>
            <a:r>
              <a:rPr lang="en-US" baseline="30000" dirty="0" smtClean="0"/>
              <a:t>s</a:t>
            </a:r>
            <a:r>
              <a:rPr lang="en-US" dirty="0" smtClean="0"/>
              <a:t> </a:t>
            </a:r>
            <a:endParaRPr lang="ru-RU" dirty="0"/>
          </a:p>
        </p:txBody>
      </p:sp>
      <p:sp>
        <p:nvSpPr>
          <p:cNvPr id="6" name="Текст 5"/>
          <p:cNvSpPr>
            <a:spLocks noGrp="1"/>
          </p:cNvSpPr>
          <p:nvPr>
            <p:ph type="body" sz="quarter" idx="3"/>
          </p:nvPr>
        </p:nvSpPr>
        <p:spPr/>
        <p:txBody>
          <a:bodyPr/>
          <a:lstStyle/>
          <a:p>
            <a:r>
              <a:rPr lang="en-US" dirty="0"/>
              <a:t>b</a:t>
            </a:r>
            <a:r>
              <a:rPr lang="en-US" dirty="0" smtClean="0"/>
              <a:t>y Jonathan </a:t>
            </a:r>
            <a:r>
              <a:rPr lang="en-US" dirty="0"/>
              <a:t>E</a:t>
            </a:r>
            <a:r>
              <a:rPr lang="en-US" dirty="0" smtClean="0"/>
              <a:t>dwards</a:t>
            </a:r>
            <a:endParaRPr lang="ru-RU" dirty="0"/>
          </a:p>
        </p:txBody>
      </p:sp>
      <p:pic>
        <p:nvPicPr>
          <p:cNvPr id="3074" name="Picture 2"/>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004048" y="2780928"/>
            <a:ext cx="2776488"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73626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195</TotalTime>
  <Words>2104</Words>
  <Application>Microsoft Office PowerPoint</Application>
  <PresentationFormat>Экран (4:3)</PresentationFormat>
  <Paragraphs>132</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Эркер</vt:lpstr>
      <vt:lpstr>American Colonial Literature (1750 – 1820) </vt:lpstr>
      <vt:lpstr>Презентация PowerPoint</vt:lpstr>
      <vt:lpstr>American colonial literature of the 18th century consists of</vt:lpstr>
      <vt:lpstr>British control of colonial trade</vt:lpstr>
      <vt:lpstr>British control of colonial trade</vt:lpstr>
      <vt:lpstr>Anti-British ideas were shaped by</vt:lpstr>
      <vt:lpstr>Презентация PowerPoint</vt:lpstr>
      <vt:lpstr>“The American Crisis” is a collection of articles written by Thomas Paine during the American Revolutionary War (1776 - 1783)</vt:lpstr>
      <vt:lpstr>The Great Awakening movement</vt:lpstr>
      <vt:lpstr>The movement of deism</vt:lpstr>
      <vt:lpstr>The pamphlet “Common Sense” </vt:lpstr>
      <vt:lpstr>Thomas Jefferson  “The Declaration of Independence” (1776)</vt:lpstr>
      <vt:lpstr>Declaration of Independence</vt:lpstr>
      <vt:lpstr>Declaration of Independence introduction and preamble</vt:lpstr>
      <vt:lpstr>   Declaration of Independence the body and conclusion </vt:lpstr>
      <vt:lpstr>The genre of a ballad: “The Ballad of Nathan Hale” (1776)</vt:lpstr>
      <vt:lpstr>The genre of a folk song: “Yankee Doodle”</vt:lpstr>
      <vt:lpstr>The young American theatre</vt:lpstr>
      <vt:lpstr>The first American novels</vt:lpstr>
      <vt:lpstr>Philip Freneau (1752-1832):  “Father of American Poetry”</vt:lpstr>
      <vt:lpstr>Young American Poetry: The Connecticut Wits (or Hartford wits) </vt:lpstr>
      <vt:lpstr>The genre of an essay</vt:lpstr>
      <vt:lpstr>Noah Webster “Dissertation on the English language” (1789)</vt:lpstr>
      <vt:lpstr>Native American myths and legends. Native American Fairy Tales, Folk Tales and Fables</vt:lpstr>
      <vt:lpstr>Native American myths and legends. </vt:lpstr>
      <vt:lpstr>Native American myths and legends. </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Colonial Literature (1750 – 1820) </dc:title>
  <dc:creator>HP</dc:creator>
  <cp:lastModifiedBy>HP</cp:lastModifiedBy>
  <cp:revision>54</cp:revision>
  <dcterms:created xsi:type="dcterms:W3CDTF">2019-08-15T05:29:28Z</dcterms:created>
  <dcterms:modified xsi:type="dcterms:W3CDTF">2019-08-15T10:14:52Z</dcterms:modified>
</cp:coreProperties>
</file>