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85" r:id="rId3"/>
    <p:sldId id="28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9" r:id="rId26"/>
    <p:sldId id="278" r:id="rId27"/>
    <p:sldId id="280" r:id="rId28"/>
    <p:sldId id="281" r:id="rId29"/>
    <p:sldId id="282" r:id="rId30"/>
    <p:sldId id="283" r:id="rId31"/>
    <p:sldId id="284"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C46C0064-BCEE-40A2-9D4F-5A7178EA4D55}" type="datetimeFigureOut">
              <a:rPr lang="ru-RU" smtClean="0"/>
              <a:t>05.03.2019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E818349-8D5A-4EF8-B35F-6977C99FD97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6C0064-BCEE-40A2-9D4F-5A7178EA4D55}"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46C0064-BCEE-40A2-9D4F-5A7178EA4D55}"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46C0064-BCEE-40A2-9D4F-5A7178EA4D55}" type="datetimeFigureOut">
              <a:rPr lang="ru-RU" smtClean="0"/>
              <a:t>05.03.2019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E818349-8D5A-4EF8-B35F-6977C99FD97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C46C0064-BCEE-40A2-9D4F-5A7178EA4D55}" type="datetimeFigureOut">
              <a:rPr lang="ru-RU" smtClean="0"/>
              <a:t>05.03.2019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E818349-8D5A-4EF8-B35F-6977C99FD97B}"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46C0064-BCEE-40A2-9D4F-5A7178EA4D55}" type="datetimeFigureOut">
              <a:rPr lang="ru-RU" smtClean="0"/>
              <a:t>05.03.2019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C46C0064-BCEE-40A2-9D4F-5A7178EA4D55}" type="datetimeFigureOut">
              <a:rPr lang="ru-RU" smtClean="0"/>
              <a:t>05.03.2019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E818349-8D5A-4EF8-B35F-6977C99FD97B}"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46C0064-BCEE-40A2-9D4F-5A7178EA4D55}" type="datetimeFigureOut">
              <a:rPr lang="ru-RU" smtClean="0"/>
              <a:t>05.03.2019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46C0064-BCEE-40A2-9D4F-5A7178EA4D55}" type="datetimeFigureOut">
              <a:rPr lang="ru-RU" smtClean="0"/>
              <a:t>05.03.2019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46C0064-BCEE-40A2-9D4F-5A7178EA4D55}" type="datetimeFigureOut">
              <a:rPr lang="ru-RU" smtClean="0"/>
              <a:t>05.03.2019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818349-8D5A-4EF8-B35F-6977C99FD97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C46C0064-BCEE-40A2-9D4F-5A7178EA4D55}"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E818349-8D5A-4EF8-B35F-6977C99FD97B}"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46C0064-BCEE-40A2-9D4F-5A7178EA4D55}" type="datetimeFigureOut">
              <a:rPr lang="ru-RU" smtClean="0"/>
              <a:t>05.03.2019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E818349-8D5A-4EF8-B35F-6977C99FD97B}"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548680"/>
            <a:ext cx="7772400" cy="1470025"/>
          </a:xfrm>
        </p:spPr>
        <p:txBody>
          <a:bodyPr>
            <a:normAutofit fontScale="90000"/>
          </a:bodyPr>
          <a:lstStyle/>
          <a:p>
            <a:pPr>
              <a:lnSpc>
                <a:spcPct val="150000"/>
              </a:lnSpc>
              <a:spcBef>
                <a:spcPts val="375"/>
              </a:spcBef>
              <a:spcAft>
                <a:spcPts val="750"/>
              </a:spcAft>
            </a:pPr>
            <a:r>
              <a:rPr lang="en-US" b="1" i="1" kern="1800" dirty="0" smtClean="0">
                <a:effectLst/>
                <a:latin typeface="Times New Roman"/>
                <a:ea typeface="Times New Roman"/>
                <a:cs typeface="Times New Roman"/>
              </a:rPr>
              <a:t>Asian American literature</a:t>
            </a:r>
            <a:r>
              <a:rPr lang="ru-RU" sz="3200" dirty="0">
                <a:ea typeface="Calibri"/>
                <a:cs typeface="Times New Roman"/>
              </a:rPr>
              <a:t/>
            </a:r>
            <a:br>
              <a:rPr lang="ru-RU" sz="3200" dirty="0">
                <a:ea typeface="Calibri"/>
                <a:cs typeface="Times New Roman"/>
              </a:rPr>
            </a:br>
            <a:endParaRPr lang="ru-RU" dirty="0"/>
          </a:p>
        </p:txBody>
      </p:sp>
      <p:sp>
        <p:nvSpPr>
          <p:cNvPr id="3" name="Подзаголовок 2"/>
          <p:cNvSpPr>
            <a:spLocks noGrp="1"/>
          </p:cNvSpPr>
          <p:nvPr>
            <p:ph type="subTitle" idx="1"/>
          </p:nvPr>
        </p:nvSpPr>
        <p:spPr>
          <a:xfrm>
            <a:off x="1475656" y="1556792"/>
            <a:ext cx="6400800" cy="4752528"/>
          </a:xfrm>
        </p:spPr>
        <p:txBody>
          <a:bodyPr>
            <a:normAutofit/>
          </a:bodyPr>
          <a:lstStyle/>
          <a:p>
            <a:pPr>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Plan:</a:t>
            </a:r>
          </a:p>
          <a:p>
            <a:pPr algn="just">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I.	Asian immigrants</a:t>
            </a:r>
          </a:p>
          <a:p>
            <a:pPr algn="just">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II.	Early Asian American Literature</a:t>
            </a:r>
          </a:p>
          <a:p>
            <a:pPr algn="just">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III.	World War II and the 1950’s</a:t>
            </a:r>
          </a:p>
          <a:p>
            <a:pPr algn="just">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IV.	Rebellion, Controversy and Success</a:t>
            </a:r>
          </a:p>
          <a:p>
            <a:pPr algn="just">
              <a:lnSpc>
                <a:spcPct val="150000"/>
              </a:lnSpc>
            </a:pPr>
            <a:r>
              <a:rPr lang="en-US" sz="2400" b="1" dirty="0" smtClean="0">
                <a:solidFill>
                  <a:schemeClr val="tx1"/>
                </a:solidFill>
                <a:latin typeface="Times New Roman" panose="02020603050405020304" pitchFamily="18" charset="0"/>
                <a:cs typeface="Times New Roman" panose="02020603050405020304" pitchFamily="18" charset="0"/>
              </a:rPr>
              <a:t>V.	The Immigrant Experience</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8635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8208912" cy="5756704"/>
          </a:xfrm>
          <a:prstGeom prst="rect">
            <a:avLst/>
          </a:prstGeom>
        </p:spPr>
        <p:txBody>
          <a:bodyPr wrap="square">
            <a:spAutoFit/>
          </a:bodyPr>
          <a:lstStyle/>
          <a:p>
            <a:pPr indent="450215" algn="ctr">
              <a:lnSpc>
                <a:spcPct val="150000"/>
              </a:lnSpc>
              <a:spcBef>
                <a:spcPts val="375"/>
              </a:spcBef>
              <a:spcAft>
                <a:spcPts val="750"/>
              </a:spcAft>
            </a:pPr>
            <a:r>
              <a:rPr lang="en-US" sz="2800" b="1" dirty="0" smtClean="0">
                <a:effectLst/>
                <a:latin typeface="Times New Roman" panose="02020603050405020304" pitchFamily="18" charset="0"/>
                <a:ea typeface="Times New Roman"/>
                <a:cs typeface="Times New Roman" panose="02020603050405020304" pitchFamily="18" charset="0"/>
              </a:rPr>
              <a:t>III. World War II and the 1950’s</a:t>
            </a:r>
            <a:endParaRPr lang="ru-RU" sz="2800" b="1" dirty="0" smtClean="0">
              <a:effectLst/>
              <a:latin typeface="Times New Roman" panose="02020603050405020304" pitchFamily="18" charset="0"/>
              <a:ea typeface="Times New Roman"/>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Japan’s attack on the U.S. Navy base at Pearl Harbor on December 7, 1941, not only brought America into World War II but it also brought decisive changes for the Asian American community that Asian American writers reflected in their literature. </a:t>
            </a:r>
            <a:endParaRPr lang="ru-RU" sz="28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Pro-Chinese sentiment led to publication and success of </a:t>
            </a:r>
            <a:r>
              <a:rPr lang="en-US" sz="2800" b="1" dirty="0" err="1" smtClean="0">
                <a:effectLst/>
                <a:latin typeface="Times New Roman" panose="02020603050405020304" pitchFamily="18" charset="0"/>
                <a:ea typeface="Calibri"/>
                <a:cs typeface="Times New Roman" panose="02020603050405020304" pitchFamily="18" charset="0"/>
              </a:rPr>
              <a:t>Pardee</a:t>
            </a:r>
            <a:r>
              <a:rPr lang="en-US" sz="2800" b="1" dirty="0" smtClean="0">
                <a:effectLst/>
                <a:latin typeface="Times New Roman" panose="02020603050405020304" pitchFamily="18" charset="0"/>
                <a:ea typeface="Calibri"/>
                <a:cs typeface="Times New Roman" panose="02020603050405020304" pitchFamily="18" charset="0"/>
              </a:rPr>
              <a:t> Lowe</a:t>
            </a:r>
            <a:r>
              <a:rPr lang="en-US" sz="2800" dirty="0" smtClean="0">
                <a:effectLst/>
                <a:latin typeface="Times New Roman" panose="02020603050405020304" pitchFamily="18" charset="0"/>
                <a:ea typeface="Calibri"/>
                <a:cs typeface="Times New Roman" panose="02020603050405020304" pitchFamily="18" charset="0"/>
              </a:rPr>
              <a:t>’s </a:t>
            </a:r>
            <a:r>
              <a:rPr lang="en-US" sz="2800" b="1" i="1" dirty="0" smtClean="0">
                <a:effectLst/>
                <a:latin typeface="Times New Roman" panose="02020603050405020304" pitchFamily="18" charset="0"/>
                <a:ea typeface="Calibri"/>
                <a:cs typeface="Times New Roman" panose="02020603050405020304" pitchFamily="18" charset="0"/>
              </a:rPr>
              <a:t>Father and Glorious Descendant</a:t>
            </a:r>
            <a:r>
              <a:rPr lang="en-US" sz="2800" dirty="0" smtClean="0">
                <a:effectLst/>
                <a:latin typeface="Times New Roman" panose="02020603050405020304" pitchFamily="18" charset="0"/>
                <a:ea typeface="Calibri"/>
                <a:cs typeface="Times New Roman" panose="02020603050405020304" pitchFamily="18" charset="0"/>
              </a:rPr>
              <a:t> (1943), a story about a Chinese American father and son published during the same year that U.S. Congress repealed the Chinese Exclusion Act</a:t>
            </a:r>
            <a:r>
              <a:rPr lang="en-US" dirty="0" smtClean="0">
                <a:effectLst/>
                <a:latin typeface="Times New Roman"/>
                <a:ea typeface="Calibri"/>
                <a:cs typeface="Times New Roman"/>
              </a:rPr>
              <a:t>. </a:t>
            </a:r>
            <a:endParaRPr lang="ru-RU" sz="1400" dirty="0">
              <a:effectLst/>
              <a:latin typeface="Calibri"/>
              <a:ea typeface="Calibri"/>
              <a:cs typeface="Times New Roman"/>
            </a:endParaRPr>
          </a:p>
        </p:txBody>
      </p:sp>
    </p:spTree>
    <p:extLst>
      <p:ext uri="{BB962C8B-B14F-4D97-AF65-F5344CB8AC3E}">
        <p14:creationId xmlns:p14="http://schemas.microsoft.com/office/powerpoint/2010/main" val="2325095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896" y="188640"/>
            <a:ext cx="8856984" cy="6463308"/>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Jade </a:t>
            </a:r>
            <a:r>
              <a:rPr lang="en-US" sz="2400" b="1" dirty="0" err="1" smtClean="0">
                <a:effectLst/>
                <a:latin typeface="Times New Roman" panose="02020603050405020304" pitchFamily="18" charset="0"/>
                <a:ea typeface="Calibri"/>
                <a:cs typeface="Times New Roman" panose="02020603050405020304" pitchFamily="18" charset="0"/>
              </a:rPr>
              <a:t>SnowWong</a:t>
            </a:r>
            <a:r>
              <a:rPr lang="en-US" sz="2400" dirty="0" err="1" smtClean="0">
                <a:effectLst/>
                <a:latin typeface="Times New Roman" panose="02020603050405020304" pitchFamily="18" charset="0"/>
                <a:ea typeface="Calibri"/>
                <a:cs typeface="Times New Roman" panose="02020603050405020304" pitchFamily="18" charset="0"/>
              </a:rPr>
              <a:t>’s</a:t>
            </a:r>
            <a:r>
              <a:rPr lang="en-US" sz="2400" dirty="0" smtClean="0">
                <a:effectLst/>
                <a:latin typeface="Times New Roman" panose="02020603050405020304" pitchFamily="18" charset="0"/>
                <a:ea typeface="Calibri"/>
                <a:cs typeface="Times New Roman" panose="02020603050405020304" pitchFamily="18" charset="0"/>
              </a:rPr>
              <a:t> </a:t>
            </a:r>
            <a:r>
              <a:rPr lang="en-US" sz="2400" b="1" i="1" dirty="0" smtClean="0">
                <a:effectLst/>
                <a:latin typeface="Times New Roman" panose="02020603050405020304" pitchFamily="18" charset="0"/>
                <a:ea typeface="Calibri"/>
                <a:cs typeface="Times New Roman" panose="02020603050405020304" pitchFamily="18" charset="0"/>
              </a:rPr>
              <a:t>Fifth Chinese Daughter</a:t>
            </a:r>
            <a:r>
              <a:rPr lang="en-US" sz="2400" dirty="0" smtClean="0">
                <a:effectLst/>
                <a:latin typeface="Times New Roman" panose="02020603050405020304" pitchFamily="18" charset="0"/>
                <a:ea typeface="Calibri"/>
                <a:cs typeface="Times New Roman" panose="02020603050405020304" pitchFamily="18" charset="0"/>
              </a:rPr>
              <a:t> (1945, revised 1950) depicted the daughter of immigrant parents finding her place within American society.</a:t>
            </a: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t>
            </a:r>
            <a:br>
              <a:rPr lang="en-US" sz="2400" dirty="0" smtClean="0">
                <a:effectLst/>
                <a:latin typeface="Times New Roman" panose="02020603050405020304" pitchFamily="18" charset="0"/>
                <a:ea typeface="Calibri"/>
                <a:cs typeface="Times New Roman" panose="02020603050405020304" pitchFamily="18" charset="0"/>
              </a:rPr>
            </a:br>
            <a:r>
              <a:rPr lang="en-US" sz="2400" dirty="0" smtClean="0">
                <a:effectLst/>
                <a:latin typeface="Times New Roman" panose="02020603050405020304" pitchFamily="18" charset="0"/>
                <a:ea typeface="Calibri"/>
                <a:cs typeface="Times New Roman" panose="02020603050405020304" pitchFamily="18" charset="0"/>
              </a:rPr>
              <a:t>Lowe and Wong’s literary popularity paved the way for the success of </a:t>
            </a:r>
            <a:r>
              <a:rPr lang="en-US" sz="2400" b="1" dirty="0" smtClean="0">
                <a:effectLst/>
                <a:latin typeface="Times New Roman" panose="02020603050405020304" pitchFamily="18" charset="0"/>
                <a:ea typeface="Calibri"/>
                <a:cs typeface="Times New Roman" panose="02020603050405020304" pitchFamily="18" charset="0"/>
              </a:rPr>
              <a:t>Chin Yang Lee</a:t>
            </a:r>
            <a:r>
              <a:rPr lang="en-US" sz="2400" dirty="0" smtClean="0">
                <a:effectLst/>
                <a:latin typeface="Times New Roman" panose="02020603050405020304" pitchFamily="18" charset="0"/>
                <a:ea typeface="Calibri"/>
                <a:cs typeface="Times New Roman" panose="02020603050405020304" pitchFamily="18" charset="0"/>
              </a:rPr>
              <a:t>’s </a:t>
            </a:r>
            <a:r>
              <a:rPr lang="en-US" sz="2400" b="1" i="1" dirty="0" smtClean="0">
                <a:effectLst/>
                <a:latin typeface="Times New Roman" panose="02020603050405020304" pitchFamily="18" charset="0"/>
                <a:ea typeface="Calibri"/>
                <a:cs typeface="Times New Roman" panose="02020603050405020304" pitchFamily="18" charset="0"/>
              </a:rPr>
              <a:t>Flower Drum Song</a:t>
            </a:r>
            <a:r>
              <a:rPr lang="en-US" sz="2400" dirty="0" smtClean="0">
                <a:effectLst/>
                <a:latin typeface="Times New Roman" panose="02020603050405020304" pitchFamily="18" charset="0"/>
                <a:ea typeface="Calibri"/>
                <a:cs typeface="Times New Roman" panose="02020603050405020304" pitchFamily="18" charset="0"/>
              </a:rPr>
              <a:t> (1957), an insider’s humorous look at San Francisco’s Chinatown. The novel was also adapted into a popular Broadway musical in 1958, followed by a 1961 film version that featured an almost exclusively Asian American cast led by Nancy Kwan. </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Later Asian American critics faulted Chinese American writers of this era for being too accommodating to </a:t>
            </a:r>
            <a:r>
              <a:rPr lang="en-US" sz="2400" b="1" i="1" dirty="0" smtClean="0">
                <a:effectLst/>
                <a:latin typeface="Times New Roman" panose="02020603050405020304" pitchFamily="18" charset="0"/>
                <a:ea typeface="Calibri"/>
                <a:cs typeface="Times New Roman" panose="02020603050405020304" pitchFamily="18" charset="0"/>
              </a:rPr>
              <a:t>mainstream tastes</a:t>
            </a:r>
            <a:r>
              <a:rPr lang="en-US" sz="2400" dirty="0" smtClean="0">
                <a:effectLst/>
                <a:latin typeface="Times New Roman" panose="02020603050405020304" pitchFamily="18" charset="0"/>
                <a:ea typeface="Calibri"/>
                <a:cs typeface="Times New Roman" panose="02020603050405020304" pitchFamily="18" charset="0"/>
              </a:rPr>
              <a:t>, but most critics eventually acknowledged that these early works provided </a:t>
            </a:r>
            <a:r>
              <a:rPr lang="en-US" sz="2400" b="1" i="1" dirty="0" smtClean="0">
                <a:effectLst/>
                <a:latin typeface="Times New Roman" panose="02020603050405020304" pitchFamily="18" charset="0"/>
                <a:ea typeface="Calibri"/>
                <a:cs typeface="Times New Roman" panose="02020603050405020304" pitchFamily="18" charset="0"/>
              </a:rPr>
              <a:t>a non-stereotypical view of Asian American life</a:t>
            </a:r>
            <a:r>
              <a:rPr lang="en-US" sz="2400" dirty="0" smtClean="0">
                <a:effectLst/>
                <a:latin typeface="Times New Roman" panose="02020603050405020304" pitchFamily="18" charset="0"/>
                <a:ea typeface="Calibri"/>
                <a:cs typeface="Times New Roman" panose="02020603050405020304" pitchFamily="18" charset="0"/>
              </a:rPr>
              <a:t> as written by Asian Americans themselves. </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770023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97346"/>
            <a:ext cx="8496944" cy="6004529"/>
          </a:xfrm>
          <a:prstGeom prst="rect">
            <a:avLst/>
          </a:prstGeom>
        </p:spPr>
        <p:txBody>
          <a:bodyPr wrap="square">
            <a:spAutoFit/>
          </a:bodyPr>
          <a:lstStyle/>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Louis Chu</a:t>
            </a:r>
            <a:r>
              <a:rPr lang="en-US" sz="2400" dirty="0" smtClean="0">
                <a:effectLst/>
                <a:latin typeface="Times New Roman" panose="02020603050405020304" pitchFamily="18" charset="0"/>
                <a:ea typeface="Calibri"/>
                <a:cs typeface="Times New Roman" panose="02020603050405020304" pitchFamily="18" charset="0"/>
              </a:rPr>
              <a:t>’s </a:t>
            </a:r>
            <a:r>
              <a:rPr lang="en-US" sz="2400" b="1" i="1" dirty="0" smtClean="0">
                <a:effectLst/>
                <a:latin typeface="Times New Roman" panose="02020603050405020304" pitchFamily="18" charset="0"/>
                <a:ea typeface="Calibri"/>
                <a:cs typeface="Times New Roman" panose="02020603050405020304" pitchFamily="18" charset="0"/>
              </a:rPr>
              <a:t>Eat a Bowl of Tea</a:t>
            </a:r>
            <a:r>
              <a:rPr lang="en-US" sz="2400" dirty="0" smtClean="0">
                <a:effectLst/>
                <a:latin typeface="Times New Roman" panose="02020603050405020304" pitchFamily="18" charset="0"/>
                <a:ea typeface="Calibri"/>
                <a:cs typeface="Times New Roman" panose="02020603050405020304" pitchFamily="18" charset="0"/>
              </a:rPr>
              <a:t> (1961) presented a starkly realistic but always sympathetic look at the prewar, urban bachelor Chinese American immigrant community. Chu’s novel initially failed to win a large mainstream readership before becoming a classic.</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Japanese American literature was deeply affected by the internment in remote relocation camps of Japanese and Japanese Americans living on the West Coast from early 1942 until 1945. This infamous political event, for which the United States formally apologized many years later, became </a:t>
            </a:r>
            <a:r>
              <a:rPr lang="en-US" sz="2400" i="1" dirty="0" smtClean="0">
                <a:effectLst/>
                <a:latin typeface="Times New Roman" panose="02020603050405020304" pitchFamily="18" charset="0"/>
                <a:ea typeface="Calibri"/>
                <a:cs typeface="Times New Roman" panose="02020603050405020304" pitchFamily="18" charset="0"/>
              </a:rPr>
              <a:t>a key subject of Japanese American literature</a:t>
            </a:r>
            <a:r>
              <a:rPr lang="en-US" sz="2400" dirty="0" smtClean="0">
                <a:effectLst/>
                <a:latin typeface="Times New Roman" panose="02020603050405020304" pitchFamily="18" charset="0"/>
                <a:ea typeface="Calibri"/>
                <a:cs typeface="Times New Roman" panose="02020603050405020304" pitchFamily="18" charset="0"/>
              </a:rPr>
              <a:t>. It also delayed publication of </a:t>
            </a:r>
            <a:r>
              <a:rPr lang="en-US" sz="2400" b="1" dirty="0" smtClean="0">
                <a:effectLst/>
                <a:latin typeface="Times New Roman" panose="02020603050405020304" pitchFamily="18" charset="0"/>
                <a:ea typeface="Calibri"/>
                <a:cs typeface="Times New Roman" panose="02020603050405020304" pitchFamily="18" charset="0"/>
              </a:rPr>
              <a:t>Toshio Mori</a:t>
            </a:r>
            <a:r>
              <a:rPr lang="en-US" sz="2400" dirty="0" smtClean="0">
                <a:effectLst/>
                <a:latin typeface="Times New Roman" panose="02020603050405020304" pitchFamily="18" charset="0"/>
                <a:ea typeface="Calibri"/>
                <a:cs typeface="Times New Roman" panose="02020603050405020304" pitchFamily="18" charset="0"/>
              </a:rPr>
              <a:t>’s </a:t>
            </a:r>
            <a:r>
              <a:rPr lang="en-US" sz="2400" i="1" dirty="0" smtClean="0">
                <a:effectLst/>
                <a:latin typeface="Times New Roman" panose="02020603050405020304" pitchFamily="18" charset="0"/>
                <a:ea typeface="Calibri"/>
                <a:cs typeface="Times New Roman" panose="02020603050405020304" pitchFamily="18" charset="0"/>
              </a:rPr>
              <a:t>short-story collection</a:t>
            </a:r>
            <a:r>
              <a:rPr lang="en-US" sz="2400" dirty="0" smtClean="0">
                <a:effectLst/>
                <a:latin typeface="Times New Roman" panose="02020603050405020304" pitchFamily="18" charset="0"/>
                <a:ea typeface="Calibri"/>
                <a:cs typeface="Times New Roman" panose="02020603050405020304" pitchFamily="18" charset="0"/>
              </a:rPr>
              <a:t> </a:t>
            </a:r>
            <a:r>
              <a:rPr lang="en-US" sz="2400" b="1" i="1" dirty="0" smtClean="0">
                <a:effectLst/>
                <a:latin typeface="Times New Roman" panose="02020603050405020304" pitchFamily="18" charset="0"/>
                <a:ea typeface="Calibri"/>
                <a:cs typeface="Times New Roman" panose="02020603050405020304" pitchFamily="18" charset="0"/>
              </a:rPr>
              <a:t>Yokohama, California from 1942 to 1949</a:t>
            </a:r>
            <a:r>
              <a:rPr lang="en-US" sz="2400" dirty="0" smtClean="0">
                <a:effectLst/>
                <a:latin typeface="Times New Roman" panose="02020603050405020304" pitchFamily="18" charset="0"/>
                <a:ea typeface="Calibri"/>
                <a:cs typeface="Times New Roman" panose="02020603050405020304" pitchFamily="18" charset="0"/>
              </a:rPr>
              <a:t>. Mori’s stories perceptively and gently chronicle mostly prewar Japanese American life in rural California.</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43241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496944" cy="6038576"/>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internment camp experience also influenced the work of </a:t>
            </a:r>
            <a:r>
              <a:rPr lang="en-US" sz="2400" b="1" dirty="0" err="1" smtClean="0">
                <a:effectLst/>
                <a:latin typeface="Times New Roman" panose="02020603050405020304" pitchFamily="18" charset="0"/>
                <a:ea typeface="Calibri"/>
                <a:cs typeface="Times New Roman" panose="02020603050405020304" pitchFamily="18" charset="0"/>
              </a:rPr>
              <a:t>Hisaye</a:t>
            </a:r>
            <a:r>
              <a:rPr lang="en-US" sz="2400" b="1" dirty="0" smtClean="0">
                <a:effectLst/>
                <a:latin typeface="Times New Roman" panose="02020603050405020304" pitchFamily="18" charset="0"/>
                <a:ea typeface="Calibri"/>
                <a:cs typeface="Times New Roman" panose="02020603050405020304" pitchFamily="18" charset="0"/>
              </a:rPr>
              <a:t> Yamamoto</a:t>
            </a:r>
            <a:r>
              <a:rPr lang="en-US" sz="2400" dirty="0" smtClean="0">
                <a:effectLst/>
                <a:latin typeface="Times New Roman" panose="02020603050405020304" pitchFamily="18" charset="0"/>
                <a:ea typeface="Calibri"/>
                <a:cs typeface="Times New Roman" panose="02020603050405020304" pitchFamily="18" charset="0"/>
              </a:rPr>
              <a:t>, who began to publish in 1948. Her best stories were republished in </a:t>
            </a:r>
            <a:r>
              <a:rPr lang="en-US" sz="2400" b="1" i="1" dirty="0" smtClean="0">
                <a:effectLst/>
                <a:latin typeface="Times New Roman" panose="02020603050405020304" pitchFamily="18" charset="0"/>
                <a:ea typeface="Calibri"/>
                <a:cs typeface="Times New Roman" panose="02020603050405020304" pitchFamily="18" charset="0"/>
              </a:rPr>
              <a:t>Seventeen Syllables and Other Stories</a:t>
            </a:r>
            <a:r>
              <a:rPr lang="en-US" sz="2400" dirty="0" smtClean="0">
                <a:effectLst/>
                <a:latin typeface="Times New Roman" panose="02020603050405020304" pitchFamily="18" charset="0"/>
                <a:ea typeface="Calibri"/>
                <a:cs typeface="Times New Roman" panose="02020603050405020304" pitchFamily="18" charset="0"/>
              </a:rPr>
              <a:t> (1988). The impact of the camp experience on young Japanese American women was rendered also in </a:t>
            </a:r>
            <a:r>
              <a:rPr lang="en-US" sz="2400" b="1" dirty="0" smtClean="0">
                <a:effectLst/>
                <a:latin typeface="Times New Roman" panose="02020603050405020304" pitchFamily="18" charset="0"/>
                <a:ea typeface="Calibri"/>
                <a:cs typeface="Times New Roman" panose="02020603050405020304" pitchFamily="18" charset="0"/>
              </a:rPr>
              <a:t>Shelley Ota</a:t>
            </a:r>
            <a:r>
              <a:rPr lang="en-US" sz="2400" dirty="0" smtClean="0">
                <a:effectLst/>
                <a:latin typeface="Times New Roman" panose="02020603050405020304" pitchFamily="18" charset="0"/>
                <a:ea typeface="Calibri"/>
                <a:cs typeface="Times New Roman" panose="02020603050405020304" pitchFamily="18" charset="0"/>
              </a:rPr>
              <a:t>’s </a:t>
            </a:r>
            <a:r>
              <a:rPr lang="en-US" sz="2400" b="1" i="1" dirty="0" smtClean="0">
                <a:effectLst/>
                <a:latin typeface="Times New Roman" panose="02020603050405020304" pitchFamily="18" charset="0"/>
                <a:ea typeface="Calibri"/>
                <a:cs typeface="Times New Roman" panose="02020603050405020304" pitchFamily="18" charset="0"/>
              </a:rPr>
              <a:t>Upon Their Shoulders</a:t>
            </a:r>
            <a:r>
              <a:rPr lang="en-US" sz="2400" dirty="0" smtClean="0">
                <a:effectLst/>
                <a:latin typeface="Times New Roman" panose="02020603050405020304" pitchFamily="18" charset="0"/>
                <a:ea typeface="Calibri"/>
                <a:cs typeface="Times New Roman" panose="02020603050405020304" pitchFamily="18" charset="0"/>
              </a:rPr>
              <a:t> (1951) and </a:t>
            </a:r>
            <a:r>
              <a:rPr lang="en-US" sz="2400" b="1" dirty="0" smtClean="0">
                <a:effectLst/>
                <a:latin typeface="Times New Roman" panose="02020603050405020304" pitchFamily="18" charset="0"/>
                <a:ea typeface="Calibri"/>
                <a:cs typeface="Times New Roman" panose="02020603050405020304" pitchFamily="18" charset="0"/>
              </a:rPr>
              <a:t>Monica Sone</a:t>
            </a:r>
            <a:r>
              <a:rPr lang="en-US" sz="2400" dirty="0" smtClean="0">
                <a:effectLst/>
                <a:latin typeface="Times New Roman" panose="02020603050405020304" pitchFamily="18" charset="0"/>
                <a:ea typeface="Calibri"/>
                <a:cs typeface="Times New Roman" panose="02020603050405020304" pitchFamily="18" charset="0"/>
              </a:rPr>
              <a:t>’s </a:t>
            </a:r>
            <a:r>
              <a:rPr lang="en-US" sz="2400" b="1" i="1" dirty="0" smtClean="0">
                <a:effectLst/>
                <a:latin typeface="Times New Roman" panose="02020603050405020304" pitchFamily="18" charset="0"/>
                <a:ea typeface="Calibri"/>
                <a:cs typeface="Times New Roman" panose="02020603050405020304" pitchFamily="18" charset="0"/>
              </a:rPr>
              <a:t>Nisei Daughter</a:t>
            </a:r>
            <a:r>
              <a:rPr lang="en-US" sz="2400" dirty="0" smtClean="0">
                <a:effectLst/>
                <a:latin typeface="Times New Roman" panose="02020603050405020304" pitchFamily="18" charset="0"/>
                <a:ea typeface="Calibri"/>
                <a:cs typeface="Times New Roman" panose="02020603050405020304" pitchFamily="18" charset="0"/>
              </a:rPr>
              <a:t> (1953). </a:t>
            </a:r>
            <a:r>
              <a:rPr lang="en-US" sz="2400" b="1" dirty="0" smtClean="0">
                <a:effectLst/>
                <a:latin typeface="Times New Roman" panose="02020603050405020304" pitchFamily="18" charset="0"/>
                <a:ea typeface="Calibri"/>
                <a:cs typeface="Times New Roman" panose="02020603050405020304" pitchFamily="18" charset="0"/>
              </a:rPr>
              <a:t>John Okada</a:t>
            </a:r>
            <a:r>
              <a:rPr lang="en-US" sz="2400" dirty="0" smtClean="0">
                <a:effectLst/>
                <a:latin typeface="Times New Roman" panose="02020603050405020304" pitchFamily="18" charset="0"/>
                <a:ea typeface="Calibri"/>
                <a:cs typeface="Times New Roman" panose="02020603050405020304" pitchFamily="18" charset="0"/>
              </a:rPr>
              <a:t>’s novel </a:t>
            </a:r>
            <a:r>
              <a:rPr lang="en-US" sz="2400" b="1" i="1" dirty="0" smtClean="0">
                <a:effectLst/>
                <a:latin typeface="Times New Roman" panose="02020603050405020304" pitchFamily="18" charset="0"/>
                <a:ea typeface="Calibri"/>
                <a:cs typeface="Times New Roman" panose="02020603050405020304" pitchFamily="18" charset="0"/>
              </a:rPr>
              <a:t>No-No Boy</a:t>
            </a:r>
            <a:r>
              <a:rPr lang="en-US" sz="2400" dirty="0" smtClean="0">
                <a:effectLst/>
                <a:latin typeface="Times New Roman" panose="02020603050405020304" pitchFamily="18" charset="0"/>
                <a:ea typeface="Calibri"/>
                <a:cs typeface="Times New Roman" panose="02020603050405020304" pitchFamily="18" charset="0"/>
              </a:rPr>
              <a:t> (1957) compared the equally bitter fate of two Japanese American men who said either “no” or “yes” to camp authorities who asked male internees if they were ready to renounce Japan and were willing to join the U.S. armed forces. </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Subsequent works of Japanese Ame</a:t>
            </a:r>
            <a:r>
              <a:rPr lang="en-US" sz="2400" dirty="0" smtClean="0">
                <a:effectLst/>
                <a:latin typeface="Times New Roman"/>
                <a:ea typeface="Calibri"/>
                <a:cs typeface="Times New Roman"/>
              </a:rPr>
              <a:t>rican authors, such as </a:t>
            </a:r>
            <a:r>
              <a:rPr lang="en-US" sz="2400" b="1" dirty="0" smtClean="0">
                <a:effectLst/>
                <a:latin typeface="Times New Roman"/>
                <a:ea typeface="Calibri"/>
                <a:cs typeface="Times New Roman"/>
              </a:rPr>
              <a:t>Jeanne </a:t>
            </a:r>
            <a:r>
              <a:rPr lang="en-US" sz="2400" b="1" dirty="0" err="1" smtClean="0">
                <a:effectLst/>
                <a:latin typeface="Times New Roman"/>
                <a:ea typeface="Calibri"/>
                <a:cs typeface="Times New Roman"/>
              </a:rPr>
              <a:t>Wakatsuki</a:t>
            </a:r>
            <a:r>
              <a:rPr lang="en-US" sz="2400" b="1" dirty="0" smtClean="0">
                <a:effectLst/>
                <a:latin typeface="Times New Roman"/>
                <a:ea typeface="Calibri"/>
                <a:cs typeface="Times New Roman"/>
              </a:rPr>
              <a:t> Houston</a:t>
            </a:r>
            <a:r>
              <a:rPr lang="en-US" sz="2400" dirty="0" smtClean="0">
                <a:effectLst/>
                <a:latin typeface="Times New Roman"/>
                <a:ea typeface="Calibri"/>
                <a:cs typeface="Times New Roman"/>
              </a:rPr>
              <a:t>’s autobiography, </a:t>
            </a:r>
            <a:r>
              <a:rPr lang="en-US" sz="2400" b="1" i="1" dirty="0" smtClean="0">
                <a:effectLst/>
                <a:latin typeface="Times New Roman"/>
                <a:ea typeface="Calibri"/>
                <a:cs typeface="Times New Roman"/>
              </a:rPr>
              <a:t>Farewell to </a:t>
            </a:r>
            <a:r>
              <a:rPr lang="en-US" sz="2400" b="1" i="1" dirty="0" err="1" smtClean="0">
                <a:effectLst/>
                <a:latin typeface="Times New Roman"/>
                <a:ea typeface="Calibri"/>
                <a:cs typeface="Times New Roman"/>
              </a:rPr>
              <a:t>Manzanar</a:t>
            </a:r>
            <a:r>
              <a:rPr lang="en-US" sz="2400" dirty="0" smtClean="0">
                <a:effectLst/>
                <a:latin typeface="Times New Roman"/>
                <a:ea typeface="Calibri"/>
                <a:cs typeface="Times New Roman"/>
              </a:rPr>
              <a:t> (1972, with James D. Houston), continued to describe the camp experience. </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720291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75399"/>
            <a:ext cx="8280920" cy="5811656"/>
          </a:xfrm>
          <a:prstGeom prst="rect">
            <a:avLst/>
          </a:prstGeom>
        </p:spPr>
        <p:txBody>
          <a:bodyPr wrap="square">
            <a:spAutoFit/>
          </a:bodyPr>
          <a:lstStyle/>
          <a:p>
            <a:pPr algn="ctr">
              <a:lnSpc>
                <a:spcPct val="150000"/>
              </a:lnSpc>
              <a:spcBef>
                <a:spcPts val="375"/>
              </a:spcBef>
              <a:spcAft>
                <a:spcPts val="750"/>
              </a:spcAft>
            </a:pPr>
            <a:r>
              <a:rPr lang="en-US" sz="2400" b="1" dirty="0" smtClean="0">
                <a:effectLst/>
                <a:latin typeface="Times New Roman" panose="02020603050405020304" pitchFamily="18" charset="0"/>
                <a:ea typeface="Times New Roman"/>
                <a:cs typeface="Times New Roman" panose="02020603050405020304" pitchFamily="18" charset="0"/>
              </a:rPr>
              <a:t>IV. Rebellion, Controversy and Success</a:t>
            </a:r>
            <a:endParaRPr lang="ru-RU" sz="2400" b="1" dirty="0" smtClean="0">
              <a:effectLst/>
              <a:latin typeface="Times New Roman" panose="02020603050405020304" pitchFamily="18" charset="0"/>
              <a:ea typeface="Times New Roman"/>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During the early 1970’s, a group of young Asian American authors rebelled against style and themes of much classic Asian American literature that they rejected for promoting subservient immigrant assimilation to the point of cultural self-denial. In their anthology </a:t>
            </a:r>
            <a:r>
              <a:rPr lang="en-US" sz="2400" b="1" i="1" dirty="0" err="1" smtClean="0">
                <a:effectLst/>
                <a:latin typeface="Times New Roman" panose="02020603050405020304" pitchFamily="18" charset="0"/>
                <a:ea typeface="Calibri"/>
                <a:cs typeface="Times New Roman" panose="02020603050405020304" pitchFamily="18" charset="0"/>
              </a:rPr>
              <a:t>Aiiieeee</a:t>
            </a:r>
            <a:r>
              <a:rPr lang="en-US" sz="2400" b="1" i="1" dirty="0" smtClean="0">
                <a:effectLst/>
                <a:latin typeface="Times New Roman" panose="02020603050405020304" pitchFamily="18" charset="0"/>
                <a:ea typeface="Calibri"/>
                <a:cs typeface="Times New Roman" panose="02020603050405020304" pitchFamily="18" charset="0"/>
              </a:rPr>
              <a:t>!</a:t>
            </a:r>
            <a:r>
              <a:rPr lang="en-US" sz="2400" dirty="0" smtClean="0">
                <a:effectLst/>
                <a:latin typeface="Times New Roman" panose="02020603050405020304" pitchFamily="18" charset="0"/>
                <a:ea typeface="Calibri"/>
                <a:cs typeface="Times New Roman" panose="02020603050405020304" pitchFamily="18" charset="0"/>
              </a:rPr>
              <a:t> (1974), writer-editors </a:t>
            </a:r>
            <a:r>
              <a:rPr lang="en-US" sz="2400" b="1" dirty="0" smtClean="0">
                <a:effectLst/>
                <a:latin typeface="Times New Roman" panose="02020603050405020304" pitchFamily="18" charset="0"/>
                <a:ea typeface="Calibri"/>
                <a:cs typeface="Times New Roman" panose="02020603050405020304" pitchFamily="18" charset="0"/>
              </a:rPr>
              <a:t>Frank Chin, Jeffrey Paul Chan, Lawson </a:t>
            </a:r>
            <a:r>
              <a:rPr lang="en-US" sz="2400" b="1" dirty="0" err="1" smtClean="0">
                <a:effectLst/>
                <a:latin typeface="Times New Roman" panose="02020603050405020304" pitchFamily="18" charset="0"/>
                <a:ea typeface="Calibri"/>
                <a:cs typeface="Times New Roman" panose="02020603050405020304" pitchFamily="18" charset="0"/>
              </a:rPr>
              <a:t>Fusao</a:t>
            </a:r>
            <a:r>
              <a:rPr lang="en-US" sz="2400" b="1" dirty="0" smtClean="0">
                <a:effectLst/>
                <a:latin typeface="Times New Roman" panose="02020603050405020304" pitchFamily="18" charset="0"/>
                <a:ea typeface="Calibri"/>
                <a:cs typeface="Times New Roman" panose="02020603050405020304" pitchFamily="18" charset="0"/>
              </a:rPr>
              <a:t> Inada, and Shawn </a:t>
            </a:r>
            <a:r>
              <a:rPr lang="en-US" sz="2400" b="1" dirty="0" err="1" smtClean="0">
                <a:effectLst/>
                <a:latin typeface="Times New Roman" panose="02020603050405020304" pitchFamily="18" charset="0"/>
                <a:ea typeface="Calibri"/>
                <a:cs typeface="Times New Roman" panose="02020603050405020304" pitchFamily="18" charset="0"/>
              </a:rPr>
              <a:t>HsuWong</a:t>
            </a:r>
            <a:r>
              <a:rPr lang="en-US" sz="2400" dirty="0" smtClean="0">
                <a:effectLst/>
                <a:latin typeface="Times New Roman" panose="02020603050405020304" pitchFamily="18" charset="0"/>
                <a:ea typeface="Calibri"/>
                <a:cs typeface="Times New Roman" panose="02020603050405020304" pitchFamily="18" charset="0"/>
              </a:rPr>
              <a:t> presented </a:t>
            </a:r>
            <a:r>
              <a:rPr lang="en-US" sz="2400" i="1" dirty="0" smtClean="0">
                <a:effectLst/>
                <a:latin typeface="Times New Roman" panose="02020603050405020304" pitchFamily="18" charset="0"/>
                <a:ea typeface="Calibri"/>
                <a:cs typeface="Times New Roman" panose="02020603050405020304" pitchFamily="18" charset="0"/>
              </a:rPr>
              <a:t>radical short stories, plays, and poems</a:t>
            </a:r>
            <a:r>
              <a:rPr lang="en-US" sz="2400" dirty="0" smtClean="0">
                <a:effectLst/>
                <a:latin typeface="Times New Roman" panose="02020603050405020304" pitchFamily="18" charset="0"/>
                <a:ea typeface="Calibri"/>
                <a:cs typeface="Times New Roman" panose="02020603050405020304" pitchFamily="18" charset="0"/>
              </a:rPr>
              <a:t> deeply antagonistic to Asian American conformity with mainstream American values. </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b="1" dirty="0" smtClean="0">
                <a:effectLst/>
                <a:latin typeface="Times New Roman" panose="02020603050405020304" pitchFamily="18" charset="0"/>
                <a:ea typeface="Calibri"/>
                <a:cs typeface="Times New Roman" panose="02020603050405020304" pitchFamily="18" charset="0"/>
              </a:rPr>
              <a:t>Chin</a:t>
            </a:r>
            <a:r>
              <a:rPr lang="en-US" sz="2400" dirty="0" smtClean="0">
                <a:effectLst/>
                <a:latin typeface="Times New Roman" panose="02020603050405020304" pitchFamily="18" charset="0"/>
                <a:ea typeface="Calibri"/>
                <a:cs typeface="Times New Roman" panose="02020603050405020304" pitchFamily="18" charset="0"/>
              </a:rPr>
              <a:t>’s play </a:t>
            </a:r>
            <a:r>
              <a:rPr lang="en-US" sz="2400" b="1" i="1" dirty="0" err="1" smtClean="0">
                <a:effectLst/>
                <a:latin typeface="Times New Roman" panose="02020603050405020304" pitchFamily="18" charset="0"/>
                <a:ea typeface="Calibri"/>
                <a:cs typeface="Times New Roman" panose="02020603050405020304" pitchFamily="18" charset="0"/>
              </a:rPr>
              <a:t>Chickencoop</a:t>
            </a:r>
            <a:r>
              <a:rPr lang="en-US" sz="2400" b="1" i="1" dirty="0" smtClean="0">
                <a:effectLst/>
                <a:latin typeface="Times New Roman" panose="02020603050405020304" pitchFamily="18" charset="0"/>
                <a:ea typeface="Calibri"/>
                <a:cs typeface="Times New Roman" panose="02020603050405020304" pitchFamily="18" charset="0"/>
              </a:rPr>
              <a:t> Chinaman</a:t>
            </a:r>
            <a:r>
              <a:rPr lang="en-US" sz="2400" dirty="0" smtClean="0">
                <a:effectLst/>
                <a:latin typeface="Times New Roman" panose="02020603050405020304" pitchFamily="18" charset="0"/>
                <a:ea typeface="Calibri"/>
                <a:cs typeface="Times New Roman" panose="02020603050405020304" pitchFamily="18" charset="0"/>
              </a:rPr>
              <a:t> (1974) offered a cynical view of Asian American masculinity threatened by European American racism.</a:t>
            </a:r>
            <a:endParaRPr lang="ru-RU" sz="2400" dirty="0">
              <a:effectLst/>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442229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93718"/>
            <a:ext cx="7848872" cy="5162247"/>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The 1970’s and 1980’s saw a substantial rise of successful Asian American writers, whose focus on immigrant families and first- and second-generation Asian immigrant protagonists captivated an enthusiastic readership. </a:t>
            </a:r>
          </a:p>
          <a:p>
            <a:pPr indent="450215" algn="just">
              <a:lnSpc>
                <a:spcPct val="115000"/>
              </a:lnSpc>
              <a:spcAft>
                <a:spcPts val="0"/>
              </a:spcAft>
            </a:pPr>
            <a:r>
              <a:rPr lang="en-US" sz="2400" b="1" dirty="0" smtClean="0">
                <a:effectLst/>
                <a:latin typeface="Times New Roman"/>
                <a:ea typeface="Calibri"/>
                <a:cs typeface="Times New Roman"/>
              </a:rPr>
              <a:t>Maxine Hong Kingston</a:t>
            </a:r>
            <a:r>
              <a:rPr lang="en-US" sz="2400" dirty="0" smtClean="0">
                <a:effectLst/>
                <a:latin typeface="Times New Roman"/>
                <a:ea typeface="Calibri"/>
                <a:cs typeface="Times New Roman"/>
              </a:rPr>
              <a:t>’s </a:t>
            </a:r>
            <a:r>
              <a:rPr lang="en-US" sz="2400" b="1" i="1" dirty="0" smtClean="0">
                <a:effectLst/>
                <a:latin typeface="Times New Roman"/>
                <a:ea typeface="Calibri"/>
                <a:cs typeface="Times New Roman"/>
              </a:rPr>
              <a:t>The Woman Warrior</a:t>
            </a:r>
            <a:r>
              <a:rPr lang="en-US" sz="2400" dirty="0" smtClean="0">
                <a:effectLst/>
                <a:latin typeface="Times New Roman"/>
                <a:ea typeface="Calibri"/>
                <a:cs typeface="Times New Roman"/>
              </a:rPr>
              <a:t> (1976) became a critically acclaimed bestseller. Readers loved its thinly disguised autobiographical tale of a Chinese American girl growing up in Stockton, California’s Chinatown who overcomes both outside indifference and Chinese misogyny with her belief in a mythic Chinese heroine. </a:t>
            </a:r>
          </a:p>
          <a:p>
            <a:pPr indent="450215" algn="just">
              <a:lnSpc>
                <a:spcPct val="115000"/>
              </a:lnSpc>
              <a:spcAft>
                <a:spcPts val="0"/>
              </a:spcAft>
            </a:pPr>
            <a:r>
              <a:rPr lang="en-US" sz="2400" i="1" dirty="0" smtClean="0">
                <a:effectLst/>
                <a:latin typeface="Times New Roman"/>
                <a:ea typeface="Calibri"/>
                <a:cs typeface="Times New Roman"/>
              </a:rPr>
              <a:t>The book won Kingston the National Book Critics Circle Award. </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9421843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8208912" cy="5543056"/>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On the stage, </a:t>
            </a:r>
            <a:r>
              <a:rPr lang="en-US" sz="2800" b="1" dirty="0" smtClean="0">
                <a:effectLst/>
                <a:latin typeface="Times New Roman"/>
                <a:ea typeface="Calibri"/>
                <a:cs typeface="Times New Roman"/>
              </a:rPr>
              <a:t>David Henry Hwang</a:t>
            </a:r>
            <a:r>
              <a:rPr lang="en-US" sz="2800" dirty="0" smtClean="0">
                <a:effectLst/>
                <a:latin typeface="Times New Roman"/>
                <a:ea typeface="Calibri"/>
                <a:cs typeface="Times New Roman"/>
              </a:rPr>
              <a:t> dramatized the Asian American immigrant experience. </a:t>
            </a:r>
          </a:p>
          <a:p>
            <a:pPr indent="450215" algn="just">
              <a:lnSpc>
                <a:spcPct val="115000"/>
              </a:lnSpc>
              <a:spcAft>
                <a:spcPts val="0"/>
              </a:spcAft>
            </a:pPr>
            <a:r>
              <a:rPr lang="en-US" sz="2800" dirty="0" smtClean="0">
                <a:effectLst/>
                <a:latin typeface="Times New Roman"/>
                <a:ea typeface="Calibri"/>
                <a:cs typeface="Times New Roman"/>
              </a:rPr>
              <a:t>His first </a:t>
            </a:r>
            <a:r>
              <a:rPr lang="en-US" sz="2800" i="1" dirty="0" smtClean="0">
                <a:effectLst/>
                <a:latin typeface="Times New Roman"/>
                <a:ea typeface="Calibri"/>
                <a:cs typeface="Times New Roman"/>
              </a:rPr>
              <a:t>play</a:t>
            </a:r>
            <a:r>
              <a:rPr lang="en-US" sz="2800" dirty="0" smtClean="0">
                <a:effectLst/>
                <a:latin typeface="Times New Roman"/>
                <a:ea typeface="Calibri"/>
                <a:cs typeface="Times New Roman"/>
              </a:rPr>
              <a:t>, </a:t>
            </a:r>
            <a:r>
              <a:rPr lang="en-US" sz="2800" b="1" i="1" dirty="0" smtClean="0">
                <a:effectLst/>
                <a:latin typeface="Times New Roman"/>
                <a:ea typeface="Calibri"/>
                <a:cs typeface="Times New Roman"/>
              </a:rPr>
              <a:t>F.O.B.</a:t>
            </a:r>
            <a:r>
              <a:rPr lang="en-US" sz="2800" dirty="0" smtClean="0">
                <a:effectLst/>
                <a:latin typeface="Times New Roman"/>
                <a:ea typeface="Calibri"/>
                <a:cs typeface="Times New Roman"/>
              </a:rPr>
              <a:t> (pr. 1978, </a:t>
            </a:r>
            <a:r>
              <a:rPr lang="en-US" sz="2800" dirty="0" err="1" smtClean="0">
                <a:effectLst/>
                <a:latin typeface="Times New Roman"/>
                <a:ea typeface="Calibri"/>
                <a:cs typeface="Times New Roman"/>
              </a:rPr>
              <a:t>pb</a:t>
            </a:r>
            <a:r>
              <a:rPr lang="en-US" sz="2800" dirty="0" smtClean="0">
                <a:effectLst/>
                <a:latin typeface="Times New Roman"/>
                <a:ea typeface="Calibri"/>
                <a:cs typeface="Times New Roman"/>
              </a:rPr>
              <a:t>. 1983), alluded to the pejorative term “</a:t>
            </a:r>
            <a:r>
              <a:rPr lang="en-US" sz="2800" i="1" u="sng" dirty="0" smtClean="0">
                <a:effectLst/>
                <a:latin typeface="Times New Roman"/>
                <a:ea typeface="Calibri"/>
                <a:cs typeface="Times New Roman"/>
              </a:rPr>
              <a:t>fresh off the boat</a:t>
            </a:r>
            <a:r>
              <a:rPr lang="en-US" sz="2800" dirty="0" smtClean="0">
                <a:effectLst/>
                <a:latin typeface="Times New Roman"/>
                <a:ea typeface="Calibri"/>
                <a:cs typeface="Times New Roman"/>
              </a:rPr>
              <a:t>” (someone of Asian descent who has recently immigrated to a new country, usually the US) for recent immigrants, particularly Asians. </a:t>
            </a:r>
          </a:p>
          <a:p>
            <a:pPr indent="450215" algn="just">
              <a:lnSpc>
                <a:spcPct val="115000"/>
              </a:lnSpc>
              <a:spcAft>
                <a:spcPts val="0"/>
              </a:spcAft>
            </a:pPr>
            <a:r>
              <a:rPr lang="en-US" sz="2800" dirty="0" smtClean="0">
                <a:effectLst/>
                <a:latin typeface="Times New Roman"/>
                <a:ea typeface="Calibri"/>
                <a:cs typeface="Times New Roman"/>
              </a:rPr>
              <a:t>His great critical success, however, came with his play </a:t>
            </a:r>
            <a:r>
              <a:rPr lang="en-US" sz="2800" b="1" i="1" dirty="0" smtClean="0">
                <a:effectLst/>
                <a:latin typeface="Times New Roman"/>
                <a:ea typeface="Calibri"/>
                <a:cs typeface="Times New Roman"/>
              </a:rPr>
              <a:t>M. Butterfly</a:t>
            </a:r>
            <a:r>
              <a:rPr lang="en-US" sz="2800" dirty="0" smtClean="0">
                <a:effectLst/>
                <a:latin typeface="Times New Roman"/>
                <a:ea typeface="Calibri"/>
                <a:cs typeface="Times New Roman"/>
              </a:rPr>
              <a:t> (pr., </a:t>
            </a:r>
            <a:r>
              <a:rPr lang="en-US" sz="2800" dirty="0" err="1" smtClean="0">
                <a:effectLst/>
                <a:latin typeface="Times New Roman"/>
                <a:ea typeface="Calibri"/>
                <a:cs typeface="Times New Roman"/>
              </a:rPr>
              <a:t>pb</a:t>
            </a:r>
            <a:r>
              <a:rPr lang="en-US" sz="2800" dirty="0" smtClean="0">
                <a:effectLst/>
                <a:latin typeface="Times New Roman"/>
                <a:ea typeface="Calibri"/>
                <a:cs typeface="Times New Roman"/>
              </a:rPr>
              <a:t>. 1988), which moved beyond the immigrant experience to dramatize traditional Western views on Asia and Asian femininity. </a:t>
            </a:r>
            <a:endParaRPr lang="ru-RU" sz="2800" dirty="0">
              <a:effectLst/>
              <a:latin typeface="Calibri"/>
              <a:ea typeface="Calibri"/>
              <a:cs typeface="Times New Roman"/>
            </a:endParaRPr>
          </a:p>
        </p:txBody>
      </p:sp>
    </p:spTree>
    <p:extLst>
      <p:ext uri="{BB962C8B-B14F-4D97-AF65-F5344CB8AC3E}">
        <p14:creationId xmlns:p14="http://schemas.microsoft.com/office/powerpoint/2010/main" val="3274013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891680"/>
          </a:xfrm>
        </p:spPr>
        <p:txBody>
          <a:bodyPr>
            <a:normAutofit fontScale="90000"/>
          </a:bodyPr>
          <a:lstStyle/>
          <a:p>
            <a:pPr algn="ctr"/>
            <a:r>
              <a:rPr lang="en-US" dirty="0"/>
              <a:t>Frank Chin, </a:t>
            </a:r>
            <a:br>
              <a:rPr lang="en-US" dirty="0"/>
            </a:br>
            <a:r>
              <a:rPr lang="en-US" sz="2700" dirty="0"/>
              <a:t>the author of </a:t>
            </a:r>
            <a:r>
              <a:rPr lang="en-US" sz="2700" i="1" dirty="0"/>
              <a:t>The </a:t>
            </a:r>
            <a:r>
              <a:rPr lang="en-US" sz="2700" i="1" dirty="0" err="1"/>
              <a:t>Chickencoop</a:t>
            </a:r>
            <a:r>
              <a:rPr lang="en-US" sz="2700" i="1" dirty="0"/>
              <a:t> Chinaman</a:t>
            </a:r>
            <a:r>
              <a:rPr lang="en-US" sz="2700" dirty="0"/>
              <a:t>, </a:t>
            </a:r>
            <a:br>
              <a:rPr lang="en-US" sz="2700" dirty="0"/>
            </a:br>
            <a:r>
              <a:rPr lang="en-US" sz="2700" dirty="0"/>
              <a:t>the first play by an Asian American to be produced.</a:t>
            </a:r>
            <a:br>
              <a:rPr lang="en-US" sz="2700" dirty="0"/>
            </a:br>
            <a:endParaRPr lang="ru-RU" sz="27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2276872"/>
            <a:ext cx="4608511"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4824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62804"/>
            <a:ext cx="8208912" cy="6038576"/>
          </a:xfrm>
          <a:prstGeom prst="rect">
            <a:avLst/>
          </a:prstGeom>
        </p:spPr>
        <p:txBody>
          <a:bodyPr wrap="square">
            <a:spAutoFit/>
          </a:bodyPr>
          <a:lstStyle/>
          <a:p>
            <a:pPr algn="ctr">
              <a:lnSpc>
                <a:spcPct val="115000"/>
              </a:lnSpc>
              <a:spcAft>
                <a:spcPts val="0"/>
              </a:spcAft>
            </a:pPr>
            <a:r>
              <a:rPr lang="en-US" sz="2400" i="1" dirty="0" smtClean="0">
                <a:effectLst/>
                <a:latin typeface="Helvetica"/>
                <a:ea typeface="Calibri"/>
                <a:cs typeface="Times New Roman"/>
              </a:rPr>
              <a:t> </a:t>
            </a:r>
            <a:endParaRPr lang="ru-RU" sz="1600" dirty="0" smtClean="0">
              <a:effectLst/>
              <a:latin typeface="Calibri"/>
              <a:ea typeface="Calibri"/>
              <a:cs typeface="Times New Roman"/>
            </a:endParaRPr>
          </a:p>
          <a:p>
            <a:pPr indent="450215" algn="just">
              <a:lnSpc>
                <a:spcPct val="115000"/>
              </a:lnSpc>
              <a:spcAft>
                <a:spcPts val="0"/>
              </a:spcAft>
            </a:pPr>
            <a:r>
              <a:rPr lang="en-US" sz="2400" dirty="0" smtClean="0">
                <a:effectLst/>
                <a:latin typeface="Times New Roman"/>
                <a:ea typeface="Calibri"/>
                <a:cs typeface="Times New Roman"/>
              </a:rPr>
              <a:t>Since the 1980’s, the growing ethnic diversity of Asian American writers has offered readers views of Asian immigrant experiences from quite different national backgrounds. Under the pen name </a:t>
            </a:r>
            <a:r>
              <a:rPr lang="en-US" sz="2400" b="1" dirty="0" err="1" smtClean="0">
                <a:effectLst/>
                <a:latin typeface="Times New Roman"/>
                <a:ea typeface="Calibri"/>
                <a:cs typeface="Times New Roman"/>
              </a:rPr>
              <a:t>Ronyoung</a:t>
            </a:r>
            <a:r>
              <a:rPr lang="en-US" sz="2400" b="1" dirty="0" smtClean="0">
                <a:effectLst/>
                <a:latin typeface="Times New Roman"/>
                <a:ea typeface="Calibri"/>
                <a:cs typeface="Times New Roman"/>
              </a:rPr>
              <a:t> Kim</a:t>
            </a:r>
            <a:r>
              <a:rPr lang="en-US" sz="2400" dirty="0" smtClean="0">
                <a:effectLst/>
                <a:latin typeface="Times New Roman"/>
                <a:ea typeface="Calibri"/>
                <a:cs typeface="Times New Roman"/>
              </a:rPr>
              <a:t>, the Korean American author </a:t>
            </a:r>
            <a:r>
              <a:rPr lang="en-US" sz="2400" b="1" dirty="0" smtClean="0">
                <a:effectLst/>
                <a:latin typeface="Times New Roman"/>
                <a:ea typeface="Calibri"/>
                <a:cs typeface="Times New Roman"/>
              </a:rPr>
              <a:t>Gloria Hahn</a:t>
            </a:r>
            <a:r>
              <a:rPr lang="en-US" sz="2400" dirty="0" smtClean="0">
                <a:effectLst/>
                <a:latin typeface="Times New Roman"/>
                <a:ea typeface="Calibri"/>
                <a:cs typeface="Times New Roman"/>
              </a:rPr>
              <a:t> wrote </a:t>
            </a:r>
            <a:r>
              <a:rPr lang="en-US" sz="2400" b="1" i="1" dirty="0" smtClean="0">
                <a:effectLst/>
                <a:latin typeface="Times New Roman"/>
                <a:ea typeface="Calibri"/>
                <a:cs typeface="Times New Roman"/>
              </a:rPr>
              <a:t>Clay Walls</a:t>
            </a:r>
            <a:r>
              <a:rPr lang="en-US" sz="2400" dirty="0" smtClean="0">
                <a:effectLst/>
                <a:latin typeface="Times New Roman"/>
                <a:ea typeface="Calibri"/>
                <a:cs typeface="Times New Roman"/>
              </a:rPr>
              <a:t> (1987), a moving account of a Korean family’s coming to California during the 1920’s. </a:t>
            </a:r>
          </a:p>
          <a:p>
            <a:pPr indent="450215" algn="just">
              <a:lnSpc>
                <a:spcPct val="115000"/>
              </a:lnSpc>
              <a:spcAft>
                <a:spcPts val="0"/>
              </a:spcAft>
            </a:pPr>
            <a:r>
              <a:rPr lang="en-US" sz="2400" b="1" dirty="0" smtClean="0">
                <a:effectLst/>
                <a:latin typeface="Times New Roman"/>
                <a:ea typeface="Calibri"/>
                <a:cs typeface="Times New Roman"/>
              </a:rPr>
              <a:t>Le Ly </a:t>
            </a:r>
            <a:r>
              <a:rPr lang="en-US" sz="2400" b="1" dirty="0" err="1" smtClean="0">
                <a:effectLst/>
                <a:latin typeface="Times New Roman"/>
                <a:ea typeface="Calibri"/>
                <a:cs typeface="Times New Roman"/>
              </a:rPr>
              <a:t>Hayslip</a:t>
            </a:r>
            <a:r>
              <a:rPr lang="en-US" sz="2400" dirty="0" err="1" smtClean="0">
                <a:effectLst/>
                <a:latin typeface="Times New Roman"/>
                <a:ea typeface="Calibri"/>
                <a:cs typeface="Times New Roman"/>
              </a:rPr>
              <a:t>’s</a:t>
            </a:r>
            <a:r>
              <a:rPr lang="en-US" sz="2400" dirty="0" smtClean="0">
                <a:effectLst/>
                <a:latin typeface="Times New Roman"/>
                <a:ea typeface="Calibri"/>
                <a:cs typeface="Times New Roman"/>
              </a:rPr>
              <a:t> memoir </a:t>
            </a:r>
            <a:r>
              <a:rPr lang="en-US" sz="2400" b="1" i="1" dirty="0" smtClean="0">
                <a:effectLst/>
                <a:latin typeface="Times New Roman"/>
                <a:ea typeface="Calibri"/>
                <a:cs typeface="Times New Roman"/>
              </a:rPr>
              <a:t>When Heaven and Earth Changed Places</a:t>
            </a:r>
            <a:r>
              <a:rPr lang="en-US" sz="2400" dirty="0" smtClean="0">
                <a:effectLst/>
                <a:latin typeface="Times New Roman"/>
                <a:ea typeface="Calibri"/>
                <a:cs typeface="Times New Roman"/>
              </a:rPr>
              <a:t> (1989) presented a Vietnamese woman’s view of the Vietnam War and the postwar Vietnamese American immigrant experience. </a:t>
            </a:r>
          </a:p>
          <a:p>
            <a:pPr indent="450215" algn="just">
              <a:lnSpc>
                <a:spcPct val="115000"/>
              </a:lnSpc>
              <a:spcAft>
                <a:spcPts val="0"/>
              </a:spcAft>
            </a:pPr>
            <a:r>
              <a:rPr lang="en-US" sz="2400" b="1" dirty="0" err="1" smtClean="0">
                <a:effectLst/>
                <a:latin typeface="Times New Roman"/>
                <a:ea typeface="Calibri"/>
                <a:cs typeface="Times New Roman"/>
              </a:rPr>
              <a:t>Bapsi</a:t>
            </a:r>
            <a:r>
              <a:rPr lang="en-US" sz="2400" b="1" dirty="0" smtClean="0">
                <a:effectLst/>
                <a:latin typeface="Times New Roman"/>
                <a:ea typeface="Calibri"/>
                <a:cs typeface="Times New Roman"/>
              </a:rPr>
              <a:t> </a:t>
            </a:r>
            <a:r>
              <a:rPr lang="en-US" sz="2400" b="1" dirty="0" err="1" smtClean="0">
                <a:effectLst/>
                <a:latin typeface="Times New Roman"/>
                <a:ea typeface="Calibri"/>
                <a:cs typeface="Times New Roman"/>
              </a:rPr>
              <a:t>Sidhwa</a:t>
            </a:r>
            <a:r>
              <a:rPr lang="en-US" sz="2400" dirty="0" err="1" smtClean="0">
                <a:effectLst/>
                <a:latin typeface="Times New Roman"/>
                <a:ea typeface="Calibri"/>
                <a:cs typeface="Times New Roman"/>
              </a:rPr>
              <a:t>’s</a:t>
            </a:r>
            <a:r>
              <a:rPr lang="en-US" sz="2400" dirty="0" smtClean="0">
                <a:effectLst/>
                <a:latin typeface="Times New Roman"/>
                <a:ea typeface="Calibri"/>
                <a:cs typeface="Times New Roman"/>
              </a:rPr>
              <a:t> novels told of the Pakistani American experience, from </a:t>
            </a:r>
            <a:r>
              <a:rPr lang="en-US" sz="2400" b="1" i="1" dirty="0" smtClean="0">
                <a:effectLst/>
                <a:latin typeface="Times New Roman"/>
                <a:ea typeface="Calibri"/>
                <a:cs typeface="Times New Roman"/>
              </a:rPr>
              <a:t>The Crow Eaters</a:t>
            </a:r>
            <a:r>
              <a:rPr lang="en-US" sz="2400" dirty="0" smtClean="0">
                <a:effectLst/>
                <a:latin typeface="Times New Roman"/>
                <a:ea typeface="Calibri"/>
                <a:cs typeface="Times New Roman"/>
              </a:rPr>
              <a:t> (Pakistan, 1978; United States, 1982) to </a:t>
            </a:r>
            <a:r>
              <a:rPr lang="en-US" sz="2400" b="1" i="1" dirty="0" smtClean="0">
                <a:effectLst/>
                <a:latin typeface="Times New Roman"/>
                <a:ea typeface="Calibri"/>
                <a:cs typeface="Times New Roman"/>
              </a:rPr>
              <a:t>A Pakistani Bride</a:t>
            </a:r>
            <a:r>
              <a:rPr lang="en-US" sz="2400" dirty="0" smtClean="0">
                <a:effectLst/>
                <a:latin typeface="Times New Roman"/>
                <a:ea typeface="Calibri"/>
                <a:cs typeface="Times New Roman"/>
              </a:rPr>
              <a:t> (2008).</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3577286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7992888" cy="5047536"/>
          </a:xfrm>
          <a:prstGeom prst="rect">
            <a:avLst/>
          </a:prstGeom>
        </p:spPr>
        <p:txBody>
          <a:bodyPr wrap="square">
            <a:spAutoFit/>
          </a:bodyPr>
          <a:lstStyle/>
          <a:p>
            <a:pPr indent="450215" algn="just">
              <a:lnSpc>
                <a:spcPct val="115000"/>
              </a:lnSpc>
              <a:spcAft>
                <a:spcPts val="0"/>
              </a:spcAft>
            </a:pPr>
            <a:r>
              <a:rPr lang="en-US" sz="2800" b="1" dirty="0" smtClean="0">
                <a:effectLst/>
                <a:latin typeface="Times New Roman"/>
                <a:ea typeface="Calibri"/>
                <a:cs typeface="Times New Roman"/>
              </a:rPr>
              <a:t>Amy Tan</a:t>
            </a:r>
            <a:r>
              <a:rPr lang="en-US" sz="2800" dirty="0" smtClean="0">
                <a:effectLst/>
                <a:latin typeface="Times New Roman"/>
                <a:ea typeface="Calibri"/>
                <a:cs typeface="Times New Roman"/>
              </a:rPr>
              <a:t>’s runaway bestseller </a:t>
            </a:r>
            <a:r>
              <a:rPr lang="en-US" sz="2800" b="1" i="1" dirty="0" smtClean="0">
                <a:effectLst/>
                <a:latin typeface="Times New Roman"/>
                <a:ea typeface="Calibri"/>
                <a:cs typeface="Times New Roman"/>
              </a:rPr>
              <a:t>The Joy Luck Club</a:t>
            </a:r>
            <a:r>
              <a:rPr lang="en-US" sz="2800" dirty="0" smtClean="0">
                <a:effectLst/>
                <a:latin typeface="Times New Roman"/>
                <a:ea typeface="Calibri"/>
                <a:cs typeface="Times New Roman"/>
              </a:rPr>
              <a:t> (1989) told the interwoven tales of four sets of Chinese American mothers and daughters. </a:t>
            </a:r>
          </a:p>
          <a:p>
            <a:pPr indent="450215" algn="just">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The book depicts conflicts between first- and second-generation immigrants, whose families make the transition from China to America. </a:t>
            </a:r>
          </a:p>
          <a:p>
            <a:pPr indent="450215" algn="just">
              <a:lnSpc>
                <a:spcPct val="115000"/>
              </a:lnSpc>
              <a:spcAft>
                <a:spcPts val="0"/>
              </a:spcAft>
            </a:pPr>
            <a:endParaRPr lang="en-US" sz="2800" dirty="0" smtClean="0">
              <a:effectLst/>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In 1993, the novel became a successful Hollywood film with an almost entirely Asian cast. </a:t>
            </a:r>
            <a:endParaRPr lang="ru-RU" sz="2800" dirty="0">
              <a:effectLst/>
              <a:latin typeface="Calibri"/>
              <a:ea typeface="Calibri"/>
              <a:cs typeface="Times New Roman"/>
            </a:endParaRPr>
          </a:p>
        </p:txBody>
      </p:sp>
    </p:spTree>
    <p:extLst>
      <p:ext uri="{BB962C8B-B14F-4D97-AF65-F5344CB8AC3E}">
        <p14:creationId xmlns:p14="http://schemas.microsoft.com/office/powerpoint/2010/main" val="2151642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VIDEO ON ASIAN AMERICAN LITERATURE</a:t>
            </a:r>
            <a:endParaRPr lang="ru-RU" dirty="0"/>
          </a:p>
        </p:txBody>
      </p:sp>
      <p:sp>
        <p:nvSpPr>
          <p:cNvPr id="3" name="Объект 2"/>
          <p:cNvSpPr>
            <a:spLocks noGrp="1"/>
          </p:cNvSpPr>
          <p:nvPr>
            <p:ph idx="1"/>
          </p:nvPr>
        </p:nvSpPr>
        <p:spPr/>
        <p:txBody>
          <a:bodyPr/>
          <a:lstStyle/>
          <a:p>
            <a:endParaRPr lang="ru-RU" dirty="0"/>
          </a:p>
        </p:txBody>
      </p:sp>
      <p:graphicFrame>
        <p:nvGraphicFramePr>
          <p:cNvPr id="4" name="Объект 3"/>
          <p:cNvGraphicFramePr>
            <a:graphicFrameLocks noChangeAspect="1"/>
          </p:cNvGraphicFramePr>
          <p:nvPr>
            <p:extLst>
              <p:ext uri="{D42A27DB-BD31-4B8C-83A1-F6EECF244321}">
                <p14:modId xmlns:p14="http://schemas.microsoft.com/office/powerpoint/2010/main" val="3216726571"/>
              </p:ext>
            </p:extLst>
          </p:nvPr>
        </p:nvGraphicFramePr>
        <p:xfrm>
          <a:off x="3347864" y="3356992"/>
          <a:ext cx="2933948" cy="648072"/>
        </p:xfrm>
        <a:graphic>
          <a:graphicData uri="http://schemas.openxmlformats.org/presentationml/2006/ole">
            <mc:AlternateContent xmlns:mc="http://schemas.openxmlformats.org/markup-compatibility/2006">
              <mc:Choice xmlns:v="urn:schemas-microsoft-com:vml" Requires="v">
                <p:oleObj spid="_x0000_s1028" name="Объект упаковщика для оболочки" showAsIcon="1" r:id="rId3" imgW="1858680" imgH="488520" progId="Package">
                  <p:embed/>
                </p:oleObj>
              </mc:Choice>
              <mc:Fallback>
                <p:oleObj name="Объект упаковщика для оболочки" showAsIcon="1" r:id="rId3" imgW="1858680" imgH="488520" progId="Package">
                  <p:embed/>
                  <p:pic>
                    <p:nvPicPr>
                      <p:cNvPr id="0" name=""/>
                      <p:cNvPicPr/>
                      <p:nvPr/>
                    </p:nvPicPr>
                    <p:blipFill>
                      <a:blip r:embed="rId4"/>
                      <a:stretch>
                        <a:fillRect/>
                      </a:stretch>
                    </p:blipFill>
                    <p:spPr>
                      <a:xfrm>
                        <a:off x="3347864" y="3356992"/>
                        <a:ext cx="2933948" cy="648072"/>
                      </a:xfrm>
                      <a:prstGeom prst="rect">
                        <a:avLst/>
                      </a:prstGeom>
                    </p:spPr>
                  </p:pic>
                </p:oleObj>
              </mc:Fallback>
            </mc:AlternateContent>
          </a:graphicData>
        </a:graphic>
      </p:graphicFrame>
    </p:spTree>
    <p:extLst>
      <p:ext uri="{BB962C8B-B14F-4D97-AF65-F5344CB8AC3E}">
        <p14:creationId xmlns:p14="http://schemas.microsoft.com/office/powerpoint/2010/main" val="33075566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Amy Tan, the author of </a:t>
            </a:r>
            <a:r>
              <a:rPr lang="en-US" i="1" dirty="0"/>
              <a:t>The Joy Luck Club</a:t>
            </a:r>
            <a:r>
              <a:rPr lang="en-US" dirty="0"/>
              <a:t>.</a:t>
            </a:r>
            <a:endParaRPr lang="ru-RU"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3728" y="1484784"/>
            <a:ext cx="5400600"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5960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280920" cy="6124754"/>
          </a:xfrm>
          <a:prstGeom prst="rect">
            <a:avLst/>
          </a:prstGeom>
        </p:spPr>
        <p:txBody>
          <a:bodyPr wrap="square">
            <a:spAutoFit/>
          </a:bodyPr>
          <a:lstStyle/>
          <a:p>
            <a:pPr algn="just"/>
            <a:r>
              <a:rPr lang="en-US" sz="2800" b="1" dirty="0" smtClean="0">
                <a:effectLst/>
                <a:latin typeface="Times New Roman"/>
                <a:ea typeface="Calibri"/>
              </a:rPr>
              <a:t>Frank Chin</a:t>
            </a:r>
            <a:r>
              <a:rPr lang="en-US" sz="2800" dirty="0" smtClean="0">
                <a:effectLst/>
                <a:latin typeface="Times New Roman"/>
                <a:ea typeface="Calibri"/>
              </a:rPr>
              <a:t> criticized </a:t>
            </a:r>
            <a:r>
              <a:rPr lang="en-US" sz="2800" b="1" dirty="0" smtClean="0">
                <a:effectLst/>
                <a:latin typeface="Times New Roman"/>
                <a:ea typeface="Calibri"/>
              </a:rPr>
              <a:t>Kingston </a:t>
            </a:r>
            <a:r>
              <a:rPr lang="en-US" sz="2800" dirty="0" smtClean="0">
                <a:effectLst/>
                <a:latin typeface="Times New Roman"/>
                <a:ea typeface="Calibri"/>
              </a:rPr>
              <a:t>and </a:t>
            </a:r>
            <a:r>
              <a:rPr lang="en-US" sz="2800" b="1" dirty="0" smtClean="0">
                <a:effectLst/>
                <a:latin typeface="Times New Roman"/>
                <a:ea typeface="Calibri"/>
              </a:rPr>
              <a:t>Tan</a:t>
            </a:r>
            <a:r>
              <a:rPr lang="en-US" sz="2800" dirty="0" smtClean="0">
                <a:effectLst/>
                <a:latin typeface="Times New Roman"/>
                <a:ea typeface="Calibri"/>
              </a:rPr>
              <a:t> for what he called an </a:t>
            </a:r>
            <a:r>
              <a:rPr lang="en-US" sz="2800" i="1" u="sng" dirty="0" smtClean="0">
                <a:effectLst/>
                <a:latin typeface="Times New Roman"/>
                <a:ea typeface="Calibri"/>
              </a:rPr>
              <a:t>anti-male bias</a:t>
            </a:r>
            <a:r>
              <a:rPr lang="en-US" sz="2800" dirty="0" smtClean="0">
                <a:effectLst/>
                <a:latin typeface="Times New Roman"/>
                <a:ea typeface="Calibri"/>
              </a:rPr>
              <a:t> and </a:t>
            </a:r>
            <a:r>
              <a:rPr lang="en-US" sz="2800" i="1" u="sng" dirty="0" smtClean="0">
                <a:effectLst/>
                <a:latin typeface="Times New Roman"/>
                <a:ea typeface="Calibri"/>
              </a:rPr>
              <a:t>pandering to white audiences</a:t>
            </a:r>
            <a:r>
              <a:rPr lang="en-US" sz="2800" dirty="0" smtClean="0">
                <a:effectLst/>
                <a:latin typeface="Times New Roman"/>
                <a:ea typeface="Calibri"/>
              </a:rPr>
              <a:t> in their writings. </a:t>
            </a:r>
          </a:p>
          <a:p>
            <a:pPr algn="just"/>
            <a:r>
              <a:rPr lang="en-US" sz="2800" dirty="0" smtClean="0">
                <a:effectLst/>
                <a:latin typeface="Times New Roman"/>
                <a:ea typeface="Calibri"/>
              </a:rPr>
              <a:t>Kingston and Tan rejected his criticisms by pointing out that their works were </a:t>
            </a:r>
            <a:r>
              <a:rPr lang="en-US" sz="2800" i="1" u="sng" dirty="0" smtClean="0">
                <a:effectLst/>
                <a:latin typeface="Times New Roman"/>
                <a:ea typeface="Calibri"/>
              </a:rPr>
              <a:t>fiction about individual characters</a:t>
            </a:r>
            <a:r>
              <a:rPr lang="en-US" sz="2800" dirty="0" smtClean="0">
                <a:effectLst/>
                <a:latin typeface="Times New Roman"/>
                <a:ea typeface="Calibri"/>
              </a:rPr>
              <a:t>, not anthropological or literary studies of Asian American immigration. </a:t>
            </a:r>
          </a:p>
          <a:p>
            <a:pPr algn="just"/>
            <a:r>
              <a:rPr lang="en-US" sz="2800" dirty="0" smtClean="0">
                <a:effectLst/>
                <a:latin typeface="Times New Roman"/>
                <a:ea typeface="Calibri"/>
              </a:rPr>
              <a:t>Both Kingston and Tan continued to enjoy success even as their fiction turned away from immigrant themes to issues of world peace, in the case of Kingston’s writings, and to the inhumanity of the Burmese military dictatorship in </a:t>
            </a:r>
          </a:p>
          <a:p>
            <a:pPr algn="just"/>
            <a:r>
              <a:rPr lang="en-US" sz="2800" b="1" dirty="0" smtClean="0">
                <a:effectLst/>
                <a:latin typeface="Times New Roman"/>
                <a:ea typeface="Calibri"/>
              </a:rPr>
              <a:t>Tan</a:t>
            </a:r>
            <a:r>
              <a:rPr lang="en-US" sz="2800" dirty="0" smtClean="0">
                <a:effectLst/>
                <a:latin typeface="Times New Roman"/>
                <a:ea typeface="Calibri"/>
              </a:rPr>
              <a:t>’s </a:t>
            </a:r>
            <a:r>
              <a:rPr lang="en-US" sz="2800" b="1" i="1" dirty="0" smtClean="0">
                <a:effectLst/>
                <a:latin typeface="Times New Roman"/>
                <a:ea typeface="Calibri"/>
              </a:rPr>
              <a:t>Saving Fish from Drowning </a:t>
            </a:r>
            <a:r>
              <a:rPr lang="en-US" sz="2800" dirty="0" smtClean="0">
                <a:effectLst/>
                <a:latin typeface="Times New Roman"/>
                <a:ea typeface="Calibri"/>
              </a:rPr>
              <a:t>(2006). </a:t>
            </a:r>
            <a:br>
              <a:rPr lang="en-US" sz="2800" dirty="0" smtClean="0">
                <a:effectLst/>
                <a:latin typeface="Times New Roman"/>
                <a:ea typeface="Calibri"/>
              </a:rPr>
            </a:br>
            <a:endParaRPr lang="ru-RU" sz="2800" dirty="0"/>
          </a:p>
        </p:txBody>
      </p:sp>
    </p:spTree>
    <p:extLst>
      <p:ext uri="{BB962C8B-B14F-4D97-AF65-F5344CB8AC3E}">
        <p14:creationId xmlns:p14="http://schemas.microsoft.com/office/powerpoint/2010/main" val="3850780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05325"/>
            <a:ext cx="8424936" cy="6107121"/>
          </a:xfrm>
          <a:prstGeom prst="rect">
            <a:avLst/>
          </a:prstGeom>
        </p:spPr>
        <p:txBody>
          <a:bodyPr wrap="square">
            <a:spAutoFit/>
          </a:bodyPr>
          <a:lstStyle/>
          <a:p>
            <a:pPr algn="ctr">
              <a:lnSpc>
                <a:spcPct val="115000"/>
              </a:lnSpc>
              <a:spcBef>
                <a:spcPts val="375"/>
              </a:spcBef>
              <a:spcAft>
                <a:spcPts val="750"/>
              </a:spcAft>
            </a:pPr>
            <a:r>
              <a:rPr lang="en-US" sz="2400" b="1" dirty="0" smtClean="0">
                <a:effectLst/>
                <a:latin typeface="Times New Roman" panose="02020603050405020304" pitchFamily="18" charset="0"/>
                <a:ea typeface="Times New Roman"/>
                <a:cs typeface="Times New Roman" panose="02020603050405020304" pitchFamily="18" charset="0"/>
              </a:rPr>
              <a:t>V. The Immigrant Experience</a:t>
            </a:r>
            <a:endParaRPr lang="ru-RU" sz="2400" b="1" dirty="0" smtClean="0">
              <a:effectLst/>
              <a:latin typeface="Times New Roman" panose="02020603050405020304" pitchFamily="18" charset="0"/>
              <a:ea typeface="Times New Roman"/>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1990’s also saw the rise of the poet and critic </a:t>
            </a:r>
            <a:r>
              <a:rPr lang="en-US" sz="2400" b="1" dirty="0" smtClean="0">
                <a:effectLst/>
                <a:latin typeface="Times New Roman" panose="02020603050405020304" pitchFamily="18" charset="0"/>
                <a:ea typeface="Calibri"/>
                <a:cs typeface="Times New Roman" panose="02020603050405020304" pitchFamily="18" charset="0"/>
              </a:rPr>
              <a:t>Shirley </a:t>
            </a:r>
            <a:r>
              <a:rPr lang="en-US" sz="2400" b="1" dirty="0" err="1" smtClean="0">
                <a:effectLst/>
                <a:latin typeface="Times New Roman" panose="02020603050405020304" pitchFamily="18" charset="0"/>
                <a:ea typeface="Calibri"/>
                <a:cs typeface="Times New Roman" panose="02020603050405020304" pitchFamily="18" charset="0"/>
              </a:rPr>
              <a:t>Geok-lin</a:t>
            </a:r>
            <a:r>
              <a:rPr lang="en-US" sz="2400" b="1" dirty="0" smtClean="0">
                <a:effectLst/>
                <a:latin typeface="Times New Roman" panose="02020603050405020304" pitchFamily="18" charset="0"/>
                <a:ea typeface="Calibri"/>
                <a:cs typeface="Times New Roman" panose="02020603050405020304" pitchFamily="18" charset="0"/>
              </a:rPr>
              <a:t> Lim</a:t>
            </a:r>
            <a:r>
              <a:rPr lang="en-US" sz="2400" dirty="0" smtClean="0">
                <a:effectLst/>
                <a:latin typeface="Times New Roman" panose="02020603050405020304" pitchFamily="18" charset="0"/>
                <a:ea typeface="Calibri"/>
                <a:cs typeface="Times New Roman" panose="02020603050405020304" pitchFamily="18" charset="0"/>
              </a:rPr>
              <a:t>, a first-generation immigrant from Malaysia. Her memoir </a:t>
            </a:r>
            <a:r>
              <a:rPr lang="en-US" sz="2400" b="1" i="1" dirty="0" smtClean="0">
                <a:effectLst/>
                <a:latin typeface="Times New Roman" panose="02020603050405020304" pitchFamily="18" charset="0"/>
                <a:ea typeface="Calibri"/>
                <a:cs typeface="Times New Roman" panose="02020603050405020304" pitchFamily="18" charset="0"/>
              </a:rPr>
              <a:t>Among the White Moon Faces</a:t>
            </a:r>
            <a:r>
              <a:rPr lang="en-US" sz="2400" dirty="0" smtClean="0">
                <a:effectLst/>
                <a:latin typeface="Times New Roman" panose="02020603050405020304" pitchFamily="18" charset="0"/>
                <a:ea typeface="Calibri"/>
                <a:cs typeface="Times New Roman" panose="02020603050405020304" pitchFamily="18" charset="0"/>
              </a:rPr>
              <a:t> (1996) </a:t>
            </a:r>
            <a:r>
              <a:rPr lang="en-US" sz="2400" i="1" dirty="0" smtClean="0">
                <a:effectLst/>
                <a:latin typeface="Times New Roman" panose="02020603050405020304" pitchFamily="18" charset="0"/>
                <a:ea typeface="Calibri"/>
                <a:cs typeface="Times New Roman" panose="02020603050405020304" pitchFamily="18" charset="0"/>
              </a:rPr>
              <a:t>won the American Book Award</a:t>
            </a:r>
            <a:r>
              <a:rPr lang="en-US" sz="2400" dirty="0" smtClean="0">
                <a:effectLst/>
                <a:latin typeface="Times New Roman" panose="02020603050405020304" pitchFamily="18" charset="0"/>
                <a:ea typeface="Calibri"/>
                <a:cs typeface="Times New Roman" panose="02020603050405020304" pitchFamily="18" charset="0"/>
              </a:rPr>
              <a:t>. Lim also brought further critical attention to Asian American literature through her work as a college English professor.</a:t>
            </a:r>
            <a:endParaRPr lang="ru-RU" sz="2400" dirty="0" smtClean="0">
              <a:effectLst/>
              <a:latin typeface="Times New Roman" panose="02020603050405020304" pitchFamily="18" charset="0"/>
              <a:ea typeface="Calibri"/>
              <a:cs typeface="Times New Roman" panose="02020603050405020304" pitchFamily="18" charset="0"/>
            </a:endParaRPr>
          </a:p>
          <a:p>
            <a:pPr indent="450215"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Another Asian American writer and college professor, </a:t>
            </a:r>
            <a:r>
              <a:rPr lang="en-US" sz="2400" b="1" dirty="0" err="1" smtClean="0">
                <a:effectLst/>
                <a:latin typeface="Times New Roman" panose="02020603050405020304" pitchFamily="18" charset="0"/>
                <a:ea typeface="Calibri"/>
                <a:cs typeface="Times New Roman" panose="02020603050405020304" pitchFamily="18" charset="0"/>
              </a:rPr>
              <a:t>Bharati</a:t>
            </a:r>
            <a:r>
              <a:rPr lang="en-US" sz="2400" b="1" dirty="0" smtClean="0">
                <a:effectLst/>
                <a:latin typeface="Times New Roman" panose="02020603050405020304" pitchFamily="18" charset="0"/>
                <a:ea typeface="Calibri"/>
                <a:cs typeface="Times New Roman" panose="02020603050405020304" pitchFamily="18" charset="0"/>
              </a:rPr>
              <a:t> Mukherjee</a:t>
            </a:r>
            <a:r>
              <a:rPr lang="en-US" sz="2400" dirty="0" smtClean="0">
                <a:effectLst/>
                <a:latin typeface="Times New Roman" panose="02020603050405020304" pitchFamily="18" charset="0"/>
                <a:ea typeface="Calibri"/>
                <a:cs typeface="Times New Roman" panose="02020603050405020304" pitchFamily="18" charset="0"/>
              </a:rPr>
              <a:t>, published her first novel, </a:t>
            </a:r>
            <a:r>
              <a:rPr lang="en-US" sz="2400" b="1" i="1" dirty="0" smtClean="0">
                <a:effectLst/>
                <a:latin typeface="Times New Roman" panose="02020603050405020304" pitchFamily="18" charset="0"/>
                <a:ea typeface="Calibri"/>
                <a:cs typeface="Times New Roman" panose="02020603050405020304" pitchFamily="18" charset="0"/>
              </a:rPr>
              <a:t>The Tiger’s Daughter</a:t>
            </a:r>
            <a:r>
              <a:rPr lang="en-US" sz="2400" dirty="0" smtClean="0">
                <a:effectLst/>
                <a:latin typeface="Times New Roman" panose="02020603050405020304" pitchFamily="18" charset="0"/>
                <a:ea typeface="Calibri"/>
                <a:cs typeface="Times New Roman" panose="02020603050405020304" pitchFamily="18" charset="0"/>
              </a:rPr>
              <a:t>, in 1971. Her novel focuses on the vaguely autobiographical journey back to India of a Bengali-born Indian girl educated and married in America. Mukherjee later turned to historical fiction, closing a two-volume tale of Indian rebellion against British colonialism in </a:t>
            </a:r>
            <a:r>
              <a:rPr lang="en-US" sz="2400" b="1" i="1" dirty="0" smtClean="0">
                <a:effectLst/>
                <a:latin typeface="Times New Roman" panose="02020603050405020304" pitchFamily="18" charset="0"/>
                <a:ea typeface="Calibri"/>
                <a:cs typeface="Times New Roman" panose="02020603050405020304" pitchFamily="18" charset="0"/>
              </a:rPr>
              <a:t>The Tree Bride</a:t>
            </a:r>
            <a:r>
              <a:rPr lang="en-US" sz="2400" dirty="0" smtClean="0">
                <a:effectLst/>
                <a:latin typeface="Times New Roman" panose="02020603050405020304" pitchFamily="18" charset="0"/>
                <a:ea typeface="Calibri"/>
                <a:cs typeface="Times New Roman" panose="02020603050405020304" pitchFamily="18" charset="0"/>
              </a:rPr>
              <a:t> (2004)</a:t>
            </a:r>
            <a:r>
              <a:rPr lang="en-US" dirty="0" smtClean="0">
                <a:effectLst/>
                <a:latin typeface="Times New Roman"/>
                <a:ea typeface="Calibri"/>
                <a:cs typeface="Times New Roman"/>
              </a:rPr>
              <a:t>.</a:t>
            </a:r>
            <a:endParaRPr lang="ru-RU" sz="1400" dirty="0">
              <a:effectLst/>
              <a:latin typeface="Calibri"/>
              <a:ea typeface="Calibri"/>
              <a:cs typeface="Times New Roman"/>
            </a:endParaRPr>
          </a:p>
        </p:txBody>
      </p:sp>
    </p:spTree>
    <p:extLst>
      <p:ext uri="{BB962C8B-B14F-4D97-AF65-F5344CB8AC3E}">
        <p14:creationId xmlns:p14="http://schemas.microsoft.com/office/powerpoint/2010/main" val="3806440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136904" cy="5613845"/>
          </a:xfrm>
          <a:prstGeom prst="rect">
            <a:avLst/>
          </a:prstGeom>
        </p:spPr>
        <p:txBody>
          <a:bodyPr wrap="square">
            <a:spAutoFit/>
          </a:bodyPr>
          <a:lstStyle/>
          <a:p>
            <a:pPr indent="450215" algn="just">
              <a:lnSpc>
                <a:spcPct val="115000"/>
              </a:lnSpc>
              <a:spcAft>
                <a:spcPts val="0"/>
              </a:spcAft>
            </a:pPr>
            <a:r>
              <a:rPr lang="en-US" sz="2400" dirty="0" smtClean="0">
                <a:effectLst/>
                <a:latin typeface="Times New Roman"/>
                <a:ea typeface="Calibri"/>
                <a:cs typeface="Times New Roman"/>
              </a:rPr>
              <a:t>Many mainstream American readers continued to prefer writings by Asian American authors that focused on Asian American experiences, or at least on Asian topics. </a:t>
            </a:r>
          </a:p>
          <a:p>
            <a:pPr indent="450215" algn="just">
              <a:lnSpc>
                <a:spcPct val="115000"/>
              </a:lnSpc>
              <a:spcAft>
                <a:spcPts val="0"/>
              </a:spcAft>
            </a:pPr>
            <a:endParaRPr lang="en-US" sz="2400" dirty="0" smtClean="0">
              <a:effectLst/>
              <a:latin typeface="Times New Roman"/>
              <a:ea typeface="Calibri"/>
              <a:cs typeface="Times New Roman"/>
            </a:endParaRPr>
          </a:p>
          <a:p>
            <a:pPr indent="450215" algn="just">
              <a:lnSpc>
                <a:spcPct val="115000"/>
              </a:lnSpc>
              <a:spcAft>
                <a:spcPts val="0"/>
              </a:spcAft>
            </a:pPr>
            <a:r>
              <a:rPr lang="en-US" sz="2400" b="1" dirty="0" err="1" smtClean="0">
                <a:effectLst/>
                <a:latin typeface="Times New Roman"/>
                <a:ea typeface="Calibri"/>
                <a:cs typeface="Times New Roman"/>
              </a:rPr>
              <a:t>Jhumpa</a:t>
            </a:r>
            <a:r>
              <a:rPr lang="en-US" sz="2400" b="1" dirty="0" smtClean="0">
                <a:effectLst/>
                <a:latin typeface="Times New Roman"/>
                <a:ea typeface="Calibri"/>
                <a:cs typeface="Times New Roman"/>
              </a:rPr>
              <a:t> </a:t>
            </a:r>
            <a:r>
              <a:rPr lang="en-US" sz="2400" b="1" dirty="0" err="1" smtClean="0">
                <a:effectLst/>
                <a:latin typeface="Times New Roman"/>
                <a:ea typeface="Calibri"/>
                <a:cs typeface="Times New Roman"/>
              </a:rPr>
              <a:t>Lahiri</a:t>
            </a:r>
            <a:r>
              <a:rPr lang="en-US" sz="2400" dirty="0" err="1" smtClean="0">
                <a:effectLst/>
                <a:latin typeface="Times New Roman"/>
                <a:ea typeface="Calibri"/>
                <a:cs typeface="Times New Roman"/>
              </a:rPr>
              <a:t>’s</a:t>
            </a:r>
            <a:r>
              <a:rPr lang="en-US" sz="2400" dirty="0" smtClean="0">
                <a:effectLst/>
                <a:latin typeface="Times New Roman"/>
                <a:ea typeface="Calibri"/>
                <a:cs typeface="Times New Roman"/>
              </a:rPr>
              <a:t> writings were successful in meeting this demand. Her first </a:t>
            </a:r>
            <a:r>
              <a:rPr lang="en-US" sz="2400" i="1" dirty="0" smtClean="0">
                <a:effectLst/>
                <a:latin typeface="Times New Roman"/>
                <a:ea typeface="Calibri"/>
                <a:cs typeface="Times New Roman"/>
              </a:rPr>
              <a:t>collection of short stories</a:t>
            </a:r>
            <a:r>
              <a:rPr lang="en-US" sz="2400" dirty="0" smtClean="0">
                <a:effectLst/>
                <a:latin typeface="Times New Roman"/>
                <a:ea typeface="Calibri"/>
                <a:cs typeface="Times New Roman"/>
              </a:rPr>
              <a:t> about first-generation Bengali immigrants, </a:t>
            </a:r>
            <a:r>
              <a:rPr lang="en-US" sz="2400" b="1" i="1" dirty="0" smtClean="0">
                <a:effectLst/>
                <a:latin typeface="Times New Roman"/>
                <a:ea typeface="Calibri"/>
                <a:cs typeface="Times New Roman"/>
              </a:rPr>
              <a:t>Interpreter of Maladies</a:t>
            </a:r>
            <a:r>
              <a:rPr lang="en-US" sz="2400" dirty="0" smtClean="0">
                <a:effectLst/>
                <a:latin typeface="Times New Roman"/>
                <a:ea typeface="Calibri"/>
                <a:cs typeface="Times New Roman"/>
              </a:rPr>
              <a:t> (1999), won for her </a:t>
            </a:r>
            <a:r>
              <a:rPr lang="en-US" sz="2400" i="1" dirty="0" smtClean="0">
                <a:effectLst/>
                <a:latin typeface="Times New Roman"/>
                <a:ea typeface="Calibri"/>
                <a:cs typeface="Times New Roman"/>
              </a:rPr>
              <a:t>the Pulitzer Prize for Fiction in 2000</a:t>
            </a:r>
            <a:r>
              <a:rPr lang="en-US" sz="2400" dirty="0" smtClean="0">
                <a:effectLst/>
                <a:latin typeface="Times New Roman"/>
                <a:ea typeface="Calibri"/>
                <a:cs typeface="Times New Roman"/>
              </a:rPr>
              <a:t>.</a:t>
            </a:r>
          </a:p>
          <a:p>
            <a:pPr indent="450215" algn="just">
              <a:lnSpc>
                <a:spcPct val="115000"/>
              </a:lnSpc>
              <a:spcAft>
                <a:spcPts val="0"/>
              </a:spcAft>
            </a:pPr>
            <a:r>
              <a:rPr lang="en-US" sz="2400" dirty="0" smtClean="0">
                <a:effectLst/>
                <a:latin typeface="Times New Roman"/>
                <a:ea typeface="Calibri"/>
                <a:cs typeface="Times New Roman"/>
              </a:rPr>
              <a:t> </a:t>
            </a:r>
          </a:p>
          <a:p>
            <a:pPr indent="450215" algn="just">
              <a:lnSpc>
                <a:spcPct val="115000"/>
              </a:lnSpc>
              <a:spcAft>
                <a:spcPts val="0"/>
              </a:spcAft>
            </a:pPr>
            <a:r>
              <a:rPr lang="en-US" sz="2400" dirty="0" smtClean="0">
                <a:effectLst/>
                <a:latin typeface="Times New Roman"/>
                <a:ea typeface="Calibri"/>
                <a:cs typeface="Times New Roman"/>
              </a:rPr>
              <a:t>In 2008, her novel about second- and third-generation Asian Indian Americans, </a:t>
            </a:r>
            <a:r>
              <a:rPr lang="en-US" sz="2400" b="1" i="1" dirty="0" smtClean="0">
                <a:effectLst/>
                <a:latin typeface="Times New Roman"/>
                <a:ea typeface="Calibri"/>
                <a:cs typeface="Times New Roman"/>
              </a:rPr>
              <a:t>Unaccustomed Earth</a:t>
            </a:r>
            <a:r>
              <a:rPr lang="en-US" sz="2400" dirty="0" smtClean="0">
                <a:effectLst/>
                <a:latin typeface="Times New Roman"/>
                <a:ea typeface="Calibri"/>
                <a:cs typeface="Times New Roman"/>
              </a:rPr>
              <a:t> (2008), </a:t>
            </a:r>
            <a:r>
              <a:rPr lang="en-US" sz="2400" i="1" dirty="0" smtClean="0">
                <a:effectLst/>
                <a:latin typeface="Times New Roman"/>
                <a:ea typeface="Calibri"/>
                <a:cs typeface="Times New Roman"/>
              </a:rPr>
              <a:t>topped the bestseller list of The New York Times</a:t>
            </a:r>
            <a:r>
              <a:rPr lang="en-US" sz="2400" dirty="0" smtClean="0">
                <a:effectLst/>
                <a:latin typeface="Times New Roman"/>
                <a:ea typeface="Calibri"/>
                <a:cs typeface="Times New Roman"/>
              </a:rPr>
              <a:t> during the week in which it was published. </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059783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a:t>Jhumpa</a:t>
            </a:r>
            <a:r>
              <a:rPr lang="en-US" dirty="0"/>
              <a:t> </a:t>
            </a:r>
            <a:r>
              <a:rPr lang="en-US" dirty="0" err="1"/>
              <a:t>Lahiri</a:t>
            </a:r>
            <a:endParaRPr lang="ru-RU"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1628800"/>
            <a:ext cx="4464495"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0602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64704"/>
            <a:ext cx="8280920" cy="4552015"/>
          </a:xfrm>
          <a:prstGeom prst="rect">
            <a:avLst/>
          </a:prstGeom>
        </p:spPr>
        <p:txBody>
          <a:bodyPr wrap="square">
            <a:spAutoFit/>
          </a:bodyPr>
          <a:lstStyle/>
          <a:p>
            <a:pPr indent="450215" algn="just">
              <a:lnSpc>
                <a:spcPct val="115000"/>
              </a:lnSpc>
              <a:spcAft>
                <a:spcPts val="0"/>
              </a:spcAft>
            </a:pPr>
            <a:r>
              <a:rPr lang="en-US" sz="2800" dirty="0" smtClean="0">
                <a:effectLst/>
                <a:latin typeface="Times New Roman"/>
                <a:ea typeface="Calibri"/>
                <a:cs typeface="Times New Roman"/>
              </a:rPr>
              <a:t>As Asian American literature has matured, some authors have strived to move beyond immigrant themes and autobiographical works. </a:t>
            </a:r>
          </a:p>
          <a:p>
            <a:pPr indent="450215" algn="just">
              <a:lnSpc>
                <a:spcPct val="115000"/>
              </a:lnSpc>
              <a:spcAft>
                <a:spcPts val="0"/>
              </a:spcAft>
            </a:pPr>
            <a:r>
              <a:rPr lang="en-US" sz="2800" dirty="0" smtClean="0">
                <a:effectLst/>
                <a:latin typeface="Times New Roman"/>
                <a:ea typeface="Calibri"/>
                <a:cs typeface="Times New Roman"/>
              </a:rPr>
              <a:t>In general, however, Asian American writers who have tried to do this have had limited success. </a:t>
            </a:r>
          </a:p>
          <a:p>
            <a:pPr indent="450215" algn="just">
              <a:lnSpc>
                <a:spcPct val="115000"/>
              </a:lnSpc>
              <a:spcAft>
                <a:spcPts val="0"/>
              </a:spcAft>
            </a:pPr>
            <a:endParaRPr lang="en-US" sz="2800" dirty="0">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For example, </a:t>
            </a:r>
            <a:r>
              <a:rPr lang="en-US" sz="2800" b="1" dirty="0" smtClean="0">
                <a:effectLst/>
                <a:latin typeface="Times New Roman"/>
                <a:ea typeface="Calibri"/>
                <a:cs typeface="Times New Roman"/>
              </a:rPr>
              <a:t>Cynthia </a:t>
            </a:r>
            <a:r>
              <a:rPr lang="en-US" sz="2800" b="1" dirty="0" err="1" smtClean="0">
                <a:effectLst/>
                <a:latin typeface="Times New Roman"/>
                <a:ea typeface="Calibri"/>
                <a:cs typeface="Times New Roman"/>
              </a:rPr>
              <a:t>Kadohata</a:t>
            </a:r>
            <a:r>
              <a:rPr lang="en-US" sz="2800" dirty="0" smtClean="0">
                <a:effectLst/>
                <a:latin typeface="Times New Roman"/>
                <a:ea typeface="Calibri"/>
                <a:cs typeface="Times New Roman"/>
              </a:rPr>
              <a:t> and </a:t>
            </a:r>
            <a:r>
              <a:rPr lang="en-US" sz="2800" b="1" dirty="0" smtClean="0">
                <a:effectLst/>
                <a:latin typeface="Times New Roman"/>
                <a:ea typeface="Calibri"/>
                <a:cs typeface="Times New Roman"/>
              </a:rPr>
              <a:t>Chang-Rae Lee</a:t>
            </a:r>
            <a:r>
              <a:rPr lang="en-US" sz="2800" dirty="0" smtClean="0">
                <a:effectLst/>
                <a:latin typeface="Times New Roman"/>
                <a:ea typeface="Calibri"/>
                <a:cs typeface="Times New Roman"/>
              </a:rPr>
              <a:t> both moved away from celebrated first works that focused on immigrant Asian Americans. </a:t>
            </a:r>
            <a:endParaRPr lang="ru-RU" sz="2800" dirty="0">
              <a:effectLst/>
              <a:latin typeface="Calibri"/>
              <a:ea typeface="Calibri"/>
              <a:cs typeface="Times New Roman"/>
            </a:endParaRPr>
          </a:p>
        </p:txBody>
      </p:sp>
    </p:spTree>
    <p:extLst>
      <p:ext uri="{BB962C8B-B14F-4D97-AF65-F5344CB8AC3E}">
        <p14:creationId xmlns:p14="http://schemas.microsoft.com/office/powerpoint/2010/main" val="14648121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Cynthia </a:t>
            </a:r>
            <a:r>
              <a:rPr lang="en-US" dirty="0" err="1"/>
              <a:t>Kadohata</a:t>
            </a:r>
            <a:r>
              <a:rPr lang="en-US" dirty="0"/>
              <a:t> and Chang-Rae Lee</a:t>
            </a:r>
            <a:endParaRPr lang="ru-RU"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916832"/>
            <a:ext cx="3371264" cy="352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988840"/>
            <a:ext cx="309634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09702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20688"/>
            <a:ext cx="7920880" cy="5543056"/>
          </a:xfrm>
          <a:prstGeom prst="rect">
            <a:avLst/>
          </a:prstGeom>
        </p:spPr>
        <p:txBody>
          <a:bodyPr wrap="square">
            <a:spAutoFit/>
          </a:bodyPr>
          <a:lstStyle/>
          <a:p>
            <a:pPr indent="450215" algn="just">
              <a:lnSpc>
                <a:spcPct val="115000"/>
              </a:lnSpc>
              <a:spcAft>
                <a:spcPts val="0"/>
              </a:spcAft>
            </a:pPr>
            <a:r>
              <a:rPr lang="en-US" sz="2800" b="1" dirty="0" err="1" smtClean="0">
                <a:effectLst/>
                <a:latin typeface="Times New Roman"/>
                <a:ea typeface="Calibri"/>
                <a:cs typeface="Times New Roman"/>
              </a:rPr>
              <a:t>Kadohata</a:t>
            </a:r>
            <a:r>
              <a:rPr lang="en-US" sz="2800" dirty="0" err="1" smtClean="0">
                <a:effectLst/>
                <a:latin typeface="Times New Roman"/>
                <a:ea typeface="Calibri"/>
                <a:cs typeface="Times New Roman"/>
              </a:rPr>
              <a:t>’s</a:t>
            </a:r>
            <a:r>
              <a:rPr lang="en-US" sz="2800" dirty="0" smtClean="0">
                <a:effectLst/>
                <a:latin typeface="Times New Roman"/>
                <a:ea typeface="Calibri"/>
                <a:cs typeface="Times New Roman"/>
              </a:rPr>
              <a:t> </a:t>
            </a:r>
            <a:r>
              <a:rPr lang="en-US" sz="2800" b="1" i="1" dirty="0" smtClean="0">
                <a:effectLst/>
                <a:latin typeface="Times New Roman"/>
                <a:ea typeface="Calibri"/>
                <a:cs typeface="Times New Roman"/>
              </a:rPr>
              <a:t>The Floating World</a:t>
            </a:r>
            <a:r>
              <a:rPr lang="en-US" sz="2800" dirty="0" smtClean="0">
                <a:effectLst/>
                <a:latin typeface="Times New Roman"/>
                <a:ea typeface="Calibri"/>
                <a:cs typeface="Times New Roman"/>
              </a:rPr>
              <a:t> (1989) and </a:t>
            </a:r>
            <a:r>
              <a:rPr lang="en-US" sz="2800" b="1" dirty="0" smtClean="0">
                <a:effectLst/>
                <a:latin typeface="Times New Roman"/>
                <a:ea typeface="Calibri"/>
                <a:cs typeface="Times New Roman"/>
              </a:rPr>
              <a:t>Lee</a:t>
            </a:r>
            <a:r>
              <a:rPr lang="en-US" sz="2800" dirty="0" smtClean="0">
                <a:effectLst/>
                <a:latin typeface="Times New Roman"/>
                <a:ea typeface="Calibri"/>
                <a:cs typeface="Times New Roman"/>
              </a:rPr>
              <a:t>’s </a:t>
            </a:r>
            <a:r>
              <a:rPr lang="en-US" sz="2800" b="1" i="1" dirty="0" smtClean="0">
                <a:effectLst/>
                <a:latin typeface="Times New Roman"/>
                <a:ea typeface="Calibri"/>
                <a:cs typeface="Times New Roman"/>
              </a:rPr>
              <a:t>Native Speaker</a:t>
            </a:r>
            <a:r>
              <a:rPr lang="en-US" sz="2800" dirty="0" smtClean="0">
                <a:effectLst/>
                <a:latin typeface="Times New Roman"/>
                <a:ea typeface="Calibri"/>
                <a:cs typeface="Times New Roman"/>
              </a:rPr>
              <a:t> (1995) were both successes. </a:t>
            </a:r>
          </a:p>
          <a:p>
            <a:pPr indent="450215" algn="just">
              <a:lnSpc>
                <a:spcPct val="115000"/>
              </a:lnSpc>
              <a:spcAft>
                <a:spcPts val="0"/>
              </a:spcAft>
            </a:pPr>
            <a:endParaRPr lang="en-US" sz="2800" dirty="0">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In contrast, </a:t>
            </a:r>
            <a:r>
              <a:rPr lang="en-US" sz="2800" dirty="0" err="1" smtClean="0">
                <a:effectLst/>
                <a:latin typeface="Times New Roman"/>
                <a:ea typeface="Calibri"/>
                <a:cs typeface="Times New Roman"/>
              </a:rPr>
              <a:t>Kadohata’s</a:t>
            </a:r>
            <a:r>
              <a:rPr lang="en-US" sz="2800" dirty="0" smtClean="0">
                <a:effectLst/>
                <a:latin typeface="Times New Roman"/>
                <a:ea typeface="Calibri"/>
                <a:cs typeface="Times New Roman"/>
              </a:rPr>
              <a:t> </a:t>
            </a:r>
            <a:r>
              <a:rPr lang="en-US" sz="2800" i="1" dirty="0" smtClean="0">
                <a:effectLst/>
                <a:latin typeface="Times New Roman"/>
                <a:ea typeface="Calibri"/>
                <a:cs typeface="Times New Roman"/>
              </a:rPr>
              <a:t>science-fiction novel</a:t>
            </a:r>
            <a:r>
              <a:rPr lang="en-US" sz="2800" dirty="0" smtClean="0">
                <a:effectLst/>
                <a:latin typeface="Times New Roman"/>
                <a:ea typeface="Calibri"/>
                <a:cs typeface="Times New Roman"/>
              </a:rPr>
              <a:t> </a:t>
            </a:r>
            <a:r>
              <a:rPr lang="en-US" sz="2800" b="1" i="1" dirty="0" smtClean="0">
                <a:effectLst/>
                <a:latin typeface="Times New Roman"/>
                <a:ea typeface="Calibri"/>
                <a:cs typeface="Times New Roman"/>
              </a:rPr>
              <a:t>In the Heart of the Valley of Love</a:t>
            </a:r>
            <a:r>
              <a:rPr lang="en-US" sz="2800" dirty="0" smtClean="0">
                <a:effectLst/>
                <a:latin typeface="Times New Roman"/>
                <a:ea typeface="Calibri"/>
                <a:cs typeface="Times New Roman"/>
              </a:rPr>
              <a:t> (1992) flopped. </a:t>
            </a:r>
          </a:p>
          <a:p>
            <a:pPr indent="450215" algn="just">
              <a:lnSpc>
                <a:spcPct val="115000"/>
              </a:lnSpc>
              <a:spcAft>
                <a:spcPts val="0"/>
              </a:spcAft>
            </a:pPr>
            <a:r>
              <a:rPr lang="en-US" sz="2800" dirty="0" smtClean="0">
                <a:effectLst/>
                <a:latin typeface="Times New Roman"/>
                <a:ea typeface="Calibri"/>
                <a:cs typeface="Times New Roman"/>
              </a:rPr>
              <a:t>However, she regained her audience with </a:t>
            </a:r>
            <a:r>
              <a:rPr lang="en-US" sz="2800" b="1" i="1" dirty="0" smtClean="0">
                <a:effectLst/>
                <a:latin typeface="Times New Roman"/>
                <a:ea typeface="Calibri"/>
                <a:cs typeface="Times New Roman"/>
              </a:rPr>
              <a:t>Kira-</a:t>
            </a:r>
            <a:r>
              <a:rPr lang="en-US" sz="2800" b="1" i="1" dirty="0" err="1" smtClean="0">
                <a:effectLst/>
                <a:latin typeface="Times New Roman"/>
                <a:ea typeface="Calibri"/>
                <a:cs typeface="Times New Roman"/>
              </a:rPr>
              <a:t>kira</a:t>
            </a:r>
            <a:r>
              <a:rPr lang="en-US" sz="2800" dirty="0" smtClean="0">
                <a:effectLst/>
                <a:latin typeface="Times New Roman"/>
                <a:ea typeface="Calibri"/>
                <a:cs typeface="Times New Roman"/>
              </a:rPr>
              <a:t> (2004), the story of two Japanese American sisters that won the Newbery Medal. </a:t>
            </a:r>
          </a:p>
          <a:p>
            <a:pPr indent="450215" algn="just">
              <a:lnSpc>
                <a:spcPct val="115000"/>
              </a:lnSpc>
              <a:spcAft>
                <a:spcPts val="0"/>
              </a:spcAft>
            </a:pPr>
            <a:endParaRPr lang="en-US" sz="2800" dirty="0">
              <a:latin typeface="Times New Roman"/>
              <a:ea typeface="Calibri"/>
              <a:cs typeface="Times New Roman"/>
            </a:endParaRPr>
          </a:p>
          <a:p>
            <a:pPr indent="450215" algn="just">
              <a:lnSpc>
                <a:spcPct val="115000"/>
              </a:lnSpc>
              <a:spcAft>
                <a:spcPts val="0"/>
              </a:spcAft>
            </a:pPr>
            <a:r>
              <a:rPr lang="en-US" sz="2800" dirty="0" smtClean="0">
                <a:effectLst/>
                <a:latin typeface="Times New Roman"/>
                <a:ea typeface="Calibri"/>
                <a:cs typeface="Times New Roman"/>
              </a:rPr>
              <a:t>Lee’s novel </a:t>
            </a:r>
            <a:r>
              <a:rPr lang="en-US" sz="2800" b="1" i="1" dirty="0" smtClean="0">
                <a:effectLst/>
                <a:latin typeface="Times New Roman"/>
                <a:ea typeface="Calibri"/>
                <a:cs typeface="Times New Roman"/>
              </a:rPr>
              <a:t>Aloft</a:t>
            </a:r>
            <a:r>
              <a:rPr lang="en-US" sz="2800" dirty="0" smtClean="0">
                <a:effectLst/>
                <a:latin typeface="Times New Roman"/>
                <a:ea typeface="Calibri"/>
                <a:cs typeface="Times New Roman"/>
              </a:rPr>
              <a:t> (2004), with an Italian American protagonist, failed to attract critics and readers</a:t>
            </a:r>
            <a:r>
              <a:rPr lang="en-US" dirty="0" smtClean="0">
                <a:effectLst/>
                <a:latin typeface="Times New Roman"/>
                <a:ea typeface="Calibri"/>
                <a:cs typeface="Times New Roman"/>
              </a:rPr>
              <a:t>. </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42470026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800" i="1" dirty="0">
                <a:solidFill>
                  <a:schemeClr val="tx1"/>
                </a:solidFill>
              </a:rPr>
              <a:t>Lisa See</a:t>
            </a:r>
            <a:endParaRPr lang="ru-RU" sz="2800" i="1" dirty="0">
              <a:solidFill>
                <a:schemeClr val="tx1"/>
              </a:solidFill>
            </a:endParaRPr>
          </a:p>
        </p:txBody>
      </p:sp>
      <p:sp>
        <p:nvSpPr>
          <p:cNvPr id="3" name="Текст 2"/>
          <p:cNvSpPr>
            <a:spLocks noGrp="1"/>
          </p:cNvSpPr>
          <p:nvPr>
            <p:ph type="body" idx="2"/>
          </p:nvPr>
        </p:nvSpPr>
        <p:spPr/>
        <p:txBody>
          <a:bodyPr>
            <a:noAutofit/>
          </a:bodyPr>
          <a:lstStyle/>
          <a:p>
            <a:pPr algn="just"/>
            <a:r>
              <a:rPr lang="en-US" sz="2000" b="1" dirty="0">
                <a:solidFill>
                  <a:schemeClr val="tx1"/>
                </a:solidFill>
                <a:latin typeface="Times New Roman"/>
                <a:ea typeface="Calibri"/>
              </a:rPr>
              <a:t>Lisa See</a:t>
            </a:r>
            <a:r>
              <a:rPr lang="en-US" sz="2000" dirty="0">
                <a:solidFill>
                  <a:schemeClr val="tx1"/>
                </a:solidFill>
                <a:latin typeface="Times New Roman"/>
                <a:ea typeface="Calibri"/>
              </a:rPr>
              <a:t>, who gained literary fame with her family memoir </a:t>
            </a:r>
            <a:r>
              <a:rPr lang="en-US" sz="2000" b="1" i="1" dirty="0">
                <a:solidFill>
                  <a:schemeClr val="tx1"/>
                </a:solidFill>
                <a:latin typeface="Times New Roman"/>
                <a:ea typeface="Calibri"/>
              </a:rPr>
              <a:t>On Gold Mountain </a:t>
            </a:r>
            <a:r>
              <a:rPr lang="en-US" sz="2000" dirty="0">
                <a:solidFill>
                  <a:schemeClr val="tx1"/>
                </a:solidFill>
                <a:latin typeface="Times New Roman"/>
                <a:ea typeface="Calibri"/>
              </a:rPr>
              <a:t>(1995), triggered by the rare occurrence of her Chinese great-grandfather marrying an European American, gave her subsequent works Asian—but not necessarily Asian American— themes. Her novel </a:t>
            </a:r>
            <a:r>
              <a:rPr lang="en-US" sz="2000" b="1" i="1" dirty="0">
                <a:solidFill>
                  <a:schemeClr val="tx1"/>
                </a:solidFill>
                <a:latin typeface="Times New Roman"/>
                <a:ea typeface="Calibri"/>
              </a:rPr>
              <a:t>Shanghai Girls</a:t>
            </a:r>
            <a:r>
              <a:rPr lang="en-US" sz="2000" dirty="0">
                <a:solidFill>
                  <a:schemeClr val="tx1"/>
                </a:solidFill>
                <a:latin typeface="Times New Roman"/>
                <a:ea typeface="Calibri"/>
              </a:rPr>
              <a:t> (2009) followed her heroines from China to America during the 1950’s. </a:t>
            </a:r>
            <a:endParaRPr lang="ru-RU" sz="2000" dirty="0">
              <a:solidFill>
                <a:schemeClr val="tx1"/>
              </a:solidFill>
            </a:endParaRPr>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139952" y="764704"/>
            <a:ext cx="4176463"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1664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400" i="1" dirty="0">
                <a:solidFill>
                  <a:schemeClr val="tx1"/>
                </a:solidFill>
              </a:rPr>
              <a:t>Laura Joh Rowland</a:t>
            </a:r>
            <a:endParaRPr lang="ru-RU" sz="2400" i="1" dirty="0">
              <a:solidFill>
                <a:schemeClr val="tx1"/>
              </a:solidFill>
            </a:endParaRPr>
          </a:p>
        </p:txBody>
      </p:sp>
      <p:sp>
        <p:nvSpPr>
          <p:cNvPr id="3" name="Текст 2"/>
          <p:cNvSpPr>
            <a:spLocks noGrp="1"/>
          </p:cNvSpPr>
          <p:nvPr>
            <p:ph type="body" idx="2"/>
          </p:nvPr>
        </p:nvSpPr>
        <p:spPr/>
        <p:txBody>
          <a:bodyPr>
            <a:normAutofit lnSpcReduction="10000"/>
          </a:bodyPr>
          <a:lstStyle/>
          <a:p>
            <a:pPr indent="450215" algn="just">
              <a:lnSpc>
                <a:spcPct val="115000"/>
              </a:lnSpc>
              <a:spcAft>
                <a:spcPts val="0"/>
              </a:spcAft>
            </a:pPr>
            <a:r>
              <a:rPr lang="en-US" sz="1800" dirty="0">
                <a:solidFill>
                  <a:schemeClr val="tx1"/>
                </a:solidFill>
                <a:latin typeface="Times New Roman" panose="02020603050405020304" pitchFamily="18" charset="0"/>
                <a:ea typeface="Calibri"/>
                <a:cs typeface="Times New Roman" panose="02020603050405020304" pitchFamily="18" charset="0"/>
              </a:rPr>
              <a:t>By the early twenty-first century, most Asian American literature still focused strongly on the Asian American immigrant experience and featured many Asian American immigrant characters. Those Asian American authors who sought alternative topics generally retained links to Asia. The </a:t>
            </a:r>
            <a:r>
              <a:rPr lang="en-US" sz="1800" i="1" dirty="0">
                <a:solidFill>
                  <a:schemeClr val="tx1"/>
                </a:solidFill>
                <a:latin typeface="Times New Roman" panose="02020603050405020304" pitchFamily="18" charset="0"/>
                <a:ea typeface="Calibri"/>
                <a:cs typeface="Times New Roman" panose="02020603050405020304" pitchFamily="18" charset="0"/>
              </a:rPr>
              <a:t>crime series</a:t>
            </a:r>
            <a:r>
              <a:rPr lang="en-US" sz="1800" dirty="0">
                <a:solidFill>
                  <a:schemeClr val="tx1"/>
                </a:solidFill>
                <a:latin typeface="Times New Roman" panose="02020603050405020304" pitchFamily="18" charset="0"/>
                <a:ea typeface="Calibri"/>
                <a:cs typeface="Times New Roman" panose="02020603050405020304" pitchFamily="18" charset="0"/>
              </a:rPr>
              <a:t> of </a:t>
            </a:r>
            <a:r>
              <a:rPr lang="en-US" sz="1800" b="1" dirty="0">
                <a:solidFill>
                  <a:schemeClr val="tx1"/>
                </a:solidFill>
                <a:latin typeface="Times New Roman" panose="02020603050405020304" pitchFamily="18" charset="0"/>
                <a:ea typeface="Calibri"/>
                <a:cs typeface="Times New Roman" panose="02020603050405020304" pitchFamily="18" charset="0"/>
              </a:rPr>
              <a:t>Laura Joh Rowland</a:t>
            </a:r>
            <a:r>
              <a:rPr lang="en-US" sz="1800" dirty="0">
                <a:solidFill>
                  <a:schemeClr val="tx1"/>
                </a:solidFill>
                <a:latin typeface="Times New Roman" panose="02020603050405020304" pitchFamily="18" charset="0"/>
                <a:ea typeface="Calibri"/>
                <a:cs typeface="Times New Roman" panose="02020603050405020304" pitchFamily="18" charset="0"/>
              </a:rPr>
              <a:t>, whose sleuth Sano Ichiro operates in seventeenth century Japan,</a:t>
            </a:r>
            <a:r>
              <a:rPr lang="en-US" sz="1800" dirty="0">
                <a:latin typeface="Times New Roman" panose="02020603050405020304" pitchFamily="18" charset="0"/>
                <a:ea typeface="Calibri"/>
                <a:cs typeface="Times New Roman" panose="02020603050405020304" pitchFamily="18" charset="0"/>
              </a:rPr>
              <a:t> was a noticeable example.</a:t>
            </a:r>
            <a:endParaRPr lang="ru-RU" sz="1800" dirty="0">
              <a:latin typeface="Times New Roman" panose="02020603050405020304" pitchFamily="18" charset="0"/>
              <a:ea typeface="Calibri"/>
              <a:cs typeface="Times New Roman" panose="02020603050405020304" pitchFamily="18" charset="0"/>
            </a:endParaRPr>
          </a:p>
          <a:p>
            <a:endParaRPr lang="ru-RU" dirty="0"/>
          </a:p>
        </p:txBody>
      </p:sp>
      <p:pic>
        <p:nvPicPr>
          <p:cNvPr id="819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139952" y="1052736"/>
            <a:ext cx="4104456"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102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WHAT IS ASIAN AMERICAN LITERATURE?</a:t>
            </a:r>
            <a:endParaRPr lang="ru-RU" dirty="0"/>
          </a:p>
        </p:txBody>
      </p:sp>
      <p:sp>
        <p:nvSpPr>
          <p:cNvPr id="3" name="Объект 2"/>
          <p:cNvSpPr>
            <a:spLocks noGrp="1"/>
          </p:cNvSpPr>
          <p:nvPr>
            <p:ph idx="1"/>
          </p:nvPr>
        </p:nvSpPr>
        <p:spPr/>
        <p:txBody>
          <a:bodyPr/>
          <a:lstStyle/>
          <a:p>
            <a:endParaRPr lang="ru-RU"/>
          </a:p>
        </p:txBody>
      </p:sp>
      <p:graphicFrame>
        <p:nvGraphicFramePr>
          <p:cNvPr id="4" name="Объект 3"/>
          <p:cNvGraphicFramePr>
            <a:graphicFrameLocks noChangeAspect="1"/>
          </p:cNvGraphicFramePr>
          <p:nvPr>
            <p:extLst>
              <p:ext uri="{D42A27DB-BD31-4B8C-83A1-F6EECF244321}">
                <p14:modId xmlns:p14="http://schemas.microsoft.com/office/powerpoint/2010/main" val="2964193483"/>
              </p:ext>
            </p:extLst>
          </p:nvPr>
        </p:nvGraphicFramePr>
        <p:xfrm>
          <a:off x="3635896" y="3284984"/>
          <a:ext cx="2320925" cy="488950"/>
        </p:xfrm>
        <a:graphic>
          <a:graphicData uri="http://schemas.openxmlformats.org/presentationml/2006/ole">
            <mc:AlternateContent xmlns:mc="http://schemas.openxmlformats.org/markup-compatibility/2006">
              <mc:Choice xmlns:v="urn:schemas-microsoft-com:vml" Requires="v">
                <p:oleObj spid="_x0000_s2051" name="Объект упаковщика для оболочки" showAsIcon="1" r:id="rId3" imgW="2320920" imgH="488520" progId="Package">
                  <p:embed/>
                </p:oleObj>
              </mc:Choice>
              <mc:Fallback>
                <p:oleObj name="Объект упаковщика для оболочки" showAsIcon="1" r:id="rId3" imgW="2320920" imgH="488520" progId="Package">
                  <p:embed/>
                  <p:pic>
                    <p:nvPicPr>
                      <p:cNvPr id="0" name=""/>
                      <p:cNvPicPr/>
                      <p:nvPr/>
                    </p:nvPicPr>
                    <p:blipFill>
                      <a:blip r:embed="rId4"/>
                      <a:stretch>
                        <a:fillRect/>
                      </a:stretch>
                    </p:blipFill>
                    <p:spPr>
                      <a:xfrm>
                        <a:off x="3635896" y="3284984"/>
                        <a:ext cx="2320925" cy="488950"/>
                      </a:xfrm>
                      <a:prstGeom prst="rect">
                        <a:avLst/>
                      </a:prstGeom>
                    </p:spPr>
                  </p:pic>
                </p:oleObj>
              </mc:Fallback>
            </mc:AlternateContent>
          </a:graphicData>
        </a:graphic>
      </p:graphicFrame>
    </p:spTree>
    <p:extLst>
      <p:ext uri="{BB962C8B-B14F-4D97-AF65-F5344CB8AC3E}">
        <p14:creationId xmlns:p14="http://schemas.microsoft.com/office/powerpoint/2010/main" val="1860348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Further Reading</a:t>
            </a:r>
            <a:endParaRPr lang="ru-RU" dirty="0"/>
          </a:p>
        </p:txBody>
      </p:sp>
      <p:sp>
        <p:nvSpPr>
          <p:cNvPr id="3" name="Объект 2"/>
          <p:cNvSpPr>
            <a:spLocks noGrp="1"/>
          </p:cNvSpPr>
          <p:nvPr>
            <p:ph idx="1"/>
          </p:nvPr>
        </p:nvSpPr>
        <p:spPr/>
        <p:txBody>
          <a:bodyPr>
            <a:normAutofit fontScale="92500" lnSpcReduction="20000"/>
          </a:bodyPr>
          <a:lstStyle/>
          <a:p>
            <a:pPr marL="800100" indent="-457200" algn="just">
              <a:buFont typeface="Wingdings" panose="05000000000000000000" pitchFamily="2" charset="2"/>
              <a:buChar char="q"/>
            </a:pPr>
            <a:r>
              <a:rPr lang="en-US" sz="2600" dirty="0" smtClean="0">
                <a:latin typeface="Times New Roman" panose="02020603050405020304" pitchFamily="18" charset="0"/>
                <a:ea typeface="Calibri"/>
                <a:cs typeface="Times New Roman" panose="02020603050405020304" pitchFamily="18" charset="0"/>
              </a:rPr>
              <a:t>Cheung</a:t>
            </a:r>
            <a:r>
              <a:rPr lang="en-US" sz="2600" dirty="0">
                <a:latin typeface="Times New Roman" panose="02020603050405020304" pitchFamily="18" charset="0"/>
                <a:ea typeface="Calibri"/>
                <a:cs typeface="Times New Roman" panose="02020603050405020304" pitchFamily="18" charset="0"/>
              </a:rPr>
              <a:t>, King-</a:t>
            </a:r>
            <a:r>
              <a:rPr lang="en-US" sz="2600" dirty="0" err="1">
                <a:latin typeface="Times New Roman" panose="02020603050405020304" pitchFamily="18" charset="0"/>
                <a:ea typeface="Calibri"/>
                <a:cs typeface="Times New Roman" panose="02020603050405020304" pitchFamily="18" charset="0"/>
              </a:rPr>
              <a:t>Kok</a:t>
            </a:r>
            <a:r>
              <a:rPr lang="en-US" sz="2600" dirty="0">
                <a:latin typeface="Times New Roman" panose="02020603050405020304" pitchFamily="18" charset="0"/>
                <a:ea typeface="Calibri"/>
                <a:cs typeface="Times New Roman" panose="02020603050405020304" pitchFamily="18" charset="0"/>
              </a:rPr>
              <a:t>, ed. Words Matter: Conversations with Asian American Writers. Honolulu: University of Hawaii Press, 2000. </a:t>
            </a:r>
          </a:p>
          <a:p>
            <a:pPr indent="0" algn="just">
              <a:buNone/>
            </a:pPr>
            <a:r>
              <a:rPr lang="en-US" sz="2600" i="1" dirty="0" smtClean="0">
                <a:latin typeface="Times New Roman" panose="02020603050405020304" pitchFamily="18" charset="0"/>
                <a:ea typeface="Calibri"/>
                <a:cs typeface="Times New Roman" panose="02020603050405020304" pitchFamily="18" charset="0"/>
              </a:rPr>
              <a:t>Interviews </a:t>
            </a:r>
            <a:r>
              <a:rPr lang="en-US" sz="2600" i="1" dirty="0">
                <a:latin typeface="Times New Roman" panose="02020603050405020304" pitchFamily="18" charset="0"/>
                <a:ea typeface="Calibri"/>
                <a:cs typeface="Times New Roman" panose="02020603050405020304" pitchFamily="18" charset="0"/>
              </a:rPr>
              <a:t>of nineteen Asian American authors who talk about the influence of the immigrant experience on their work.</a:t>
            </a:r>
            <a:r>
              <a:rPr lang="en-US" sz="2600" dirty="0">
                <a:latin typeface="Times New Roman" panose="02020603050405020304" pitchFamily="18" charset="0"/>
                <a:ea typeface="Calibri"/>
                <a:cs typeface="Times New Roman" panose="02020603050405020304" pitchFamily="18" charset="0"/>
              </a:rPr>
              <a:t> </a:t>
            </a:r>
            <a:endParaRPr lang="en-US" sz="2600" dirty="0" smtClean="0">
              <a:latin typeface="Times New Roman" panose="02020603050405020304" pitchFamily="18" charset="0"/>
              <a:ea typeface="Calibri"/>
              <a:cs typeface="Times New Roman" panose="02020603050405020304" pitchFamily="18" charset="0"/>
            </a:endParaRPr>
          </a:p>
          <a:p>
            <a:pPr indent="0" algn="just">
              <a:buNone/>
            </a:pPr>
            <a:endParaRPr lang="en-US" sz="2600" dirty="0">
              <a:latin typeface="Times New Roman" panose="02020603050405020304" pitchFamily="18" charset="0"/>
              <a:ea typeface="Calibri"/>
              <a:cs typeface="Times New Roman" panose="02020603050405020304" pitchFamily="18" charset="0"/>
            </a:endParaRPr>
          </a:p>
          <a:p>
            <a:pPr algn="just">
              <a:buFont typeface="Wingdings" panose="05000000000000000000" pitchFamily="2" charset="2"/>
              <a:buChar char="q"/>
            </a:pPr>
            <a:r>
              <a:rPr lang="en-US" sz="2600" dirty="0" smtClean="0">
                <a:latin typeface="Times New Roman" panose="02020603050405020304" pitchFamily="18" charset="0"/>
                <a:ea typeface="Calibri"/>
                <a:cs typeface="Times New Roman" panose="02020603050405020304" pitchFamily="18" charset="0"/>
              </a:rPr>
              <a:t>Huang</a:t>
            </a:r>
            <a:r>
              <a:rPr lang="en-US" sz="2600" dirty="0">
                <a:latin typeface="Times New Roman" panose="02020603050405020304" pitchFamily="18" charset="0"/>
                <a:ea typeface="Calibri"/>
                <a:cs typeface="Times New Roman" panose="02020603050405020304" pitchFamily="18" charset="0"/>
              </a:rPr>
              <a:t>, </a:t>
            </a:r>
            <a:r>
              <a:rPr lang="en-US" sz="2600" dirty="0" err="1">
                <a:latin typeface="Times New Roman" panose="02020603050405020304" pitchFamily="18" charset="0"/>
                <a:ea typeface="Calibri"/>
                <a:cs typeface="Times New Roman" panose="02020603050405020304" pitchFamily="18" charset="0"/>
              </a:rPr>
              <a:t>Guiyou</a:t>
            </a:r>
            <a:r>
              <a:rPr lang="en-US" sz="2600" dirty="0">
                <a:latin typeface="Times New Roman" panose="02020603050405020304" pitchFamily="18" charset="0"/>
                <a:ea typeface="Calibri"/>
                <a:cs typeface="Times New Roman" panose="02020603050405020304" pitchFamily="18" charset="0"/>
              </a:rPr>
              <a:t>. The Columbia Guide to Asian American Literature Since 1945. New York: Columbia University Press, 2006. </a:t>
            </a:r>
            <a:endParaRPr lang="en-US" sz="2600" dirty="0" smtClean="0">
              <a:latin typeface="Times New Roman" panose="02020603050405020304" pitchFamily="18" charset="0"/>
              <a:ea typeface="Calibri"/>
              <a:cs typeface="Times New Roman" panose="02020603050405020304" pitchFamily="18" charset="0"/>
            </a:endParaRPr>
          </a:p>
          <a:p>
            <a:pPr marL="0" indent="0" algn="just">
              <a:buNone/>
            </a:pPr>
            <a:r>
              <a:rPr lang="en-US" sz="2600" i="1" dirty="0" smtClean="0">
                <a:latin typeface="Times New Roman" panose="02020603050405020304" pitchFamily="18" charset="0"/>
                <a:ea typeface="Calibri"/>
                <a:cs typeface="Times New Roman" panose="02020603050405020304" pitchFamily="18" charset="0"/>
              </a:rPr>
              <a:t>Comprehensive </a:t>
            </a:r>
            <a:r>
              <a:rPr lang="en-US" sz="2600" i="1" dirty="0">
                <a:latin typeface="Times New Roman" panose="02020603050405020304" pitchFamily="18" charset="0"/>
                <a:ea typeface="Calibri"/>
                <a:cs typeface="Times New Roman" panose="02020603050405020304" pitchFamily="18" charset="0"/>
              </a:rPr>
              <a:t>reference work with narrative overview, six review chapters organized by literary forms and genres, a bibliography of literary criticism, and an overview of periodicals focused on Asian American literature. Readable, accessible, and well researched.</a:t>
            </a:r>
            <a:endParaRPr lang="ru-RU"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35310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712968" cy="6407716"/>
          </a:xfrm>
          <a:prstGeom prst="rect">
            <a:avLst/>
          </a:prstGeom>
        </p:spPr>
        <p:txBody>
          <a:bodyPr wrap="square">
            <a:spAutoFit/>
          </a:bodyPr>
          <a:lstStyle/>
          <a:p>
            <a:pPr marL="342900" indent="-342900" algn="just">
              <a:lnSpc>
                <a:spcPct val="115000"/>
              </a:lnSpc>
              <a:spcAft>
                <a:spcPts val="0"/>
              </a:spcAft>
              <a:buFont typeface="Wingdings" panose="05000000000000000000" pitchFamily="2" charset="2"/>
              <a:buChar char="q"/>
            </a:pPr>
            <a:r>
              <a:rPr lang="en-US" sz="2000" dirty="0" smtClean="0">
                <a:effectLst/>
                <a:latin typeface="Times New Roman" panose="02020603050405020304" pitchFamily="18" charset="0"/>
                <a:ea typeface="Calibri"/>
                <a:cs typeface="Times New Roman" panose="02020603050405020304" pitchFamily="18" charset="0"/>
              </a:rPr>
              <a:t>Kim, Elaine H. Asian American Literature: An Introduction to the Writings and Their Social Context. Philadelphia: Temple University Press, 1982. </a:t>
            </a:r>
            <a:r>
              <a:rPr lang="en-US" sz="2000" i="1" dirty="0" smtClean="0">
                <a:effectLst/>
                <a:latin typeface="Times New Roman" panose="02020603050405020304" pitchFamily="18" charset="0"/>
                <a:ea typeface="Calibri"/>
                <a:cs typeface="Times New Roman" panose="02020603050405020304" pitchFamily="18" charset="0"/>
              </a:rPr>
              <a:t>One of the first studies of the subject; still widely available and influential. A good starting point for the study of the emergence of Asian American literature.</a:t>
            </a:r>
            <a:endParaRPr lang="ru-RU" sz="2000" dirty="0" smtClean="0">
              <a:effectLst/>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Font typeface="Wingdings" panose="05000000000000000000" pitchFamily="2" charset="2"/>
              <a:buChar char="q"/>
            </a:pPr>
            <a:r>
              <a:rPr lang="en-US" sz="2000" dirty="0" smtClean="0">
                <a:effectLst/>
                <a:latin typeface="Times New Roman" panose="02020603050405020304" pitchFamily="18" charset="0"/>
                <a:ea typeface="Calibri"/>
                <a:cs typeface="Times New Roman" panose="02020603050405020304" pitchFamily="18" charset="0"/>
              </a:rPr>
              <a:t>Leonard, George J., ed. The Asian Pacific American Heritage: A Companion to Literature and the Arts. </a:t>
            </a:r>
            <a:r>
              <a:rPr lang="en-US" sz="2000" dirty="0" err="1" smtClean="0">
                <a:effectLst/>
                <a:latin typeface="Times New Roman" panose="02020603050405020304" pitchFamily="18" charset="0"/>
                <a:ea typeface="Calibri"/>
                <a:cs typeface="Times New Roman" panose="02020603050405020304" pitchFamily="18" charset="0"/>
              </a:rPr>
              <a:t>NewYork</a:t>
            </a:r>
            <a:r>
              <a:rPr lang="en-US" sz="2000" dirty="0" smtClean="0">
                <a:effectLst/>
                <a:latin typeface="Times New Roman" panose="02020603050405020304" pitchFamily="18" charset="0"/>
                <a:ea typeface="Calibri"/>
                <a:cs typeface="Times New Roman" panose="02020603050405020304" pitchFamily="18" charset="0"/>
              </a:rPr>
              <a:t>: Garland, 1999.</a:t>
            </a:r>
            <a:r>
              <a:rPr lang="en-US" sz="2000" i="1" dirty="0" smtClean="0">
                <a:effectLst/>
                <a:latin typeface="Times New Roman" panose="02020603050405020304" pitchFamily="18" charset="0"/>
                <a:ea typeface="Calibri"/>
                <a:cs typeface="Times New Roman" panose="02020603050405020304" pitchFamily="18" charset="0"/>
              </a:rPr>
              <a:t>Written for high school students, this volume contains a section on literature that is particularly useful, as it discusses major Asian American authors and places their works in their social and historical contexts.</a:t>
            </a:r>
            <a:endParaRPr lang="ru-RU" sz="2000" dirty="0" smtClean="0">
              <a:effectLst/>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Font typeface="Wingdings" panose="05000000000000000000" pitchFamily="2" charset="2"/>
              <a:buChar char="q"/>
            </a:pPr>
            <a:r>
              <a:rPr lang="en-US" sz="2000" dirty="0" smtClean="0">
                <a:effectLst/>
                <a:latin typeface="Times New Roman" panose="02020603050405020304" pitchFamily="18" charset="0"/>
                <a:ea typeface="Calibri"/>
                <a:cs typeface="Times New Roman" panose="02020603050405020304" pitchFamily="18" charset="0"/>
              </a:rPr>
              <a:t>Oh, </a:t>
            </a:r>
            <a:r>
              <a:rPr lang="en-US" sz="2000" dirty="0" err="1" smtClean="0">
                <a:effectLst/>
                <a:latin typeface="Times New Roman" panose="02020603050405020304" pitchFamily="18" charset="0"/>
                <a:ea typeface="Calibri"/>
                <a:cs typeface="Times New Roman" panose="02020603050405020304" pitchFamily="18" charset="0"/>
              </a:rPr>
              <a:t>Seiwoong</a:t>
            </a:r>
            <a:r>
              <a:rPr lang="en-US" sz="2000" dirty="0" smtClean="0">
                <a:effectLst/>
                <a:latin typeface="Times New Roman" panose="02020603050405020304" pitchFamily="18" charset="0"/>
                <a:ea typeface="Calibri"/>
                <a:cs typeface="Times New Roman" panose="02020603050405020304" pitchFamily="18" charset="0"/>
              </a:rPr>
              <a:t>, ed. Encyclopedia of Asian American Literature. New York: Facts On File, 2007. </a:t>
            </a:r>
            <a:r>
              <a:rPr lang="en-US" sz="2000" i="1" dirty="0" smtClean="0">
                <a:effectLst/>
                <a:latin typeface="Times New Roman" panose="02020603050405020304" pitchFamily="18" charset="0"/>
                <a:ea typeface="Calibri"/>
                <a:cs typeface="Times New Roman" panose="02020603050405020304" pitchFamily="18" charset="0"/>
              </a:rPr>
              <a:t>Comprehensive work with author entries, bibliography of secondary sources, and list of major literary works. Especially good for the study of individual writers.</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smtClean="0">
              <a:effectLst/>
              <a:latin typeface="Times New Roman" panose="02020603050405020304" pitchFamily="18" charset="0"/>
              <a:ea typeface="Calibri"/>
              <a:cs typeface="Times New Roman" panose="02020603050405020304" pitchFamily="18" charset="0"/>
            </a:endParaRPr>
          </a:p>
          <a:p>
            <a:pPr marL="342900" indent="-342900" algn="just">
              <a:lnSpc>
                <a:spcPct val="115000"/>
              </a:lnSpc>
              <a:spcAft>
                <a:spcPts val="0"/>
              </a:spcAft>
              <a:buFont typeface="Wingdings" panose="05000000000000000000" pitchFamily="2" charset="2"/>
              <a:buChar char="q"/>
            </a:pPr>
            <a:r>
              <a:rPr lang="en-US" sz="2000" dirty="0" smtClean="0">
                <a:effectLst/>
                <a:latin typeface="Times New Roman" panose="02020603050405020304" pitchFamily="18" charset="0"/>
                <a:ea typeface="Calibri"/>
                <a:cs typeface="Times New Roman" panose="02020603050405020304" pitchFamily="18" charset="0"/>
              </a:rPr>
              <a:t>Srikanth, </a:t>
            </a:r>
            <a:r>
              <a:rPr lang="en-US" sz="2000" dirty="0" err="1" smtClean="0">
                <a:effectLst/>
                <a:latin typeface="Times New Roman" panose="02020603050405020304" pitchFamily="18" charset="0"/>
                <a:ea typeface="Calibri"/>
                <a:cs typeface="Times New Roman" panose="02020603050405020304" pitchFamily="18" charset="0"/>
              </a:rPr>
              <a:t>Rajini</a:t>
            </a:r>
            <a:r>
              <a:rPr lang="en-US" sz="2000" dirty="0" smtClean="0">
                <a:effectLst/>
                <a:latin typeface="Times New Roman" panose="02020603050405020304" pitchFamily="18" charset="0"/>
                <a:ea typeface="Calibri"/>
                <a:cs typeface="Times New Roman" panose="02020603050405020304" pitchFamily="18" charset="0"/>
              </a:rPr>
              <a:t>. The World Next Door: South Asian American Literature and the Idea of America. Philadelphia: Temple University Press, 2004. </a:t>
            </a:r>
            <a:r>
              <a:rPr lang="en-US" sz="2000" i="1" dirty="0" smtClean="0">
                <a:effectLst/>
                <a:latin typeface="Times New Roman" panose="02020603050405020304" pitchFamily="18" charset="0"/>
                <a:ea typeface="Calibri"/>
                <a:cs typeface="Times New Roman" panose="02020603050405020304" pitchFamily="18" charset="0"/>
              </a:rPr>
              <a:t>Scholarly analysis of Asian Indian authors that focuses on the interaction of literature and the immigrant experience. The book’s last chap</a:t>
            </a:r>
            <a:r>
              <a:rPr lang="en-US" i="1" dirty="0" smtClean="0">
                <a:effectLst/>
                <a:latin typeface="Times New Roman"/>
                <a:ea typeface="Calibri"/>
                <a:cs typeface="Times New Roman"/>
              </a:rPr>
              <a:t>ter, “Trust and Betrayal in the Idea of America,” is especially perceptive.</a:t>
            </a:r>
            <a:endParaRPr lang="ru-RU" sz="1400" dirty="0">
              <a:effectLst/>
              <a:latin typeface="Calibri"/>
              <a:ea typeface="Calibri"/>
              <a:cs typeface="Times New Roman"/>
            </a:endParaRPr>
          </a:p>
        </p:txBody>
      </p:sp>
    </p:spTree>
    <p:extLst>
      <p:ext uri="{BB962C8B-B14F-4D97-AF65-F5344CB8AC3E}">
        <p14:creationId xmlns:p14="http://schemas.microsoft.com/office/powerpoint/2010/main" val="232363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5816977"/>
          </a:xfrm>
          <a:prstGeom prst="rect">
            <a:avLst/>
          </a:prstGeom>
        </p:spPr>
        <p:txBody>
          <a:bodyPr wrap="square">
            <a:spAutoFit/>
          </a:bodyPr>
          <a:lstStyle/>
          <a:p>
            <a:pPr marL="571500" indent="-571500" algn="ctr">
              <a:buAutoNum type="romanUcPeriod"/>
            </a:pPr>
            <a:r>
              <a:rPr lang="en-US" sz="2800" b="1" dirty="0" smtClean="0">
                <a:latin typeface="Times New Roman" panose="02020603050405020304" pitchFamily="18" charset="0"/>
                <a:cs typeface="Times New Roman" panose="02020603050405020304" pitchFamily="18" charset="0"/>
              </a:rPr>
              <a:t>Asian immigrants.</a:t>
            </a:r>
            <a:endParaRPr lang="ru-RU" sz="2800" b="1" dirty="0" smtClean="0">
              <a:latin typeface="Times New Roman" panose="02020603050405020304" pitchFamily="18" charset="0"/>
              <a:cs typeface="Times New Roman" panose="02020603050405020304" pitchFamily="18" charset="0"/>
            </a:endParaRPr>
          </a:p>
          <a:p>
            <a:pPr algn="ctr"/>
            <a:endParaRPr lang="ru-RU" sz="2800" b="1" dirty="0" smtClean="0">
              <a:latin typeface="Times New Roman" panose="02020603050405020304" pitchFamily="18" charset="0"/>
              <a:cs typeface="Times New Roman" panose="02020603050405020304" pitchFamily="18" charset="0"/>
            </a:endParaRPr>
          </a:p>
          <a:p>
            <a:pPr algn="ctr"/>
            <a:r>
              <a:rPr lang="en-US" sz="2800" b="1" dirty="0" smtClean="0">
                <a:latin typeface="Times New Roman" panose="02020603050405020304" pitchFamily="18" charset="0"/>
                <a:cs typeface="Times New Roman" panose="02020603050405020304" pitchFamily="18" charset="0"/>
              </a:rPr>
              <a:t> </a:t>
            </a:r>
          </a:p>
          <a:p>
            <a:pPr algn="just"/>
            <a:r>
              <a:rPr lang="en-US" sz="2400" dirty="0" smtClean="0">
                <a:latin typeface="Times New Roman" panose="02020603050405020304" pitchFamily="18" charset="0"/>
                <a:cs typeface="Times New Roman" panose="02020603050405020304" pitchFamily="18" charset="0"/>
              </a:rPr>
              <a:t>Toward the end of the nineteenth century, Chinese American immigrants were the first Asian Americans to write about their experience in English. Their primary impulse was to combat negative racist stereotypes held about the Chinese by the popular American press and literature of the day.</a:t>
            </a:r>
            <a:endParaRPr lang="ru-RU" sz="2400" dirty="0" smtClean="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In his autobiography, </a:t>
            </a:r>
            <a:r>
              <a:rPr lang="en-US" sz="2400" b="1" i="1" dirty="0" smtClean="0">
                <a:latin typeface="Times New Roman" panose="02020603050405020304" pitchFamily="18" charset="0"/>
                <a:cs typeface="Times New Roman" panose="02020603050405020304" pitchFamily="18" charset="0"/>
              </a:rPr>
              <a:t>When I Was a Boy in China</a:t>
            </a:r>
            <a:r>
              <a:rPr lang="en-US" sz="2400" dirty="0" smtClean="0">
                <a:latin typeface="Times New Roman" panose="02020603050405020304" pitchFamily="18" charset="0"/>
                <a:cs typeface="Times New Roman" panose="02020603050405020304" pitchFamily="18" charset="0"/>
              </a:rPr>
              <a:t> (1887), </a:t>
            </a:r>
            <a:r>
              <a:rPr lang="en-US" sz="2400" b="1" dirty="0" smtClean="0">
                <a:latin typeface="Times New Roman" panose="02020603050405020304" pitchFamily="18" charset="0"/>
                <a:cs typeface="Times New Roman" panose="02020603050405020304" pitchFamily="18" charset="0"/>
              </a:rPr>
              <a:t>Yan Phou Lee</a:t>
            </a:r>
            <a:r>
              <a:rPr lang="en-US" sz="2400" dirty="0" smtClean="0">
                <a:latin typeface="Times New Roman" panose="02020603050405020304" pitchFamily="18" charset="0"/>
                <a:cs typeface="Times New Roman" panose="02020603050405020304" pitchFamily="18" charset="0"/>
              </a:rPr>
              <a:t>, who converted to Christianity and immigrated to the United States to study from 1872 to 1875, sought to show that education could turn a young Chinese into a person suitable to fully participate in American society.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5944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When I Was a Boy in China (1887</a:t>
            </a:r>
            <a:r>
              <a:rPr lang="en-US" dirty="0" smtClean="0"/>
              <a:t>),</a:t>
            </a:r>
            <a:r>
              <a:rPr lang="ru-RU" dirty="0" smtClean="0"/>
              <a:t/>
            </a:r>
            <a:br>
              <a:rPr lang="ru-RU" dirty="0" smtClean="0"/>
            </a:br>
            <a:r>
              <a:rPr lang="en-US" dirty="0" smtClean="0"/>
              <a:t> </a:t>
            </a:r>
            <a:r>
              <a:rPr lang="en-US" dirty="0"/>
              <a:t>Yan Phou </a:t>
            </a:r>
            <a:r>
              <a:rPr lang="en-US" dirty="0" smtClean="0"/>
              <a:t>Lee</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1628800"/>
            <a:ext cx="2592288" cy="250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7540" y="2636912"/>
            <a:ext cx="3136828"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8915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Yung Wing’s autobiography, </a:t>
            </a:r>
            <a:r>
              <a:rPr lang="ru-RU" dirty="0" smtClean="0"/>
              <a:t/>
            </a:r>
            <a:br>
              <a:rPr lang="ru-RU" dirty="0" smtClean="0"/>
            </a:br>
            <a:r>
              <a:rPr lang="en-US" dirty="0" smtClean="0"/>
              <a:t>My </a:t>
            </a:r>
            <a:r>
              <a:rPr lang="en-US" dirty="0"/>
              <a:t>Life in China and America (1909). </a:t>
            </a:r>
            <a:endParaRPr lang="ru-RU"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5736" y="1772816"/>
            <a:ext cx="4896544"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0910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88640"/>
            <a:ext cx="9036496" cy="6370975"/>
          </a:xfrm>
          <a:prstGeom prst="rect">
            <a:avLst/>
          </a:prstGeom>
        </p:spPr>
        <p:txBody>
          <a:bodyPr wrap="square">
            <a:spAutoFit/>
          </a:bodyPr>
          <a:lstStyle/>
          <a:p>
            <a:pPr algn="ctr"/>
            <a:r>
              <a:rPr lang="en-US" sz="2400" b="1" dirty="0" smtClean="0">
                <a:latin typeface="Times New Roman" panose="02020603050405020304" pitchFamily="18" charset="0"/>
                <a:cs typeface="Times New Roman" panose="02020603050405020304" pitchFamily="18" charset="0"/>
              </a:rPr>
              <a:t>II. Early Asian American Literature</a:t>
            </a:r>
          </a:p>
          <a:p>
            <a:pPr algn="just"/>
            <a:r>
              <a:rPr lang="en-US" sz="2400" dirty="0" smtClean="0">
                <a:latin typeface="Times New Roman" panose="02020603050405020304" pitchFamily="18" charset="0"/>
                <a:cs typeface="Times New Roman" panose="02020603050405020304" pitchFamily="18" charset="0"/>
              </a:rPr>
              <a:t>The Chinese American author </a:t>
            </a:r>
            <a:r>
              <a:rPr lang="en-US" sz="2400" b="1" dirty="0" smtClean="0">
                <a:latin typeface="Times New Roman" panose="02020603050405020304" pitchFamily="18" charset="0"/>
                <a:cs typeface="Times New Roman" panose="02020603050405020304" pitchFamily="18" charset="0"/>
              </a:rPr>
              <a:t>Edith Maude Eaton</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Sui Sin Far</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was </a:t>
            </a:r>
            <a:r>
              <a:rPr lang="en-US" sz="2400" i="1" u="sng" dirty="0" smtClean="0">
                <a:latin typeface="Times New Roman" panose="02020603050405020304" pitchFamily="18" charset="0"/>
                <a:cs typeface="Times New Roman" panose="02020603050405020304" pitchFamily="18" charset="0"/>
              </a:rPr>
              <a:t>the first Asian American writer </a:t>
            </a:r>
            <a:r>
              <a:rPr lang="en-US" sz="2400" dirty="0" smtClean="0">
                <a:latin typeface="Times New Roman" panose="02020603050405020304" pitchFamily="18" charset="0"/>
                <a:cs typeface="Times New Roman" panose="02020603050405020304" pitchFamily="18" charset="0"/>
              </a:rPr>
              <a:t>fiercely sympathetic to common Chinese immigrants in Canada and the United States, the two countries where she lived after her birth in England. Her short stories and articles, first published in 1896, painted an accurate picture of the struggles and aspirations of the first Chinese immigrants in America who worked hard, menial jobs, lived in Chinatown enclaves, and endured racist taunts and violence. Her last collection of short stories, </a:t>
            </a:r>
            <a:r>
              <a:rPr lang="en-US" sz="2400" b="1" i="1" dirty="0" smtClean="0">
                <a:latin typeface="Times New Roman" panose="02020603050405020304" pitchFamily="18" charset="0"/>
                <a:cs typeface="Times New Roman" panose="02020603050405020304" pitchFamily="18" charset="0"/>
              </a:rPr>
              <a:t>Mrs. Spring Fragrance</a:t>
            </a:r>
            <a:r>
              <a:rPr lang="en-US" sz="2400" dirty="0" smtClean="0">
                <a:latin typeface="Times New Roman" panose="02020603050405020304" pitchFamily="18" charset="0"/>
                <a:cs typeface="Times New Roman" panose="02020603050405020304" pitchFamily="18" charset="0"/>
              </a:rPr>
              <a:t> (1912), was rediscovered and republished in 1995.</a:t>
            </a:r>
          </a:p>
          <a:p>
            <a:pPr algn="just"/>
            <a:r>
              <a:rPr lang="en-US" sz="2400" b="1" dirty="0" smtClean="0">
                <a:latin typeface="Times New Roman" panose="02020603050405020304" pitchFamily="18" charset="0"/>
                <a:cs typeface="Times New Roman" panose="02020603050405020304" pitchFamily="18" charset="0"/>
              </a:rPr>
              <a:t>Winnifred Eaton (</a:t>
            </a:r>
            <a:r>
              <a:rPr lang="en-US" sz="2400" b="1" dirty="0" err="1" smtClean="0">
                <a:latin typeface="Times New Roman" panose="02020603050405020304" pitchFamily="18" charset="0"/>
                <a:cs typeface="Times New Roman" panose="02020603050405020304" pitchFamily="18" charset="0"/>
              </a:rPr>
              <a:t>Onoto</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Watanna</a:t>
            </a:r>
            <a:r>
              <a:rPr lang="en-US" sz="2400" b="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entertained readers with lighthearted romance novels and short stories with Japanese American themes, but without focusing on the darker sides of the immigrant experience. From her first novel, </a:t>
            </a:r>
            <a:r>
              <a:rPr lang="en-US" sz="2400" b="1" i="1" dirty="0" smtClean="0">
                <a:latin typeface="Times New Roman" panose="02020603050405020304" pitchFamily="18" charset="0"/>
                <a:cs typeface="Times New Roman" panose="02020603050405020304" pitchFamily="18" charset="0"/>
              </a:rPr>
              <a:t>Mrs. </a:t>
            </a:r>
            <a:r>
              <a:rPr lang="en-US" sz="2400" b="1" i="1" dirty="0" err="1" smtClean="0">
                <a:latin typeface="Times New Roman" panose="02020603050405020304" pitchFamily="18" charset="0"/>
                <a:cs typeface="Times New Roman" panose="02020603050405020304" pitchFamily="18" charset="0"/>
              </a:rPr>
              <a:t>Nume</a:t>
            </a:r>
            <a:r>
              <a:rPr lang="en-US" sz="2400" b="1" i="1" dirty="0" smtClean="0">
                <a:latin typeface="Times New Roman" panose="02020603050405020304" pitchFamily="18" charset="0"/>
                <a:cs typeface="Times New Roman" panose="02020603050405020304" pitchFamily="18" charset="0"/>
              </a:rPr>
              <a:t> of Japan </a:t>
            </a:r>
            <a:r>
              <a:rPr lang="en-US" sz="2400" dirty="0" smtClean="0">
                <a:latin typeface="Times New Roman" panose="02020603050405020304" pitchFamily="18" charset="0"/>
                <a:cs typeface="Times New Roman" panose="02020603050405020304" pitchFamily="18" charset="0"/>
              </a:rPr>
              <a:t>(1899), and including her greatest bestseller, </a:t>
            </a:r>
            <a:r>
              <a:rPr lang="en-US" sz="2400" b="1" i="1" dirty="0" smtClean="0">
                <a:latin typeface="Times New Roman" panose="02020603050405020304" pitchFamily="18" charset="0"/>
                <a:cs typeface="Times New Roman" panose="02020603050405020304" pitchFamily="18" charset="0"/>
              </a:rPr>
              <a:t>Tama </a:t>
            </a:r>
            <a:r>
              <a:rPr lang="en-US" sz="2400" dirty="0" smtClean="0">
                <a:latin typeface="Times New Roman" panose="02020603050405020304" pitchFamily="18" charset="0"/>
                <a:cs typeface="Times New Roman" panose="02020603050405020304" pitchFamily="18" charset="0"/>
              </a:rPr>
              <a:t>(1910), </a:t>
            </a:r>
            <a:r>
              <a:rPr lang="en-US" sz="2400" dirty="0" err="1" smtClean="0">
                <a:latin typeface="Times New Roman" panose="02020603050405020304" pitchFamily="18" charset="0"/>
                <a:cs typeface="Times New Roman" panose="02020603050405020304" pitchFamily="18" charset="0"/>
              </a:rPr>
              <a:t>Onoto</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Watanna’s</a:t>
            </a:r>
            <a:r>
              <a:rPr lang="en-US" sz="2400" dirty="0" smtClean="0">
                <a:latin typeface="Times New Roman" panose="02020603050405020304" pitchFamily="18" charset="0"/>
                <a:cs typeface="Times New Roman" panose="02020603050405020304" pitchFamily="18" charset="0"/>
              </a:rPr>
              <a:t> Asian-themed fiction proved popular. During the 1920’s, she turned to writing screenplays in New York City.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7664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908720"/>
            <a:ext cx="8208912" cy="4642618"/>
          </a:xfrm>
          <a:prstGeom prst="rect">
            <a:avLst/>
          </a:prstGeom>
        </p:spPr>
        <p:txBody>
          <a:bodyPr wrap="square">
            <a:spAutoFit/>
          </a:bodyPr>
          <a:lstStyle/>
          <a:p>
            <a:pPr algn="ctr">
              <a:lnSpc>
                <a:spcPct val="150000"/>
              </a:lnSpc>
            </a:pPr>
            <a:r>
              <a:rPr lang="en-US" sz="3200" b="1" dirty="0" err="1" smtClean="0">
                <a:latin typeface="Times New Roman" panose="02020603050405020304" pitchFamily="18" charset="0"/>
                <a:cs typeface="Times New Roman" panose="02020603050405020304" pitchFamily="18" charset="0"/>
              </a:rPr>
              <a:t>Etsu</a:t>
            </a:r>
            <a:r>
              <a:rPr lang="en-US" sz="3200" b="1" dirty="0" smtClean="0">
                <a:latin typeface="Times New Roman" panose="02020603050405020304" pitchFamily="18" charset="0"/>
                <a:cs typeface="Times New Roman" panose="02020603050405020304" pitchFamily="18" charset="0"/>
              </a:rPr>
              <a:t> Inagaki Sugimoto</a:t>
            </a:r>
            <a:r>
              <a:rPr lang="en-US" sz="2400" dirty="0" smtClean="0">
                <a:latin typeface="Times New Roman" panose="02020603050405020304" pitchFamily="18" charset="0"/>
                <a:cs typeface="Times New Roman" panose="02020603050405020304" pitchFamily="18" charset="0"/>
              </a:rPr>
              <a:t>’s autobiography, </a:t>
            </a:r>
          </a:p>
          <a:p>
            <a:pPr algn="ctr">
              <a:lnSpc>
                <a:spcPct val="150000"/>
              </a:lnSpc>
            </a:pPr>
            <a:r>
              <a:rPr lang="en-US" sz="2400" b="1" i="1" dirty="0" smtClean="0">
                <a:latin typeface="Times New Roman" panose="02020603050405020304" pitchFamily="18" charset="0"/>
                <a:cs typeface="Times New Roman" panose="02020603050405020304" pitchFamily="18" charset="0"/>
              </a:rPr>
              <a:t>A Daughter of the Samurai</a:t>
            </a:r>
            <a:r>
              <a:rPr lang="en-US" sz="2400"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(1925), </a:t>
            </a:r>
          </a:p>
          <a:p>
            <a:pPr algn="just">
              <a:lnSpc>
                <a:spcPct val="150000"/>
              </a:lnSpc>
            </a:pPr>
            <a:r>
              <a:rPr lang="en-US" sz="2400" dirty="0" smtClean="0">
                <a:latin typeface="Times New Roman" panose="02020603050405020304" pitchFamily="18" charset="0"/>
                <a:cs typeface="Times New Roman" panose="02020603050405020304" pitchFamily="18" charset="0"/>
              </a:rPr>
              <a:t>introduced her readers to the Japanese American immigrant experience, albeit from an upper-class point of view. </a:t>
            </a:r>
          </a:p>
          <a:p>
            <a:pPr algn="just">
              <a:lnSpc>
                <a:spcPct val="150000"/>
              </a:lnSpc>
            </a:pPr>
            <a:r>
              <a:rPr lang="en-US" sz="2400" dirty="0" smtClean="0">
                <a:latin typeface="Times New Roman" panose="02020603050405020304" pitchFamily="18" charset="0"/>
                <a:cs typeface="Times New Roman" panose="02020603050405020304" pitchFamily="18" charset="0"/>
              </a:rPr>
              <a:t>Sugimoto’s subsequent fiction chronicled her return to Japan with her two daughters, followed by a return to America for her children’s education, a move not uncommon among some Japanese Americans.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2459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612845"/>
            <a:ext cx="8712968" cy="5632311"/>
          </a:xfrm>
          <a:prstGeom prst="rect">
            <a:avLst/>
          </a:prstGeom>
        </p:spPr>
        <p:txBody>
          <a:bodyPr wrap="square">
            <a:spAutoFit/>
          </a:bodyPr>
          <a:lstStyle/>
          <a:p>
            <a:pPr algn="just"/>
            <a:r>
              <a:rPr lang="en-US" sz="2400" b="1" dirty="0" err="1" smtClean="0">
                <a:latin typeface="Times New Roman" panose="02020603050405020304" pitchFamily="18" charset="0"/>
                <a:cs typeface="Times New Roman" panose="02020603050405020304" pitchFamily="18" charset="0"/>
              </a:rPr>
              <a:t>Younghill</a:t>
            </a:r>
            <a:r>
              <a:rPr lang="en-US" sz="2400" b="1" dirty="0" smtClean="0">
                <a:latin typeface="Times New Roman" panose="02020603050405020304" pitchFamily="18" charset="0"/>
                <a:cs typeface="Times New Roman" panose="02020603050405020304" pitchFamily="18" charset="0"/>
              </a:rPr>
              <a:t> Kang</a:t>
            </a:r>
            <a:r>
              <a:rPr lang="en-US" sz="2400" dirty="0" smtClean="0">
                <a:latin typeface="Times New Roman" panose="02020603050405020304" pitchFamily="18" charset="0"/>
                <a:cs typeface="Times New Roman" panose="02020603050405020304" pitchFamily="18" charset="0"/>
              </a:rPr>
              <a:t>’s </a:t>
            </a:r>
            <a:r>
              <a:rPr lang="en-US" sz="2400" b="1" i="1" dirty="0" smtClean="0">
                <a:latin typeface="Times New Roman" panose="02020603050405020304" pitchFamily="18" charset="0"/>
                <a:cs typeface="Times New Roman" panose="02020603050405020304" pitchFamily="18" charset="0"/>
              </a:rPr>
              <a:t>The Grass Roof </a:t>
            </a:r>
            <a:r>
              <a:rPr lang="en-US" sz="2400" dirty="0" smtClean="0">
                <a:latin typeface="Times New Roman" panose="02020603050405020304" pitchFamily="18" charset="0"/>
                <a:cs typeface="Times New Roman" panose="02020603050405020304" pitchFamily="18" charset="0"/>
              </a:rPr>
              <a:t>(1931) was well-received, in part because immigration to America was the goal of the novel’s Korean protagonist. </a:t>
            </a:r>
          </a:p>
          <a:p>
            <a:pPr algn="just"/>
            <a:r>
              <a:rPr lang="en-US" sz="2400" dirty="0" smtClean="0">
                <a:latin typeface="Times New Roman" panose="02020603050405020304" pitchFamily="18" charset="0"/>
                <a:cs typeface="Times New Roman" panose="02020603050405020304" pitchFamily="18" charset="0"/>
              </a:rPr>
              <a:t>As the American public came to sympathize with China in its conflict with Japan, </a:t>
            </a:r>
            <a:r>
              <a:rPr lang="en-US" sz="2400" b="1" dirty="0" smtClean="0">
                <a:latin typeface="Times New Roman" panose="02020603050405020304" pitchFamily="18" charset="0"/>
                <a:cs typeface="Times New Roman" panose="02020603050405020304" pitchFamily="18" charset="0"/>
              </a:rPr>
              <a:t>Lin </a:t>
            </a:r>
            <a:r>
              <a:rPr lang="en-US" sz="2400" b="1" dirty="0" err="1" smtClean="0">
                <a:latin typeface="Times New Roman" panose="02020603050405020304" pitchFamily="18" charset="0"/>
                <a:cs typeface="Times New Roman" panose="02020603050405020304" pitchFamily="18" charset="0"/>
              </a:rPr>
              <a:t>Yutang</a:t>
            </a:r>
            <a:r>
              <a:rPr lang="en-US" sz="2400" dirty="0" err="1"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work </a:t>
            </a:r>
            <a:r>
              <a:rPr lang="en-US" sz="2400" b="1" i="1" dirty="0" smtClean="0">
                <a:latin typeface="Times New Roman" panose="02020603050405020304" pitchFamily="18" charset="0"/>
                <a:cs typeface="Times New Roman" panose="02020603050405020304" pitchFamily="18" charset="0"/>
              </a:rPr>
              <a:t>My Country and My People </a:t>
            </a:r>
            <a:r>
              <a:rPr lang="en-US" sz="2400" dirty="0" smtClean="0">
                <a:latin typeface="Times New Roman" panose="02020603050405020304" pitchFamily="18" charset="0"/>
                <a:cs typeface="Times New Roman" panose="02020603050405020304" pitchFamily="18" charset="0"/>
              </a:rPr>
              <a:t>(1935) became a bestseller. </a:t>
            </a:r>
          </a:p>
          <a:p>
            <a:pPr algn="just"/>
            <a:r>
              <a:rPr lang="en-US" sz="2400" dirty="0" smtClean="0">
                <a:latin typeface="Times New Roman" panose="02020603050405020304" pitchFamily="18" charset="0"/>
                <a:cs typeface="Times New Roman" panose="02020603050405020304" pitchFamily="18" charset="0"/>
              </a:rPr>
              <a:t>Even </a:t>
            </a:r>
            <a:r>
              <a:rPr lang="en-US" sz="2400" b="1" dirty="0" smtClean="0">
                <a:latin typeface="Times New Roman" panose="02020603050405020304" pitchFamily="18" charset="0"/>
                <a:cs typeface="Times New Roman" panose="02020603050405020304" pitchFamily="18" charset="0"/>
              </a:rPr>
              <a:t>H. T. </a:t>
            </a:r>
            <a:r>
              <a:rPr lang="en-US" sz="2400" b="1" dirty="0" err="1" smtClean="0">
                <a:latin typeface="Times New Roman" panose="02020603050405020304" pitchFamily="18" charset="0"/>
                <a:cs typeface="Times New Roman" panose="02020603050405020304" pitchFamily="18" charset="0"/>
              </a:rPr>
              <a:t>Tsiang</a:t>
            </a:r>
            <a:r>
              <a:rPr lang="en-US" sz="2400" dirty="0" err="1" smtClean="0">
                <a:latin typeface="Times New Roman" panose="02020603050405020304" pitchFamily="18" charset="0"/>
                <a:cs typeface="Times New Roman" panose="02020603050405020304" pitchFamily="18" charset="0"/>
              </a:rPr>
              <a:t>’s</a:t>
            </a:r>
            <a:r>
              <a:rPr lang="en-US" sz="2400" dirty="0" smtClean="0">
                <a:latin typeface="Times New Roman" panose="02020603050405020304" pitchFamily="18" charset="0"/>
                <a:cs typeface="Times New Roman" panose="02020603050405020304" pitchFamily="18" charset="0"/>
              </a:rPr>
              <a:t> critical novel </a:t>
            </a:r>
            <a:r>
              <a:rPr lang="en-US" sz="2400" b="1" i="1" dirty="0" smtClean="0">
                <a:latin typeface="Times New Roman" panose="02020603050405020304" pitchFamily="18" charset="0"/>
                <a:cs typeface="Times New Roman" panose="02020603050405020304" pitchFamily="18" charset="0"/>
              </a:rPr>
              <a:t>And China Has Hands </a:t>
            </a:r>
            <a:r>
              <a:rPr lang="en-US" sz="2400" dirty="0" smtClean="0">
                <a:latin typeface="Times New Roman" panose="02020603050405020304" pitchFamily="18" charset="0"/>
                <a:cs typeface="Times New Roman" panose="02020603050405020304" pitchFamily="18" charset="0"/>
              </a:rPr>
              <a:t>(1936), about the oppressed life of a Chinese laundryman, saw publication.</a:t>
            </a:r>
          </a:p>
          <a:p>
            <a:pPr algn="just"/>
            <a:r>
              <a:rPr lang="en-US" sz="2400" dirty="0" smtClean="0">
                <a:latin typeface="Times New Roman" panose="02020603050405020304" pitchFamily="18" charset="0"/>
                <a:cs typeface="Times New Roman" panose="02020603050405020304" pitchFamily="18" charset="0"/>
              </a:rPr>
              <a:t> </a:t>
            </a:r>
          </a:p>
          <a:p>
            <a:pPr algn="just"/>
            <a:r>
              <a:rPr lang="en-US" sz="2400" dirty="0" smtClean="0">
                <a:latin typeface="Times New Roman" panose="02020603050405020304" pitchFamily="18" charset="0"/>
                <a:cs typeface="Times New Roman" panose="02020603050405020304" pitchFamily="18" charset="0"/>
              </a:rPr>
              <a:t>Mainstream American taste for Asian American literature turned sour when </a:t>
            </a:r>
            <a:r>
              <a:rPr lang="en-US" sz="2400" b="1" dirty="0" err="1" smtClean="0">
                <a:latin typeface="Times New Roman" panose="02020603050405020304" pitchFamily="18" charset="0"/>
                <a:cs typeface="Times New Roman" panose="02020603050405020304" pitchFamily="18" charset="0"/>
              </a:rPr>
              <a:t>Younghill</a:t>
            </a:r>
            <a:r>
              <a:rPr lang="en-US" sz="2400" b="1" dirty="0" smtClean="0">
                <a:latin typeface="Times New Roman" panose="02020603050405020304" pitchFamily="18" charset="0"/>
                <a:cs typeface="Times New Roman" panose="02020603050405020304" pitchFamily="18" charset="0"/>
              </a:rPr>
              <a:t> Kan</a:t>
            </a:r>
            <a:r>
              <a:rPr lang="en-US" sz="2400" dirty="0" smtClean="0">
                <a:latin typeface="Times New Roman" panose="02020603050405020304" pitchFamily="18" charset="0"/>
                <a:cs typeface="Times New Roman" panose="02020603050405020304" pitchFamily="18" charset="0"/>
              </a:rPr>
              <a:t>g’s second novel, </a:t>
            </a:r>
            <a:r>
              <a:rPr lang="en-US" sz="2400" b="1" i="1" dirty="0" smtClean="0">
                <a:latin typeface="Times New Roman" panose="02020603050405020304" pitchFamily="18" charset="0"/>
                <a:cs typeface="Times New Roman" panose="02020603050405020304" pitchFamily="18" charset="0"/>
              </a:rPr>
              <a:t>East Goes West </a:t>
            </a:r>
            <a:r>
              <a:rPr lang="en-US" sz="2400" dirty="0" smtClean="0">
                <a:latin typeface="Times New Roman" panose="02020603050405020304" pitchFamily="18" charset="0"/>
                <a:cs typeface="Times New Roman" panose="02020603050405020304" pitchFamily="18" charset="0"/>
              </a:rPr>
              <a:t>(1937), looked critically at European American society from an educated Korean American immigrant’s point of view. </a:t>
            </a:r>
          </a:p>
          <a:p>
            <a:pPr algn="just"/>
            <a:r>
              <a:rPr lang="en-US" sz="2400" dirty="0" smtClean="0">
                <a:latin typeface="Times New Roman" panose="02020603050405020304" pitchFamily="18" charset="0"/>
                <a:cs typeface="Times New Roman" panose="02020603050405020304" pitchFamily="18" charset="0"/>
              </a:rPr>
              <a:t>Decades later, however, </a:t>
            </a:r>
            <a:r>
              <a:rPr lang="en-US" sz="2400" i="1" u="sng" dirty="0" smtClean="0">
                <a:latin typeface="Times New Roman" panose="02020603050405020304" pitchFamily="18" charset="0"/>
                <a:cs typeface="Times New Roman" panose="02020603050405020304" pitchFamily="18" charset="0"/>
              </a:rPr>
              <a:t>the work was considered an early Asian American classic</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29291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66</TotalTime>
  <Words>2130</Words>
  <Application>Microsoft Office PowerPoint</Application>
  <PresentationFormat>Экран (4:3)</PresentationFormat>
  <Paragraphs>99</Paragraphs>
  <Slides>31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31</vt:i4>
      </vt:variant>
    </vt:vector>
  </HeadingPairs>
  <TitlesOfParts>
    <vt:vector size="33" baseType="lpstr">
      <vt:lpstr>Трек</vt:lpstr>
      <vt:lpstr>Пакет</vt:lpstr>
      <vt:lpstr>Asian American literature </vt:lpstr>
      <vt:lpstr>VIDEO ON ASIAN AMERICAN LITERATURE</vt:lpstr>
      <vt:lpstr>WHAT IS ASIAN AMERICAN LITERATURE?</vt:lpstr>
      <vt:lpstr>Презентация PowerPoint</vt:lpstr>
      <vt:lpstr>When I Was a Boy in China (1887),  Yan Phou Lee</vt:lpstr>
      <vt:lpstr>Yung Wing’s autobiography,  My Life in China and America (1909).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Frank Chin,  the author of The Chickencoop Chinaman,  the first play by an Asian American to be produced. </vt:lpstr>
      <vt:lpstr>Презентация PowerPoint</vt:lpstr>
      <vt:lpstr>Презентация PowerPoint</vt:lpstr>
      <vt:lpstr>Amy Tan, the author of The Joy Luck Club.</vt:lpstr>
      <vt:lpstr>Презентация PowerPoint</vt:lpstr>
      <vt:lpstr>Презентация PowerPoint</vt:lpstr>
      <vt:lpstr>Презентация PowerPoint</vt:lpstr>
      <vt:lpstr>Jhumpa Lahiri</vt:lpstr>
      <vt:lpstr>Презентация PowerPoint</vt:lpstr>
      <vt:lpstr>Cynthia Kadohata and Chang-Rae Lee</vt:lpstr>
      <vt:lpstr>Презентация PowerPoint</vt:lpstr>
      <vt:lpstr>Lisa See</vt:lpstr>
      <vt:lpstr>Laura Joh Rowland</vt:lpstr>
      <vt:lpstr>Further Reading</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Asian American literature </dc:title>
  <dc:creator>HP</dc:creator>
  <cp:lastModifiedBy>user</cp:lastModifiedBy>
  <cp:revision>36</cp:revision>
  <dcterms:created xsi:type="dcterms:W3CDTF">2019-03-02T20:11:26Z</dcterms:created>
  <dcterms:modified xsi:type="dcterms:W3CDTF">2019-03-05T19:40:04Z</dcterms:modified>
</cp:coreProperties>
</file>