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D91762A-6728-4F4E-B3C4-970349338D92}" type="datetimeFigureOut">
              <a:rPr lang="ru-RU" smtClean="0"/>
              <a:t>03.02.2019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A9EA68-8566-40A4-BECC-5D193C1C0513}" type="slidenum">
              <a:rPr lang="ru-RU" smtClean="0"/>
              <a:t>‹#›</a:t>
            </a:fld>
            <a:endParaRPr lang="ru-RU"/>
          </a:p>
        </p:txBody>
      </p:sp>
    </p:spTree>
    <p:extLst>
      <p:ext uri="{BB962C8B-B14F-4D97-AF65-F5344CB8AC3E}">
        <p14:creationId xmlns:p14="http://schemas.microsoft.com/office/powerpoint/2010/main" val="4252953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D91762A-6728-4F4E-B3C4-970349338D92}" type="datetimeFigureOut">
              <a:rPr lang="ru-RU" smtClean="0"/>
              <a:t>03.02.2019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A9EA68-8566-40A4-BECC-5D193C1C0513}" type="slidenum">
              <a:rPr lang="ru-RU" smtClean="0"/>
              <a:t>‹#›</a:t>
            </a:fld>
            <a:endParaRPr lang="ru-RU"/>
          </a:p>
        </p:txBody>
      </p:sp>
    </p:spTree>
    <p:extLst>
      <p:ext uri="{BB962C8B-B14F-4D97-AF65-F5344CB8AC3E}">
        <p14:creationId xmlns:p14="http://schemas.microsoft.com/office/powerpoint/2010/main" val="3456462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D91762A-6728-4F4E-B3C4-970349338D92}" type="datetimeFigureOut">
              <a:rPr lang="ru-RU" smtClean="0"/>
              <a:t>03.02.2019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A9EA68-8566-40A4-BECC-5D193C1C0513}" type="slidenum">
              <a:rPr lang="ru-RU" smtClean="0"/>
              <a:t>‹#›</a:t>
            </a:fld>
            <a:endParaRPr lang="ru-RU"/>
          </a:p>
        </p:txBody>
      </p:sp>
    </p:spTree>
    <p:extLst>
      <p:ext uri="{BB962C8B-B14F-4D97-AF65-F5344CB8AC3E}">
        <p14:creationId xmlns:p14="http://schemas.microsoft.com/office/powerpoint/2010/main" val="856528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D91762A-6728-4F4E-B3C4-970349338D92}" type="datetimeFigureOut">
              <a:rPr lang="ru-RU" smtClean="0"/>
              <a:t>03.02.2019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A9EA68-8566-40A4-BECC-5D193C1C0513}" type="slidenum">
              <a:rPr lang="ru-RU" smtClean="0"/>
              <a:t>‹#›</a:t>
            </a:fld>
            <a:endParaRPr lang="ru-RU"/>
          </a:p>
        </p:txBody>
      </p:sp>
    </p:spTree>
    <p:extLst>
      <p:ext uri="{BB962C8B-B14F-4D97-AF65-F5344CB8AC3E}">
        <p14:creationId xmlns:p14="http://schemas.microsoft.com/office/powerpoint/2010/main" val="3618715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D91762A-6728-4F4E-B3C4-970349338D92}" type="datetimeFigureOut">
              <a:rPr lang="ru-RU" smtClean="0"/>
              <a:t>03.02.2019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A9EA68-8566-40A4-BECC-5D193C1C0513}" type="slidenum">
              <a:rPr lang="ru-RU" smtClean="0"/>
              <a:t>‹#›</a:t>
            </a:fld>
            <a:endParaRPr lang="ru-RU"/>
          </a:p>
        </p:txBody>
      </p:sp>
    </p:spTree>
    <p:extLst>
      <p:ext uri="{BB962C8B-B14F-4D97-AF65-F5344CB8AC3E}">
        <p14:creationId xmlns:p14="http://schemas.microsoft.com/office/powerpoint/2010/main" val="3916306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D91762A-6728-4F4E-B3C4-970349338D92}" type="datetimeFigureOut">
              <a:rPr lang="ru-RU" smtClean="0"/>
              <a:t>03.02.2019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6A9EA68-8566-40A4-BECC-5D193C1C0513}" type="slidenum">
              <a:rPr lang="ru-RU" smtClean="0"/>
              <a:t>‹#›</a:t>
            </a:fld>
            <a:endParaRPr lang="ru-RU"/>
          </a:p>
        </p:txBody>
      </p:sp>
    </p:spTree>
    <p:extLst>
      <p:ext uri="{BB962C8B-B14F-4D97-AF65-F5344CB8AC3E}">
        <p14:creationId xmlns:p14="http://schemas.microsoft.com/office/powerpoint/2010/main" val="3805699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D91762A-6728-4F4E-B3C4-970349338D92}" type="datetimeFigureOut">
              <a:rPr lang="ru-RU" smtClean="0"/>
              <a:t>03.02.2019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6A9EA68-8566-40A4-BECC-5D193C1C0513}" type="slidenum">
              <a:rPr lang="ru-RU" smtClean="0"/>
              <a:t>‹#›</a:t>
            </a:fld>
            <a:endParaRPr lang="ru-RU"/>
          </a:p>
        </p:txBody>
      </p:sp>
    </p:spTree>
    <p:extLst>
      <p:ext uri="{BB962C8B-B14F-4D97-AF65-F5344CB8AC3E}">
        <p14:creationId xmlns:p14="http://schemas.microsoft.com/office/powerpoint/2010/main" val="3647113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D91762A-6728-4F4E-B3C4-970349338D92}" type="datetimeFigureOut">
              <a:rPr lang="ru-RU" smtClean="0"/>
              <a:t>03.02.2019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6A9EA68-8566-40A4-BECC-5D193C1C0513}" type="slidenum">
              <a:rPr lang="ru-RU" smtClean="0"/>
              <a:t>‹#›</a:t>
            </a:fld>
            <a:endParaRPr lang="ru-RU"/>
          </a:p>
        </p:txBody>
      </p:sp>
    </p:spTree>
    <p:extLst>
      <p:ext uri="{BB962C8B-B14F-4D97-AF65-F5344CB8AC3E}">
        <p14:creationId xmlns:p14="http://schemas.microsoft.com/office/powerpoint/2010/main" val="4007447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D91762A-6728-4F4E-B3C4-970349338D92}" type="datetimeFigureOut">
              <a:rPr lang="ru-RU" smtClean="0"/>
              <a:t>03.02.2019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6A9EA68-8566-40A4-BECC-5D193C1C0513}" type="slidenum">
              <a:rPr lang="ru-RU" smtClean="0"/>
              <a:t>‹#›</a:t>
            </a:fld>
            <a:endParaRPr lang="ru-RU"/>
          </a:p>
        </p:txBody>
      </p:sp>
    </p:spTree>
    <p:extLst>
      <p:ext uri="{BB962C8B-B14F-4D97-AF65-F5344CB8AC3E}">
        <p14:creationId xmlns:p14="http://schemas.microsoft.com/office/powerpoint/2010/main" val="410389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D91762A-6728-4F4E-B3C4-970349338D92}" type="datetimeFigureOut">
              <a:rPr lang="ru-RU" smtClean="0"/>
              <a:t>03.02.2019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6A9EA68-8566-40A4-BECC-5D193C1C0513}" type="slidenum">
              <a:rPr lang="ru-RU" smtClean="0"/>
              <a:t>‹#›</a:t>
            </a:fld>
            <a:endParaRPr lang="ru-RU"/>
          </a:p>
        </p:txBody>
      </p:sp>
    </p:spTree>
    <p:extLst>
      <p:ext uri="{BB962C8B-B14F-4D97-AF65-F5344CB8AC3E}">
        <p14:creationId xmlns:p14="http://schemas.microsoft.com/office/powerpoint/2010/main" val="2927545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D91762A-6728-4F4E-B3C4-970349338D92}" type="datetimeFigureOut">
              <a:rPr lang="ru-RU" smtClean="0"/>
              <a:t>03.02.2019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6A9EA68-8566-40A4-BECC-5D193C1C0513}" type="slidenum">
              <a:rPr lang="ru-RU" smtClean="0"/>
              <a:t>‹#›</a:t>
            </a:fld>
            <a:endParaRPr lang="ru-RU"/>
          </a:p>
        </p:txBody>
      </p:sp>
    </p:spTree>
    <p:extLst>
      <p:ext uri="{BB962C8B-B14F-4D97-AF65-F5344CB8AC3E}">
        <p14:creationId xmlns:p14="http://schemas.microsoft.com/office/powerpoint/2010/main" val="1286586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91762A-6728-4F4E-B3C4-970349338D92}" type="datetimeFigureOut">
              <a:rPr lang="ru-RU" smtClean="0"/>
              <a:t>03.02.2019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A9EA68-8566-40A4-BECC-5D193C1C0513}" type="slidenum">
              <a:rPr lang="ru-RU" smtClean="0"/>
              <a:t>‹#›</a:t>
            </a:fld>
            <a:endParaRPr lang="ru-RU"/>
          </a:p>
        </p:txBody>
      </p:sp>
    </p:spTree>
    <p:extLst>
      <p:ext uri="{BB962C8B-B14F-4D97-AF65-F5344CB8AC3E}">
        <p14:creationId xmlns:p14="http://schemas.microsoft.com/office/powerpoint/2010/main" val="462223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476672"/>
            <a:ext cx="7772400" cy="1470025"/>
          </a:xfrm>
        </p:spPr>
        <p:txBody>
          <a:bodyPr>
            <a:normAutofit/>
          </a:bodyPr>
          <a:lstStyle/>
          <a:p>
            <a:r>
              <a:rPr lang="en-US" sz="2800" b="1" i="1" dirty="0" smtClean="0">
                <a:latin typeface="Times New Roman" panose="02020603050405020304" pitchFamily="18" charset="0"/>
                <a:cs typeface="Times New Roman" panose="02020603050405020304" pitchFamily="18" charset="0"/>
              </a:rPr>
              <a:t>The Functional Aspect of Speech Sounds.</a:t>
            </a:r>
            <a:endParaRPr lang="ru-RU" sz="2800" b="1" i="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323528" y="1988840"/>
            <a:ext cx="8496944" cy="4464496"/>
          </a:xfrm>
        </p:spPr>
        <p:txBody>
          <a:bodyPr>
            <a:normAutofit fontScale="62500" lnSpcReduction="20000"/>
          </a:bodyPr>
          <a:lstStyle/>
          <a:p>
            <a:pPr algn="just"/>
            <a:r>
              <a:rPr lang="en-US" dirty="0" smtClean="0">
                <a:solidFill>
                  <a:schemeClr val="tx1"/>
                </a:solidFill>
                <a:latin typeface="Times New Roman" panose="02020603050405020304" pitchFamily="18" charset="0"/>
                <a:cs typeface="Times New Roman" panose="02020603050405020304" pitchFamily="18" charset="0"/>
              </a:rPr>
              <a:t>1. The Phoneme.</a:t>
            </a:r>
          </a:p>
          <a:p>
            <a:pPr algn="just"/>
            <a:r>
              <a:rPr lang="en-US" dirty="0" smtClean="0">
                <a:solidFill>
                  <a:schemeClr val="tx1"/>
                </a:solidFill>
                <a:latin typeface="Times New Roman" panose="02020603050405020304" pitchFamily="18" charset="0"/>
                <a:cs typeface="Times New Roman" panose="02020603050405020304" pitchFamily="18" charset="0"/>
              </a:rPr>
              <a:t>1.1. The definition of the phoneme. </a:t>
            </a:r>
          </a:p>
          <a:p>
            <a:pPr algn="just"/>
            <a:r>
              <a:rPr lang="en-US" dirty="0" smtClean="0">
                <a:solidFill>
                  <a:schemeClr val="tx1"/>
                </a:solidFill>
                <a:latin typeface="Times New Roman" panose="02020603050405020304" pitchFamily="18" charset="0"/>
                <a:cs typeface="Times New Roman" panose="02020603050405020304" pitchFamily="18" charset="0"/>
              </a:rPr>
              <a:t>1.2. The phoneme as a unity of three aspects.</a:t>
            </a:r>
          </a:p>
          <a:p>
            <a:pPr algn="just"/>
            <a:r>
              <a:rPr lang="en-US" dirty="0" smtClean="0">
                <a:solidFill>
                  <a:schemeClr val="tx1"/>
                </a:solidFill>
                <a:latin typeface="Times New Roman" panose="02020603050405020304" pitchFamily="18" charset="0"/>
                <a:cs typeface="Times New Roman" panose="02020603050405020304" pitchFamily="18" charset="0"/>
              </a:rPr>
              <a:t>2. Phonological and phonetic mistakes in pronunciation. </a:t>
            </a:r>
          </a:p>
          <a:p>
            <a:pPr algn="just"/>
            <a:r>
              <a:rPr lang="en-US" dirty="0" smtClean="0">
                <a:solidFill>
                  <a:schemeClr val="tx1"/>
                </a:solidFill>
                <a:latin typeface="Times New Roman" panose="02020603050405020304" pitchFamily="18" charset="0"/>
                <a:cs typeface="Times New Roman" panose="02020603050405020304" pitchFamily="18" charset="0"/>
              </a:rPr>
              <a:t>3. Main Trends in the Phoneme Theory. </a:t>
            </a:r>
          </a:p>
          <a:p>
            <a:pPr algn="just"/>
            <a:r>
              <a:rPr lang="en-US" dirty="0" smtClean="0">
                <a:solidFill>
                  <a:schemeClr val="tx1"/>
                </a:solidFill>
                <a:latin typeface="Times New Roman" panose="02020603050405020304" pitchFamily="18" charset="0"/>
                <a:cs typeface="Times New Roman" panose="02020603050405020304" pitchFamily="18" charset="0"/>
              </a:rPr>
              <a:t>4. Methods of Phonological Analysis. </a:t>
            </a:r>
          </a:p>
          <a:p>
            <a:pPr algn="just"/>
            <a:r>
              <a:rPr lang="en-US" dirty="0" smtClean="0">
                <a:solidFill>
                  <a:schemeClr val="tx1"/>
                </a:solidFill>
                <a:latin typeface="Times New Roman" panose="02020603050405020304" pitchFamily="18" charset="0"/>
                <a:cs typeface="Times New Roman" panose="02020603050405020304" pitchFamily="18" charset="0"/>
              </a:rPr>
              <a:t>4.1. The aim of phonological analysis.</a:t>
            </a:r>
          </a:p>
          <a:p>
            <a:pPr algn="just"/>
            <a:r>
              <a:rPr lang="en-US" dirty="0" smtClean="0">
                <a:solidFill>
                  <a:schemeClr val="tx1"/>
                </a:solidFill>
                <a:latin typeface="Times New Roman" panose="02020603050405020304" pitchFamily="18" charset="0"/>
                <a:cs typeface="Times New Roman" panose="02020603050405020304" pitchFamily="18" charset="0"/>
              </a:rPr>
              <a:t>4.2. Distributional method of phonological analysis. </a:t>
            </a:r>
          </a:p>
          <a:p>
            <a:pPr algn="just"/>
            <a:r>
              <a:rPr lang="en-US" dirty="0" smtClean="0">
                <a:solidFill>
                  <a:schemeClr val="tx1"/>
                </a:solidFill>
                <a:latin typeface="Times New Roman" panose="02020603050405020304" pitchFamily="18" charset="0"/>
                <a:cs typeface="Times New Roman" panose="02020603050405020304" pitchFamily="18" charset="0"/>
              </a:rPr>
              <a:t>4.3. Semantically distributional method of phonological analysis. </a:t>
            </a:r>
          </a:p>
          <a:p>
            <a:pPr algn="just"/>
            <a:r>
              <a:rPr lang="en-US" dirty="0" smtClean="0">
                <a:solidFill>
                  <a:schemeClr val="tx1"/>
                </a:solidFill>
                <a:latin typeface="Times New Roman" panose="02020603050405020304" pitchFamily="18" charset="0"/>
                <a:cs typeface="Times New Roman" panose="02020603050405020304" pitchFamily="18" charset="0"/>
              </a:rPr>
              <a:t>4.4. Methods of establishing the phonemic status of speech sounds in weak positions. </a:t>
            </a:r>
            <a:r>
              <a:rPr lang="en-US" dirty="0" err="1" smtClean="0">
                <a:solidFill>
                  <a:schemeClr val="tx1"/>
                </a:solidFill>
                <a:latin typeface="Times New Roman" panose="02020603050405020304" pitchFamily="18" charset="0"/>
                <a:cs typeface="Times New Roman" panose="02020603050405020304" pitchFamily="18" charset="0"/>
              </a:rPr>
              <a:t>Morphonology</a:t>
            </a:r>
            <a:r>
              <a:rPr lang="en-US" dirty="0" smtClean="0">
                <a:solidFill>
                  <a:schemeClr val="tx1"/>
                </a:solidFill>
                <a:latin typeface="Times New Roman" panose="02020603050405020304" pitchFamily="18" charset="0"/>
                <a:cs typeface="Times New Roman" panose="02020603050405020304" pitchFamily="18" charset="0"/>
              </a:rPr>
              <a:t>.</a:t>
            </a:r>
          </a:p>
          <a:p>
            <a:pPr algn="just"/>
            <a:r>
              <a:rPr lang="en-US" dirty="0" smtClean="0">
                <a:solidFill>
                  <a:schemeClr val="tx1"/>
                </a:solidFill>
                <a:latin typeface="Times New Roman" panose="02020603050405020304" pitchFamily="18" charset="0"/>
                <a:cs typeface="Times New Roman" panose="02020603050405020304" pitchFamily="18" charset="0"/>
              </a:rPr>
              <a:t>5. Aspects of speech sounds. Speech sounds as articulatory units and the problem of their classification. </a:t>
            </a:r>
          </a:p>
          <a:p>
            <a:pPr algn="just"/>
            <a:r>
              <a:rPr lang="en-US" dirty="0" smtClean="0">
                <a:solidFill>
                  <a:schemeClr val="tx1"/>
                </a:solidFill>
                <a:latin typeface="Times New Roman" panose="02020603050405020304" pitchFamily="18" charset="0"/>
                <a:cs typeface="Times New Roman" panose="02020603050405020304" pitchFamily="18" charset="0"/>
              </a:rPr>
              <a:t>6. Three functions of the phoneme. The system of oppositions. Vowel and consonant adjustments in connected speech: </a:t>
            </a:r>
            <a:r>
              <a:rPr lang="en-US" dirty="0" err="1" smtClean="0">
                <a:solidFill>
                  <a:schemeClr val="tx1"/>
                </a:solidFill>
                <a:latin typeface="Times New Roman" panose="02020603050405020304" pitchFamily="18" charset="0"/>
                <a:cs typeface="Times New Roman" panose="02020603050405020304" pitchFamily="18" charset="0"/>
              </a:rPr>
              <a:t>coarticulatory</a:t>
            </a:r>
            <a:r>
              <a:rPr lang="en-US" dirty="0" smtClean="0">
                <a:solidFill>
                  <a:schemeClr val="tx1"/>
                </a:solidFill>
                <a:latin typeface="Times New Roman" panose="02020603050405020304" pitchFamily="18" charset="0"/>
                <a:cs typeface="Times New Roman" panose="02020603050405020304" pitchFamily="18" charset="0"/>
              </a:rPr>
              <a:t> phenomena.</a:t>
            </a:r>
          </a:p>
          <a:p>
            <a:endParaRPr lang="en-US" dirty="0" smtClean="0"/>
          </a:p>
          <a:p>
            <a:endParaRPr lang="ru-RU" dirty="0"/>
          </a:p>
        </p:txBody>
      </p:sp>
    </p:spTree>
    <p:extLst>
      <p:ext uri="{BB962C8B-B14F-4D97-AF65-F5344CB8AC3E}">
        <p14:creationId xmlns:p14="http://schemas.microsoft.com/office/powerpoint/2010/main" val="41430330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3637" y="764704"/>
            <a:ext cx="8136904" cy="5189113"/>
          </a:xfrm>
          <a:prstGeom prst="rect">
            <a:avLst/>
          </a:prstGeom>
        </p:spPr>
        <p:txBody>
          <a:bodyPr wrap="square">
            <a:spAutoFit/>
          </a:bodyPr>
          <a:lstStyle/>
          <a:p>
            <a:pPr>
              <a:lnSpc>
                <a:spcPct val="115000"/>
              </a:lnSpc>
              <a:spcAft>
                <a:spcPts val="0"/>
              </a:spcAft>
            </a:pPr>
            <a:r>
              <a:rPr lang="en-US" sz="3200" b="1" u="sng" dirty="0" smtClean="0">
                <a:effectLst/>
                <a:latin typeface="Times New Roman" panose="02020603050405020304" pitchFamily="18" charset="0"/>
                <a:ea typeface="Calibri"/>
                <a:cs typeface="Times New Roman" panose="02020603050405020304" pitchFamily="18" charset="0"/>
              </a:rPr>
              <a:t>4. Methods of Phonological Analysis.</a:t>
            </a:r>
          </a:p>
          <a:p>
            <a:pPr>
              <a:lnSpc>
                <a:spcPct val="115000"/>
              </a:lnSpc>
              <a:spcAft>
                <a:spcPts val="0"/>
              </a:spcAft>
            </a:pPr>
            <a:r>
              <a:rPr lang="en-US" sz="3200" b="1" u="sng" dirty="0" smtClean="0">
                <a:effectLst/>
                <a:latin typeface="Times New Roman" panose="02020603050405020304" pitchFamily="18" charset="0"/>
                <a:ea typeface="Calibri"/>
                <a:cs typeface="Times New Roman" panose="02020603050405020304" pitchFamily="18" charset="0"/>
              </a:rPr>
              <a:t> </a:t>
            </a:r>
            <a:endParaRPr lang="ru-RU" sz="3200" dirty="0">
              <a:latin typeface="Times New Roman" panose="02020603050405020304" pitchFamily="18" charset="0"/>
              <a:ea typeface="Calibri"/>
              <a:cs typeface="Times New Roman" panose="02020603050405020304" pitchFamily="18" charset="0"/>
            </a:endParaRPr>
          </a:p>
          <a:p>
            <a:pPr marL="180340">
              <a:lnSpc>
                <a:spcPct val="115000"/>
              </a:lnSpc>
              <a:spcAft>
                <a:spcPts val="0"/>
              </a:spcAft>
            </a:pPr>
            <a:r>
              <a:rPr lang="en-US" sz="3200" u="sng" dirty="0" smtClean="0">
                <a:effectLst/>
                <a:latin typeface="Times New Roman" panose="02020603050405020304" pitchFamily="18" charset="0"/>
                <a:ea typeface="Calibri"/>
                <a:cs typeface="Times New Roman" panose="02020603050405020304" pitchFamily="18" charset="0"/>
              </a:rPr>
              <a:t>4.1. The aim of phonological analysis.</a:t>
            </a:r>
          </a:p>
          <a:p>
            <a:pPr marL="180340">
              <a:lnSpc>
                <a:spcPct val="115000"/>
              </a:lnSpc>
              <a:spcAft>
                <a:spcPts val="0"/>
              </a:spcAft>
            </a:pPr>
            <a:endParaRPr lang="ru-RU" sz="3200"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3200" b="1" dirty="0" smtClean="0">
                <a:effectLst/>
                <a:latin typeface="Times New Roman" panose="02020603050405020304" pitchFamily="18" charset="0"/>
                <a:ea typeface="Calibri"/>
                <a:cs typeface="Times New Roman" panose="02020603050405020304" pitchFamily="18" charset="0"/>
              </a:rPr>
              <a:t>The aim of phonological (phonemic) analysis</a:t>
            </a:r>
            <a:r>
              <a:rPr lang="en-US" sz="3200" dirty="0" smtClean="0">
                <a:effectLst/>
                <a:latin typeface="Times New Roman" panose="02020603050405020304" pitchFamily="18" charset="0"/>
                <a:ea typeface="Calibri"/>
                <a:cs typeface="Times New Roman" panose="02020603050405020304" pitchFamily="18" charset="0"/>
              </a:rPr>
              <a:t> is to determine phonemic (functional) and non-phonemic (articulatory) differences of speech sounds and to identify the inventory of language phonemes.</a:t>
            </a:r>
            <a:endParaRPr lang="ru-RU" sz="32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5613878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just"/>
            <a:r>
              <a:rPr lang="en-US" sz="3200" dirty="0" smtClean="0">
                <a:latin typeface="Times New Roman" panose="02020603050405020304" pitchFamily="18" charset="0"/>
                <a:cs typeface="Times New Roman" panose="02020603050405020304" pitchFamily="18" charset="0"/>
              </a:rPr>
              <a:t>The phonological analysis can be fulfilled within two steps: </a:t>
            </a: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p:txBody>
          <a:bodyPr/>
          <a:lstStyle/>
          <a:p>
            <a:pPr indent="180340" algn="just">
              <a:lnSpc>
                <a:spcPct val="115000"/>
              </a:lnSpc>
              <a:spcAft>
                <a:spcPts val="0"/>
              </a:spcAft>
            </a:pPr>
            <a:r>
              <a:rPr lang="en-US" b="1" dirty="0" smtClean="0">
                <a:effectLst/>
                <a:latin typeface="Times New Roman"/>
                <a:ea typeface="Calibri"/>
                <a:cs typeface="Times New Roman"/>
              </a:rPr>
              <a:t>The first step</a:t>
            </a:r>
            <a:r>
              <a:rPr lang="en-US" dirty="0" smtClean="0">
                <a:effectLst/>
                <a:latin typeface="Times New Roman"/>
                <a:ea typeface="Calibri"/>
                <a:cs typeface="Times New Roman"/>
              </a:rPr>
              <a:t> is to identify the minimal segments of speech continuum and record them graphically by means of allophonic transcription. </a:t>
            </a:r>
            <a:endParaRPr lang="ru-RU" sz="2000" dirty="0">
              <a:ea typeface="Calibri"/>
              <a:cs typeface="Times New Roman"/>
            </a:endParaRPr>
          </a:p>
          <a:p>
            <a:pPr marL="0" indent="0">
              <a:buNone/>
            </a:pPr>
            <a:endParaRPr lang="ru-RU" dirty="0"/>
          </a:p>
        </p:txBody>
      </p:sp>
      <p:sp>
        <p:nvSpPr>
          <p:cNvPr id="4" name="Объект 3"/>
          <p:cNvSpPr>
            <a:spLocks noGrp="1"/>
          </p:cNvSpPr>
          <p:nvPr>
            <p:ph sz="half" idx="2"/>
          </p:nvPr>
        </p:nvSpPr>
        <p:spPr/>
        <p:txBody>
          <a:bodyPr/>
          <a:lstStyle/>
          <a:p>
            <a:pPr indent="180340" algn="just">
              <a:lnSpc>
                <a:spcPct val="115000"/>
              </a:lnSpc>
              <a:spcAft>
                <a:spcPts val="0"/>
              </a:spcAft>
            </a:pPr>
            <a:r>
              <a:rPr lang="en-US" b="1" dirty="0" smtClean="0">
                <a:effectLst/>
                <a:latin typeface="Times New Roman"/>
                <a:ea typeface="Calibri"/>
                <a:cs typeface="Times New Roman"/>
              </a:rPr>
              <a:t>The second step</a:t>
            </a:r>
            <a:r>
              <a:rPr lang="en-US" dirty="0" smtClean="0">
                <a:effectLst/>
                <a:latin typeface="Times New Roman"/>
                <a:ea typeface="Calibri"/>
                <a:cs typeface="Times New Roman"/>
              </a:rPr>
              <a:t> is to arrange the sounds into functionally similar groups in order to find contrastive phoneme sounds and allophones of the same sounds.</a:t>
            </a:r>
            <a:endParaRPr lang="ru-RU" sz="2000" dirty="0">
              <a:ea typeface="Calibri"/>
              <a:cs typeface="Times New Roman"/>
            </a:endParaRPr>
          </a:p>
          <a:p>
            <a:pPr marL="0" indent="0">
              <a:buNone/>
            </a:pPr>
            <a:endParaRPr lang="ru-RU" dirty="0"/>
          </a:p>
        </p:txBody>
      </p:sp>
    </p:spTree>
    <p:extLst>
      <p:ext uri="{BB962C8B-B14F-4D97-AF65-F5344CB8AC3E}">
        <p14:creationId xmlns:p14="http://schemas.microsoft.com/office/powerpoint/2010/main" val="30542663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548680"/>
            <a:ext cx="8229600" cy="2088232"/>
          </a:xfrm>
        </p:spPr>
        <p:txBody>
          <a:bodyPr>
            <a:noAutofit/>
          </a:bodyPr>
          <a:lstStyle/>
          <a:p>
            <a:pPr algn="just"/>
            <a:r>
              <a:rPr lang="en-US" sz="2400" b="1" dirty="0" smtClean="0">
                <a:latin typeface="Times New Roman" panose="02020603050405020304" pitchFamily="18" charset="0"/>
                <a:cs typeface="Times New Roman" panose="02020603050405020304" pitchFamily="18" charset="0"/>
              </a:rPr>
              <a:t>4.2. Distributional method of phonological analysis. </a:t>
            </a: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Phonemes of any language are discovered by rigid classification of all the sounds pronounced by native speakers according to the following </a:t>
            </a:r>
            <a:r>
              <a:rPr lang="en-US" sz="2400" b="1" i="1" dirty="0" smtClean="0">
                <a:latin typeface="Times New Roman" panose="02020603050405020304" pitchFamily="18" charset="0"/>
                <a:cs typeface="Times New Roman" panose="02020603050405020304" pitchFamily="18" charset="0"/>
              </a:rPr>
              <a:t>laws of phonemic and allophonic distribution:</a:t>
            </a:r>
            <a:br>
              <a:rPr lang="en-US" sz="2400" b="1" i="1" dirty="0" smtClean="0">
                <a:latin typeface="Times New Roman" panose="02020603050405020304" pitchFamily="18" charset="0"/>
                <a:cs typeface="Times New Roman" panose="02020603050405020304" pitchFamily="18" charset="0"/>
              </a:rPr>
            </a:br>
            <a:endParaRPr lang="ru-RU" sz="2400" b="1" i="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a:xfrm>
            <a:off x="467544" y="2564904"/>
            <a:ext cx="4038600" cy="3949899"/>
          </a:xfrm>
        </p:spPr>
        <p:txBody>
          <a:bodyPr/>
          <a:lstStyle/>
          <a:p>
            <a:pPr indent="180340" algn="just">
              <a:lnSpc>
                <a:spcPct val="115000"/>
              </a:lnSpc>
              <a:spcAft>
                <a:spcPts val="0"/>
              </a:spcAft>
            </a:pPr>
            <a:r>
              <a:rPr lang="en-US" sz="2400" dirty="0" smtClean="0">
                <a:effectLst/>
                <a:latin typeface="Times New Roman"/>
                <a:ea typeface="Calibri"/>
                <a:cs typeface="Times New Roman"/>
              </a:rPr>
              <a:t>allophones of different phonemes occur in the same phonetic context and their distribution is </a:t>
            </a:r>
            <a:r>
              <a:rPr lang="en-US" sz="2400" i="1" dirty="0" smtClean="0">
                <a:effectLst/>
                <a:latin typeface="Times New Roman"/>
                <a:ea typeface="Calibri"/>
                <a:cs typeface="Times New Roman"/>
              </a:rPr>
              <a:t>contrastive</a:t>
            </a:r>
            <a:r>
              <a:rPr lang="en-US" sz="2400" dirty="0" smtClean="0">
                <a:effectLst/>
                <a:latin typeface="Times New Roman"/>
                <a:ea typeface="Calibri"/>
                <a:cs typeface="Times New Roman"/>
              </a:rPr>
              <a:t>;</a:t>
            </a:r>
            <a:endParaRPr lang="ru-RU" sz="2400" dirty="0">
              <a:ea typeface="Calibri"/>
              <a:cs typeface="Times New Roman"/>
            </a:endParaRPr>
          </a:p>
          <a:p>
            <a:pPr marL="0" indent="0">
              <a:buNone/>
            </a:pPr>
            <a:endParaRPr lang="ru-RU" dirty="0"/>
          </a:p>
        </p:txBody>
      </p:sp>
      <p:sp>
        <p:nvSpPr>
          <p:cNvPr id="4" name="Объект 3"/>
          <p:cNvSpPr>
            <a:spLocks noGrp="1"/>
          </p:cNvSpPr>
          <p:nvPr>
            <p:ph sz="half" idx="2"/>
          </p:nvPr>
        </p:nvSpPr>
        <p:spPr>
          <a:xfrm>
            <a:off x="4572000" y="2564904"/>
            <a:ext cx="4038600" cy="4525963"/>
          </a:xfrm>
        </p:spPr>
        <p:txBody>
          <a:bodyPr/>
          <a:lstStyle/>
          <a:p>
            <a:pPr indent="180340">
              <a:lnSpc>
                <a:spcPct val="115000"/>
              </a:lnSpc>
              <a:spcAft>
                <a:spcPts val="0"/>
              </a:spcAft>
            </a:pPr>
            <a:r>
              <a:rPr lang="en-US" sz="2400" dirty="0" smtClean="0">
                <a:effectLst/>
                <a:latin typeface="Times New Roman"/>
                <a:ea typeface="Calibri"/>
                <a:cs typeface="Times New Roman"/>
              </a:rPr>
              <a:t>allophones of the same phoneme(s) never occur in the same phonetic context, their distribution is </a:t>
            </a:r>
            <a:r>
              <a:rPr lang="en-US" sz="2400" i="1" dirty="0" smtClean="0">
                <a:effectLst/>
                <a:latin typeface="Times New Roman"/>
                <a:ea typeface="Calibri"/>
                <a:cs typeface="Times New Roman"/>
              </a:rPr>
              <a:t>complementary</a:t>
            </a:r>
            <a:r>
              <a:rPr lang="en-US" sz="2400" dirty="0" smtClean="0">
                <a:effectLst/>
                <a:latin typeface="Times New Roman"/>
                <a:ea typeface="Calibri"/>
                <a:cs typeface="Times New Roman"/>
              </a:rPr>
              <a:t> and the choice depends on phonetic environment.</a:t>
            </a:r>
            <a:endParaRPr lang="ru-RU" sz="2400" dirty="0">
              <a:ea typeface="Calibri"/>
              <a:cs typeface="Times New Roman"/>
            </a:endParaRPr>
          </a:p>
          <a:p>
            <a:pPr marL="0" indent="0">
              <a:buNone/>
            </a:pPr>
            <a:endParaRPr lang="ru-RU" dirty="0"/>
          </a:p>
        </p:txBody>
      </p:sp>
    </p:spTree>
    <p:extLst>
      <p:ext uri="{BB962C8B-B14F-4D97-AF65-F5344CB8AC3E}">
        <p14:creationId xmlns:p14="http://schemas.microsoft.com/office/powerpoint/2010/main" val="39163454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620688"/>
            <a:ext cx="8496944" cy="5503301"/>
          </a:xfrm>
          <a:prstGeom prst="rect">
            <a:avLst/>
          </a:prstGeom>
        </p:spPr>
        <p:txBody>
          <a:bodyPr wrap="square">
            <a:spAutoFit/>
          </a:bodyPr>
          <a:lstStyle/>
          <a:p>
            <a:pPr indent="180340" algn="just">
              <a:lnSpc>
                <a:spcPct val="115000"/>
              </a:lnSpc>
              <a:spcAft>
                <a:spcPts val="0"/>
              </a:spcAft>
            </a:pPr>
            <a:r>
              <a:rPr lang="en-US" sz="2800" u="sng" dirty="0" smtClean="0">
                <a:effectLst/>
                <a:latin typeface="Times New Roman" panose="02020603050405020304" pitchFamily="18" charset="0"/>
                <a:ea typeface="Calibri"/>
                <a:cs typeface="Times New Roman" panose="02020603050405020304" pitchFamily="18" charset="0"/>
              </a:rPr>
              <a:t>4.3. Semantically distributional method of phonological analysis.</a:t>
            </a:r>
            <a:endParaRPr lang="ru-RU" sz="2800"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 </a:t>
            </a:r>
            <a:r>
              <a:rPr lang="en-US" sz="2800" b="1" dirty="0" smtClean="0">
                <a:effectLst/>
                <a:latin typeface="Times New Roman" panose="02020603050405020304" pitchFamily="18" charset="0"/>
                <a:ea typeface="Calibri"/>
                <a:cs typeface="Times New Roman" panose="02020603050405020304" pitchFamily="18" charset="0"/>
              </a:rPr>
              <a:t>The semantic method</a:t>
            </a:r>
            <a:r>
              <a:rPr lang="en-US" sz="2800" dirty="0" smtClean="0">
                <a:effectLst/>
                <a:latin typeface="Times New Roman" panose="02020603050405020304" pitchFamily="18" charset="0"/>
                <a:ea typeface="Calibri"/>
                <a:cs typeface="Times New Roman" panose="02020603050405020304" pitchFamily="18" charset="0"/>
              </a:rPr>
              <a:t> is based on the functional rule that phonemes can distinguish words and morphemes when opposed to one another. It consists in the systemic substitution of one sound for another in the same phonetic context in order to find cases in which such a replacement leads to the change of meaning. </a:t>
            </a:r>
          </a:p>
          <a:p>
            <a:pPr indent="180340"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This procedure is called </a:t>
            </a:r>
            <a:r>
              <a:rPr lang="en-US" sz="2800" b="1" i="1" dirty="0" smtClean="0">
                <a:effectLst/>
                <a:latin typeface="Times New Roman" panose="02020603050405020304" pitchFamily="18" charset="0"/>
                <a:ea typeface="Calibri"/>
                <a:cs typeface="Times New Roman" panose="02020603050405020304" pitchFamily="18" charset="0"/>
              </a:rPr>
              <a:t>the commutation test</a:t>
            </a:r>
            <a:r>
              <a:rPr lang="en-US" sz="2800" dirty="0" smtClean="0">
                <a:effectLst/>
                <a:latin typeface="Times New Roman" panose="02020603050405020304" pitchFamily="18" charset="0"/>
                <a:ea typeface="Calibri"/>
                <a:cs typeface="Times New Roman" panose="02020603050405020304" pitchFamily="18" charset="0"/>
              </a:rPr>
              <a:t> and it helps to establish minimal oppositional pairs of words and word-forms presenting different meaning.</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7973004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548680"/>
            <a:ext cx="8458026" cy="5572808"/>
          </a:xfrm>
          <a:prstGeom prst="rect">
            <a:avLst/>
          </a:prstGeom>
        </p:spPr>
        <p:txBody>
          <a:bodyPr wrap="square">
            <a:spAutoFit/>
          </a:bodyPr>
          <a:lstStyle/>
          <a:p>
            <a:pPr indent="180340" algn="just">
              <a:lnSpc>
                <a:spcPct val="115000"/>
              </a:lnSpc>
              <a:spcAft>
                <a:spcPts val="0"/>
              </a:spcAft>
            </a:pPr>
            <a:r>
              <a:rPr lang="en-US" sz="2400" u="sng" dirty="0" smtClean="0">
                <a:effectLst/>
                <a:latin typeface="Times New Roman" panose="02020603050405020304" pitchFamily="18" charset="0"/>
                <a:ea typeface="Calibri"/>
                <a:cs typeface="Times New Roman" panose="02020603050405020304" pitchFamily="18" charset="0"/>
              </a:rPr>
              <a:t>4.4. Methods of establishing the phonemic status of speech sounds in weak positions. </a:t>
            </a:r>
            <a:r>
              <a:rPr lang="en-US" sz="2400" u="sng" dirty="0" err="1" smtClean="0">
                <a:effectLst/>
                <a:latin typeface="Times New Roman" panose="02020603050405020304" pitchFamily="18" charset="0"/>
                <a:ea typeface="Calibri"/>
                <a:cs typeface="Times New Roman" panose="02020603050405020304" pitchFamily="18" charset="0"/>
              </a:rPr>
              <a:t>Morphonology</a:t>
            </a:r>
            <a:r>
              <a:rPr lang="en-US" sz="2400" u="sng"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According to </a:t>
            </a:r>
            <a:r>
              <a:rPr lang="en-US" sz="2400" dirty="0" err="1" smtClean="0">
                <a:solidFill>
                  <a:srgbClr val="000000"/>
                </a:solidFill>
                <a:effectLst/>
                <a:latin typeface="Times New Roman" panose="02020603050405020304" pitchFamily="18" charset="0"/>
                <a:ea typeface="Times New Roman"/>
                <a:cs typeface="Times New Roman" panose="02020603050405020304" pitchFamily="18" charset="0"/>
              </a:rPr>
              <a:t>Sokolova</a:t>
            </a: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 M., </a:t>
            </a:r>
            <a:r>
              <a:rPr lang="en-US" sz="2400" dirty="0" err="1" smtClean="0">
                <a:solidFill>
                  <a:srgbClr val="000000"/>
                </a:solidFill>
                <a:effectLst/>
                <a:latin typeface="Times New Roman" panose="02020603050405020304" pitchFamily="18" charset="0"/>
                <a:ea typeface="Times New Roman"/>
                <a:cs typeface="Times New Roman" panose="02020603050405020304" pitchFamily="18" charset="0"/>
              </a:rPr>
              <a:t>morphonology</a:t>
            </a: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 is concerned with the way in which sounds can alternate as different re­alization of one and the same morpheme. </a:t>
            </a:r>
          </a:p>
          <a:p>
            <a:pPr indent="180340" algn="just">
              <a:lnSpc>
                <a:spcPct val="115000"/>
              </a:lnSpc>
              <a:spcAft>
                <a:spcPts val="0"/>
              </a:spcAft>
            </a:pP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To establish the phone­mic status of speech sounds we should consider the cases when the sounds are in the </a:t>
            </a:r>
            <a:r>
              <a:rPr lang="en-US" sz="2400" b="1" dirty="0" smtClean="0">
                <a:solidFill>
                  <a:srgbClr val="000000"/>
                </a:solidFill>
                <a:effectLst/>
                <a:latin typeface="Times New Roman" panose="02020603050405020304" pitchFamily="18" charset="0"/>
                <a:ea typeface="Times New Roman"/>
                <a:cs typeface="Times New Roman" panose="02020603050405020304" pitchFamily="18" charset="0"/>
              </a:rPr>
              <a:t>weak position, </a:t>
            </a: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or the position of </a:t>
            </a:r>
            <a:r>
              <a:rPr lang="en-US" sz="2400" b="1" dirty="0" smtClean="0">
                <a:solidFill>
                  <a:srgbClr val="000000"/>
                </a:solidFill>
                <a:effectLst/>
                <a:latin typeface="Times New Roman" panose="02020603050405020304" pitchFamily="18" charset="0"/>
                <a:ea typeface="Times New Roman"/>
                <a:cs typeface="Times New Roman" panose="02020603050405020304" pitchFamily="18" charset="0"/>
              </a:rPr>
              <a:t>neutralization:</a:t>
            </a:r>
          </a:p>
          <a:p>
            <a:pPr marL="342900" indent="-342900" algn="just">
              <a:spcBef>
                <a:spcPts val="150"/>
              </a:spcBef>
              <a:spcAft>
                <a:spcPts val="0"/>
              </a:spcAft>
              <a:buAutoNum type="arabicParenR"/>
            </a:pP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a:t>
            </a:r>
            <a:r>
              <a:rPr lang="en-US" sz="2400" i="1" dirty="0" err="1" smtClean="0">
                <a:solidFill>
                  <a:srgbClr val="000000"/>
                </a:solidFill>
                <a:effectLst/>
                <a:latin typeface="Times New Roman" panose="02020603050405020304" pitchFamily="18" charset="0"/>
                <a:ea typeface="Times New Roman"/>
                <a:cs typeface="Times New Roman" panose="02020603050405020304" pitchFamily="18" charset="0"/>
              </a:rPr>
              <a:t>wind+y</a:t>
            </a:r>
            <a:r>
              <a:rPr lang="en-US" sz="2400" i="1" dirty="0" smtClean="0">
                <a:solidFill>
                  <a:srgbClr val="000000"/>
                </a:solidFill>
                <a:effectLst/>
                <a:latin typeface="Times New Roman" panose="02020603050405020304" pitchFamily="18" charset="0"/>
                <a:ea typeface="Times New Roman"/>
                <a:cs typeface="Times New Roman" panose="02020603050405020304" pitchFamily="18" charset="0"/>
              </a:rPr>
              <a:t>", "</a:t>
            </a:r>
            <a:r>
              <a:rPr lang="en-US" sz="2400" i="1" dirty="0" err="1" smtClean="0">
                <a:solidFill>
                  <a:srgbClr val="000000"/>
                </a:solidFill>
                <a:effectLst/>
                <a:latin typeface="Times New Roman" panose="02020603050405020304" pitchFamily="18" charset="0"/>
                <a:ea typeface="Times New Roman"/>
                <a:cs typeface="Times New Roman" panose="02020603050405020304" pitchFamily="18" charset="0"/>
              </a:rPr>
              <a:t>dust+y</a:t>
            </a:r>
            <a:r>
              <a:rPr lang="en-US" sz="2400" i="1" dirty="0" smtClean="0">
                <a:solidFill>
                  <a:srgbClr val="000000"/>
                </a:solidFill>
                <a:effectLst/>
                <a:latin typeface="Times New Roman" panose="02020603050405020304" pitchFamily="18" charset="0"/>
                <a:ea typeface="Times New Roman"/>
                <a:cs typeface="Times New Roman" panose="02020603050405020304" pitchFamily="18" charset="0"/>
              </a:rPr>
              <a:t>", "</a:t>
            </a:r>
            <a:r>
              <a:rPr lang="en-US" sz="2400" i="1" dirty="0" err="1" smtClean="0">
                <a:solidFill>
                  <a:srgbClr val="000000"/>
                </a:solidFill>
                <a:effectLst/>
                <a:latin typeface="Times New Roman" panose="02020603050405020304" pitchFamily="18" charset="0"/>
                <a:ea typeface="Times New Roman"/>
                <a:cs typeface="Times New Roman" panose="02020603050405020304" pitchFamily="18" charset="0"/>
              </a:rPr>
              <a:t>sunn+y</a:t>
            </a:r>
            <a:r>
              <a:rPr lang="en-US" sz="2400" i="1" dirty="0" smtClean="0">
                <a:solidFill>
                  <a:srgbClr val="000000"/>
                </a:solidFill>
                <a:effectLst/>
                <a:latin typeface="Times New Roman" panose="02020603050405020304" pitchFamily="18" charset="0"/>
                <a:ea typeface="Times New Roman"/>
                <a:cs typeface="Times New Roman" panose="02020603050405020304" pitchFamily="18" charset="0"/>
              </a:rPr>
              <a:t>“  </a:t>
            </a:r>
            <a:r>
              <a:rPr lang="en-US" sz="2000" dirty="0" smtClean="0">
                <a:solidFill>
                  <a:srgbClr val="000000"/>
                </a:solidFill>
                <a:effectLst/>
                <a:latin typeface="Times New Roman" panose="02020603050405020304" pitchFamily="18" charset="0"/>
                <a:ea typeface="Times New Roman"/>
                <a:cs typeface="Times New Roman" panose="02020603050405020304" pitchFamily="18" charset="0"/>
              </a:rPr>
              <a:t>have two morphemes and the function of the morpheme </a:t>
            </a:r>
            <a:r>
              <a:rPr lang="en-US" sz="2000" i="1" dirty="0" smtClean="0">
                <a:solidFill>
                  <a:srgbClr val="000000"/>
                </a:solidFill>
                <a:effectLst/>
                <a:latin typeface="Times New Roman" panose="02020603050405020304" pitchFamily="18" charset="0"/>
                <a:ea typeface="Times New Roman"/>
                <a:cs typeface="Times New Roman" panose="02020603050405020304" pitchFamily="18" charset="0"/>
              </a:rPr>
              <a:t>"-y"</a:t>
            </a:r>
            <a:r>
              <a:rPr lang="en-US" sz="2000" dirty="0" smtClean="0">
                <a:solidFill>
                  <a:srgbClr val="000000"/>
                </a:solidFill>
                <a:effectLst/>
                <a:latin typeface="Times New Roman" panose="02020603050405020304" pitchFamily="18" charset="0"/>
                <a:ea typeface="Times New Roman"/>
                <a:cs typeface="Times New Roman" panose="02020603050405020304" pitchFamily="18" charset="0"/>
              </a:rPr>
              <a:t> is to convert a noun into an adjective. This morpheme has a grammatical meaning. </a:t>
            </a:r>
          </a:p>
          <a:p>
            <a:pPr marL="342900" indent="-342900" algn="just">
              <a:spcBef>
                <a:spcPts val="150"/>
              </a:spcBef>
              <a:spcAft>
                <a:spcPts val="0"/>
              </a:spcAft>
              <a:buAutoNum type="arabicParenR"/>
            </a:pP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malice |ˈ</a:t>
            </a:r>
            <a:r>
              <a:rPr lang="en-US" sz="2400" dirty="0" err="1" smtClean="0">
                <a:solidFill>
                  <a:srgbClr val="000000"/>
                </a:solidFill>
                <a:effectLst/>
                <a:latin typeface="Times New Roman" panose="02020603050405020304" pitchFamily="18" charset="0"/>
                <a:ea typeface="Times New Roman"/>
                <a:cs typeface="Times New Roman" panose="02020603050405020304" pitchFamily="18" charset="0"/>
              </a:rPr>
              <a:t>m</a:t>
            </a:r>
            <a:r>
              <a:rPr lang="en-US" sz="2400" b="1" dirty="0" err="1" smtClean="0">
                <a:solidFill>
                  <a:srgbClr val="000000"/>
                </a:solidFill>
                <a:effectLst/>
                <a:latin typeface="Times New Roman" panose="02020603050405020304" pitchFamily="18" charset="0"/>
                <a:ea typeface="Times New Roman"/>
                <a:cs typeface="Times New Roman" panose="02020603050405020304" pitchFamily="18" charset="0"/>
              </a:rPr>
              <a:t>æ</a:t>
            </a:r>
            <a:r>
              <a:rPr lang="en-US" sz="2400" dirty="0" err="1" smtClean="0">
                <a:solidFill>
                  <a:srgbClr val="000000"/>
                </a:solidFill>
                <a:effectLst/>
                <a:latin typeface="Times New Roman" panose="02020603050405020304" pitchFamily="18" charset="0"/>
                <a:ea typeface="Times New Roman"/>
                <a:cs typeface="Times New Roman" panose="02020603050405020304" pitchFamily="18" charset="0"/>
              </a:rPr>
              <a:t>lɪs</a:t>
            </a: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 - malicious |</a:t>
            </a:r>
            <a:r>
              <a:rPr lang="en-US" sz="2400" dirty="0" err="1" smtClean="0">
                <a:solidFill>
                  <a:srgbClr val="000000"/>
                </a:solidFill>
                <a:effectLst/>
                <a:latin typeface="Times New Roman" panose="02020603050405020304" pitchFamily="18" charset="0"/>
                <a:ea typeface="Times New Roman"/>
                <a:cs typeface="Times New Roman" panose="02020603050405020304" pitchFamily="18" charset="0"/>
              </a:rPr>
              <a:t>m</a:t>
            </a:r>
            <a:r>
              <a:rPr lang="en-US" sz="2400" b="1" i="1" dirty="0" err="1" smtClean="0">
                <a:solidFill>
                  <a:srgbClr val="000000"/>
                </a:solidFill>
                <a:effectLst/>
                <a:latin typeface="Times New Roman" panose="02020603050405020304" pitchFamily="18" charset="0"/>
                <a:ea typeface="Times New Roman"/>
                <a:cs typeface="Times New Roman" panose="02020603050405020304" pitchFamily="18" charset="0"/>
              </a:rPr>
              <a:t>ə</a:t>
            </a:r>
            <a:r>
              <a:rPr lang="en-US" sz="2400" dirty="0" err="1" smtClean="0">
                <a:solidFill>
                  <a:srgbClr val="000000"/>
                </a:solidFill>
                <a:effectLst/>
                <a:latin typeface="Times New Roman" panose="02020603050405020304" pitchFamily="18" charset="0"/>
                <a:ea typeface="Times New Roman"/>
                <a:cs typeface="Times New Roman" panose="02020603050405020304" pitchFamily="18" charset="0"/>
              </a:rPr>
              <a:t>ˈlɪʃəs</a:t>
            </a: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 active |ˈ</a:t>
            </a:r>
            <a:r>
              <a:rPr lang="en-US" sz="2400" b="1" dirty="0" err="1" smtClean="0">
                <a:solidFill>
                  <a:srgbClr val="000000"/>
                </a:solidFill>
                <a:effectLst/>
                <a:latin typeface="Times New Roman" panose="02020603050405020304" pitchFamily="18" charset="0"/>
                <a:ea typeface="Times New Roman"/>
                <a:cs typeface="Times New Roman" panose="02020603050405020304" pitchFamily="18" charset="0"/>
              </a:rPr>
              <a:t>æ</a:t>
            </a:r>
            <a:r>
              <a:rPr lang="en-US" sz="2400" dirty="0" err="1" smtClean="0">
                <a:solidFill>
                  <a:srgbClr val="000000"/>
                </a:solidFill>
                <a:effectLst/>
                <a:latin typeface="Times New Roman" panose="02020603050405020304" pitchFamily="18" charset="0"/>
                <a:ea typeface="Times New Roman"/>
                <a:cs typeface="Times New Roman" panose="02020603050405020304" pitchFamily="18" charset="0"/>
              </a:rPr>
              <a:t>ktɪv</a:t>
            </a: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 - activity |</a:t>
            </a:r>
            <a:r>
              <a:rPr lang="en-US" sz="2400" b="1" dirty="0" err="1" smtClean="0">
                <a:solidFill>
                  <a:srgbClr val="000000"/>
                </a:solidFill>
                <a:effectLst/>
                <a:latin typeface="Times New Roman" panose="02020603050405020304" pitchFamily="18" charset="0"/>
                <a:ea typeface="Times New Roman"/>
                <a:cs typeface="Times New Roman" panose="02020603050405020304" pitchFamily="18" charset="0"/>
              </a:rPr>
              <a:t>a</a:t>
            </a:r>
            <a:r>
              <a:rPr lang="en-US" sz="2400" dirty="0" err="1" smtClean="0">
                <a:solidFill>
                  <a:srgbClr val="000000"/>
                </a:solidFill>
                <a:effectLst/>
                <a:latin typeface="Times New Roman" panose="02020603050405020304" pitchFamily="18" charset="0"/>
                <a:ea typeface="Times New Roman"/>
                <a:cs typeface="Times New Roman" panose="02020603050405020304" pitchFamily="18" charset="0"/>
              </a:rPr>
              <a:t>kˈtɪvɪti</a:t>
            </a:r>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 </a:t>
            </a:r>
            <a:r>
              <a:rPr lang="en-US" sz="2000" dirty="0" smtClean="0">
                <a:solidFill>
                  <a:srgbClr val="000000"/>
                </a:solidFill>
                <a:effectLst/>
                <a:latin typeface="Times New Roman" panose="02020603050405020304" pitchFamily="18" charset="0"/>
                <a:ea typeface="Times New Roman"/>
                <a:cs typeface="Times New Roman" panose="02020603050405020304" pitchFamily="18" charset="0"/>
              </a:rPr>
              <a:t>exemplify a sound alternation in one and the same morpheme of two different parts of speech (nouns and adjectives).</a:t>
            </a:r>
            <a:endParaRPr lang="ru-RU" sz="2000" dirty="0">
              <a:effectLst/>
              <a:latin typeface="Times New Roman" panose="02020603050405020304" pitchFamily="18" charset="0"/>
              <a:ea typeface="Times New Roman"/>
              <a:cs typeface="Times New Roman" panose="02020603050405020304" pitchFamily="18" charset="0"/>
            </a:endParaRPr>
          </a:p>
        </p:txBody>
      </p:sp>
    </p:spTree>
    <p:extLst>
      <p:ext uri="{BB962C8B-B14F-4D97-AF65-F5344CB8AC3E}">
        <p14:creationId xmlns:p14="http://schemas.microsoft.com/office/powerpoint/2010/main" val="27945148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0510" y="332656"/>
            <a:ext cx="8352928" cy="6080960"/>
          </a:xfrm>
          <a:prstGeom prst="rect">
            <a:avLst/>
          </a:prstGeom>
        </p:spPr>
        <p:txBody>
          <a:bodyPr wrap="square">
            <a:spAutoFit/>
          </a:bodyPr>
          <a:lstStyle/>
          <a:p>
            <a:pPr algn="just">
              <a:lnSpc>
                <a:spcPct val="115000"/>
              </a:lnSpc>
              <a:spcAft>
                <a:spcPts val="0"/>
              </a:spcAft>
            </a:pPr>
            <a:r>
              <a:rPr lang="en-US" sz="2000" b="1" u="sng" dirty="0" smtClean="0">
                <a:effectLst/>
                <a:latin typeface="Times New Roman" panose="02020603050405020304" pitchFamily="18" charset="0"/>
                <a:ea typeface="Calibri"/>
                <a:cs typeface="Times New Roman" panose="02020603050405020304" pitchFamily="18" charset="0"/>
              </a:rPr>
              <a:t>5. Aspects of speech sounds</a:t>
            </a:r>
            <a:r>
              <a:rPr lang="en-US" sz="2000" u="sng" dirty="0" smtClean="0">
                <a:effectLst/>
                <a:latin typeface="Times New Roman" panose="02020603050405020304" pitchFamily="18" charset="0"/>
                <a:ea typeface="Calibri"/>
                <a:cs typeface="Times New Roman" panose="02020603050405020304" pitchFamily="18" charset="0"/>
              </a:rPr>
              <a:t>. </a:t>
            </a:r>
            <a:r>
              <a:rPr lang="en-US" sz="2000" b="1" u="sng" dirty="0" smtClean="0">
                <a:effectLst/>
                <a:latin typeface="Times New Roman" panose="02020603050405020304" pitchFamily="18" charset="0"/>
                <a:ea typeface="Calibri"/>
                <a:cs typeface="Times New Roman" panose="02020603050405020304" pitchFamily="18" charset="0"/>
              </a:rPr>
              <a:t>Speech sounds as articulatory units and the problem of their classification. </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b="1" u="none" strike="noStrike" dirty="0" smtClean="0">
                <a:effectLst/>
                <a:latin typeface="Times New Roman" panose="02020603050405020304" pitchFamily="18" charset="0"/>
                <a:ea typeface="Calibri"/>
                <a:cs typeface="Times New Roman" panose="02020603050405020304" pitchFamily="18" charset="0"/>
              </a:rPr>
              <a:t> </a:t>
            </a:r>
            <a:endParaRPr lang="ru-RU" sz="2000" dirty="0">
              <a:latin typeface="Times New Roman" panose="02020603050405020304" pitchFamily="18" charset="0"/>
              <a:ea typeface="Calibri"/>
              <a:cs typeface="Times New Roman" panose="02020603050405020304" pitchFamily="18" charset="0"/>
            </a:endParaRPr>
          </a:p>
          <a:p>
            <a:pPr marL="342900" indent="-342900" algn="just">
              <a:lnSpc>
                <a:spcPct val="115000"/>
              </a:lnSpc>
              <a:spcAft>
                <a:spcPts val="0"/>
              </a:spcAft>
              <a:buAutoNum type="arabicParenR"/>
            </a:pPr>
            <a:r>
              <a:rPr lang="en-US" sz="2000" dirty="0" smtClean="0">
                <a:effectLst/>
                <a:latin typeface="Times New Roman" panose="02020603050405020304" pitchFamily="18" charset="0"/>
                <a:ea typeface="Calibri"/>
                <a:cs typeface="Times New Roman" panose="02020603050405020304" pitchFamily="18" charset="0"/>
              </a:rPr>
              <a:t>The </a:t>
            </a:r>
            <a:r>
              <a:rPr lang="en-US" sz="2000" b="1" dirty="0" smtClean="0">
                <a:effectLst/>
                <a:latin typeface="Times New Roman" panose="02020603050405020304" pitchFamily="18" charset="0"/>
                <a:ea typeface="BookmanOldStyle-Bold"/>
                <a:cs typeface="Times New Roman" panose="02020603050405020304" pitchFamily="18" charset="0"/>
              </a:rPr>
              <a:t>articulatory/sound production </a:t>
            </a:r>
            <a:r>
              <a:rPr lang="en-US" sz="2000" dirty="0" smtClean="0">
                <a:effectLst/>
                <a:latin typeface="Times New Roman" panose="02020603050405020304" pitchFamily="18" charset="0"/>
                <a:ea typeface="Calibri"/>
                <a:cs typeface="Times New Roman" panose="02020603050405020304" pitchFamily="18" charset="0"/>
              </a:rPr>
              <a:t>aspect: from the articulatory point of view every speech sound is a complex of definite coordinated and differentiated movements and positions of speech organs. </a:t>
            </a:r>
          </a:p>
          <a:p>
            <a:pPr marL="342900" indent="-342900" algn="just">
              <a:lnSpc>
                <a:spcPct val="115000"/>
              </a:lnSpc>
              <a:spcAft>
                <a:spcPts val="0"/>
              </a:spcAft>
              <a:buAutoNum type="arabicParenR"/>
            </a:pPr>
            <a:r>
              <a:rPr lang="en-US" sz="2000" dirty="0" smtClean="0">
                <a:effectLst/>
                <a:latin typeface="Times New Roman" panose="02020603050405020304" pitchFamily="18" charset="0"/>
                <a:ea typeface="Calibri"/>
                <a:cs typeface="Times New Roman" panose="02020603050405020304" pitchFamily="18" charset="0"/>
              </a:rPr>
              <a:t>The </a:t>
            </a:r>
            <a:r>
              <a:rPr lang="en-US" sz="2000" b="1" dirty="0" smtClean="0">
                <a:effectLst/>
                <a:latin typeface="Times New Roman" panose="02020603050405020304" pitchFamily="18" charset="0"/>
                <a:ea typeface="BookmanOldStyle-Bold"/>
                <a:cs typeface="Times New Roman" panose="02020603050405020304" pitchFamily="18" charset="0"/>
              </a:rPr>
              <a:t>acoustic </a:t>
            </a:r>
            <a:r>
              <a:rPr lang="en-US" sz="2000" dirty="0" smtClean="0">
                <a:effectLst/>
                <a:latin typeface="Times New Roman" panose="02020603050405020304" pitchFamily="18" charset="0"/>
                <a:ea typeface="Calibri"/>
                <a:cs typeface="Times New Roman" panose="02020603050405020304" pitchFamily="18" charset="0"/>
              </a:rPr>
              <a:t>aspect: every speech sound is a complex of acoustic effects and has its physical properties - it is a physical phenomenon, a kind of moving matter and energy. The physical (acoustic) properties of speech sounds consist of:  </a:t>
            </a:r>
            <a:r>
              <a:rPr lang="en-US" sz="2000" i="1" dirty="0" smtClean="0">
                <a:effectLst/>
                <a:latin typeface="Times New Roman" panose="02020603050405020304" pitchFamily="18" charset="0"/>
                <a:ea typeface="Calibri"/>
                <a:cs typeface="Times New Roman" panose="02020603050405020304" pitchFamily="18" charset="0"/>
              </a:rPr>
              <a:t>frequency, spectrum, intensity, duration. </a:t>
            </a:r>
          </a:p>
          <a:p>
            <a:pPr marL="342900" indent="-342900" algn="just">
              <a:lnSpc>
                <a:spcPct val="115000"/>
              </a:lnSpc>
              <a:spcAft>
                <a:spcPts val="0"/>
              </a:spcAft>
              <a:buAutoNum type="arabicParenR"/>
            </a:pPr>
            <a:r>
              <a:rPr lang="en-US" sz="2000" dirty="0" smtClean="0">
                <a:effectLst/>
                <a:latin typeface="Times New Roman" panose="02020603050405020304" pitchFamily="18" charset="0"/>
                <a:ea typeface="Calibri"/>
                <a:cs typeface="Times New Roman" panose="02020603050405020304" pitchFamily="18" charset="0"/>
              </a:rPr>
              <a:t>The </a:t>
            </a:r>
            <a:r>
              <a:rPr lang="en-US" sz="2000" b="1" dirty="0" smtClean="0">
                <a:effectLst/>
                <a:latin typeface="Times New Roman" panose="02020603050405020304" pitchFamily="18" charset="0"/>
                <a:ea typeface="BookmanOldStyle-Bold"/>
                <a:cs typeface="Times New Roman" panose="02020603050405020304" pitchFamily="18" charset="0"/>
              </a:rPr>
              <a:t>auditory/sound-perception </a:t>
            </a:r>
            <a:r>
              <a:rPr lang="en-US" sz="2000" dirty="0" smtClean="0">
                <a:effectLst/>
                <a:latin typeface="Times New Roman" panose="02020603050405020304" pitchFamily="18" charset="0"/>
                <a:ea typeface="Calibri"/>
                <a:cs typeface="Times New Roman" panose="02020603050405020304" pitchFamily="18" charset="0"/>
              </a:rPr>
              <a:t>aspect involves the mechanism of hearing. It is a kind of psychological mechanism which (1) reacts to the physical properties of speech sounds, (2) selecting from a great amount of information only the one which is linguistically relevant.  </a:t>
            </a:r>
          </a:p>
          <a:p>
            <a:pPr marL="342900" indent="-342900" algn="just">
              <a:lnSpc>
                <a:spcPct val="115000"/>
              </a:lnSpc>
              <a:spcAft>
                <a:spcPts val="0"/>
              </a:spcAft>
              <a:buAutoNum type="arabicParenR"/>
            </a:pPr>
            <a:r>
              <a:rPr lang="en-US" sz="2000" dirty="0" smtClean="0">
                <a:effectLst/>
                <a:latin typeface="Times New Roman" panose="02020603050405020304" pitchFamily="18" charset="0"/>
                <a:ea typeface="Calibri"/>
                <a:cs typeface="Times New Roman" panose="02020603050405020304" pitchFamily="18" charset="0"/>
              </a:rPr>
              <a:t>The </a:t>
            </a:r>
            <a:r>
              <a:rPr lang="en-US" sz="2000" b="1" dirty="0" smtClean="0">
                <a:effectLst/>
                <a:latin typeface="Times New Roman" panose="02020603050405020304" pitchFamily="18" charset="0"/>
                <a:ea typeface="BookmanOldStyle-Bold"/>
                <a:cs typeface="Times New Roman" panose="02020603050405020304" pitchFamily="18" charset="0"/>
              </a:rPr>
              <a:t>functional/linguistic/social </a:t>
            </a:r>
            <a:r>
              <a:rPr lang="en-US" sz="2000" dirty="0" smtClean="0">
                <a:effectLst/>
                <a:latin typeface="Times New Roman" panose="02020603050405020304" pitchFamily="18" charset="0"/>
                <a:ea typeface="Calibri"/>
                <a:cs typeface="Times New Roman" panose="02020603050405020304" pitchFamily="18" charset="0"/>
              </a:rPr>
              <a:t>aspect is called so because of the role the sounds of language play in its functioning as medium of human communication</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18526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332656"/>
            <a:ext cx="7772400" cy="1470025"/>
          </a:xfrm>
        </p:spPr>
        <p:txBody>
          <a:bodyPr>
            <a:normAutofit/>
          </a:bodyPr>
          <a:lstStyle/>
          <a:p>
            <a:r>
              <a:rPr lang="en-US" sz="3200" b="1" dirty="0">
                <a:latin typeface="Times New Roman" panose="02020603050405020304" pitchFamily="18" charset="0"/>
                <a:cs typeface="Times New Roman" panose="02020603050405020304" pitchFamily="18" charset="0"/>
              </a:rPr>
              <a:t>D</a:t>
            </a:r>
            <a:r>
              <a:rPr lang="en-US" sz="3200" b="1" dirty="0" smtClean="0">
                <a:latin typeface="Times New Roman" panose="02020603050405020304" pitchFamily="18" charset="0"/>
                <a:cs typeface="Times New Roman" panose="02020603050405020304" pitchFamily="18" charset="0"/>
              </a:rPr>
              <a:t>ifferences between </a:t>
            </a:r>
            <a:br>
              <a:rPr lang="en-US" sz="3200" b="1" dirty="0" smtClean="0">
                <a:latin typeface="Times New Roman" panose="02020603050405020304" pitchFamily="18" charset="0"/>
                <a:cs typeface="Times New Roman" panose="02020603050405020304" pitchFamily="18" charset="0"/>
              </a:rPr>
            </a:br>
            <a:r>
              <a:rPr lang="en-US" sz="3200" b="1" dirty="0" smtClean="0">
                <a:latin typeface="Times New Roman" panose="02020603050405020304" pitchFamily="18" charset="0"/>
                <a:cs typeface="Times New Roman" panose="02020603050405020304" pitchFamily="18" charset="0"/>
              </a:rPr>
              <a:t>VOWELS (V) and CONSONANTS (C)</a:t>
            </a:r>
            <a:endParaRPr lang="ru-RU" sz="32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323528" y="1628800"/>
            <a:ext cx="8568952" cy="4797152"/>
          </a:xfrm>
        </p:spPr>
        <p:txBody>
          <a:bodyPr>
            <a:normAutofit fontScale="25000" lnSpcReduction="20000"/>
          </a:bodyPr>
          <a:lstStyle/>
          <a:p>
            <a:pPr indent="180340" algn="just">
              <a:lnSpc>
                <a:spcPct val="115000"/>
              </a:lnSpc>
              <a:spcAft>
                <a:spcPts val="0"/>
              </a:spcAft>
            </a:pPr>
            <a:r>
              <a:rPr lang="en-US" sz="9600" dirty="0" smtClean="0">
                <a:solidFill>
                  <a:schemeClr val="tx1"/>
                </a:solidFill>
                <a:effectLst/>
                <a:latin typeface="Times New Roman" panose="02020603050405020304" pitchFamily="18" charset="0"/>
                <a:ea typeface="Calibri"/>
                <a:cs typeface="Times New Roman" panose="02020603050405020304" pitchFamily="18" charset="0"/>
              </a:rPr>
              <a:t>1) The most substantial </a:t>
            </a:r>
            <a:r>
              <a:rPr lang="en-US" sz="9600" b="1" dirty="0" smtClean="0">
                <a:solidFill>
                  <a:schemeClr val="tx1"/>
                </a:solidFill>
                <a:effectLst/>
                <a:latin typeface="Times New Roman" panose="02020603050405020304" pitchFamily="18" charset="0"/>
                <a:ea typeface="Calibri"/>
                <a:cs typeface="Times New Roman" panose="02020603050405020304" pitchFamily="18" charset="0"/>
              </a:rPr>
              <a:t>articulatory difference</a:t>
            </a:r>
            <a:r>
              <a:rPr lang="en-US" sz="9600" dirty="0" smtClean="0">
                <a:solidFill>
                  <a:schemeClr val="tx1"/>
                </a:solidFill>
                <a:effectLst/>
                <a:latin typeface="Times New Roman" panose="02020603050405020304" pitchFamily="18" charset="0"/>
                <a:ea typeface="Calibri"/>
                <a:cs typeface="Times New Roman" panose="02020603050405020304" pitchFamily="18" charset="0"/>
              </a:rPr>
              <a:t> between vowels and consonants is that in the articulation of V the air passes freely through the mouth cavity, while in making C an obstruction is formed in the mouth cavity and the airflow exhaled from the lungs meets a narrowing or a complete obstruction formed by the speech organs.</a:t>
            </a:r>
            <a:endParaRPr lang="ru-RU" sz="9600" dirty="0">
              <a:solidFill>
                <a:schemeClr val="tx1"/>
              </a:solidFill>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9600" dirty="0" smtClean="0">
                <a:solidFill>
                  <a:schemeClr val="tx1"/>
                </a:solidFill>
                <a:effectLst/>
                <a:latin typeface="Times New Roman" panose="02020603050405020304" pitchFamily="18" charset="0"/>
                <a:ea typeface="Calibri"/>
                <a:cs typeface="Times New Roman" panose="02020603050405020304" pitchFamily="18" charset="0"/>
              </a:rPr>
              <a:t>2. From </a:t>
            </a:r>
            <a:r>
              <a:rPr lang="en-US" sz="9600" b="1" dirty="0" smtClean="0">
                <a:solidFill>
                  <a:schemeClr val="tx1"/>
                </a:solidFill>
                <a:effectLst/>
                <a:latin typeface="Times New Roman" panose="02020603050405020304" pitchFamily="18" charset="0"/>
                <a:ea typeface="Calibri"/>
                <a:cs typeface="Times New Roman" panose="02020603050405020304" pitchFamily="18" charset="0"/>
              </a:rPr>
              <a:t>the acoustic point of view</a:t>
            </a:r>
            <a:r>
              <a:rPr lang="en-US" sz="9600" dirty="0" smtClean="0">
                <a:solidFill>
                  <a:schemeClr val="tx1"/>
                </a:solidFill>
                <a:effectLst/>
                <a:latin typeface="Times New Roman" panose="02020603050405020304" pitchFamily="18" charset="0"/>
                <a:ea typeface="Calibri"/>
                <a:cs typeface="Times New Roman" panose="02020603050405020304" pitchFamily="18" charset="0"/>
              </a:rPr>
              <a:t>, vowels are called the sounds of voice, they have high acoustic energy, and consonants are the sounds of noise which have low acoustic energy.</a:t>
            </a:r>
            <a:endParaRPr lang="ru-RU" sz="9600" dirty="0">
              <a:solidFill>
                <a:schemeClr val="tx1"/>
              </a:solidFill>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9600" dirty="0" smtClean="0">
                <a:solidFill>
                  <a:schemeClr val="tx1"/>
                </a:solidFill>
                <a:effectLst/>
                <a:latin typeface="Times New Roman" panose="02020603050405020304" pitchFamily="18" charset="0"/>
                <a:ea typeface="Calibri"/>
                <a:cs typeface="Times New Roman" panose="02020603050405020304" pitchFamily="18" charset="0"/>
              </a:rPr>
              <a:t>3. </a:t>
            </a:r>
            <a:r>
              <a:rPr lang="en-US" sz="9600" b="1" dirty="0" smtClean="0">
                <a:solidFill>
                  <a:schemeClr val="tx1"/>
                </a:solidFill>
                <a:effectLst/>
                <a:latin typeface="Times New Roman" panose="02020603050405020304" pitchFamily="18" charset="0"/>
                <a:ea typeface="Calibri"/>
                <a:cs typeface="Times New Roman" panose="02020603050405020304" pitchFamily="18" charset="0"/>
              </a:rPr>
              <a:t>Functional differences</a:t>
            </a:r>
            <a:r>
              <a:rPr lang="en-US" sz="9600" dirty="0" smtClean="0">
                <a:solidFill>
                  <a:schemeClr val="tx1"/>
                </a:solidFill>
                <a:effectLst/>
                <a:latin typeface="Times New Roman" panose="02020603050405020304" pitchFamily="18" charset="0"/>
                <a:ea typeface="Calibri"/>
                <a:cs typeface="Times New Roman" panose="02020603050405020304" pitchFamily="18" charset="0"/>
              </a:rPr>
              <a:t> between Vs and Cs are defined by their role in syllable formation: Vs are syllable forming elements, Cs are units which function at the margins of syllables, either singly or in clusters.</a:t>
            </a:r>
            <a:endParaRPr lang="ru-RU" sz="9600" dirty="0">
              <a:solidFill>
                <a:schemeClr val="tx1"/>
              </a:solidFill>
              <a:latin typeface="Times New Roman" panose="02020603050405020304" pitchFamily="18" charset="0"/>
              <a:ea typeface="Calibri"/>
              <a:cs typeface="Times New Roman" panose="02020603050405020304" pitchFamily="18" charset="0"/>
            </a:endParaRPr>
          </a:p>
          <a:p>
            <a:endParaRPr lang="ru-RU" dirty="0"/>
          </a:p>
        </p:txBody>
      </p:sp>
    </p:spTree>
    <p:extLst>
      <p:ext uri="{BB962C8B-B14F-4D97-AF65-F5344CB8AC3E}">
        <p14:creationId xmlns:p14="http://schemas.microsoft.com/office/powerpoint/2010/main" val="36349736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15895"/>
            <a:ext cx="8280920" cy="5503301"/>
          </a:xfrm>
          <a:prstGeom prst="rect">
            <a:avLst/>
          </a:prstGeom>
        </p:spPr>
        <p:txBody>
          <a:bodyPr wrap="square">
            <a:spAutoFit/>
          </a:bodyPr>
          <a:lstStyle/>
          <a:p>
            <a:pPr indent="180340" algn="just">
              <a:lnSpc>
                <a:spcPct val="115000"/>
              </a:lnSpc>
              <a:spcAft>
                <a:spcPts val="0"/>
              </a:spcAft>
            </a:pPr>
            <a:r>
              <a:rPr lang="en-US" sz="2800" i="1" dirty="0" smtClean="0">
                <a:effectLst/>
                <a:latin typeface="Times New Roman" panose="02020603050405020304" pitchFamily="18" charset="0"/>
                <a:ea typeface="Calibri"/>
                <a:cs typeface="Times New Roman" panose="02020603050405020304" pitchFamily="18" charset="0"/>
              </a:rPr>
              <a:t>Heinz </a:t>
            </a:r>
            <a:r>
              <a:rPr lang="en-US" sz="2800" i="1" dirty="0" err="1" smtClean="0">
                <a:effectLst/>
                <a:latin typeface="Times New Roman" panose="02020603050405020304" pitchFamily="18" charset="0"/>
                <a:ea typeface="Calibri"/>
                <a:cs typeface="Times New Roman" panose="02020603050405020304" pitchFamily="18" charset="0"/>
              </a:rPr>
              <a:t>Giegerich</a:t>
            </a:r>
            <a:r>
              <a:rPr lang="en-US" sz="2800" dirty="0" smtClean="0">
                <a:effectLst/>
                <a:latin typeface="Times New Roman" panose="02020603050405020304" pitchFamily="18" charset="0"/>
                <a:ea typeface="Calibri"/>
                <a:cs typeface="Times New Roman" panose="02020603050405020304" pitchFamily="18" charset="0"/>
              </a:rPr>
              <a:t> [1992], </a:t>
            </a:r>
            <a:r>
              <a:rPr lang="en-US" sz="2800" i="1" dirty="0" smtClean="0">
                <a:effectLst/>
                <a:latin typeface="Times New Roman" panose="02020603050405020304" pitchFamily="18" charset="0"/>
                <a:ea typeface="Calibri"/>
                <a:cs typeface="Times New Roman" panose="02020603050405020304" pitchFamily="18" charset="0"/>
              </a:rPr>
              <a:t>Martha Carswell Pennington</a:t>
            </a:r>
            <a:r>
              <a:rPr lang="en-US" sz="2800" dirty="0" smtClean="0">
                <a:effectLst/>
                <a:latin typeface="Times New Roman" panose="02020603050405020304" pitchFamily="18" charset="0"/>
                <a:ea typeface="Calibri"/>
                <a:cs typeface="Times New Roman" panose="02020603050405020304" pitchFamily="18" charset="0"/>
              </a:rPr>
              <a:t> [1996] use a set of basic binary (two-way) distinctions to classify the sounds of a language in terms of:</a:t>
            </a:r>
            <a:endParaRPr lang="ru-RU" sz="2800"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1) </a:t>
            </a:r>
            <a:r>
              <a:rPr lang="en-US" sz="2800" b="1" dirty="0" smtClean="0">
                <a:effectLst/>
                <a:latin typeface="Times New Roman" panose="02020603050405020304" pitchFamily="18" charset="0"/>
                <a:ea typeface="Calibri"/>
                <a:cs typeface="Times New Roman" panose="02020603050405020304" pitchFamily="18" charset="0"/>
              </a:rPr>
              <a:t>phonation</a:t>
            </a:r>
            <a:r>
              <a:rPr lang="en-US" sz="2800" dirty="0" smtClean="0">
                <a:effectLst/>
                <a:latin typeface="Times New Roman" panose="02020603050405020304" pitchFamily="18" charset="0"/>
                <a:ea typeface="Calibri"/>
                <a:cs typeface="Times New Roman" panose="02020603050405020304" pitchFamily="18" charset="0"/>
              </a:rPr>
              <a:t> (the behavior of the vocal cords in the glottis during the production of the sound); </a:t>
            </a:r>
            <a:endParaRPr lang="ru-RU" sz="2800"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2) </a:t>
            </a:r>
            <a:r>
              <a:rPr lang="en-US" sz="2800" b="1" dirty="0" err="1" smtClean="0">
                <a:effectLst/>
                <a:latin typeface="Times New Roman" panose="02020603050405020304" pitchFamily="18" charset="0"/>
                <a:ea typeface="Calibri"/>
                <a:cs typeface="Times New Roman" panose="02020603050405020304" pitchFamily="18" charset="0"/>
              </a:rPr>
              <a:t>oro</a:t>
            </a:r>
            <a:r>
              <a:rPr lang="en-US" sz="2800" b="1" dirty="0" smtClean="0">
                <a:effectLst/>
                <a:latin typeface="Times New Roman" panose="02020603050405020304" pitchFamily="18" charset="0"/>
                <a:ea typeface="Calibri"/>
                <a:cs typeface="Times New Roman" panose="02020603050405020304" pitchFamily="18" charset="0"/>
              </a:rPr>
              <a:t>-nasal process </a:t>
            </a:r>
            <a:r>
              <a:rPr lang="en-US" sz="2800" dirty="0" smtClean="0">
                <a:effectLst/>
                <a:latin typeface="Times New Roman" panose="02020603050405020304" pitchFamily="18" charset="0"/>
                <a:ea typeface="Calibri"/>
                <a:cs typeface="Times New Roman" panose="02020603050405020304" pitchFamily="18" charset="0"/>
              </a:rPr>
              <a:t>(the modification of that flow of air in the vocal track, from the glottis to the lips and nose); </a:t>
            </a:r>
            <a:endParaRPr lang="ru-RU" sz="2800"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3) </a:t>
            </a:r>
            <a:r>
              <a:rPr lang="en-US" sz="2800" b="1" dirty="0" smtClean="0">
                <a:effectLst/>
                <a:latin typeface="Times New Roman" panose="02020603050405020304" pitchFamily="18" charset="0"/>
                <a:ea typeface="Calibri"/>
                <a:cs typeface="Times New Roman" panose="02020603050405020304" pitchFamily="18" charset="0"/>
              </a:rPr>
              <a:t>manner of articulation </a:t>
            </a:r>
            <a:r>
              <a:rPr lang="en-US" sz="2800" dirty="0" smtClean="0">
                <a:effectLst/>
                <a:latin typeface="Times New Roman" panose="02020603050405020304" pitchFamily="18" charset="0"/>
                <a:ea typeface="Calibri"/>
                <a:cs typeface="Times New Roman" panose="02020603050405020304" pitchFamily="18" charset="0"/>
              </a:rPr>
              <a:t>(the configuration and interaction of the articulators (speech organs such as the tongue, lips, and palate) when making a speech sound).</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5054858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220694290"/>
              </p:ext>
            </p:extLst>
          </p:nvPr>
        </p:nvGraphicFramePr>
        <p:xfrm>
          <a:off x="457200" y="548679"/>
          <a:ext cx="8229600" cy="6107523"/>
        </p:xfrm>
        <a:graphic>
          <a:graphicData uri="http://schemas.openxmlformats.org/drawingml/2006/table">
            <a:tbl>
              <a:tblPr firstRow="1" firstCol="1" bandRow="1"/>
              <a:tblGrid>
                <a:gridCol w="2170584"/>
                <a:gridCol w="2304256"/>
                <a:gridCol w="3754760"/>
              </a:tblGrid>
              <a:tr h="569392">
                <a:tc>
                  <a:txBody>
                    <a:bodyPr/>
                    <a:lstStyle/>
                    <a:p>
                      <a:pPr>
                        <a:lnSpc>
                          <a:spcPct val="115000"/>
                        </a:lnSpc>
                        <a:spcAft>
                          <a:spcPts val="0"/>
                        </a:spcAft>
                      </a:pPr>
                      <a:r>
                        <a:rPr lang="en-US" sz="2000" b="1" dirty="0">
                          <a:effectLst/>
                          <a:latin typeface="Times New Roman" panose="02020603050405020304" pitchFamily="18" charset="0"/>
                          <a:ea typeface="Calibri"/>
                          <a:cs typeface="Times New Roman" panose="02020603050405020304" pitchFamily="18" charset="0"/>
                        </a:rPr>
                        <a:t>1) Phonation</a:t>
                      </a:r>
                      <a:endParaRPr lang="ru-RU" sz="2000" dirty="0">
                        <a:effectLst/>
                        <a:latin typeface="Times New Roman" panose="02020603050405020304" pitchFamily="18" charset="0"/>
                        <a:ea typeface="Calibri"/>
                        <a:cs typeface="Times New Roman" panose="02020603050405020304" pitchFamily="18" charset="0"/>
                      </a:endParaRPr>
                    </a:p>
                  </a:txBody>
                  <a:tcPr marL="9525" marR="9525" marT="9525" marB="9525" anchor="ctr">
                    <a:lnL>
                      <a:noFill/>
                    </a:lnL>
                    <a:lnR>
                      <a:noFill/>
                    </a:lnR>
                    <a:lnT>
                      <a:noFill/>
                    </a:lnT>
                    <a:lnB>
                      <a:noFill/>
                    </a:lnB>
                  </a:tcPr>
                </a:tc>
                <a:tc>
                  <a:txBody>
                    <a:bodyPr/>
                    <a:lstStyle/>
                    <a:p>
                      <a:pPr>
                        <a:lnSpc>
                          <a:spcPct val="115000"/>
                        </a:lnSpc>
                        <a:spcAft>
                          <a:spcPts val="0"/>
                        </a:spcAft>
                      </a:pPr>
                      <a:r>
                        <a:rPr lang="en-US" sz="2000" b="1" dirty="0">
                          <a:effectLst/>
                          <a:latin typeface="Times New Roman" panose="02020603050405020304" pitchFamily="18" charset="0"/>
                          <a:ea typeface="Calibri"/>
                          <a:cs typeface="Times New Roman" panose="02020603050405020304" pitchFamily="18" charset="0"/>
                        </a:rPr>
                        <a:t>2) Oro-nasal process</a:t>
                      </a:r>
                      <a:endParaRPr lang="ru-RU" sz="2000" dirty="0">
                        <a:effectLst/>
                        <a:latin typeface="Times New Roman" panose="02020603050405020304" pitchFamily="18" charset="0"/>
                        <a:ea typeface="Calibri"/>
                        <a:cs typeface="Times New Roman" panose="02020603050405020304" pitchFamily="18" charset="0"/>
                      </a:endParaRPr>
                    </a:p>
                  </a:txBody>
                  <a:tcPr marL="9525" marR="9525" marT="9525" marB="9525" anchor="ctr">
                    <a:lnL>
                      <a:noFill/>
                    </a:lnL>
                    <a:lnR>
                      <a:noFill/>
                    </a:lnR>
                    <a:lnT>
                      <a:noFill/>
                    </a:lnT>
                    <a:lnB>
                      <a:noFill/>
                    </a:lnB>
                  </a:tcPr>
                </a:tc>
                <a:tc>
                  <a:txBody>
                    <a:bodyPr/>
                    <a:lstStyle/>
                    <a:p>
                      <a:pPr>
                        <a:lnSpc>
                          <a:spcPct val="115000"/>
                        </a:lnSpc>
                        <a:spcAft>
                          <a:spcPts val="0"/>
                        </a:spcAft>
                      </a:pPr>
                      <a:r>
                        <a:rPr lang="en-US" sz="2000" b="1" dirty="0" smtClean="0">
                          <a:effectLst/>
                          <a:latin typeface="Times New Roman" panose="02020603050405020304" pitchFamily="18" charset="0"/>
                          <a:ea typeface="Calibri"/>
                          <a:cs typeface="Times New Roman" panose="02020603050405020304" pitchFamily="18" charset="0"/>
                        </a:rPr>
                        <a:t>    3</a:t>
                      </a:r>
                      <a:r>
                        <a:rPr lang="en-US" sz="2000" b="1" dirty="0">
                          <a:effectLst/>
                          <a:latin typeface="Times New Roman" panose="02020603050405020304" pitchFamily="18" charset="0"/>
                          <a:ea typeface="Calibri"/>
                          <a:cs typeface="Times New Roman" panose="02020603050405020304" pitchFamily="18" charset="0"/>
                        </a:rPr>
                        <a:t>) Manner of </a:t>
                      </a:r>
                      <a:r>
                        <a:rPr lang="en-US" sz="2000" b="1" dirty="0" smtClean="0">
                          <a:effectLst/>
                          <a:latin typeface="Times New Roman" panose="02020603050405020304" pitchFamily="18" charset="0"/>
                          <a:ea typeface="Calibri"/>
                          <a:cs typeface="Times New Roman" panose="02020603050405020304" pitchFamily="18" charset="0"/>
                        </a:rPr>
                        <a:t>articulation </a:t>
                      </a:r>
                      <a:endParaRPr lang="ru-RU" sz="2000" dirty="0">
                        <a:effectLst/>
                        <a:latin typeface="Times New Roman" panose="02020603050405020304" pitchFamily="18" charset="0"/>
                        <a:ea typeface="Calibri"/>
                        <a:cs typeface="Times New Roman" panose="02020603050405020304" pitchFamily="18" charset="0"/>
                      </a:endParaRPr>
                    </a:p>
                  </a:txBody>
                  <a:tcPr marL="9525" marR="9525" marT="9525" marB="9525" anchor="ctr">
                    <a:lnL>
                      <a:noFill/>
                    </a:lnL>
                    <a:lnR>
                      <a:noFill/>
                    </a:lnR>
                    <a:lnT>
                      <a:noFill/>
                    </a:lnT>
                    <a:lnB>
                      <a:noFill/>
                    </a:lnB>
                  </a:tcPr>
                </a:tc>
              </a:tr>
              <a:tr h="1158801">
                <a:tc>
                  <a:txBody>
                    <a:bodyPr/>
                    <a:lstStyle/>
                    <a:p>
                      <a:pPr indent="180340" algn="just">
                        <a:lnSpc>
                          <a:spcPct val="115000"/>
                        </a:lnSpc>
                        <a:spcAft>
                          <a:spcPts val="0"/>
                        </a:spcAft>
                      </a:pPr>
                      <a:r>
                        <a:rPr lang="en-US" sz="2000" b="1" i="1" dirty="0" smtClean="0">
                          <a:effectLst/>
                          <a:latin typeface="Times New Roman" panose="02020603050405020304" pitchFamily="18" charset="0"/>
                          <a:ea typeface="Calibri"/>
                          <a:cs typeface="Times New Roman" panose="02020603050405020304" pitchFamily="18" charset="0"/>
                        </a:rPr>
                        <a:t>Sonorants</a:t>
                      </a:r>
                    </a:p>
                    <a:p>
                      <a:pPr marL="0" marR="0" indent="180340" algn="just" defTabSz="914400" rtl="0" eaLnBrk="1" fontAlgn="auto" latinLnBrk="0" hangingPunct="1">
                        <a:lnSpc>
                          <a:spcPct val="115000"/>
                        </a:lnSpc>
                        <a:spcBef>
                          <a:spcPts val="0"/>
                        </a:spcBef>
                        <a:spcAft>
                          <a:spcPts val="0"/>
                        </a:spcAft>
                        <a:buClrTx/>
                        <a:buSzTx/>
                        <a:buFontTx/>
                        <a:buNone/>
                        <a:tabLst/>
                        <a:defRPr/>
                      </a:pPr>
                      <a:r>
                        <a:rPr lang="en-US" sz="2000" b="1" i="1" dirty="0" err="1" smtClean="0">
                          <a:effectLst/>
                          <a:latin typeface="Times New Roman" panose="02020603050405020304" pitchFamily="18" charset="0"/>
                          <a:ea typeface="Calibri"/>
                          <a:cs typeface="Times New Roman" panose="02020603050405020304" pitchFamily="18" charset="0"/>
                        </a:rPr>
                        <a:t>Obstruents</a:t>
                      </a:r>
                      <a:r>
                        <a:rPr lang="en-US" sz="2000" i="1" dirty="0" smtClean="0">
                          <a:effectLst/>
                          <a:latin typeface="Times New Roman" panose="02020603050405020304" pitchFamily="18" charset="0"/>
                          <a:ea typeface="Calibri"/>
                          <a:cs typeface="Times New Roman" panose="02020603050405020304" pitchFamily="18" charset="0"/>
                        </a:rPr>
                        <a:t> </a:t>
                      </a:r>
                    </a:p>
                    <a:p>
                      <a:pPr marL="0" marR="0" indent="180340" algn="just" defTabSz="914400" rtl="0" eaLnBrk="1" fontAlgn="auto" latinLnBrk="0" hangingPunct="1">
                        <a:lnSpc>
                          <a:spcPct val="115000"/>
                        </a:lnSpc>
                        <a:spcBef>
                          <a:spcPts val="0"/>
                        </a:spcBef>
                        <a:spcAft>
                          <a:spcPts val="0"/>
                        </a:spcAft>
                        <a:buClrTx/>
                        <a:buSzTx/>
                        <a:buFontTx/>
                        <a:buNone/>
                        <a:tabLst/>
                        <a:defRPr/>
                      </a:pPr>
                      <a:r>
                        <a:rPr lang="en-US" sz="2000" i="1" dirty="0" smtClean="0">
                          <a:effectLst/>
                          <a:latin typeface="Times New Roman" panose="02020603050405020304" pitchFamily="18" charset="0"/>
                          <a:ea typeface="Calibri"/>
                          <a:cs typeface="Times New Roman" panose="02020603050405020304" pitchFamily="18" charset="0"/>
                        </a:rPr>
                        <a:t>(noise consonants)</a:t>
                      </a:r>
                      <a:endParaRPr lang="ru-RU" sz="2000" dirty="0" smtClean="0">
                        <a:effectLst/>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endParaRPr lang="ru-RU" sz="2000" dirty="0">
                        <a:effectLst/>
                        <a:latin typeface="Times New Roman" panose="02020603050405020304" pitchFamily="18" charset="0"/>
                        <a:ea typeface="Calibri"/>
                        <a:cs typeface="Times New Roman" panose="02020603050405020304" pitchFamily="18" charset="0"/>
                      </a:endParaRPr>
                    </a:p>
                  </a:txBody>
                  <a:tcPr marL="9525" marR="9525" marT="9525" marB="9525" anchor="ctr">
                    <a:lnL>
                      <a:noFill/>
                    </a:lnL>
                    <a:lnR>
                      <a:noFill/>
                    </a:lnR>
                    <a:lnT>
                      <a:noFill/>
                    </a:lnT>
                    <a:lnB>
                      <a:noFill/>
                    </a:lnB>
                  </a:tcPr>
                </a:tc>
                <a:tc>
                  <a:txBody>
                    <a:bodyPr/>
                    <a:lstStyle/>
                    <a:p>
                      <a:pPr indent="180340" algn="just">
                        <a:lnSpc>
                          <a:spcPct val="115000"/>
                        </a:lnSpc>
                        <a:spcAft>
                          <a:spcPts val="0"/>
                        </a:spcAft>
                      </a:pPr>
                      <a:r>
                        <a:rPr lang="en-US" sz="2000" b="1" i="1" dirty="0">
                          <a:effectLst/>
                          <a:latin typeface="Times New Roman" panose="02020603050405020304" pitchFamily="18" charset="0"/>
                          <a:ea typeface="Calibri"/>
                          <a:cs typeface="Times New Roman" panose="02020603050405020304" pitchFamily="18" charset="0"/>
                        </a:rPr>
                        <a:t>Oral</a:t>
                      </a:r>
                      <a:r>
                        <a:rPr lang="en-US" sz="2000" b="1" dirty="0">
                          <a:effectLst/>
                          <a:latin typeface="Times New Roman" panose="02020603050405020304" pitchFamily="18" charset="0"/>
                          <a:ea typeface="Calibri"/>
                          <a:cs typeface="Times New Roman" panose="02020603050405020304" pitchFamily="18" charset="0"/>
                        </a:rPr>
                        <a:t> </a:t>
                      </a:r>
                      <a:endParaRPr lang="en-US" sz="2000" b="1" dirty="0" smtClean="0">
                        <a:effectLst/>
                        <a:latin typeface="Times New Roman" panose="02020603050405020304" pitchFamily="18" charset="0"/>
                        <a:ea typeface="Calibri"/>
                        <a:cs typeface="Times New Roman" panose="02020603050405020304" pitchFamily="18" charset="0"/>
                      </a:endParaRPr>
                    </a:p>
                    <a:p>
                      <a:pPr marL="0" marR="0" indent="180340" algn="just" defTabSz="914400" rtl="0" eaLnBrk="1" fontAlgn="auto" latinLnBrk="0" hangingPunct="1">
                        <a:lnSpc>
                          <a:spcPct val="115000"/>
                        </a:lnSpc>
                        <a:spcBef>
                          <a:spcPts val="0"/>
                        </a:spcBef>
                        <a:spcAft>
                          <a:spcPts val="0"/>
                        </a:spcAft>
                        <a:buClrTx/>
                        <a:buSzTx/>
                        <a:buFontTx/>
                        <a:buNone/>
                        <a:tabLst/>
                        <a:defRPr/>
                      </a:pPr>
                      <a:r>
                        <a:rPr lang="en-US" sz="2000" b="1" i="1" dirty="0" smtClean="0">
                          <a:effectLst/>
                          <a:latin typeface="Times New Roman" panose="02020603050405020304" pitchFamily="18" charset="0"/>
                          <a:ea typeface="Calibri"/>
                          <a:cs typeface="Times New Roman" panose="02020603050405020304" pitchFamily="18" charset="0"/>
                        </a:rPr>
                        <a:t>Nasal</a:t>
                      </a:r>
                      <a:endParaRPr lang="ru-RU" sz="2000" dirty="0" smtClean="0">
                        <a:effectLst/>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endParaRPr lang="ru-RU" sz="2000" dirty="0">
                        <a:effectLst/>
                        <a:latin typeface="Times New Roman" panose="02020603050405020304" pitchFamily="18" charset="0"/>
                        <a:ea typeface="Calibri"/>
                        <a:cs typeface="Times New Roman" panose="02020603050405020304" pitchFamily="18" charset="0"/>
                      </a:endParaRPr>
                    </a:p>
                  </a:txBody>
                  <a:tcPr marL="9525" marR="9525" marT="9525" marB="9525" anchor="ctr">
                    <a:lnL>
                      <a:noFill/>
                    </a:lnL>
                    <a:lnR>
                      <a:noFill/>
                    </a:lnR>
                    <a:lnT>
                      <a:noFill/>
                    </a:lnT>
                    <a:lnB>
                      <a:noFill/>
                    </a:lnB>
                  </a:tcPr>
                </a:tc>
                <a:tc>
                  <a:txBody>
                    <a:bodyPr/>
                    <a:lstStyle/>
                    <a:p>
                      <a:pPr marL="0" marR="0" lvl="0" indent="180340" algn="just" defTabSz="914400" rtl="0" eaLnBrk="1" fontAlgn="auto" latinLnBrk="0" hangingPunct="1">
                        <a:lnSpc>
                          <a:spcPct val="115000"/>
                        </a:lnSpc>
                        <a:spcBef>
                          <a:spcPts val="0"/>
                        </a:spcBef>
                        <a:spcAft>
                          <a:spcPts val="0"/>
                        </a:spcAft>
                        <a:buClrTx/>
                        <a:buSzTx/>
                        <a:buFontTx/>
                        <a:buNone/>
                        <a:tabLst/>
                        <a:defRPr/>
                      </a:pPr>
                      <a:r>
                        <a:rPr kumimoji="0" lang="en-US" sz="2000" b="1" i="1" u="none" strike="noStrike" kern="1200" cap="none" spc="0" normalizeH="0" baseline="0" noProof="0" dirty="0" smtClean="0">
                          <a:ln>
                            <a:noFill/>
                          </a:ln>
                          <a:solidFill>
                            <a:prstClr val="black"/>
                          </a:solidFill>
                          <a:effectLst/>
                          <a:uLnTx/>
                          <a:uFillTx/>
                          <a:latin typeface="Times New Roman" panose="02020603050405020304" pitchFamily="18" charset="0"/>
                          <a:ea typeface="Calibri"/>
                          <a:cs typeface="Times New Roman" panose="02020603050405020304" pitchFamily="18" charset="0"/>
                        </a:rPr>
                        <a:t>Stops</a:t>
                      </a:r>
                      <a:r>
                        <a:rPr kumimoji="0" lang="en-US" sz="2000" b="1" i="0" u="none" strike="noStrike" kern="1200" cap="none" spc="0" normalizeH="0" baseline="0" noProof="0" dirty="0" smtClean="0">
                          <a:ln>
                            <a:noFill/>
                          </a:ln>
                          <a:solidFill>
                            <a:prstClr val="black"/>
                          </a:solidFill>
                          <a:effectLst/>
                          <a:uLnTx/>
                          <a:uFillTx/>
                          <a:latin typeface="Times New Roman" panose="02020603050405020304" pitchFamily="18" charset="0"/>
                          <a:ea typeface="Calibri"/>
                          <a:cs typeface="Times New Roman" panose="02020603050405020304" pitchFamily="18" charset="0"/>
                        </a:rPr>
                        <a:t> </a:t>
                      </a:r>
                      <a:r>
                        <a:rPr kumimoji="0" lang="en-US" sz="20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a:cs typeface="Times New Roman" panose="02020603050405020304" pitchFamily="18" charset="0"/>
                        </a:rPr>
                        <a:t>(</a:t>
                      </a:r>
                      <a:r>
                        <a:rPr kumimoji="0" lang="en-US" sz="2000" b="0" i="1" u="none" strike="noStrike" kern="1200" cap="none" spc="0" normalizeH="0" baseline="0" noProof="0" dirty="0" smtClean="0">
                          <a:ln>
                            <a:noFill/>
                          </a:ln>
                          <a:solidFill>
                            <a:prstClr val="black"/>
                          </a:solidFill>
                          <a:effectLst/>
                          <a:uLnTx/>
                          <a:uFillTx/>
                          <a:latin typeface="Times New Roman" panose="02020603050405020304" pitchFamily="18" charset="0"/>
                          <a:ea typeface="Calibri"/>
                          <a:cs typeface="Times New Roman" panose="02020603050405020304" pitchFamily="18" charset="0"/>
                        </a:rPr>
                        <a:t>plosives) </a:t>
                      </a:r>
                      <a:endParaRPr kumimoji="0" lang="ru-RU" sz="20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endParaRPr lang="ru-RU" sz="2000" dirty="0">
                        <a:effectLst/>
                        <a:latin typeface="Times New Roman" panose="02020603050405020304" pitchFamily="18" charset="0"/>
                        <a:ea typeface="Calibri"/>
                        <a:cs typeface="Times New Roman" panose="02020603050405020304" pitchFamily="18" charset="0"/>
                      </a:endParaRPr>
                    </a:p>
                  </a:txBody>
                  <a:tcPr marL="9525" marR="9525" marT="9525" marB="9525" anchor="ctr">
                    <a:lnL>
                      <a:noFill/>
                    </a:lnL>
                    <a:lnR>
                      <a:noFill/>
                    </a:lnR>
                    <a:lnT>
                      <a:noFill/>
                    </a:lnT>
                    <a:lnB>
                      <a:noFill/>
                    </a:lnB>
                  </a:tcPr>
                </a:tc>
              </a:tr>
              <a:tr h="4117001">
                <a:tc>
                  <a:txBody>
                    <a:bodyPr/>
                    <a:lstStyle/>
                    <a:p>
                      <a:pPr>
                        <a:lnSpc>
                          <a:spcPct val="115000"/>
                        </a:lnSpc>
                        <a:spcAft>
                          <a:spcPts val="0"/>
                        </a:spcAft>
                      </a:pPr>
                      <a:endParaRPr lang="ru-RU" sz="2000" dirty="0">
                        <a:effectLst/>
                        <a:latin typeface="Times New Roman" panose="02020603050405020304" pitchFamily="18" charset="0"/>
                        <a:ea typeface="Calibri"/>
                        <a:cs typeface="Times New Roman" panose="02020603050405020304" pitchFamily="18" charset="0"/>
                      </a:endParaRPr>
                    </a:p>
                  </a:txBody>
                  <a:tcPr marL="9525" marR="9525" marT="9525" marB="9525" anchor="ctr">
                    <a:lnL>
                      <a:noFill/>
                    </a:lnL>
                    <a:lnR>
                      <a:noFill/>
                    </a:lnR>
                    <a:lnT>
                      <a:noFill/>
                    </a:lnT>
                    <a:lnB>
                      <a:noFill/>
                    </a:lnB>
                  </a:tcPr>
                </a:tc>
                <a:tc>
                  <a:txBody>
                    <a:bodyPr/>
                    <a:lstStyle/>
                    <a:p>
                      <a:pPr algn="just">
                        <a:lnSpc>
                          <a:spcPct val="115000"/>
                        </a:lnSpc>
                        <a:spcAft>
                          <a:spcPts val="0"/>
                        </a:spcAft>
                      </a:pPr>
                      <a:endParaRPr lang="ru-RU" sz="2000" dirty="0">
                        <a:effectLst/>
                        <a:latin typeface="Times New Roman" panose="02020603050405020304" pitchFamily="18" charset="0"/>
                        <a:ea typeface="Calibri"/>
                        <a:cs typeface="Times New Roman" panose="02020603050405020304" pitchFamily="18" charset="0"/>
                      </a:endParaRPr>
                    </a:p>
                  </a:txBody>
                  <a:tcPr marL="9525" marR="9525" marT="9525" marB="9525" anchor="ctr">
                    <a:lnL>
                      <a:noFill/>
                    </a:lnL>
                    <a:lnR>
                      <a:noFill/>
                    </a:lnR>
                    <a:lnT>
                      <a:noFill/>
                    </a:lnT>
                    <a:lnB>
                      <a:noFill/>
                    </a:lnB>
                  </a:tcPr>
                </a:tc>
                <a:tc>
                  <a:txBody>
                    <a:bodyPr/>
                    <a:lstStyle/>
                    <a:p>
                      <a:pPr algn="just">
                        <a:lnSpc>
                          <a:spcPct val="115000"/>
                        </a:lnSpc>
                        <a:spcAft>
                          <a:spcPts val="0"/>
                        </a:spcAft>
                      </a:pPr>
                      <a:r>
                        <a:rPr lang="en-US" sz="2000" b="1" i="1" dirty="0">
                          <a:effectLst/>
                          <a:latin typeface="Times New Roman" panose="02020603050405020304" pitchFamily="18" charset="0"/>
                          <a:ea typeface="Calibri"/>
                          <a:cs typeface="Times New Roman" panose="02020603050405020304" pitchFamily="18" charset="0"/>
                        </a:rPr>
                        <a:t>Continuants:</a:t>
                      </a:r>
                      <a:r>
                        <a:rPr lang="en-US" sz="2000" b="1" dirty="0">
                          <a:effectLst/>
                          <a:latin typeface="Times New Roman" panose="02020603050405020304" pitchFamily="18" charset="0"/>
                          <a:ea typeface="Calibri"/>
                          <a:cs typeface="Times New Roman" panose="02020603050405020304" pitchFamily="18" charset="0"/>
                        </a:rPr>
                        <a:t> </a:t>
                      </a:r>
                      <a:r>
                        <a:rPr lang="en-US" sz="2000" i="1" dirty="0">
                          <a:effectLst/>
                          <a:latin typeface="Times New Roman" panose="02020603050405020304" pitchFamily="18" charset="0"/>
                          <a:ea typeface="Calibri"/>
                          <a:cs typeface="Times New Roman" panose="02020603050405020304" pitchFamily="18" charset="0"/>
                        </a:rPr>
                        <a:t>vowels</a:t>
                      </a:r>
                      <a:r>
                        <a:rPr lang="en-US" sz="2000" dirty="0">
                          <a:effectLst/>
                          <a:latin typeface="Times New Roman" panose="02020603050405020304" pitchFamily="18" charset="0"/>
                          <a:ea typeface="Calibri"/>
                          <a:cs typeface="Times New Roman" panose="02020603050405020304" pitchFamily="18" charset="0"/>
                        </a:rPr>
                        <a:t> and </a:t>
                      </a:r>
                      <a:r>
                        <a:rPr lang="en-US" sz="2000" i="1" dirty="0">
                          <a:effectLst/>
                          <a:latin typeface="Times New Roman" panose="02020603050405020304" pitchFamily="18" charset="0"/>
                          <a:ea typeface="Calibri"/>
                          <a:cs typeface="Times New Roman" panose="02020603050405020304" pitchFamily="18" charset="0"/>
                        </a:rPr>
                        <a:t>three consonant types </a:t>
                      </a:r>
                      <a:endParaRPr lang="ru-RU" sz="2000" dirty="0">
                        <a:effectLst/>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Times New Roman"/>
                        <a:buChar char="-"/>
                      </a:pPr>
                      <a:r>
                        <a:rPr lang="en-US" sz="2000" i="1" dirty="0">
                          <a:effectLst/>
                          <a:latin typeface="Times New Roman" panose="02020603050405020304" pitchFamily="18" charset="0"/>
                          <a:ea typeface="Calibri"/>
                          <a:cs typeface="Times New Roman" panose="02020603050405020304" pitchFamily="18" charset="0"/>
                        </a:rPr>
                        <a:t>fricatives, </a:t>
                      </a:r>
                      <a:endParaRPr lang="ru-RU" sz="2000" dirty="0">
                        <a:effectLst/>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Times New Roman"/>
                        <a:buChar char="-"/>
                      </a:pPr>
                      <a:r>
                        <a:rPr lang="en-US" sz="2000" i="1" dirty="0">
                          <a:effectLst/>
                          <a:latin typeface="Times New Roman" panose="02020603050405020304" pitchFamily="18" charset="0"/>
                          <a:ea typeface="Calibri"/>
                          <a:cs typeface="Times New Roman" panose="02020603050405020304" pitchFamily="18" charset="0"/>
                        </a:rPr>
                        <a:t>affricates, </a:t>
                      </a:r>
                      <a:endParaRPr lang="ru-RU" sz="2000" dirty="0">
                        <a:effectLst/>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Times New Roman"/>
                        <a:buChar char="-"/>
                      </a:pPr>
                      <a:r>
                        <a:rPr lang="en-US" sz="2000" i="1" dirty="0">
                          <a:effectLst/>
                          <a:latin typeface="Times New Roman" panose="02020603050405020304" pitchFamily="18" charset="0"/>
                          <a:ea typeface="Calibri"/>
                          <a:cs typeface="Times New Roman" panose="02020603050405020304" pitchFamily="18" charset="0"/>
                        </a:rPr>
                        <a:t>approximants</a:t>
                      </a:r>
                      <a:r>
                        <a:rPr lang="en-US" sz="2000" dirty="0">
                          <a:effectLst/>
                          <a:latin typeface="Times New Roman" panose="02020603050405020304" pitchFamily="18" charset="0"/>
                          <a:ea typeface="Calibri"/>
                          <a:cs typeface="Times New Roman" panose="02020603050405020304" pitchFamily="18" charset="0"/>
                        </a:rPr>
                        <a:t>: </a:t>
                      </a:r>
                      <a:endParaRPr lang="ru-RU" sz="20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a:effectLst/>
                          <a:latin typeface="Times New Roman" panose="02020603050405020304" pitchFamily="18" charset="0"/>
                          <a:ea typeface="Calibri"/>
                          <a:cs typeface="Times New Roman" panose="02020603050405020304" pitchFamily="18" charset="0"/>
                        </a:rPr>
                        <a:t> [r, w, j] are </a:t>
                      </a:r>
                      <a:r>
                        <a:rPr lang="en-US" sz="2000" i="1" dirty="0">
                          <a:effectLst/>
                          <a:latin typeface="Times New Roman" panose="02020603050405020304" pitchFamily="18" charset="0"/>
                          <a:ea typeface="Calibri"/>
                          <a:cs typeface="Times New Roman" panose="02020603050405020304" pitchFamily="18" charset="0"/>
                        </a:rPr>
                        <a:t>central approximants</a:t>
                      </a:r>
                      <a:r>
                        <a:rPr lang="en-US" sz="2000" dirty="0">
                          <a:effectLst/>
                          <a:latin typeface="Times New Roman" panose="02020603050405020304" pitchFamily="18" charset="0"/>
                          <a:ea typeface="Calibri"/>
                          <a:cs typeface="Times New Roman" panose="02020603050405020304" pitchFamily="18" charset="0"/>
                        </a:rPr>
                        <a:t>; </a:t>
                      </a:r>
                      <a:endParaRPr lang="ru-RU" sz="20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a:effectLst/>
                          <a:latin typeface="Times New Roman" panose="02020603050405020304" pitchFamily="18" charset="0"/>
                          <a:ea typeface="Calibri"/>
                          <a:cs typeface="Times New Roman" panose="02020603050405020304" pitchFamily="18" charset="0"/>
                        </a:rPr>
                        <a:t>[1] is called a </a:t>
                      </a:r>
                      <a:r>
                        <a:rPr lang="en-US" sz="2000" i="1" dirty="0">
                          <a:effectLst/>
                          <a:latin typeface="Times New Roman" panose="02020603050405020304" pitchFamily="18" charset="0"/>
                          <a:ea typeface="Calibri"/>
                          <a:cs typeface="Times New Roman" panose="02020603050405020304" pitchFamily="18" charset="0"/>
                        </a:rPr>
                        <a:t>lateral approximant</a:t>
                      </a:r>
                      <a:r>
                        <a:rPr lang="en-US" sz="2000" dirty="0">
                          <a:effectLst/>
                          <a:latin typeface="Times New Roman" panose="02020603050405020304" pitchFamily="18" charset="0"/>
                          <a:ea typeface="Calibri"/>
                          <a:cs typeface="Times New Roman" panose="02020603050405020304" pitchFamily="18" charset="0"/>
                        </a:rPr>
                        <a:t>; </a:t>
                      </a:r>
                      <a:endParaRPr lang="ru-RU" sz="20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a:effectLst/>
                          <a:latin typeface="Times New Roman" panose="02020603050405020304" pitchFamily="18" charset="0"/>
                          <a:ea typeface="Calibri"/>
                          <a:cs typeface="Times New Roman" panose="02020603050405020304" pitchFamily="18" charset="0"/>
                        </a:rPr>
                        <a:t>[h] is a </a:t>
                      </a:r>
                      <a:r>
                        <a:rPr lang="en-US" sz="2000" i="1" dirty="0">
                          <a:effectLst/>
                          <a:latin typeface="Times New Roman" panose="02020603050405020304" pitchFamily="18" charset="0"/>
                          <a:ea typeface="Calibri"/>
                          <a:cs typeface="Times New Roman" panose="02020603050405020304" pitchFamily="18" charset="0"/>
                        </a:rPr>
                        <a:t>glottal approximant;</a:t>
                      </a:r>
                      <a:endParaRPr lang="ru-RU" sz="20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i="1" dirty="0">
                          <a:effectLst/>
                          <a:latin typeface="Times New Roman" panose="02020603050405020304" pitchFamily="18" charset="0"/>
                          <a:ea typeface="Calibri"/>
                          <a:cs typeface="Times New Roman" panose="02020603050405020304" pitchFamily="18" charset="0"/>
                        </a:rPr>
                        <a:t>OR</a:t>
                      </a:r>
                      <a:endParaRPr lang="ru-RU" sz="20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i="1" dirty="0">
                          <a:effectLst/>
                          <a:latin typeface="Times New Roman" panose="02020603050405020304" pitchFamily="18" charset="0"/>
                          <a:ea typeface="Calibri"/>
                          <a:cs typeface="Times New Roman" panose="02020603050405020304" pitchFamily="18" charset="0"/>
                        </a:rPr>
                        <a:t>semi-consonants </a:t>
                      </a:r>
                      <a:r>
                        <a:rPr lang="en-US" sz="2000" dirty="0">
                          <a:effectLst/>
                          <a:latin typeface="Times New Roman" panose="02020603050405020304" pitchFamily="18" charset="0"/>
                          <a:ea typeface="Calibri"/>
                          <a:cs typeface="Times New Roman" panose="02020603050405020304" pitchFamily="18" charset="0"/>
                        </a:rPr>
                        <a:t>[1, r];</a:t>
                      </a:r>
                      <a:endParaRPr lang="ru-RU" sz="20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i="1" dirty="0">
                          <a:effectLst/>
                          <a:latin typeface="Times New Roman" panose="02020603050405020304" pitchFamily="18" charset="0"/>
                          <a:ea typeface="Calibri"/>
                          <a:cs typeface="Times New Roman" panose="02020603050405020304" pitchFamily="18" charset="0"/>
                        </a:rPr>
                        <a:t>semi-vowels </a:t>
                      </a:r>
                      <a:r>
                        <a:rPr lang="en-US" sz="2000" dirty="0">
                          <a:effectLst/>
                          <a:latin typeface="Times New Roman" panose="02020603050405020304" pitchFamily="18" charset="0"/>
                          <a:ea typeface="Calibri"/>
                          <a:cs typeface="Times New Roman" panose="02020603050405020304" pitchFamily="18" charset="0"/>
                        </a:rPr>
                        <a:t>[w, j].</a:t>
                      </a:r>
                      <a:endParaRPr lang="ru-RU" sz="2000" dirty="0">
                        <a:effectLst/>
                        <a:latin typeface="Times New Roman" panose="02020603050405020304" pitchFamily="18" charset="0"/>
                        <a:ea typeface="Calibri"/>
                        <a:cs typeface="Times New Roman" panose="02020603050405020304" pitchFamily="18" charset="0"/>
                      </a:endParaRPr>
                    </a:p>
                  </a:txBody>
                  <a:tcPr marL="9525" marR="9525" marT="9525" marB="9525" anchor="ctr">
                    <a:lnL>
                      <a:noFill/>
                    </a:lnL>
                    <a:lnR>
                      <a:noFill/>
                    </a:lnR>
                    <a:lnT>
                      <a:noFill/>
                    </a:lnT>
                    <a:lnB>
                      <a:noFill/>
                    </a:lnB>
                  </a:tcPr>
                </a:tc>
              </a:tr>
            </a:tbl>
          </a:graphicData>
        </a:graphic>
      </p:graphicFrame>
    </p:spTree>
    <p:extLst>
      <p:ext uri="{BB962C8B-B14F-4D97-AF65-F5344CB8AC3E}">
        <p14:creationId xmlns:p14="http://schemas.microsoft.com/office/powerpoint/2010/main" val="18053126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92696"/>
            <a:ext cx="8568952" cy="4552015"/>
          </a:xfrm>
          <a:prstGeom prst="rect">
            <a:avLst/>
          </a:prstGeom>
        </p:spPr>
        <p:txBody>
          <a:bodyPr wrap="square">
            <a:spAutoFit/>
          </a:bodyPr>
          <a:lstStyle/>
          <a:p>
            <a:pPr indent="180340" algn="just">
              <a:lnSpc>
                <a:spcPct val="115000"/>
              </a:lnSpc>
              <a:spcAft>
                <a:spcPts val="0"/>
              </a:spcAft>
            </a:pPr>
            <a:r>
              <a:rPr lang="en-US" sz="2800" b="1" dirty="0">
                <a:latin typeface="Times New Roman"/>
                <a:ea typeface="Calibri"/>
                <a:cs typeface="Times New Roman"/>
              </a:rPr>
              <a:t>Articulatory classification </a:t>
            </a:r>
            <a:r>
              <a:rPr lang="en-US" sz="2800" dirty="0">
                <a:latin typeface="Times New Roman"/>
                <a:ea typeface="Calibri"/>
                <a:cs typeface="Times New Roman"/>
              </a:rPr>
              <a:t>organizes English consonants into certain groups according to distinctive changes in </a:t>
            </a:r>
            <a:endParaRPr lang="en-US" sz="2800" dirty="0" smtClean="0">
              <a:latin typeface="Times New Roman"/>
              <a:ea typeface="Calibri"/>
              <a:cs typeface="Times New Roman"/>
            </a:endParaRPr>
          </a:p>
          <a:p>
            <a:pPr indent="180340" algn="just">
              <a:lnSpc>
                <a:spcPct val="115000"/>
              </a:lnSpc>
              <a:spcAft>
                <a:spcPts val="0"/>
              </a:spcAft>
            </a:pPr>
            <a:endParaRPr lang="en-US" sz="2800" dirty="0" smtClean="0">
              <a:latin typeface="Times New Roman"/>
              <a:ea typeface="Calibri"/>
              <a:cs typeface="Times New Roman"/>
            </a:endParaRPr>
          </a:p>
          <a:p>
            <a:pPr marL="285750" indent="-285750" algn="just">
              <a:lnSpc>
                <a:spcPct val="115000"/>
              </a:lnSpc>
              <a:spcAft>
                <a:spcPts val="0"/>
              </a:spcAft>
              <a:buFont typeface="Wingdings" panose="05000000000000000000" pitchFamily="2" charset="2"/>
              <a:buChar char="v"/>
            </a:pPr>
            <a:r>
              <a:rPr lang="en-US" sz="2800" i="1" dirty="0" smtClean="0">
                <a:latin typeface="Times New Roman"/>
                <a:ea typeface="Calibri"/>
                <a:cs typeface="Times New Roman"/>
              </a:rPr>
              <a:t>the </a:t>
            </a:r>
            <a:r>
              <a:rPr lang="en-US" sz="2800" i="1" dirty="0">
                <a:latin typeface="Times New Roman"/>
                <a:ea typeface="Calibri"/>
                <a:cs typeface="Times New Roman"/>
              </a:rPr>
              <a:t>degree of noise, </a:t>
            </a:r>
            <a:endParaRPr lang="en-US" sz="2800" i="1" dirty="0" smtClean="0">
              <a:latin typeface="Times New Roman"/>
              <a:ea typeface="Calibri"/>
              <a:cs typeface="Times New Roman"/>
            </a:endParaRPr>
          </a:p>
          <a:p>
            <a:pPr marL="285750" indent="-285750" algn="just">
              <a:lnSpc>
                <a:spcPct val="115000"/>
              </a:lnSpc>
              <a:spcAft>
                <a:spcPts val="0"/>
              </a:spcAft>
              <a:buFont typeface="Wingdings" panose="05000000000000000000" pitchFamily="2" charset="2"/>
              <a:buChar char="v"/>
            </a:pPr>
            <a:r>
              <a:rPr lang="en-US" sz="2800" i="1" dirty="0" smtClean="0">
                <a:latin typeface="Times New Roman"/>
                <a:ea typeface="Calibri"/>
                <a:cs typeface="Times New Roman"/>
              </a:rPr>
              <a:t>the </a:t>
            </a:r>
            <a:r>
              <a:rPr lang="en-US" sz="2800" i="1" dirty="0">
                <a:latin typeface="Times New Roman"/>
                <a:ea typeface="Calibri"/>
                <a:cs typeface="Times New Roman"/>
              </a:rPr>
              <a:t>manner of articulation, </a:t>
            </a:r>
            <a:endParaRPr lang="en-US" sz="2800" i="1" dirty="0" smtClean="0">
              <a:latin typeface="Times New Roman"/>
              <a:ea typeface="Calibri"/>
              <a:cs typeface="Times New Roman"/>
            </a:endParaRPr>
          </a:p>
          <a:p>
            <a:pPr marL="285750" indent="-285750" algn="just">
              <a:lnSpc>
                <a:spcPct val="115000"/>
              </a:lnSpc>
              <a:spcAft>
                <a:spcPts val="0"/>
              </a:spcAft>
              <a:buFont typeface="Wingdings" panose="05000000000000000000" pitchFamily="2" charset="2"/>
              <a:buChar char="v"/>
            </a:pPr>
            <a:r>
              <a:rPr lang="en-US" sz="2800" i="1" dirty="0" smtClean="0">
                <a:latin typeface="Times New Roman"/>
                <a:ea typeface="Calibri"/>
                <a:cs typeface="Times New Roman"/>
              </a:rPr>
              <a:t>the </a:t>
            </a:r>
            <a:r>
              <a:rPr lang="en-US" sz="2800" i="1" dirty="0">
                <a:latin typeface="Times New Roman"/>
                <a:ea typeface="Calibri"/>
                <a:cs typeface="Times New Roman"/>
              </a:rPr>
              <a:t>place of articulation, </a:t>
            </a:r>
            <a:endParaRPr lang="en-US" sz="2800" i="1" dirty="0" smtClean="0">
              <a:latin typeface="Times New Roman"/>
              <a:ea typeface="Calibri"/>
              <a:cs typeface="Times New Roman"/>
            </a:endParaRPr>
          </a:p>
          <a:p>
            <a:pPr marL="285750" indent="-285750" algn="just">
              <a:lnSpc>
                <a:spcPct val="115000"/>
              </a:lnSpc>
              <a:spcAft>
                <a:spcPts val="0"/>
              </a:spcAft>
              <a:buFont typeface="Wingdings" panose="05000000000000000000" pitchFamily="2" charset="2"/>
              <a:buChar char="v"/>
            </a:pPr>
            <a:r>
              <a:rPr lang="en-US" sz="2800" i="1" dirty="0" smtClean="0">
                <a:latin typeface="Times New Roman"/>
                <a:ea typeface="Calibri"/>
                <a:cs typeface="Times New Roman"/>
              </a:rPr>
              <a:t>the </a:t>
            </a:r>
            <a:r>
              <a:rPr lang="en-US" sz="2800" i="1" dirty="0">
                <a:latin typeface="Times New Roman"/>
                <a:ea typeface="Calibri"/>
                <a:cs typeface="Times New Roman"/>
              </a:rPr>
              <a:t>presence of voice </a:t>
            </a:r>
            <a:r>
              <a:rPr lang="en-US" sz="2800" i="1" dirty="0" smtClean="0">
                <a:latin typeface="Times New Roman"/>
                <a:ea typeface="Calibri"/>
                <a:cs typeface="Times New Roman"/>
              </a:rPr>
              <a:t>, </a:t>
            </a:r>
          </a:p>
          <a:p>
            <a:pPr marL="285750" indent="-285750" algn="just">
              <a:lnSpc>
                <a:spcPct val="115000"/>
              </a:lnSpc>
              <a:spcAft>
                <a:spcPts val="0"/>
              </a:spcAft>
              <a:buFont typeface="Wingdings" panose="05000000000000000000" pitchFamily="2" charset="2"/>
              <a:buChar char="v"/>
            </a:pPr>
            <a:r>
              <a:rPr lang="en-US" sz="2800" i="1" dirty="0" smtClean="0">
                <a:latin typeface="Times New Roman"/>
                <a:ea typeface="Calibri"/>
                <a:cs typeface="Times New Roman"/>
              </a:rPr>
              <a:t>the </a:t>
            </a:r>
            <a:r>
              <a:rPr lang="en-US" sz="2800" i="1" dirty="0">
                <a:latin typeface="Times New Roman"/>
                <a:ea typeface="Calibri"/>
                <a:cs typeface="Times New Roman"/>
              </a:rPr>
              <a:t>position of the soft palate</a:t>
            </a:r>
            <a:r>
              <a:rPr lang="en-US" sz="2800" dirty="0">
                <a:latin typeface="Times New Roman"/>
                <a:ea typeface="Calibri"/>
                <a:cs typeface="Times New Roman"/>
              </a:rPr>
              <a:t>.</a:t>
            </a:r>
            <a:endParaRPr lang="ru-RU" sz="2800" dirty="0">
              <a:ea typeface="Calibri"/>
              <a:cs typeface="Times New Roman"/>
            </a:endParaRPr>
          </a:p>
        </p:txBody>
      </p:sp>
    </p:spTree>
    <p:extLst>
      <p:ext uri="{BB962C8B-B14F-4D97-AF65-F5344CB8AC3E}">
        <p14:creationId xmlns:p14="http://schemas.microsoft.com/office/powerpoint/2010/main" val="2561775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836712"/>
            <a:ext cx="7200800" cy="5312223"/>
          </a:xfrm>
          <a:prstGeom prst="rect">
            <a:avLst/>
          </a:prstGeom>
        </p:spPr>
        <p:txBody>
          <a:bodyPr wrap="square">
            <a:spAutoFit/>
          </a:bodyPr>
          <a:lstStyle/>
          <a:p>
            <a:pPr marL="514350" indent="-514350">
              <a:lnSpc>
                <a:spcPct val="115000"/>
              </a:lnSpc>
              <a:spcAft>
                <a:spcPts val="0"/>
              </a:spcAft>
              <a:buAutoNum type="arabicPeriod"/>
            </a:pPr>
            <a:r>
              <a:rPr lang="en-US" sz="3200" b="1" u="sng" dirty="0" smtClean="0">
                <a:effectLst/>
                <a:latin typeface="Times New Roman" panose="02020603050405020304" pitchFamily="18" charset="0"/>
                <a:ea typeface="Calibri"/>
                <a:cs typeface="Times New Roman" panose="02020603050405020304" pitchFamily="18" charset="0"/>
              </a:rPr>
              <a:t>The Phoneme.</a:t>
            </a:r>
          </a:p>
          <a:p>
            <a:pPr>
              <a:lnSpc>
                <a:spcPct val="115000"/>
              </a:lnSpc>
              <a:spcAft>
                <a:spcPts val="0"/>
              </a:spcAft>
            </a:pPr>
            <a:endParaRPr lang="ru-RU" sz="3200" dirty="0">
              <a:latin typeface="Times New Roman" panose="02020603050405020304" pitchFamily="18" charset="0"/>
              <a:ea typeface="Calibri"/>
              <a:cs typeface="Times New Roman" panose="02020603050405020304" pitchFamily="18" charset="0"/>
            </a:endParaRPr>
          </a:p>
          <a:p>
            <a:pPr marL="180340">
              <a:lnSpc>
                <a:spcPct val="115000"/>
              </a:lnSpc>
              <a:spcAft>
                <a:spcPts val="0"/>
              </a:spcAft>
            </a:pPr>
            <a:r>
              <a:rPr lang="en-US" sz="3200" b="1" i="1" dirty="0" smtClean="0">
                <a:effectLst/>
                <a:latin typeface="Times New Roman" panose="02020603050405020304" pitchFamily="18" charset="0"/>
                <a:ea typeface="Calibri"/>
                <a:cs typeface="Times New Roman" panose="02020603050405020304" pitchFamily="18" charset="0"/>
              </a:rPr>
              <a:t>1.1. The definition of the phoneme. </a:t>
            </a:r>
          </a:p>
          <a:p>
            <a:pPr marL="180340">
              <a:lnSpc>
                <a:spcPct val="115000"/>
              </a:lnSpc>
              <a:spcAft>
                <a:spcPts val="0"/>
              </a:spcAft>
            </a:pPr>
            <a:endParaRPr lang="ru-RU" sz="3200" dirty="0">
              <a:latin typeface="Times New Roman" panose="02020603050405020304" pitchFamily="18" charset="0"/>
              <a:ea typeface="Calibri"/>
              <a:cs typeface="Times New Roman" panose="02020603050405020304" pitchFamily="18" charset="0"/>
            </a:endParaRPr>
          </a:p>
          <a:p>
            <a:pPr algn="just"/>
            <a:r>
              <a:rPr lang="en-US" sz="3200" dirty="0" smtClean="0">
                <a:effectLst/>
                <a:latin typeface="Times New Roman" panose="02020603050405020304" pitchFamily="18" charset="0"/>
                <a:ea typeface="Calibri"/>
                <a:cs typeface="Times New Roman" panose="02020603050405020304" pitchFamily="18" charset="0"/>
              </a:rPr>
              <a:t>The </a:t>
            </a:r>
            <a:r>
              <a:rPr lang="en-US" sz="3200" b="1" dirty="0" smtClean="0">
                <a:effectLst/>
                <a:latin typeface="Times New Roman" panose="02020603050405020304" pitchFamily="18" charset="0"/>
                <a:ea typeface="Calibri"/>
                <a:cs typeface="Times New Roman" panose="02020603050405020304" pitchFamily="18" charset="0"/>
              </a:rPr>
              <a:t>phoneme </a:t>
            </a:r>
            <a:r>
              <a:rPr lang="en-US" sz="3200" dirty="0" smtClean="0">
                <a:effectLst/>
                <a:latin typeface="Times New Roman" panose="02020603050405020304" pitchFamily="18" charset="0"/>
                <a:ea typeface="Calibri"/>
                <a:cs typeface="Times New Roman" panose="02020603050405020304" pitchFamily="18" charset="0"/>
              </a:rPr>
              <a:t>is a minimal abstract linguistic unit realized in speech in the form of speech sounds opposable to other phonemes of the same language in order to distinguish the meaning of morphemes and words.</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2592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a:latin typeface="Times New Roman" panose="02020603050405020304" pitchFamily="18" charset="0"/>
                <a:cs typeface="Times New Roman" panose="02020603050405020304" pitchFamily="18" charset="0"/>
              </a:rPr>
              <a:t>A minimum vowel system of any language </a:t>
            </a:r>
            <a:endParaRPr lang="ru-RU" sz="32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marL="0" indent="0">
              <a:buNone/>
            </a:pPr>
            <a:endParaRPr lang="en-US" dirty="0" smtClean="0"/>
          </a:p>
          <a:p>
            <a:pPr marL="0" indent="0">
              <a:buNone/>
            </a:pPr>
            <a:endParaRPr lang="ru-RU" dirty="0"/>
          </a:p>
        </p:txBody>
      </p:sp>
      <p:sp>
        <p:nvSpPr>
          <p:cNvPr id="4" name="Равнобедренный треугольник 3"/>
          <p:cNvSpPr/>
          <p:nvPr/>
        </p:nvSpPr>
        <p:spPr>
          <a:xfrm>
            <a:off x="2971983" y="2420888"/>
            <a:ext cx="2972009" cy="216024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3950047" y="1608841"/>
            <a:ext cx="966290" cy="800219"/>
          </a:xfrm>
          <a:prstGeom prst="rect">
            <a:avLst/>
          </a:prstGeom>
        </p:spPr>
        <p:txBody>
          <a:bodyPr wrap="none">
            <a:spAutoFit/>
          </a:bodyPr>
          <a:lstStyle/>
          <a:p>
            <a:pPr indent="180340" algn="just">
              <a:lnSpc>
                <a:spcPct val="115000"/>
              </a:lnSpc>
              <a:spcAft>
                <a:spcPts val="0"/>
              </a:spcAft>
            </a:pPr>
            <a:r>
              <a:rPr lang="en-US" sz="4000" b="1" dirty="0">
                <a:latin typeface="Times New Roman"/>
                <a:ea typeface="Calibri"/>
                <a:cs typeface="Times New Roman"/>
              </a:rPr>
              <a:t>[a]</a:t>
            </a:r>
            <a:endParaRPr lang="ru-RU" sz="4000" dirty="0">
              <a:ea typeface="Calibri"/>
              <a:cs typeface="Times New Roman"/>
            </a:endParaRPr>
          </a:p>
        </p:txBody>
      </p:sp>
      <p:sp>
        <p:nvSpPr>
          <p:cNvPr id="6" name="Прямоугольник 5"/>
          <p:cNvSpPr/>
          <p:nvPr/>
        </p:nvSpPr>
        <p:spPr>
          <a:xfrm>
            <a:off x="2548613" y="4869160"/>
            <a:ext cx="620683" cy="646331"/>
          </a:xfrm>
          <a:prstGeom prst="rect">
            <a:avLst/>
          </a:prstGeom>
        </p:spPr>
        <p:txBody>
          <a:bodyPr wrap="none">
            <a:spAutoFit/>
          </a:bodyPr>
          <a:lstStyle/>
          <a:p>
            <a:r>
              <a:rPr lang="en-US" sz="3600" b="1" dirty="0">
                <a:latin typeface="Times New Roman" panose="02020603050405020304" pitchFamily="18" charset="0"/>
                <a:cs typeface="Times New Roman" panose="02020603050405020304" pitchFamily="18" charset="0"/>
              </a:rPr>
              <a:t>[</a:t>
            </a:r>
            <a:r>
              <a:rPr lang="en-US" sz="3600" b="1" dirty="0" err="1">
                <a:latin typeface="Times New Roman" panose="02020603050405020304" pitchFamily="18" charset="0"/>
                <a:cs typeface="Times New Roman" panose="02020603050405020304" pitchFamily="18" charset="0"/>
              </a:rPr>
              <a:t>i</a:t>
            </a:r>
            <a:r>
              <a:rPr lang="en-US" sz="3600" b="1" dirty="0">
                <a:latin typeface="Times New Roman" panose="02020603050405020304" pitchFamily="18" charset="0"/>
                <a:cs typeface="Times New Roman" panose="02020603050405020304" pitchFamily="18" charset="0"/>
              </a:rPr>
              <a:t>]</a:t>
            </a:r>
            <a:endParaRPr lang="ru-RU" sz="3600" b="1"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5868144" y="4869160"/>
            <a:ext cx="748923" cy="646331"/>
          </a:xfrm>
          <a:prstGeom prst="rect">
            <a:avLst/>
          </a:prstGeom>
        </p:spPr>
        <p:txBody>
          <a:bodyPr wrap="none">
            <a:spAutoFit/>
          </a:bodyPr>
          <a:lstStyle/>
          <a:p>
            <a:r>
              <a:rPr lang="en-US" sz="3600" b="1" dirty="0">
                <a:latin typeface="Times New Roman" panose="02020603050405020304" pitchFamily="18" charset="0"/>
                <a:cs typeface="Times New Roman" panose="02020603050405020304" pitchFamily="18" charset="0"/>
              </a:rPr>
              <a:t>[u]</a:t>
            </a:r>
            <a:endParaRPr lang="ru-RU"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00566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b="1" dirty="0" smtClean="0">
                <a:latin typeface="Times New Roman" panose="02020603050405020304" pitchFamily="18" charset="0"/>
                <a:cs typeface="Times New Roman" panose="02020603050405020304" pitchFamily="18" charset="0"/>
              </a:rPr>
              <a:t>The </a:t>
            </a:r>
            <a:r>
              <a:rPr lang="en-US" sz="3600" b="1" dirty="0">
                <a:latin typeface="Times New Roman" panose="02020603050405020304" pitchFamily="18" charset="0"/>
                <a:cs typeface="Times New Roman" panose="02020603050405020304" pitchFamily="18" charset="0"/>
              </a:rPr>
              <a:t>most common vowel system </a:t>
            </a:r>
            <a:r>
              <a:rPr lang="en-US" sz="3600" b="1" dirty="0" smtClean="0">
                <a:latin typeface="Times New Roman" panose="02020603050405020304" pitchFamily="18" charset="0"/>
                <a:cs typeface="Times New Roman" panose="02020603050405020304" pitchFamily="18" charset="0"/>
              </a:rPr>
              <a:t/>
            </a:r>
            <a:br>
              <a:rPr lang="en-US" sz="3600" b="1" dirty="0" smtClean="0">
                <a:latin typeface="Times New Roman" panose="02020603050405020304" pitchFamily="18" charset="0"/>
                <a:cs typeface="Times New Roman" panose="02020603050405020304" pitchFamily="18" charset="0"/>
              </a:rPr>
            </a:br>
            <a:r>
              <a:rPr lang="en-US" sz="3600" b="1" dirty="0" smtClean="0">
                <a:latin typeface="Times New Roman" panose="02020603050405020304" pitchFamily="18" charset="0"/>
                <a:cs typeface="Times New Roman" panose="02020603050405020304" pitchFamily="18" charset="0"/>
              </a:rPr>
              <a:t>with </a:t>
            </a:r>
            <a:r>
              <a:rPr lang="en-US" sz="3600" b="1" dirty="0">
                <a:latin typeface="Times New Roman" panose="02020603050405020304" pitchFamily="18" charset="0"/>
                <a:cs typeface="Times New Roman" panose="02020603050405020304" pitchFamily="18" charset="0"/>
              </a:rPr>
              <a:t>5 vowels</a:t>
            </a:r>
            <a:endParaRPr lang="ru-RU" sz="36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marL="0" indent="0">
              <a:buNone/>
            </a:pPr>
            <a:endParaRPr lang="en-US" dirty="0" smtClean="0"/>
          </a:p>
          <a:p>
            <a:pPr marL="0" indent="0">
              <a:buNone/>
            </a:pPr>
            <a:endParaRPr lang="ru-RU" dirty="0"/>
          </a:p>
        </p:txBody>
      </p:sp>
      <p:sp>
        <p:nvSpPr>
          <p:cNvPr id="4" name="Равнобедренный треугольник 3"/>
          <p:cNvSpPr/>
          <p:nvPr/>
        </p:nvSpPr>
        <p:spPr>
          <a:xfrm>
            <a:off x="3347864" y="2564904"/>
            <a:ext cx="2592288" cy="216024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2358008" y="2136919"/>
            <a:ext cx="4572000" cy="3046988"/>
          </a:xfrm>
          <a:prstGeom prst="rect">
            <a:avLst/>
          </a:prstGeom>
        </p:spPr>
        <p:txBody>
          <a:bodyPr>
            <a:spAutoFit/>
          </a:bodyPr>
          <a:lstStyle/>
          <a:p>
            <a:r>
              <a:rPr lang="pt-BR" sz="2800" b="1" dirty="0">
                <a:latin typeface="Times New Roman" panose="02020603050405020304" pitchFamily="18" charset="0"/>
                <a:cs typeface="Times New Roman" panose="02020603050405020304" pitchFamily="18" charset="0"/>
              </a:rPr>
              <a:t> </a:t>
            </a:r>
            <a:r>
              <a:rPr lang="pt-BR" sz="2800" b="1" dirty="0" smtClean="0">
                <a:latin typeface="Times New Roman" panose="02020603050405020304" pitchFamily="18" charset="0"/>
                <a:cs typeface="Times New Roman" panose="02020603050405020304" pitchFamily="18" charset="0"/>
              </a:rPr>
              <a:t>                     [a</a:t>
            </a:r>
            <a:r>
              <a:rPr lang="pt-BR" sz="2800" b="1" dirty="0">
                <a:latin typeface="Times New Roman" panose="02020603050405020304" pitchFamily="18" charset="0"/>
                <a:cs typeface="Times New Roman" panose="02020603050405020304" pitchFamily="18" charset="0"/>
              </a:rPr>
              <a:t>]</a:t>
            </a:r>
            <a:r>
              <a:rPr lang="pt-BR" dirty="0"/>
              <a:t>           </a:t>
            </a:r>
          </a:p>
          <a:p>
            <a:endParaRPr lang="pt-BR" dirty="0"/>
          </a:p>
          <a:p>
            <a:endParaRPr lang="pt-BR" dirty="0"/>
          </a:p>
          <a:p>
            <a:r>
              <a:rPr lang="pt-BR" dirty="0"/>
              <a:t>                              </a:t>
            </a:r>
            <a:endParaRPr lang="pt-BR" dirty="0" smtClean="0"/>
          </a:p>
          <a:p>
            <a:r>
              <a:rPr lang="pt-BR" sz="2800" b="1" dirty="0">
                <a:latin typeface="Times New Roman" panose="02020603050405020304" pitchFamily="18" charset="0"/>
                <a:cs typeface="Times New Roman" panose="02020603050405020304" pitchFamily="18" charset="0"/>
              </a:rPr>
              <a:t> </a:t>
            </a:r>
            <a:r>
              <a:rPr lang="pt-BR" sz="2800" b="1" dirty="0" smtClean="0">
                <a:latin typeface="Times New Roman" panose="02020603050405020304" pitchFamily="18" charset="0"/>
                <a:cs typeface="Times New Roman" panose="02020603050405020304" pitchFamily="18" charset="0"/>
              </a:rPr>
              <a:t>          [e</a:t>
            </a:r>
            <a:r>
              <a:rPr lang="pt-BR" sz="2800" b="1" dirty="0">
                <a:latin typeface="Times New Roman" panose="02020603050405020304" pitchFamily="18" charset="0"/>
                <a:cs typeface="Times New Roman" panose="02020603050405020304" pitchFamily="18" charset="0"/>
              </a:rPr>
              <a:t>]                  </a:t>
            </a:r>
            <a:r>
              <a:rPr lang="pt-BR" sz="2800" b="1" dirty="0" smtClean="0">
                <a:latin typeface="Times New Roman" panose="02020603050405020304" pitchFamily="18" charset="0"/>
                <a:cs typeface="Times New Roman" panose="02020603050405020304" pitchFamily="18" charset="0"/>
              </a:rPr>
              <a:t>[</a:t>
            </a:r>
            <a:r>
              <a:rPr lang="pt-BR" sz="2800" b="1" dirty="0">
                <a:latin typeface="Times New Roman" panose="02020603050405020304" pitchFamily="18" charset="0"/>
                <a:cs typeface="Times New Roman" panose="02020603050405020304" pitchFamily="18" charset="0"/>
              </a:rPr>
              <a:t>o]</a:t>
            </a:r>
          </a:p>
          <a:p>
            <a:endParaRPr lang="pt-BR" dirty="0"/>
          </a:p>
          <a:p>
            <a:endParaRPr lang="pt-BR" dirty="0"/>
          </a:p>
          <a:p>
            <a:r>
              <a:rPr lang="pt-BR" dirty="0"/>
              <a:t>                                                 </a:t>
            </a:r>
            <a:endParaRPr lang="pt-BR" dirty="0" smtClean="0"/>
          </a:p>
          <a:p>
            <a:r>
              <a:rPr lang="pt-BR" sz="2800" b="1" dirty="0" smtClean="0">
                <a:latin typeface="Times New Roman" panose="02020603050405020304" pitchFamily="18" charset="0"/>
                <a:cs typeface="Times New Roman" panose="02020603050405020304" pitchFamily="18" charset="0"/>
              </a:rPr>
              <a:t>       [i]                            </a:t>
            </a:r>
            <a:r>
              <a:rPr lang="pt-BR" sz="2800" b="1" dirty="0">
                <a:latin typeface="Times New Roman" panose="02020603050405020304" pitchFamily="18" charset="0"/>
                <a:cs typeface="Times New Roman" panose="02020603050405020304" pitchFamily="18" charset="0"/>
              </a:rPr>
              <a:t>[u] </a:t>
            </a:r>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89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500875"/>
            <a:ext cx="8352928" cy="6038576"/>
          </a:xfrm>
          <a:prstGeom prst="rect">
            <a:avLst/>
          </a:prstGeom>
        </p:spPr>
        <p:txBody>
          <a:bodyPr wrap="square">
            <a:spAutoFit/>
          </a:bodyPr>
          <a:lstStyle/>
          <a:p>
            <a:pPr indent="180340" algn="just">
              <a:lnSpc>
                <a:spcPct val="115000"/>
              </a:lnSpc>
              <a:spcAft>
                <a:spcPts val="0"/>
              </a:spcAft>
            </a:pPr>
            <a:r>
              <a:rPr lang="en-US" sz="2400" dirty="0">
                <a:latin typeface="Times New Roman" panose="02020603050405020304" pitchFamily="18" charset="0"/>
                <a:ea typeface="Calibri"/>
                <a:cs typeface="Times New Roman" panose="02020603050405020304" pitchFamily="18" charset="0"/>
              </a:rPr>
              <a:t>The British linguist </a:t>
            </a:r>
            <a:r>
              <a:rPr lang="en-US" sz="2400" i="1" dirty="0">
                <a:latin typeface="Times New Roman" panose="02020603050405020304" pitchFamily="18" charset="0"/>
                <a:ea typeface="Calibri"/>
                <a:cs typeface="Times New Roman" panose="02020603050405020304" pitchFamily="18" charset="0"/>
              </a:rPr>
              <a:t>D. Jones</a:t>
            </a:r>
            <a:r>
              <a:rPr lang="en-US" sz="2400" dirty="0">
                <a:latin typeface="Times New Roman" panose="02020603050405020304" pitchFamily="18" charset="0"/>
                <a:ea typeface="Calibri"/>
                <a:cs typeface="Times New Roman" panose="02020603050405020304" pitchFamily="18" charset="0"/>
              </a:rPr>
              <a:t> tried to establish a broader classification of vowels for all languages. He devised</a:t>
            </a:r>
            <a:r>
              <a:rPr lang="en-US" sz="2400" b="1" dirty="0">
                <a:latin typeface="Times New Roman" panose="02020603050405020304" pitchFamily="18" charset="0"/>
                <a:ea typeface="Calibri"/>
                <a:cs typeface="Times New Roman" panose="02020603050405020304" pitchFamily="18" charset="0"/>
              </a:rPr>
              <a:t> the system of eight Cardinal Vowels </a:t>
            </a:r>
            <a:r>
              <a:rPr lang="en-US" sz="2400" dirty="0">
                <a:latin typeface="Times New Roman" panose="02020603050405020304" pitchFamily="18" charset="0"/>
                <a:ea typeface="Calibri"/>
                <a:cs typeface="Times New Roman" panose="02020603050405020304" pitchFamily="18" charset="0"/>
              </a:rPr>
              <a:t>on the physiological basis with the help of X-ray photography of the tongue positions. This system is recognized by most foreign linguists and serves the basis of the International Phonetic Alphabet (IPA). </a:t>
            </a:r>
            <a:endParaRPr lang="ru-RU" sz="2400"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2400" b="1" dirty="0">
                <a:latin typeface="Times New Roman" panose="02020603050405020304" pitchFamily="18" charset="0"/>
                <a:ea typeface="Calibri"/>
                <a:cs typeface="Times New Roman" panose="02020603050405020304" pitchFamily="18" charset="0"/>
              </a:rPr>
              <a:t>Articulatory classification of English vowels</a:t>
            </a:r>
            <a:r>
              <a:rPr lang="en-US" sz="2400" dirty="0">
                <a:latin typeface="Times New Roman" panose="02020603050405020304" pitchFamily="18" charset="0"/>
                <a:ea typeface="Calibri"/>
                <a:cs typeface="Times New Roman" panose="02020603050405020304" pitchFamily="18" charset="0"/>
              </a:rPr>
              <a:t> describes distinctive changes in </a:t>
            </a:r>
            <a:endParaRPr lang="en-US" sz="2400" dirty="0" smtClean="0">
              <a:latin typeface="Times New Roman" panose="02020603050405020304" pitchFamily="18" charset="0"/>
              <a:ea typeface="Calibri"/>
              <a:cs typeface="Times New Roman" panose="02020603050405020304" pitchFamily="18" charset="0"/>
            </a:endParaRPr>
          </a:p>
          <a:p>
            <a:pPr marL="285750" indent="-285750" algn="just">
              <a:lnSpc>
                <a:spcPct val="115000"/>
              </a:lnSpc>
              <a:spcAft>
                <a:spcPts val="0"/>
              </a:spcAft>
              <a:buFont typeface="Wingdings" panose="05000000000000000000" pitchFamily="2" charset="2"/>
              <a:buChar char="v"/>
            </a:pPr>
            <a:r>
              <a:rPr lang="en-US" sz="2400" i="1" dirty="0" smtClean="0">
                <a:latin typeface="Times New Roman" panose="02020603050405020304" pitchFamily="18" charset="0"/>
                <a:ea typeface="Calibri"/>
                <a:cs typeface="Times New Roman" panose="02020603050405020304" pitchFamily="18" charset="0"/>
              </a:rPr>
              <a:t>the </a:t>
            </a:r>
            <a:r>
              <a:rPr lang="en-US" sz="2400" i="1" dirty="0">
                <a:latin typeface="Times New Roman" panose="02020603050405020304" pitchFamily="18" charset="0"/>
                <a:ea typeface="Calibri"/>
                <a:cs typeface="Times New Roman" panose="02020603050405020304" pitchFamily="18" charset="0"/>
              </a:rPr>
              <a:t>stability of articulation, </a:t>
            </a:r>
            <a:endParaRPr lang="en-US" sz="2400" i="1" dirty="0" smtClean="0">
              <a:latin typeface="Times New Roman" panose="02020603050405020304" pitchFamily="18" charset="0"/>
              <a:ea typeface="Calibri"/>
              <a:cs typeface="Times New Roman" panose="02020603050405020304" pitchFamily="18" charset="0"/>
            </a:endParaRPr>
          </a:p>
          <a:p>
            <a:pPr marL="285750" indent="-285750" algn="just">
              <a:lnSpc>
                <a:spcPct val="115000"/>
              </a:lnSpc>
              <a:spcAft>
                <a:spcPts val="0"/>
              </a:spcAft>
              <a:buFont typeface="Wingdings" panose="05000000000000000000" pitchFamily="2" charset="2"/>
              <a:buChar char="v"/>
            </a:pPr>
            <a:r>
              <a:rPr lang="en-US" sz="2400" i="1" dirty="0" smtClean="0">
                <a:latin typeface="Times New Roman" panose="02020603050405020304" pitchFamily="18" charset="0"/>
                <a:ea typeface="Calibri"/>
                <a:cs typeface="Times New Roman" panose="02020603050405020304" pitchFamily="18" charset="0"/>
              </a:rPr>
              <a:t>the </a:t>
            </a:r>
            <a:r>
              <a:rPr lang="en-US" sz="2400" i="1" dirty="0">
                <a:latin typeface="Times New Roman" panose="02020603050405020304" pitchFamily="18" charset="0"/>
                <a:ea typeface="Calibri"/>
                <a:cs typeface="Times New Roman" panose="02020603050405020304" pitchFamily="18" charset="0"/>
              </a:rPr>
              <a:t>tongue position, </a:t>
            </a:r>
            <a:endParaRPr lang="en-US" sz="2400" i="1" dirty="0" smtClean="0">
              <a:latin typeface="Times New Roman" panose="02020603050405020304" pitchFamily="18" charset="0"/>
              <a:ea typeface="Calibri"/>
              <a:cs typeface="Times New Roman" panose="02020603050405020304" pitchFamily="18" charset="0"/>
            </a:endParaRPr>
          </a:p>
          <a:p>
            <a:pPr marL="285750" indent="-285750" algn="just">
              <a:lnSpc>
                <a:spcPct val="115000"/>
              </a:lnSpc>
              <a:spcAft>
                <a:spcPts val="0"/>
              </a:spcAft>
              <a:buFont typeface="Wingdings" panose="05000000000000000000" pitchFamily="2" charset="2"/>
              <a:buChar char="v"/>
            </a:pPr>
            <a:r>
              <a:rPr lang="en-US" sz="2400" i="1" dirty="0" smtClean="0">
                <a:latin typeface="Times New Roman" panose="02020603050405020304" pitchFamily="18" charset="0"/>
                <a:ea typeface="Calibri"/>
                <a:cs typeface="Times New Roman" panose="02020603050405020304" pitchFamily="18" charset="0"/>
              </a:rPr>
              <a:t>the </a:t>
            </a:r>
            <a:r>
              <a:rPr lang="en-US" sz="2400" i="1" dirty="0">
                <a:latin typeface="Times New Roman" panose="02020603050405020304" pitchFamily="18" charset="0"/>
                <a:ea typeface="Calibri"/>
                <a:cs typeface="Times New Roman" panose="02020603050405020304" pitchFamily="18" charset="0"/>
              </a:rPr>
              <a:t>lip position, </a:t>
            </a:r>
            <a:endParaRPr lang="en-US" sz="2400" i="1" dirty="0" smtClean="0">
              <a:latin typeface="Times New Roman" panose="02020603050405020304" pitchFamily="18" charset="0"/>
              <a:ea typeface="Calibri"/>
              <a:cs typeface="Times New Roman" panose="02020603050405020304" pitchFamily="18" charset="0"/>
            </a:endParaRPr>
          </a:p>
          <a:p>
            <a:pPr marL="285750" indent="-285750" algn="just">
              <a:lnSpc>
                <a:spcPct val="115000"/>
              </a:lnSpc>
              <a:spcAft>
                <a:spcPts val="0"/>
              </a:spcAft>
              <a:buFont typeface="Wingdings" panose="05000000000000000000" pitchFamily="2" charset="2"/>
              <a:buChar char="v"/>
            </a:pPr>
            <a:r>
              <a:rPr lang="en-US" sz="2400" i="1" dirty="0" smtClean="0">
                <a:latin typeface="Times New Roman" panose="02020603050405020304" pitchFamily="18" charset="0"/>
                <a:ea typeface="Calibri"/>
                <a:cs typeface="Times New Roman" panose="02020603050405020304" pitchFamily="18" charset="0"/>
              </a:rPr>
              <a:t>the </a:t>
            </a:r>
            <a:r>
              <a:rPr lang="en-US" sz="2400" i="1" dirty="0">
                <a:latin typeface="Times New Roman" panose="02020603050405020304" pitchFamily="18" charset="0"/>
                <a:ea typeface="Calibri"/>
                <a:cs typeface="Times New Roman" panose="02020603050405020304" pitchFamily="18" charset="0"/>
              </a:rPr>
              <a:t>vowel length, </a:t>
            </a:r>
            <a:endParaRPr lang="en-US" sz="2400" i="1" dirty="0" smtClean="0">
              <a:latin typeface="Times New Roman" panose="02020603050405020304" pitchFamily="18" charset="0"/>
              <a:ea typeface="Calibri"/>
              <a:cs typeface="Times New Roman" panose="02020603050405020304" pitchFamily="18" charset="0"/>
            </a:endParaRPr>
          </a:p>
          <a:p>
            <a:pPr marL="285750" indent="-285750" algn="just">
              <a:lnSpc>
                <a:spcPct val="115000"/>
              </a:lnSpc>
              <a:spcAft>
                <a:spcPts val="0"/>
              </a:spcAft>
              <a:buFont typeface="Wingdings" panose="05000000000000000000" pitchFamily="2" charset="2"/>
              <a:buChar char="v"/>
            </a:pPr>
            <a:r>
              <a:rPr lang="en-US" sz="2400" i="1" dirty="0" smtClean="0">
                <a:latin typeface="Times New Roman" panose="02020603050405020304" pitchFamily="18" charset="0"/>
                <a:ea typeface="Calibri"/>
                <a:cs typeface="Times New Roman" panose="02020603050405020304" pitchFamily="18" charset="0"/>
              </a:rPr>
              <a:t>the </a:t>
            </a:r>
            <a:r>
              <a:rPr lang="en-US" sz="2400" i="1" dirty="0">
                <a:latin typeface="Times New Roman" panose="02020603050405020304" pitchFamily="18" charset="0"/>
                <a:ea typeface="Calibri"/>
                <a:cs typeface="Times New Roman" panose="02020603050405020304" pitchFamily="18" charset="0"/>
              </a:rPr>
              <a:t>vowel </a:t>
            </a:r>
            <a:r>
              <a:rPr lang="en-US" sz="2400" i="1" dirty="0" smtClean="0">
                <a:latin typeface="Times New Roman" panose="02020603050405020304" pitchFamily="18" charset="0"/>
                <a:ea typeface="Calibri"/>
                <a:cs typeface="Times New Roman" panose="02020603050405020304" pitchFamily="18" charset="0"/>
              </a:rPr>
              <a:t>tenseness, </a:t>
            </a:r>
          </a:p>
          <a:p>
            <a:pPr marL="285750" indent="-285750" algn="just">
              <a:lnSpc>
                <a:spcPct val="115000"/>
              </a:lnSpc>
              <a:spcAft>
                <a:spcPts val="0"/>
              </a:spcAft>
              <a:buFont typeface="Wingdings" panose="05000000000000000000" pitchFamily="2" charset="2"/>
              <a:buChar char="v"/>
            </a:pPr>
            <a:r>
              <a:rPr lang="en-US" sz="2400" i="1" dirty="0" smtClean="0">
                <a:latin typeface="Times New Roman"/>
                <a:ea typeface="Calibri"/>
                <a:cs typeface="Times New Roman"/>
              </a:rPr>
              <a:t>the </a:t>
            </a:r>
            <a:r>
              <a:rPr lang="en-US" sz="2400" i="1" dirty="0">
                <a:latin typeface="Times New Roman"/>
                <a:ea typeface="Calibri"/>
                <a:cs typeface="Times New Roman"/>
              </a:rPr>
              <a:t>character of the vowel end</a:t>
            </a:r>
            <a:r>
              <a:rPr lang="en-US" sz="2400" dirty="0">
                <a:latin typeface="Times New Roman"/>
                <a:ea typeface="Calibri"/>
                <a:cs typeface="Times New Roman"/>
              </a:rPr>
              <a:t>.</a:t>
            </a:r>
            <a:endParaRPr lang="ru-RU" sz="2400" dirty="0">
              <a:ea typeface="Calibri"/>
              <a:cs typeface="Times New Roman"/>
            </a:endParaRPr>
          </a:p>
        </p:txBody>
      </p:sp>
    </p:spTree>
    <p:extLst>
      <p:ext uri="{BB962C8B-B14F-4D97-AF65-F5344CB8AC3E}">
        <p14:creationId xmlns:p14="http://schemas.microsoft.com/office/powerpoint/2010/main" val="38970233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742110"/>
            <a:ext cx="7848872" cy="5047536"/>
          </a:xfrm>
          <a:prstGeom prst="rect">
            <a:avLst/>
          </a:prstGeom>
        </p:spPr>
        <p:txBody>
          <a:bodyPr wrap="square">
            <a:spAutoFit/>
          </a:bodyPr>
          <a:lstStyle/>
          <a:p>
            <a:pPr indent="180340" algn="just">
              <a:lnSpc>
                <a:spcPct val="115000"/>
              </a:lnSpc>
              <a:spcAft>
                <a:spcPts val="0"/>
              </a:spcAft>
            </a:pPr>
            <a:r>
              <a:rPr lang="en-US" sz="2800" b="1" u="sng" dirty="0">
                <a:latin typeface="Times New Roman" panose="02020603050405020304" pitchFamily="18" charset="0"/>
                <a:ea typeface="Calibri"/>
                <a:cs typeface="Times New Roman" panose="02020603050405020304" pitchFamily="18" charset="0"/>
              </a:rPr>
              <a:t>6. Three functions of the phoneme. The system of oppositions. Vowel and consonant adjustments in connected speech: </a:t>
            </a:r>
            <a:r>
              <a:rPr lang="en-US" sz="2800" b="1" u="sng" dirty="0" err="1">
                <a:latin typeface="Times New Roman" panose="02020603050405020304" pitchFamily="18" charset="0"/>
                <a:ea typeface="Calibri"/>
                <a:cs typeface="Times New Roman" panose="02020603050405020304" pitchFamily="18" charset="0"/>
              </a:rPr>
              <a:t>coarticulatory</a:t>
            </a:r>
            <a:r>
              <a:rPr lang="en-US" sz="2800" b="1" u="sng" dirty="0">
                <a:latin typeface="Times New Roman" panose="02020603050405020304" pitchFamily="18" charset="0"/>
                <a:ea typeface="Calibri"/>
                <a:cs typeface="Times New Roman" panose="02020603050405020304" pitchFamily="18" charset="0"/>
              </a:rPr>
              <a:t> phenomena</a:t>
            </a:r>
            <a:r>
              <a:rPr lang="en-US" sz="2800" b="1" u="sng" dirty="0" smtClean="0">
                <a:latin typeface="Times New Roman" panose="02020603050405020304" pitchFamily="18" charset="0"/>
                <a:ea typeface="Calibri"/>
                <a:cs typeface="Times New Roman" panose="02020603050405020304" pitchFamily="18" charset="0"/>
              </a:rPr>
              <a:t>.</a:t>
            </a:r>
          </a:p>
          <a:p>
            <a:pPr indent="180340" algn="just">
              <a:lnSpc>
                <a:spcPct val="115000"/>
              </a:lnSpc>
              <a:spcAft>
                <a:spcPts val="0"/>
              </a:spcAft>
            </a:pPr>
            <a:endParaRPr lang="en-US" sz="2800" b="1" u="sng"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endParaRPr lang="ru-RU" sz="2800"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2800" dirty="0">
                <a:latin typeface="Times New Roman" panose="02020603050405020304" pitchFamily="18" charset="0"/>
                <a:ea typeface="Calibri"/>
                <a:cs typeface="Times New Roman" panose="02020603050405020304" pitchFamily="18" charset="0"/>
              </a:rPr>
              <a:t>The phoneme is viewed as a functional, material and abstract unit, which performs </a:t>
            </a:r>
            <a:r>
              <a:rPr lang="en-US" sz="2800" b="1" i="1" dirty="0">
                <a:latin typeface="Times New Roman" panose="02020603050405020304" pitchFamily="18" charset="0"/>
                <a:ea typeface="Calibri"/>
                <a:cs typeface="Times New Roman" panose="02020603050405020304" pitchFamily="18" charset="0"/>
              </a:rPr>
              <a:t>three functions</a:t>
            </a:r>
            <a:r>
              <a:rPr lang="en-US" sz="2800" dirty="0" smtClean="0">
                <a:latin typeface="Times New Roman" panose="02020603050405020304" pitchFamily="18" charset="0"/>
                <a:ea typeface="Calibri"/>
                <a:cs typeface="Times New Roman" panose="02020603050405020304" pitchFamily="18" charset="0"/>
              </a:rPr>
              <a:t>:</a:t>
            </a:r>
          </a:p>
          <a:p>
            <a:pPr marL="457200" indent="-457200" algn="just">
              <a:lnSpc>
                <a:spcPct val="115000"/>
              </a:lnSpc>
              <a:spcAft>
                <a:spcPts val="0"/>
              </a:spcAft>
              <a:buFont typeface="Wingdings" panose="05000000000000000000" pitchFamily="2" charset="2"/>
              <a:buChar char="v"/>
            </a:pPr>
            <a:r>
              <a:rPr lang="en-US" sz="2800" i="1" dirty="0" smtClean="0">
                <a:latin typeface="Times New Roman" panose="02020603050405020304" pitchFamily="18" charset="0"/>
                <a:ea typeface="Calibri"/>
                <a:cs typeface="Times New Roman" panose="02020603050405020304" pitchFamily="18" charset="0"/>
              </a:rPr>
              <a:t>distinctive</a:t>
            </a:r>
            <a:r>
              <a:rPr lang="en-US" sz="2800" i="1" dirty="0">
                <a:latin typeface="Times New Roman" panose="02020603050405020304" pitchFamily="18" charset="0"/>
                <a:ea typeface="Calibri"/>
                <a:cs typeface="Times New Roman" panose="02020603050405020304" pitchFamily="18" charset="0"/>
              </a:rPr>
              <a:t>, </a:t>
            </a:r>
            <a:endParaRPr lang="en-US" sz="2800" i="1" dirty="0" smtClean="0">
              <a:latin typeface="Times New Roman" panose="02020603050405020304" pitchFamily="18" charset="0"/>
              <a:ea typeface="Calibri"/>
              <a:cs typeface="Times New Roman" panose="02020603050405020304" pitchFamily="18" charset="0"/>
            </a:endParaRPr>
          </a:p>
          <a:p>
            <a:pPr marL="457200" indent="-457200" algn="just">
              <a:lnSpc>
                <a:spcPct val="115000"/>
              </a:lnSpc>
              <a:spcAft>
                <a:spcPts val="0"/>
              </a:spcAft>
              <a:buFont typeface="Wingdings" panose="05000000000000000000" pitchFamily="2" charset="2"/>
              <a:buChar char="v"/>
            </a:pPr>
            <a:r>
              <a:rPr lang="en-US" sz="2800" i="1" dirty="0">
                <a:latin typeface="Times New Roman" panose="02020603050405020304" pitchFamily="18" charset="0"/>
                <a:ea typeface="Calibri"/>
                <a:cs typeface="Times New Roman" panose="02020603050405020304" pitchFamily="18" charset="0"/>
              </a:rPr>
              <a:t>c</a:t>
            </a:r>
            <a:r>
              <a:rPr lang="en-US" sz="2800" i="1" dirty="0" smtClean="0">
                <a:latin typeface="Times New Roman" panose="02020603050405020304" pitchFamily="18" charset="0"/>
                <a:ea typeface="Calibri"/>
                <a:cs typeface="Times New Roman" panose="02020603050405020304" pitchFamily="18" charset="0"/>
              </a:rPr>
              <a:t>onstitutive, </a:t>
            </a:r>
          </a:p>
          <a:p>
            <a:pPr marL="457200" indent="-457200" algn="just">
              <a:lnSpc>
                <a:spcPct val="115000"/>
              </a:lnSpc>
              <a:spcAft>
                <a:spcPts val="0"/>
              </a:spcAft>
              <a:buFont typeface="Wingdings" panose="05000000000000000000" pitchFamily="2" charset="2"/>
              <a:buChar char="v"/>
            </a:pPr>
            <a:r>
              <a:rPr lang="en-US" sz="2800" i="1" dirty="0" err="1" smtClean="0">
                <a:latin typeface="Times New Roman" panose="02020603050405020304" pitchFamily="18" charset="0"/>
                <a:ea typeface="Calibri"/>
                <a:cs typeface="Times New Roman" panose="02020603050405020304" pitchFamily="18" charset="0"/>
              </a:rPr>
              <a:t>recognitive</a:t>
            </a:r>
            <a:r>
              <a:rPr lang="en-US" sz="2800" dirty="0">
                <a:latin typeface="Times New Roman" panose="02020603050405020304" pitchFamily="18" charset="0"/>
                <a:ea typeface="Calibri"/>
                <a:cs typeface="Times New Roman" panose="02020603050405020304" pitchFamily="18" charset="0"/>
              </a:rPr>
              <a:t>.</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3957684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9944" y="692696"/>
            <a:ext cx="7992888" cy="4764381"/>
          </a:xfrm>
          <a:prstGeom prst="rect">
            <a:avLst/>
          </a:prstGeom>
        </p:spPr>
        <p:txBody>
          <a:bodyPr wrap="square">
            <a:spAutoFit/>
          </a:bodyPr>
          <a:lstStyle/>
          <a:p>
            <a:pPr marL="457200" indent="-457200" algn="just">
              <a:lnSpc>
                <a:spcPct val="115000"/>
              </a:lnSpc>
              <a:spcAft>
                <a:spcPts val="0"/>
              </a:spcAft>
              <a:buAutoNum type="arabicPeriod"/>
            </a:pPr>
            <a:r>
              <a:rPr lang="en-US" sz="2400" dirty="0" smtClean="0">
                <a:latin typeface="Times New Roman" panose="02020603050405020304" pitchFamily="18" charset="0"/>
                <a:ea typeface="Calibri"/>
                <a:cs typeface="Times New Roman" panose="02020603050405020304" pitchFamily="18" charset="0"/>
              </a:rPr>
              <a:t>The </a:t>
            </a:r>
            <a:r>
              <a:rPr lang="en-US" sz="2400" dirty="0">
                <a:latin typeface="Times New Roman" panose="02020603050405020304" pitchFamily="18" charset="0"/>
                <a:ea typeface="Calibri"/>
                <a:cs typeface="Times New Roman" panose="02020603050405020304" pitchFamily="18" charset="0"/>
              </a:rPr>
              <a:t>phoneme as a functional unit performs </a:t>
            </a:r>
            <a:r>
              <a:rPr lang="en-US" sz="2400" b="1" dirty="0">
                <a:latin typeface="Times New Roman" panose="02020603050405020304" pitchFamily="18" charset="0"/>
                <a:ea typeface="Calibri"/>
                <a:cs typeface="Times New Roman" panose="02020603050405020304" pitchFamily="18" charset="0"/>
              </a:rPr>
              <a:t>the distinctive function</a:t>
            </a:r>
            <a:r>
              <a:rPr lang="en-US" sz="2400" dirty="0">
                <a:latin typeface="Times New Roman" panose="02020603050405020304" pitchFamily="18" charset="0"/>
                <a:ea typeface="Calibri"/>
                <a:cs typeface="Times New Roman" panose="02020603050405020304" pitchFamily="18" charset="0"/>
              </a:rPr>
              <a:t>. It distinguishes different sounds in a contrastive sense and serves as the smallest language unit that discriminates between larger language units. Thus, the opposition of phonemes in the same phonetic environment differentiates the meaning of morphemes, words and even sentences</a:t>
            </a:r>
            <a:r>
              <a:rPr lang="en-US" sz="2400" dirty="0" smtClean="0">
                <a:latin typeface="Times New Roman" panose="02020603050405020304" pitchFamily="18" charset="0"/>
                <a:ea typeface="Calibri"/>
                <a:cs typeface="Times New Roman" panose="02020603050405020304" pitchFamily="18" charset="0"/>
              </a:rPr>
              <a:t>.</a:t>
            </a:r>
          </a:p>
          <a:p>
            <a:pPr marL="457200" indent="-457200" algn="just">
              <a:lnSpc>
                <a:spcPct val="115000"/>
              </a:lnSpc>
              <a:spcAft>
                <a:spcPts val="0"/>
              </a:spcAft>
              <a:buAutoNum type="arabicPeriod"/>
            </a:pPr>
            <a:endParaRPr lang="en-US" sz="2400" dirty="0">
              <a:latin typeface="Times New Roman" panose="02020603050405020304" pitchFamily="18" charset="0"/>
              <a:ea typeface="Calibri"/>
              <a:cs typeface="Times New Roman" panose="02020603050405020304" pitchFamily="18" charset="0"/>
            </a:endParaRPr>
          </a:p>
          <a:p>
            <a:pPr indent="180340" algn="ctr">
              <a:lnSpc>
                <a:spcPct val="115000"/>
              </a:lnSpc>
              <a:spcAft>
                <a:spcPts val="0"/>
              </a:spcAft>
            </a:pPr>
            <a:r>
              <a:rPr lang="en-US" sz="2400" dirty="0" smtClean="0">
                <a:latin typeface="Times New Roman" panose="02020603050405020304" pitchFamily="18" charset="0"/>
                <a:ea typeface="Calibri"/>
                <a:cs typeface="Times New Roman" panose="02020603050405020304" pitchFamily="18" charset="0"/>
              </a:rPr>
              <a:t>E.g</a:t>
            </a:r>
            <a:r>
              <a:rPr lang="en-US" sz="2400" dirty="0">
                <a:latin typeface="Times New Roman" panose="02020603050405020304" pitchFamily="18" charset="0"/>
                <a:ea typeface="Calibri"/>
                <a:cs typeface="Times New Roman" panose="02020603050405020304" pitchFamily="18" charset="0"/>
              </a:rPr>
              <a:t>., sleep</a:t>
            </a:r>
            <a:r>
              <a:rPr lang="en-US" sz="2400" b="1" dirty="0">
                <a:latin typeface="Times New Roman" panose="02020603050405020304" pitchFamily="18" charset="0"/>
                <a:ea typeface="Calibri"/>
                <a:cs typeface="Times New Roman" panose="02020603050405020304" pitchFamily="18" charset="0"/>
              </a:rPr>
              <a:t>er </a:t>
            </a:r>
            <a:r>
              <a:rPr lang="en-US" sz="2400" dirty="0">
                <a:latin typeface="Times New Roman" panose="02020603050405020304" pitchFamily="18" charset="0"/>
                <a:ea typeface="Calibri"/>
                <a:cs typeface="Times New Roman" panose="02020603050405020304" pitchFamily="18" charset="0"/>
              </a:rPr>
              <a:t>— sleep</a:t>
            </a:r>
            <a:r>
              <a:rPr lang="en-US" sz="2400" b="1" dirty="0">
                <a:latin typeface="Times New Roman" panose="02020603050405020304" pitchFamily="18" charset="0"/>
                <a:ea typeface="Calibri"/>
                <a:cs typeface="Times New Roman" panose="02020603050405020304" pitchFamily="18" charset="0"/>
              </a:rPr>
              <a:t>y</a:t>
            </a:r>
            <a:r>
              <a:rPr lang="en-US" sz="2400" dirty="0">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a:p>
            <a:pPr indent="180340" algn="ctr">
              <a:lnSpc>
                <a:spcPct val="115000"/>
              </a:lnSpc>
              <a:spcAft>
                <a:spcPts val="0"/>
              </a:spcAft>
            </a:pPr>
            <a:r>
              <a:rPr lang="en-US" sz="2400" b="1" dirty="0">
                <a:latin typeface="Times New Roman" panose="02020603050405020304" pitchFamily="18" charset="0"/>
                <a:ea typeface="Calibri"/>
                <a:cs typeface="Times New Roman" panose="02020603050405020304" pitchFamily="18" charset="0"/>
              </a:rPr>
              <a:t>b</a:t>
            </a:r>
            <a:r>
              <a:rPr lang="en-US" sz="2400" dirty="0">
                <a:latin typeface="Times New Roman" panose="02020603050405020304" pitchFamily="18" charset="0"/>
                <a:ea typeface="Calibri"/>
                <a:cs typeface="Times New Roman" panose="02020603050405020304" pitchFamily="18" charset="0"/>
              </a:rPr>
              <a:t>ath — </a:t>
            </a:r>
            <a:r>
              <a:rPr lang="en-US" sz="2400" b="1" dirty="0">
                <a:latin typeface="Times New Roman" panose="02020603050405020304" pitchFamily="18" charset="0"/>
                <a:ea typeface="Calibri"/>
                <a:cs typeface="Times New Roman" panose="02020603050405020304" pitchFamily="18" charset="0"/>
              </a:rPr>
              <a:t>p</a:t>
            </a:r>
            <a:r>
              <a:rPr lang="en-US" sz="2400" dirty="0">
                <a:latin typeface="Times New Roman" panose="02020603050405020304" pitchFamily="18" charset="0"/>
                <a:ea typeface="Calibri"/>
                <a:cs typeface="Times New Roman" panose="02020603050405020304" pitchFamily="18" charset="0"/>
              </a:rPr>
              <a:t>ath, ligh</a:t>
            </a:r>
            <a:r>
              <a:rPr lang="en-US" sz="2400" b="1" dirty="0">
                <a:latin typeface="Times New Roman" panose="02020603050405020304" pitchFamily="18" charset="0"/>
                <a:ea typeface="Calibri"/>
                <a:cs typeface="Times New Roman" panose="02020603050405020304" pitchFamily="18" charset="0"/>
              </a:rPr>
              <a:t>t</a:t>
            </a:r>
            <a:r>
              <a:rPr lang="en-US" sz="2400" dirty="0">
                <a:latin typeface="Times New Roman" panose="02020603050405020304" pitchFamily="18" charset="0"/>
                <a:ea typeface="Calibri"/>
                <a:cs typeface="Times New Roman" panose="02020603050405020304" pitchFamily="18" charset="0"/>
              </a:rPr>
              <a:t> — li</a:t>
            </a:r>
            <a:r>
              <a:rPr lang="en-US" sz="2400" b="1" dirty="0">
                <a:latin typeface="Times New Roman" panose="02020603050405020304" pitchFamily="18" charset="0"/>
                <a:ea typeface="Calibri"/>
                <a:cs typeface="Times New Roman" panose="02020603050405020304" pitchFamily="18" charset="0"/>
              </a:rPr>
              <a:t>k</a:t>
            </a:r>
            <a:r>
              <a:rPr lang="en-US" sz="2400" dirty="0">
                <a:latin typeface="Times New Roman" panose="02020603050405020304" pitchFamily="18" charset="0"/>
                <a:ea typeface="Calibri"/>
                <a:cs typeface="Times New Roman" panose="02020603050405020304" pitchFamily="18" charset="0"/>
              </a:rPr>
              <a:t>e;</a:t>
            </a:r>
            <a:endParaRPr lang="ru-RU" sz="2400" dirty="0">
              <a:latin typeface="Times New Roman" panose="02020603050405020304" pitchFamily="18" charset="0"/>
              <a:ea typeface="Calibri"/>
              <a:cs typeface="Times New Roman" panose="02020603050405020304" pitchFamily="18" charset="0"/>
            </a:endParaRPr>
          </a:p>
          <a:p>
            <a:pPr indent="180340" algn="ctr">
              <a:lnSpc>
                <a:spcPct val="115000"/>
              </a:lnSpc>
              <a:spcAft>
                <a:spcPts val="0"/>
              </a:spcAft>
            </a:pPr>
            <a:r>
              <a:rPr lang="en-US" sz="2400" dirty="0">
                <a:latin typeface="Times New Roman" panose="02020603050405020304" pitchFamily="18" charset="0"/>
                <a:ea typeface="Calibri"/>
                <a:cs typeface="Times New Roman" panose="02020603050405020304" pitchFamily="18" charset="0"/>
              </a:rPr>
              <a:t>He was hear</a:t>
            </a:r>
            <a:r>
              <a:rPr lang="en-US" sz="2400" b="1" dirty="0">
                <a:latin typeface="Times New Roman" panose="02020603050405020304" pitchFamily="18" charset="0"/>
                <a:ea typeface="Calibri"/>
                <a:cs typeface="Times New Roman" panose="02020603050405020304" pitchFamily="18" charset="0"/>
              </a:rPr>
              <a:t>d </a:t>
            </a:r>
            <a:r>
              <a:rPr lang="en-US" sz="2400" dirty="0">
                <a:latin typeface="Times New Roman" panose="02020603050405020304" pitchFamily="18" charset="0"/>
                <a:ea typeface="Calibri"/>
                <a:cs typeface="Times New Roman" panose="02020603050405020304" pitchFamily="18" charset="0"/>
              </a:rPr>
              <a:t>badly — He was hur</a:t>
            </a:r>
            <a:r>
              <a:rPr lang="en-US" sz="2400" b="1" dirty="0">
                <a:latin typeface="Times New Roman" panose="02020603050405020304" pitchFamily="18" charset="0"/>
                <a:ea typeface="Calibri"/>
                <a:cs typeface="Times New Roman" panose="02020603050405020304" pitchFamily="18" charset="0"/>
              </a:rPr>
              <a:t>t</a:t>
            </a:r>
            <a:r>
              <a:rPr lang="en-US" sz="2400" dirty="0">
                <a:latin typeface="Times New Roman" panose="02020603050405020304" pitchFamily="18" charset="0"/>
                <a:ea typeface="Calibri"/>
                <a:cs typeface="Times New Roman" panose="02020603050405020304" pitchFamily="18" charset="0"/>
              </a:rPr>
              <a:t> badly.</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2146422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495637"/>
            <a:ext cx="7632848" cy="4764381"/>
          </a:xfrm>
          <a:prstGeom prst="rect">
            <a:avLst/>
          </a:prstGeom>
        </p:spPr>
        <p:txBody>
          <a:bodyPr wrap="square">
            <a:spAutoFit/>
          </a:bodyPr>
          <a:lstStyle/>
          <a:p>
            <a:pPr indent="180340" algn="just">
              <a:lnSpc>
                <a:spcPct val="115000"/>
              </a:lnSpc>
              <a:spcAft>
                <a:spcPts val="0"/>
              </a:spcAft>
            </a:pPr>
            <a:r>
              <a:rPr lang="en-US" sz="2400" dirty="0">
                <a:latin typeface="Times New Roman" panose="02020603050405020304" pitchFamily="18" charset="0"/>
                <a:ea typeface="Calibri"/>
                <a:cs typeface="Times New Roman" panose="02020603050405020304" pitchFamily="18" charset="0"/>
              </a:rPr>
              <a:t>2. The phoneme is a material, real and objective unit that performs </a:t>
            </a:r>
            <a:r>
              <a:rPr lang="en-US" sz="2400" b="1" dirty="0">
                <a:latin typeface="Times New Roman" panose="02020603050405020304" pitchFamily="18" charset="0"/>
                <a:ea typeface="Calibri"/>
                <a:cs typeface="Times New Roman" panose="02020603050405020304" pitchFamily="18" charset="0"/>
              </a:rPr>
              <a:t>the constitutive function</a:t>
            </a:r>
            <a:r>
              <a:rPr lang="en-US" sz="2400" dirty="0">
                <a:latin typeface="Times New Roman" panose="02020603050405020304" pitchFamily="18" charset="0"/>
                <a:ea typeface="Calibri"/>
                <a:cs typeface="Times New Roman" panose="02020603050405020304" pitchFamily="18" charset="0"/>
              </a:rPr>
              <a:t>. The phoneme is realized in speech in the form of its variants or allophones, which do not make meaningful distinctions and serve to constitute the material form of morphemes</a:t>
            </a:r>
            <a:r>
              <a:rPr lang="en-US" sz="2400" dirty="0" smtClean="0">
                <a:latin typeface="Times New Roman" panose="02020603050405020304" pitchFamily="18" charset="0"/>
                <a:ea typeface="Calibri"/>
                <a:cs typeface="Times New Roman" panose="02020603050405020304" pitchFamily="18" charset="0"/>
              </a:rPr>
              <a:t>.</a:t>
            </a:r>
          </a:p>
          <a:p>
            <a:pPr indent="180340" algn="just">
              <a:lnSpc>
                <a:spcPct val="115000"/>
              </a:lnSpc>
              <a:spcAft>
                <a:spcPts val="0"/>
              </a:spcAft>
            </a:pPr>
            <a:endParaRPr lang="ru-RU" sz="2400" dirty="0">
              <a:latin typeface="Times New Roman" panose="02020603050405020304" pitchFamily="18" charset="0"/>
              <a:ea typeface="Calibri"/>
              <a:cs typeface="Times New Roman" panose="02020603050405020304" pitchFamily="18" charset="0"/>
            </a:endParaRPr>
          </a:p>
          <a:p>
            <a:pPr indent="180340" algn="ctr">
              <a:lnSpc>
                <a:spcPct val="115000"/>
              </a:lnSpc>
              <a:spcAft>
                <a:spcPts val="0"/>
              </a:spcAft>
            </a:pPr>
            <a:r>
              <a:rPr lang="en-US" sz="2400" dirty="0">
                <a:latin typeface="Times New Roman" panose="02020603050405020304" pitchFamily="18" charset="0"/>
                <a:ea typeface="Calibri"/>
                <a:cs typeface="Times New Roman" panose="02020603050405020304" pitchFamily="18" charset="0"/>
              </a:rPr>
              <a:t>E.g., </a:t>
            </a:r>
            <a:r>
              <a:rPr lang="en-US" sz="2400" i="1" dirty="0">
                <a:latin typeface="Times New Roman" panose="02020603050405020304" pitchFamily="18" charset="0"/>
                <a:ea typeface="Calibri"/>
                <a:cs typeface="Times New Roman" panose="02020603050405020304" pitchFamily="18" charset="0"/>
              </a:rPr>
              <a:t>cap </a:t>
            </a:r>
            <a:r>
              <a:rPr lang="en-US" sz="2400" dirty="0">
                <a:latin typeface="Times New Roman" panose="02020603050405020304" pitchFamily="18" charset="0"/>
                <a:ea typeface="Calibri"/>
                <a:cs typeface="Times New Roman" panose="02020603050405020304" pitchFamily="18" charset="0"/>
              </a:rPr>
              <a:t>[</a:t>
            </a:r>
            <a:r>
              <a:rPr lang="en-US" sz="2400" dirty="0" err="1">
                <a:latin typeface="Times New Roman" panose="02020603050405020304" pitchFamily="18" charset="0"/>
                <a:ea typeface="Calibri"/>
                <a:cs typeface="Times New Roman" panose="02020603050405020304" pitchFamily="18" charset="0"/>
              </a:rPr>
              <a:t>k</a:t>
            </a:r>
            <a:r>
              <a:rPr lang="en-US" sz="2400" baseline="30000" dirty="0" err="1">
                <a:latin typeface="Times New Roman" panose="02020603050405020304" pitchFamily="18" charset="0"/>
                <a:ea typeface="Calibri"/>
                <a:cs typeface="Times New Roman" panose="02020603050405020304" pitchFamily="18" charset="0"/>
              </a:rPr>
              <a:t>h</a:t>
            </a:r>
            <a:r>
              <a:rPr lang="en-US" sz="2400" dirty="0" err="1">
                <a:latin typeface="Times New Roman" panose="02020603050405020304" pitchFamily="18" charset="0"/>
                <a:ea typeface="Calibri"/>
                <a:cs typeface="Times New Roman" panose="02020603050405020304" pitchFamily="18" charset="0"/>
              </a:rPr>
              <a:t>æ</a:t>
            </a:r>
            <a:r>
              <a:rPr lang="en-US" sz="2400" b="1" dirty="0" err="1">
                <a:latin typeface="Times New Roman" panose="02020603050405020304" pitchFamily="18" charset="0"/>
                <a:ea typeface="Calibri"/>
                <a:cs typeface="Times New Roman" panose="02020603050405020304" pitchFamily="18" charset="0"/>
              </a:rPr>
              <a:t>p</a:t>
            </a:r>
            <a:r>
              <a:rPr lang="en-US" sz="2400" b="1" baseline="30000" dirty="0" err="1">
                <a:latin typeface="Times New Roman" panose="02020603050405020304" pitchFamily="18" charset="0"/>
                <a:ea typeface="Calibri"/>
                <a:cs typeface="Times New Roman" panose="02020603050405020304" pitchFamily="18" charset="0"/>
              </a:rPr>
              <a:t>h</a:t>
            </a:r>
            <a:r>
              <a:rPr lang="en-US" sz="2400" dirty="0">
                <a:latin typeface="Times New Roman" panose="02020603050405020304" pitchFamily="18" charset="0"/>
                <a:ea typeface="Calibri"/>
                <a:cs typeface="Times New Roman" panose="02020603050405020304" pitchFamily="18" charset="0"/>
              </a:rPr>
              <a:t>] / [</a:t>
            </a:r>
            <a:r>
              <a:rPr lang="en-US" sz="2400" dirty="0" err="1">
                <a:latin typeface="Times New Roman" panose="02020603050405020304" pitchFamily="18" charset="0"/>
                <a:ea typeface="Calibri"/>
                <a:cs typeface="Times New Roman" panose="02020603050405020304" pitchFamily="18" charset="0"/>
              </a:rPr>
              <a:t>k</a:t>
            </a:r>
            <a:r>
              <a:rPr lang="en-US" sz="2400" baseline="30000" dirty="0" err="1">
                <a:latin typeface="Times New Roman" panose="02020603050405020304" pitchFamily="18" charset="0"/>
                <a:ea typeface="Calibri"/>
                <a:cs typeface="Times New Roman" panose="02020603050405020304" pitchFamily="18" charset="0"/>
              </a:rPr>
              <a:t>h</a:t>
            </a:r>
            <a:r>
              <a:rPr lang="en-US" sz="2400" dirty="0" err="1">
                <a:latin typeface="Times New Roman" panose="02020603050405020304" pitchFamily="18" charset="0"/>
                <a:ea typeface="Calibri"/>
                <a:cs typeface="Times New Roman" panose="02020603050405020304" pitchFamily="18" charset="0"/>
              </a:rPr>
              <a:t>æ</a:t>
            </a:r>
            <a:r>
              <a:rPr lang="en-US" sz="2400" b="1" dirty="0" err="1">
                <a:latin typeface="Times New Roman" panose="02020603050405020304" pitchFamily="18" charset="0"/>
                <a:ea typeface="Calibri"/>
                <a:cs typeface="Times New Roman" panose="02020603050405020304" pitchFamily="18" charset="0"/>
              </a:rPr>
              <a:t>p</a:t>
            </a:r>
            <a:r>
              <a:rPr lang="en-US" sz="2400" dirty="0" smtClean="0">
                <a:latin typeface="Times New Roman" panose="02020603050405020304" pitchFamily="18" charset="0"/>
                <a:ea typeface="Calibri"/>
                <a:cs typeface="Times New Roman" panose="02020603050405020304" pitchFamily="18" charset="0"/>
              </a:rPr>
              <a:t>]</a:t>
            </a:r>
          </a:p>
          <a:p>
            <a:pPr indent="180340" algn="ctr">
              <a:lnSpc>
                <a:spcPct val="115000"/>
              </a:lnSpc>
              <a:spcAft>
                <a:spcPts val="0"/>
              </a:spcAft>
            </a:pPr>
            <a:endParaRPr lang="en-US" sz="2400" dirty="0">
              <a:latin typeface="Times New Roman" panose="02020603050405020304" pitchFamily="18" charset="0"/>
              <a:ea typeface="Calibri"/>
              <a:cs typeface="Times New Roman" panose="02020603050405020304" pitchFamily="18" charset="0"/>
            </a:endParaRPr>
          </a:p>
          <a:p>
            <a:pPr indent="180340" algn="ctr">
              <a:lnSpc>
                <a:spcPct val="115000"/>
              </a:lnSpc>
              <a:spcAft>
                <a:spcPts val="0"/>
              </a:spcAft>
            </a:pPr>
            <a:endParaRPr lang="ru-RU" sz="2400"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2400" dirty="0">
                <a:latin typeface="Times New Roman" panose="02020603050405020304" pitchFamily="18" charset="0"/>
                <a:ea typeface="Calibri"/>
                <a:cs typeface="Times New Roman" panose="02020603050405020304" pitchFamily="18" charset="0"/>
              </a:rPr>
              <a:t>— the loss of </a:t>
            </a:r>
            <a:r>
              <a:rPr lang="en-US" sz="2400" dirty="0" err="1">
                <a:latin typeface="Times New Roman" panose="02020603050405020304" pitchFamily="18" charset="0"/>
                <a:ea typeface="Calibri"/>
                <a:cs typeface="Times New Roman" panose="02020603050405020304" pitchFamily="18" charset="0"/>
              </a:rPr>
              <a:t>plosion</a:t>
            </a:r>
            <a:r>
              <a:rPr lang="en-US" sz="2400" dirty="0">
                <a:latin typeface="Times New Roman" panose="02020603050405020304" pitchFamily="18" charset="0"/>
                <a:ea typeface="Calibri"/>
                <a:cs typeface="Times New Roman" panose="02020603050405020304" pitchFamily="18" charset="0"/>
              </a:rPr>
              <a:t> in the final phoneme [p] doesn’t bring any change of meaning.</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4264404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92696"/>
            <a:ext cx="7920880" cy="5007781"/>
          </a:xfrm>
          <a:prstGeom prst="rect">
            <a:avLst/>
          </a:prstGeom>
        </p:spPr>
        <p:txBody>
          <a:bodyPr wrap="square">
            <a:spAutoFit/>
          </a:bodyPr>
          <a:lstStyle/>
          <a:p>
            <a:pPr indent="180340" algn="just">
              <a:lnSpc>
                <a:spcPct val="115000"/>
              </a:lnSpc>
              <a:spcAft>
                <a:spcPts val="0"/>
              </a:spcAft>
            </a:pPr>
            <a:r>
              <a:rPr lang="en-US" sz="2800" dirty="0">
                <a:latin typeface="Times New Roman" panose="02020603050405020304" pitchFamily="18" charset="0"/>
                <a:ea typeface="Calibri"/>
                <a:cs typeface="Times New Roman" panose="02020603050405020304" pitchFamily="18" charset="0"/>
              </a:rPr>
              <a:t>3. The phoneme is also an abstract and generalized unit, which performs </a:t>
            </a:r>
            <a:r>
              <a:rPr lang="en-US" sz="2800" b="1" dirty="0">
                <a:latin typeface="Times New Roman" panose="02020603050405020304" pitchFamily="18" charset="0"/>
                <a:ea typeface="Calibri"/>
                <a:cs typeface="Times New Roman" panose="02020603050405020304" pitchFamily="18" charset="0"/>
              </a:rPr>
              <a:t>the </a:t>
            </a:r>
            <a:r>
              <a:rPr lang="en-US" sz="2800" b="1" dirty="0" err="1">
                <a:latin typeface="Times New Roman" panose="02020603050405020304" pitchFamily="18" charset="0"/>
                <a:ea typeface="Calibri"/>
                <a:cs typeface="Times New Roman" panose="02020603050405020304" pitchFamily="18" charset="0"/>
              </a:rPr>
              <a:t>recognitive</a:t>
            </a:r>
            <a:r>
              <a:rPr lang="en-US" sz="2800" b="1" dirty="0">
                <a:latin typeface="Times New Roman" panose="02020603050405020304" pitchFamily="18" charset="0"/>
                <a:ea typeface="Calibri"/>
                <a:cs typeface="Times New Roman" panose="02020603050405020304" pitchFamily="18" charset="0"/>
              </a:rPr>
              <a:t> function</a:t>
            </a:r>
            <a:r>
              <a:rPr lang="en-US" sz="2800" dirty="0">
                <a:latin typeface="Times New Roman" panose="02020603050405020304" pitchFamily="18" charset="0"/>
                <a:ea typeface="Calibri"/>
                <a:cs typeface="Times New Roman" panose="02020603050405020304" pitchFamily="18" charset="0"/>
              </a:rPr>
              <a:t>. The phoneme serves to distinguish and understand the meaning, because the use of the right allophone in the certain phonetic context helps the listener to understand the message and thus facilitates normal recognition.</a:t>
            </a:r>
            <a:endParaRPr lang="ru-RU" sz="2800" dirty="0">
              <a:latin typeface="Times New Roman" panose="02020603050405020304" pitchFamily="18" charset="0"/>
              <a:ea typeface="Calibri"/>
              <a:cs typeface="Times New Roman" panose="02020603050405020304" pitchFamily="18" charset="0"/>
            </a:endParaRPr>
          </a:p>
          <a:p>
            <a:pPr indent="180340" algn="ctr">
              <a:lnSpc>
                <a:spcPct val="115000"/>
              </a:lnSpc>
              <a:spcAft>
                <a:spcPts val="0"/>
              </a:spcAft>
            </a:pPr>
            <a:r>
              <a:rPr lang="en-US" sz="2800" dirty="0">
                <a:latin typeface="Times New Roman" panose="02020603050405020304" pitchFamily="18" charset="0"/>
                <a:ea typeface="Calibri"/>
                <a:cs typeface="Times New Roman" panose="02020603050405020304" pitchFamily="18" charset="0"/>
              </a:rPr>
              <a:t>E.g., </a:t>
            </a:r>
            <a:r>
              <a:rPr lang="en-US" sz="2800" i="1" dirty="0">
                <a:latin typeface="Times New Roman" panose="02020603050405020304" pitchFamily="18" charset="0"/>
                <a:ea typeface="Calibri"/>
                <a:cs typeface="Times New Roman" panose="02020603050405020304" pitchFamily="18" charset="0"/>
              </a:rPr>
              <a:t>ta</a:t>
            </a:r>
            <a:r>
              <a:rPr lang="en-US" sz="2800" b="1" i="1" dirty="0">
                <a:latin typeface="Times New Roman" panose="02020603050405020304" pitchFamily="18" charset="0"/>
                <a:ea typeface="Calibri"/>
                <a:cs typeface="Times New Roman" panose="02020603050405020304" pitchFamily="18" charset="0"/>
              </a:rPr>
              <a:t>k</a:t>
            </a:r>
            <a:r>
              <a:rPr lang="en-US" sz="2800" i="1" dirty="0">
                <a:latin typeface="Times New Roman" panose="02020603050405020304" pitchFamily="18" charset="0"/>
                <a:ea typeface="Calibri"/>
                <a:cs typeface="Times New Roman" panose="02020603050405020304" pitchFamily="18" charset="0"/>
              </a:rPr>
              <a:t>e it — ta</a:t>
            </a:r>
            <a:r>
              <a:rPr lang="en-US" sz="2800" b="1" i="1" dirty="0">
                <a:latin typeface="Times New Roman" panose="02020603050405020304" pitchFamily="18" charset="0"/>
                <a:ea typeface="Calibri"/>
                <a:cs typeface="Times New Roman" panose="02020603050405020304" pitchFamily="18" charset="0"/>
              </a:rPr>
              <a:t>p</a:t>
            </a:r>
            <a:r>
              <a:rPr lang="en-US" sz="2800" i="1" dirty="0">
                <a:latin typeface="Times New Roman" panose="02020603050405020304" pitchFamily="18" charset="0"/>
                <a:ea typeface="Calibri"/>
                <a:cs typeface="Times New Roman" panose="02020603050405020304" pitchFamily="18" charset="0"/>
              </a:rPr>
              <a:t>e it</a:t>
            </a:r>
            <a:endParaRPr lang="ru-RU" sz="2800"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2800" dirty="0">
                <a:latin typeface="Times New Roman" panose="02020603050405020304" pitchFamily="18" charset="0"/>
                <a:ea typeface="Calibri"/>
                <a:cs typeface="Times New Roman" panose="02020603050405020304" pitchFamily="18" charset="0"/>
              </a:rPr>
              <a:t>— the difference in two phrases is understood by two different phonemes.</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0477966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908720"/>
            <a:ext cx="8208912" cy="5373074"/>
          </a:xfrm>
          <a:prstGeom prst="rect">
            <a:avLst/>
          </a:prstGeom>
        </p:spPr>
        <p:txBody>
          <a:bodyPr wrap="square">
            <a:spAutoFit/>
          </a:bodyPr>
          <a:lstStyle/>
          <a:p>
            <a:pPr algn="just">
              <a:lnSpc>
                <a:spcPct val="115000"/>
              </a:lnSpc>
              <a:spcAft>
                <a:spcPts val="0"/>
              </a:spcAft>
            </a:pPr>
            <a:r>
              <a:rPr lang="en-US" sz="2000" dirty="0">
                <a:latin typeface="Times New Roman" panose="02020603050405020304" pitchFamily="18" charset="0"/>
                <a:ea typeface="Calibri"/>
                <a:cs typeface="Times New Roman" panose="02020603050405020304" pitchFamily="18" charset="0"/>
              </a:rPr>
              <a:t>Nikolai </a:t>
            </a:r>
            <a:r>
              <a:rPr lang="en-US" sz="2000" dirty="0" err="1">
                <a:latin typeface="Times New Roman" panose="02020603050405020304" pitchFamily="18" charset="0"/>
                <a:ea typeface="Calibri"/>
                <a:cs typeface="Times New Roman" panose="02020603050405020304" pitchFamily="18" charset="0"/>
              </a:rPr>
              <a:t>Sergeyevich</a:t>
            </a:r>
            <a:r>
              <a:rPr lang="en-US" sz="2000" dirty="0">
                <a:latin typeface="Times New Roman" panose="02020603050405020304" pitchFamily="18" charset="0"/>
                <a:ea typeface="Calibri"/>
                <a:cs typeface="Times New Roman" panose="02020603050405020304" pitchFamily="18" charset="0"/>
              </a:rPr>
              <a:t>  </a:t>
            </a:r>
            <a:r>
              <a:rPr lang="en-US" sz="2000" dirty="0" err="1">
                <a:latin typeface="Times New Roman" panose="02020603050405020304" pitchFamily="18" charset="0"/>
                <a:ea typeface="Calibri"/>
                <a:cs typeface="Times New Roman" panose="02020603050405020304" pitchFamily="18" charset="0"/>
              </a:rPr>
              <a:t>Trubetzkoy</a:t>
            </a:r>
            <a:r>
              <a:rPr lang="en-US" sz="2000" dirty="0">
                <a:latin typeface="Times New Roman" panose="02020603050405020304" pitchFamily="18" charset="0"/>
                <a:ea typeface="Calibri"/>
                <a:cs typeface="Times New Roman" panose="02020603050405020304" pitchFamily="18" charset="0"/>
              </a:rPr>
              <a:t> has worked out </a:t>
            </a:r>
            <a:r>
              <a:rPr lang="en-US" sz="2000" b="1" dirty="0">
                <a:latin typeface="Times New Roman" panose="02020603050405020304" pitchFamily="18" charset="0"/>
                <a:ea typeface="Calibri"/>
                <a:cs typeface="Times New Roman" panose="02020603050405020304" pitchFamily="18" charset="0"/>
              </a:rPr>
              <a:t>the classification of phonological oppositions</a:t>
            </a:r>
            <a:r>
              <a:rPr lang="en-US" sz="2000" dirty="0">
                <a:latin typeface="Times New Roman" panose="02020603050405020304" pitchFamily="18" charset="0"/>
                <a:ea typeface="Calibri"/>
                <a:cs typeface="Times New Roman" panose="02020603050405020304" pitchFamily="18" charset="0"/>
              </a:rPr>
              <a:t> </a:t>
            </a:r>
            <a:r>
              <a:rPr lang="en-US" sz="2000" i="1" dirty="0">
                <a:latin typeface="Times New Roman" panose="02020603050405020304" pitchFamily="18" charset="0"/>
                <a:ea typeface="Calibri"/>
                <a:cs typeface="Times New Roman" panose="02020603050405020304" pitchFamily="18" charset="0"/>
              </a:rPr>
              <a:t>which is based on the number of distinctive features</a:t>
            </a:r>
            <a:r>
              <a:rPr lang="en-US" sz="2000" dirty="0">
                <a:latin typeface="Times New Roman" panose="02020603050405020304" pitchFamily="18" charset="0"/>
                <a:ea typeface="Calibri"/>
                <a:cs typeface="Times New Roman" panose="02020603050405020304" pitchFamily="18" charset="0"/>
              </a:rPr>
              <a:t>. </a:t>
            </a:r>
            <a:endParaRPr lang="en-US" sz="2000" dirty="0" smtClean="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latin typeface="Times New Roman" panose="02020603050405020304" pitchFamily="18" charset="0"/>
                <a:ea typeface="Calibri"/>
                <a:cs typeface="Times New Roman" panose="02020603050405020304" pitchFamily="18" charset="0"/>
              </a:rPr>
              <a:t>1</a:t>
            </a:r>
            <a:r>
              <a:rPr lang="en-US" sz="2000" dirty="0">
                <a:latin typeface="Times New Roman" panose="02020603050405020304" pitchFamily="18" charset="0"/>
                <a:ea typeface="Calibri"/>
                <a:cs typeface="Times New Roman" panose="02020603050405020304" pitchFamily="18" charset="0"/>
              </a:rPr>
              <a:t>. </a:t>
            </a:r>
            <a:r>
              <a:rPr lang="en-US" sz="2000" b="1" i="1" dirty="0">
                <a:latin typeface="Times New Roman" panose="02020603050405020304" pitchFamily="18" charset="0"/>
                <a:ea typeface="Calibri"/>
                <a:cs typeface="Times New Roman" panose="02020603050405020304" pitchFamily="18" charset="0"/>
              </a:rPr>
              <a:t>A single phonological opposition</a:t>
            </a:r>
            <a:r>
              <a:rPr lang="en-US" sz="2000" dirty="0">
                <a:latin typeface="Times New Roman" panose="02020603050405020304" pitchFamily="18" charset="0"/>
                <a:ea typeface="Calibri"/>
                <a:cs typeface="Times New Roman" panose="02020603050405020304" pitchFamily="18" charset="0"/>
              </a:rPr>
              <a:t> is established on the basis of a single difference in the articulation of two speech </a:t>
            </a:r>
            <a:r>
              <a:rPr lang="en-US" sz="2000" dirty="0" smtClean="0">
                <a:latin typeface="Times New Roman" panose="02020603050405020304" pitchFamily="18" charset="0"/>
                <a:ea typeface="Calibri"/>
                <a:cs typeface="Times New Roman" panose="02020603050405020304" pitchFamily="18" charset="0"/>
              </a:rPr>
              <a:t>sounds: </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latin typeface="Times New Roman" panose="02020603050405020304" pitchFamily="18" charset="0"/>
                <a:ea typeface="Calibri"/>
                <a:cs typeface="Times New Roman" panose="02020603050405020304" pitchFamily="18" charset="0"/>
              </a:rPr>
              <a:t> </a:t>
            </a:r>
            <a:r>
              <a:rPr lang="en-US" sz="2000" dirty="0">
                <a:latin typeface="Times New Roman" panose="02020603050405020304" pitchFamily="18" charset="0"/>
                <a:ea typeface="Calibri"/>
                <a:cs typeface="Times New Roman" panose="02020603050405020304" pitchFamily="18" charset="0"/>
              </a:rPr>
              <a:t>‘</a:t>
            </a:r>
            <a:r>
              <a:rPr lang="en-US" sz="2000" b="1" i="1" dirty="0">
                <a:latin typeface="Times New Roman" panose="02020603050405020304" pitchFamily="18" charset="0"/>
                <a:ea typeface="Calibri"/>
                <a:cs typeface="Times New Roman" panose="02020603050405020304" pitchFamily="18" charset="0"/>
              </a:rPr>
              <a:t>p</a:t>
            </a:r>
            <a:r>
              <a:rPr lang="en-US" sz="2000" i="1" dirty="0">
                <a:latin typeface="Times New Roman" panose="02020603050405020304" pitchFamily="18" charset="0"/>
                <a:ea typeface="Calibri"/>
                <a:cs typeface="Times New Roman" panose="02020603050405020304" pitchFamily="18" charset="0"/>
              </a:rPr>
              <a:t>en </a:t>
            </a:r>
            <a:r>
              <a:rPr lang="en-US" sz="2000" dirty="0">
                <a:latin typeface="Times New Roman" panose="02020603050405020304" pitchFamily="18" charset="0"/>
                <a:ea typeface="Calibri"/>
                <a:cs typeface="Times New Roman" panose="02020603050405020304" pitchFamily="18" charset="0"/>
              </a:rPr>
              <a:t>— </a:t>
            </a:r>
            <a:r>
              <a:rPr lang="en-US" sz="2000" b="1" i="1" dirty="0">
                <a:latin typeface="Times New Roman" panose="02020603050405020304" pitchFamily="18" charset="0"/>
                <a:ea typeface="Calibri"/>
                <a:cs typeface="Times New Roman" panose="02020603050405020304" pitchFamily="18" charset="0"/>
              </a:rPr>
              <a:t>b</a:t>
            </a:r>
            <a:r>
              <a:rPr lang="en-US" sz="2000" i="1" dirty="0">
                <a:latin typeface="Times New Roman" panose="02020603050405020304" pitchFamily="18" charset="0"/>
                <a:ea typeface="Calibri"/>
                <a:cs typeface="Times New Roman" panose="02020603050405020304" pitchFamily="18" charset="0"/>
              </a:rPr>
              <a:t>en</a:t>
            </a:r>
            <a:r>
              <a:rPr lang="en-US" sz="2000" dirty="0">
                <a:latin typeface="Times New Roman" panose="02020603050405020304" pitchFamily="18" charset="0"/>
                <a:ea typeface="Calibri"/>
                <a:cs typeface="Times New Roman" panose="02020603050405020304" pitchFamily="18" charset="0"/>
              </a:rPr>
              <a:t>’ </a:t>
            </a:r>
            <a:r>
              <a:rPr lang="en-US" sz="2000" dirty="0" smtClean="0">
                <a:latin typeface="Times New Roman" panose="02020603050405020304" pitchFamily="18" charset="0"/>
                <a:ea typeface="Calibri"/>
                <a:cs typeface="Times New Roman" panose="02020603050405020304" pitchFamily="18" charset="0"/>
              </a:rPr>
              <a:t> - common </a:t>
            </a:r>
            <a:r>
              <a:rPr lang="en-US" sz="2000" dirty="0">
                <a:latin typeface="Times New Roman" panose="02020603050405020304" pitchFamily="18" charset="0"/>
                <a:ea typeface="Calibri"/>
                <a:cs typeface="Times New Roman" panose="02020603050405020304" pitchFamily="18" charset="0"/>
              </a:rPr>
              <a:t>features (occlusive, labial</a:t>
            </a:r>
            <a:r>
              <a:rPr lang="en-US" sz="2000" dirty="0" smtClean="0">
                <a:latin typeface="Times New Roman" panose="02020603050405020304" pitchFamily="18" charset="0"/>
                <a:ea typeface="Calibri"/>
                <a:cs typeface="Times New Roman" panose="02020603050405020304" pitchFamily="18" charset="0"/>
              </a:rPr>
              <a:t>), differentiating </a:t>
            </a:r>
            <a:r>
              <a:rPr lang="en-US" sz="2000" dirty="0">
                <a:latin typeface="Times New Roman" panose="02020603050405020304" pitchFamily="18" charset="0"/>
                <a:ea typeface="Calibri"/>
                <a:cs typeface="Times New Roman" panose="02020603050405020304" pitchFamily="18" charset="0"/>
              </a:rPr>
              <a:t>feature (</a:t>
            </a:r>
            <a:r>
              <a:rPr lang="en-US" sz="2000" dirty="0" err="1">
                <a:latin typeface="Times New Roman" panose="02020603050405020304" pitchFamily="18" charset="0"/>
                <a:ea typeface="Calibri"/>
                <a:cs typeface="Times New Roman" panose="02020603050405020304" pitchFamily="18" charset="0"/>
              </a:rPr>
              <a:t>fortis</a:t>
            </a:r>
            <a:r>
              <a:rPr lang="en-US" sz="2000" dirty="0">
                <a:latin typeface="Times New Roman" panose="02020603050405020304" pitchFamily="18" charset="0"/>
                <a:ea typeface="Calibri"/>
                <a:cs typeface="Times New Roman" panose="02020603050405020304" pitchFamily="18" charset="0"/>
              </a:rPr>
              <a:t> vs. lenis).</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a:latin typeface="Times New Roman" panose="02020603050405020304" pitchFamily="18" charset="0"/>
                <a:ea typeface="Calibri"/>
                <a:cs typeface="Times New Roman" panose="02020603050405020304" pitchFamily="18" charset="0"/>
              </a:rPr>
              <a:t>2. </a:t>
            </a:r>
            <a:r>
              <a:rPr lang="en-US" sz="2000" b="1" i="1" dirty="0">
                <a:latin typeface="Times New Roman" panose="02020603050405020304" pitchFamily="18" charset="0"/>
                <a:ea typeface="Calibri"/>
                <a:cs typeface="Times New Roman" panose="02020603050405020304" pitchFamily="18" charset="0"/>
              </a:rPr>
              <a:t>A double phonological opposition</a:t>
            </a:r>
            <a:r>
              <a:rPr lang="en-US" sz="2000" dirty="0">
                <a:latin typeface="Times New Roman" panose="02020603050405020304" pitchFamily="18" charset="0"/>
                <a:ea typeface="Calibri"/>
                <a:cs typeface="Times New Roman" panose="02020603050405020304" pitchFamily="18" charset="0"/>
              </a:rPr>
              <a:t> marks two differences in the articulation and presents a sum of two single </a:t>
            </a:r>
            <a:r>
              <a:rPr lang="en-US" sz="2000" dirty="0" smtClean="0">
                <a:latin typeface="Times New Roman" panose="02020603050405020304" pitchFamily="18" charset="0"/>
                <a:ea typeface="Calibri"/>
                <a:cs typeface="Times New Roman" panose="02020603050405020304" pitchFamily="18" charset="0"/>
              </a:rPr>
              <a:t>oppositions</a:t>
            </a:r>
            <a:r>
              <a:rPr lang="en-US" sz="2000" dirty="0">
                <a:latin typeface="Times New Roman" panose="02020603050405020304" pitchFamily="18" charset="0"/>
                <a:ea typeface="Calibri"/>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latin typeface="Times New Roman" panose="02020603050405020304" pitchFamily="18" charset="0"/>
                <a:ea typeface="Calibri"/>
                <a:cs typeface="Times New Roman" panose="02020603050405020304" pitchFamily="18" charset="0"/>
              </a:rPr>
              <a:t>‘</a:t>
            </a:r>
            <a:r>
              <a:rPr lang="en-US" sz="2000" b="1" i="1" dirty="0" smtClean="0">
                <a:latin typeface="Times New Roman" panose="02020603050405020304" pitchFamily="18" charset="0"/>
                <a:ea typeface="Calibri"/>
                <a:cs typeface="Times New Roman" panose="02020603050405020304" pitchFamily="18" charset="0"/>
              </a:rPr>
              <a:t>p</a:t>
            </a:r>
            <a:r>
              <a:rPr lang="en-US" sz="2000" i="1" dirty="0" smtClean="0">
                <a:latin typeface="Times New Roman" panose="02020603050405020304" pitchFamily="18" charset="0"/>
                <a:ea typeface="Calibri"/>
                <a:cs typeface="Times New Roman" panose="02020603050405020304" pitchFamily="18" charset="0"/>
              </a:rPr>
              <a:t>en </a:t>
            </a:r>
            <a:r>
              <a:rPr lang="en-US" sz="2000" dirty="0">
                <a:latin typeface="Times New Roman" panose="02020603050405020304" pitchFamily="18" charset="0"/>
                <a:ea typeface="Calibri"/>
                <a:cs typeface="Times New Roman" panose="02020603050405020304" pitchFamily="18" charset="0"/>
              </a:rPr>
              <a:t>— </a:t>
            </a:r>
            <a:r>
              <a:rPr lang="en-US" sz="2000" b="1" i="1" dirty="0">
                <a:latin typeface="Times New Roman" panose="02020603050405020304" pitchFamily="18" charset="0"/>
                <a:ea typeface="Calibri"/>
                <a:cs typeface="Times New Roman" panose="02020603050405020304" pitchFamily="18" charset="0"/>
              </a:rPr>
              <a:t>d</a:t>
            </a:r>
            <a:r>
              <a:rPr lang="en-US" sz="2000" i="1" dirty="0">
                <a:latin typeface="Times New Roman" panose="02020603050405020304" pitchFamily="18" charset="0"/>
                <a:ea typeface="Calibri"/>
                <a:cs typeface="Times New Roman" panose="02020603050405020304" pitchFamily="18" charset="0"/>
              </a:rPr>
              <a:t>en</a:t>
            </a:r>
            <a:r>
              <a:rPr lang="en-US" sz="2000" dirty="0">
                <a:latin typeface="Times New Roman" panose="02020603050405020304" pitchFamily="18" charset="0"/>
                <a:ea typeface="Calibri"/>
                <a:cs typeface="Times New Roman" panose="02020603050405020304" pitchFamily="18" charset="0"/>
              </a:rPr>
              <a:t>’ </a:t>
            </a:r>
            <a:r>
              <a:rPr lang="en-US" sz="2000" dirty="0" smtClean="0">
                <a:latin typeface="Times New Roman" panose="02020603050405020304" pitchFamily="18" charset="0"/>
                <a:ea typeface="Calibri"/>
                <a:cs typeface="Times New Roman" panose="02020603050405020304" pitchFamily="18" charset="0"/>
              </a:rPr>
              <a:t>- common </a:t>
            </a:r>
            <a:r>
              <a:rPr lang="en-US" sz="2000" dirty="0">
                <a:latin typeface="Times New Roman" panose="02020603050405020304" pitchFamily="18" charset="0"/>
                <a:ea typeface="Calibri"/>
                <a:cs typeface="Times New Roman" panose="02020603050405020304" pitchFamily="18" charset="0"/>
              </a:rPr>
              <a:t>feature (</a:t>
            </a:r>
            <a:r>
              <a:rPr lang="en-US" sz="2000" dirty="0" smtClean="0">
                <a:latin typeface="Times New Roman" panose="02020603050405020304" pitchFamily="18" charset="0"/>
                <a:ea typeface="Calibri"/>
                <a:cs typeface="Times New Roman" panose="02020603050405020304" pitchFamily="18" charset="0"/>
              </a:rPr>
              <a:t>occlusive), differentiating features </a:t>
            </a:r>
            <a:r>
              <a:rPr lang="en-US" sz="2000" dirty="0">
                <a:latin typeface="Times New Roman" panose="02020603050405020304" pitchFamily="18" charset="0"/>
                <a:ea typeface="Calibri"/>
                <a:cs typeface="Times New Roman" panose="02020603050405020304" pitchFamily="18" charset="0"/>
              </a:rPr>
              <a:t>(labial vs. lingual, voiceless-</a:t>
            </a:r>
            <a:r>
              <a:rPr lang="en-US" sz="2000" dirty="0" err="1">
                <a:latin typeface="Times New Roman" panose="02020603050405020304" pitchFamily="18" charset="0"/>
                <a:ea typeface="Calibri"/>
                <a:cs typeface="Times New Roman" panose="02020603050405020304" pitchFamily="18" charset="0"/>
              </a:rPr>
              <a:t>fortis</a:t>
            </a:r>
            <a:r>
              <a:rPr lang="en-US" sz="2000" dirty="0">
                <a:latin typeface="Times New Roman" panose="02020603050405020304" pitchFamily="18" charset="0"/>
                <a:ea typeface="Calibri"/>
                <a:cs typeface="Times New Roman" panose="02020603050405020304" pitchFamily="18" charset="0"/>
              </a:rPr>
              <a:t> vs. voiced-lenis).</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a:latin typeface="Times New Roman" panose="02020603050405020304" pitchFamily="18" charset="0"/>
                <a:ea typeface="Calibri"/>
                <a:cs typeface="Times New Roman" panose="02020603050405020304" pitchFamily="18" charset="0"/>
              </a:rPr>
              <a:t>3. </a:t>
            </a:r>
            <a:r>
              <a:rPr lang="en-US" sz="2000" b="1" i="1" dirty="0">
                <a:latin typeface="Times New Roman" panose="02020603050405020304" pitchFamily="18" charset="0"/>
                <a:ea typeface="Calibri"/>
                <a:cs typeface="Times New Roman" panose="02020603050405020304" pitchFamily="18" charset="0"/>
              </a:rPr>
              <a:t>A triple phonological opposition</a:t>
            </a:r>
            <a:r>
              <a:rPr lang="en-US" sz="2000" dirty="0">
                <a:latin typeface="Times New Roman" panose="02020603050405020304" pitchFamily="18" charset="0"/>
                <a:ea typeface="Calibri"/>
                <a:cs typeface="Times New Roman" panose="02020603050405020304" pitchFamily="18" charset="0"/>
              </a:rPr>
              <a:t> has three articulatory differences, presenting a sum of three single </a:t>
            </a:r>
            <a:r>
              <a:rPr lang="en-US" sz="2000" dirty="0" smtClean="0">
                <a:latin typeface="Times New Roman" panose="02020603050405020304" pitchFamily="18" charset="0"/>
                <a:ea typeface="Calibri"/>
                <a:cs typeface="Times New Roman" panose="02020603050405020304" pitchFamily="18" charset="0"/>
              </a:rPr>
              <a:t>oppositions:</a:t>
            </a:r>
          </a:p>
          <a:p>
            <a:pPr algn="just">
              <a:lnSpc>
                <a:spcPct val="115000"/>
              </a:lnSpc>
              <a:spcAft>
                <a:spcPts val="0"/>
              </a:spcAft>
            </a:pPr>
            <a:r>
              <a:rPr lang="en-US" sz="2000" dirty="0" smtClean="0">
                <a:latin typeface="Times New Roman" panose="02020603050405020304" pitchFamily="18" charset="0"/>
                <a:ea typeface="Calibri"/>
                <a:cs typeface="Times New Roman" panose="02020603050405020304" pitchFamily="18" charset="0"/>
              </a:rPr>
              <a:t>differentiating </a:t>
            </a:r>
            <a:r>
              <a:rPr lang="en-US" sz="2000" dirty="0">
                <a:latin typeface="Times New Roman" panose="02020603050405020304" pitchFamily="18" charset="0"/>
                <a:ea typeface="Calibri"/>
                <a:cs typeface="Times New Roman" panose="02020603050405020304" pitchFamily="18" charset="0"/>
              </a:rPr>
              <a:t>features in </a:t>
            </a:r>
            <a:r>
              <a:rPr lang="en-US" sz="2000" dirty="0" smtClean="0">
                <a:latin typeface="Times New Roman" panose="02020603050405020304" pitchFamily="18" charset="0"/>
                <a:ea typeface="Calibri"/>
                <a:cs typeface="Times New Roman" panose="02020603050405020304" pitchFamily="18" charset="0"/>
              </a:rPr>
              <a:t>‘</a:t>
            </a:r>
            <a:r>
              <a:rPr lang="en-US" sz="2000" b="1" i="1" dirty="0">
                <a:latin typeface="Times New Roman" panose="02020603050405020304" pitchFamily="18" charset="0"/>
                <a:ea typeface="Calibri"/>
                <a:cs typeface="Times New Roman" panose="02020603050405020304" pitchFamily="18" charset="0"/>
              </a:rPr>
              <a:t>p</a:t>
            </a:r>
            <a:r>
              <a:rPr lang="en-US" sz="2000" i="1" dirty="0">
                <a:latin typeface="Times New Roman" panose="02020603050405020304" pitchFamily="18" charset="0"/>
                <a:ea typeface="Calibri"/>
                <a:cs typeface="Times New Roman" panose="02020603050405020304" pitchFamily="18" charset="0"/>
              </a:rPr>
              <a:t>en — </a:t>
            </a:r>
            <a:r>
              <a:rPr lang="en-US" sz="2000" b="1" i="1" dirty="0">
                <a:latin typeface="Times New Roman" panose="02020603050405020304" pitchFamily="18" charset="0"/>
                <a:ea typeface="Calibri"/>
                <a:cs typeface="Times New Roman" panose="02020603050405020304" pitchFamily="18" charset="0"/>
              </a:rPr>
              <a:t>th</a:t>
            </a:r>
            <a:r>
              <a:rPr lang="en-US" sz="2000" i="1" dirty="0">
                <a:latin typeface="Times New Roman" panose="02020603050405020304" pitchFamily="18" charset="0"/>
                <a:ea typeface="Calibri"/>
                <a:cs typeface="Times New Roman" panose="02020603050405020304" pitchFamily="18" charset="0"/>
              </a:rPr>
              <a:t>en</a:t>
            </a:r>
            <a:r>
              <a:rPr lang="en-US" sz="2000" dirty="0">
                <a:latin typeface="Times New Roman" panose="02020603050405020304" pitchFamily="18" charset="0"/>
                <a:ea typeface="Calibri"/>
                <a:cs typeface="Times New Roman" panose="02020603050405020304" pitchFamily="18" charset="0"/>
              </a:rPr>
              <a:t>’ (occlusive vs. constrictive, labial vs. dental, voiceless-</a:t>
            </a:r>
            <a:r>
              <a:rPr lang="en-US" sz="2000" dirty="0" err="1">
                <a:latin typeface="Times New Roman" panose="02020603050405020304" pitchFamily="18" charset="0"/>
                <a:ea typeface="Calibri"/>
                <a:cs typeface="Times New Roman" panose="02020603050405020304" pitchFamily="18" charset="0"/>
              </a:rPr>
              <a:t>fortis</a:t>
            </a:r>
            <a:r>
              <a:rPr lang="en-US" sz="2000" dirty="0">
                <a:latin typeface="Times New Roman" panose="02020603050405020304" pitchFamily="18" charset="0"/>
                <a:ea typeface="Calibri"/>
                <a:cs typeface="Times New Roman" panose="02020603050405020304" pitchFamily="18" charset="0"/>
              </a:rPr>
              <a:t> vs. voiced-lenis).</a:t>
            </a:r>
            <a:endParaRPr lang="ru-RU" sz="20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9956027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1143000"/>
          </a:xfrm>
        </p:spPr>
        <p:txBody>
          <a:bodyPr>
            <a:noAutofit/>
          </a:bodyPr>
          <a:lstStyle/>
          <a:p>
            <a:pPr>
              <a:lnSpc>
                <a:spcPct val="115000"/>
              </a:lnSpc>
              <a:spcAft>
                <a:spcPts val="0"/>
              </a:spcAft>
            </a:pPr>
            <a:r>
              <a:rPr lang="en-US" sz="2800" b="1" dirty="0" smtClean="0">
                <a:latin typeface="Times New Roman" panose="02020603050405020304" pitchFamily="18" charset="0"/>
                <a:ea typeface="Calibri"/>
                <a:cs typeface="Times New Roman" panose="02020603050405020304" pitchFamily="18" charset="0"/>
              </a:rPr>
              <a:t/>
            </a:r>
            <a:br>
              <a:rPr lang="en-US" sz="2800" b="1" dirty="0" smtClean="0">
                <a:latin typeface="Times New Roman" panose="02020603050405020304" pitchFamily="18" charset="0"/>
                <a:ea typeface="Calibri"/>
                <a:cs typeface="Times New Roman" panose="02020603050405020304" pitchFamily="18" charset="0"/>
              </a:rPr>
            </a:br>
            <a:r>
              <a:rPr lang="en-US" sz="2800" b="1" dirty="0" smtClean="0">
                <a:latin typeface="Times New Roman" panose="02020603050405020304" pitchFamily="18" charset="0"/>
                <a:ea typeface="Calibri"/>
                <a:cs typeface="Times New Roman" panose="02020603050405020304" pitchFamily="18" charset="0"/>
              </a:rPr>
              <a:t>Sound </a:t>
            </a:r>
            <a:r>
              <a:rPr lang="en-US" sz="2800" b="1" dirty="0">
                <a:latin typeface="Times New Roman" panose="02020603050405020304" pitchFamily="18" charset="0"/>
                <a:ea typeface="Calibri"/>
                <a:cs typeface="Times New Roman" panose="02020603050405020304" pitchFamily="18" charset="0"/>
              </a:rPr>
              <a:t>adjustments </a:t>
            </a:r>
            <a:r>
              <a:rPr lang="en-US" sz="2800" dirty="0">
                <a:latin typeface="Times New Roman" panose="02020603050405020304" pitchFamily="18" charset="0"/>
                <a:ea typeface="Calibri"/>
                <a:cs typeface="Times New Roman" panose="02020603050405020304" pitchFamily="18" charset="0"/>
              </a:rPr>
              <a:t>in connected speech </a:t>
            </a:r>
            <a:r>
              <a:rPr lang="en-US" sz="2800" dirty="0" smtClean="0">
                <a:latin typeface="Times New Roman" panose="02020603050405020304" pitchFamily="18" charset="0"/>
                <a:ea typeface="Calibri"/>
                <a:cs typeface="Times New Roman" panose="02020603050405020304" pitchFamily="18" charset="0"/>
              </a:rPr>
              <a:t/>
            </a:r>
            <a:br>
              <a:rPr lang="en-US" sz="2800" dirty="0" smtClean="0">
                <a:latin typeface="Times New Roman" panose="02020603050405020304" pitchFamily="18" charset="0"/>
                <a:ea typeface="Calibri"/>
                <a:cs typeface="Times New Roman" panose="02020603050405020304" pitchFamily="18" charset="0"/>
              </a:rPr>
            </a:br>
            <a:r>
              <a:rPr lang="en-US" sz="2800" dirty="0" smtClean="0">
                <a:latin typeface="Times New Roman" panose="02020603050405020304" pitchFamily="18" charset="0"/>
                <a:ea typeface="Calibri"/>
                <a:cs typeface="Times New Roman" panose="02020603050405020304" pitchFamily="18" charset="0"/>
              </a:rPr>
              <a:t>can </a:t>
            </a:r>
            <a:r>
              <a:rPr lang="en-US" sz="2800" dirty="0">
                <a:latin typeface="Times New Roman" panose="02020603050405020304" pitchFamily="18" charset="0"/>
                <a:ea typeface="Calibri"/>
                <a:cs typeface="Times New Roman" panose="02020603050405020304" pitchFamily="18" charset="0"/>
              </a:rPr>
              <a:t>be summarized as follows:</a:t>
            </a:r>
            <a:r>
              <a:rPr lang="ru-RU" sz="2800" dirty="0">
                <a:latin typeface="Times New Roman" panose="02020603050405020304" pitchFamily="18" charset="0"/>
                <a:ea typeface="Calibri"/>
                <a:cs typeface="Times New Roman" panose="02020603050405020304" pitchFamily="18" charset="0"/>
              </a:rPr>
              <a:t/>
            </a:r>
            <a:br>
              <a:rPr lang="ru-RU" sz="2800" dirty="0">
                <a:latin typeface="Times New Roman" panose="02020603050405020304" pitchFamily="18" charset="0"/>
                <a:ea typeface="Calibri"/>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3030097145"/>
              </p:ext>
            </p:extLst>
          </p:nvPr>
        </p:nvGraphicFramePr>
        <p:xfrm>
          <a:off x="467544" y="1556791"/>
          <a:ext cx="8352928" cy="4680519"/>
        </p:xfrm>
        <a:graphic>
          <a:graphicData uri="http://schemas.openxmlformats.org/drawingml/2006/table">
            <a:tbl>
              <a:tblPr firstRow="1" firstCol="1" bandRow="1"/>
              <a:tblGrid>
                <a:gridCol w="465748"/>
                <a:gridCol w="2198548"/>
                <a:gridCol w="5688632"/>
              </a:tblGrid>
              <a:tr h="425426">
                <a:tc>
                  <a:txBody>
                    <a:bodyPr/>
                    <a:lstStyle/>
                    <a:p>
                      <a:pPr algn="just">
                        <a:lnSpc>
                          <a:spcPct val="115000"/>
                        </a:lnSpc>
                        <a:spcAft>
                          <a:spcPts val="0"/>
                        </a:spcAft>
                      </a:pPr>
                      <a:r>
                        <a:rPr lang="en-US" sz="1400" dirty="0">
                          <a:effectLst/>
                          <a:latin typeface="Times New Roman"/>
                          <a:ea typeface="Calibri"/>
                          <a:cs typeface="Times New Roman"/>
                        </a:rPr>
                        <a:t> </a:t>
                      </a:r>
                      <a:endParaRPr lang="ru-RU"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b="1" dirty="0">
                          <a:effectLst/>
                          <a:latin typeface="Times New Roman" panose="02020603050405020304" pitchFamily="18" charset="0"/>
                          <a:ea typeface="Calibri"/>
                          <a:cs typeface="Times New Roman" panose="02020603050405020304" pitchFamily="18" charset="0"/>
                        </a:rPr>
                        <a:t>Types of adjustments</a:t>
                      </a:r>
                      <a:endParaRPr lang="ru-RU" sz="16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b="1">
                          <a:effectLst/>
                          <a:latin typeface="Times New Roman" panose="02020603050405020304" pitchFamily="18" charset="0"/>
                          <a:ea typeface="Calibri"/>
                          <a:cs typeface="Times New Roman" panose="02020603050405020304" pitchFamily="18" charset="0"/>
                        </a:rPr>
                        <a:t>Kinds of adjustments</a:t>
                      </a:r>
                      <a:endParaRPr lang="ru-RU" sz="160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4630">
                <a:tc>
                  <a:txBody>
                    <a:bodyPr/>
                    <a:lstStyle/>
                    <a:p>
                      <a:pPr algn="just">
                        <a:lnSpc>
                          <a:spcPct val="115000"/>
                        </a:lnSpc>
                        <a:spcAft>
                          <a:spcPts val="0"/>
                        </a:spcAft>
                      </a:pPr>
                      <a:r>
                        <a:rPr lang="en-US" sz="1400">
                          <a:effectLst/>
                          <a:latin typeface="Times New Roman"/>
                          <a:ea typeface="Calibri"/>
                          <a:cs typeface="Times New Roman"/>
                        </a:rPr>
                        <a:t>1</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Times New Roman" panose="02020603050405020304" pitchFamily="18" charset="0"/>
                          <a:ea typeface="Calibri"/>
                          <a:cs typeface="Times New Roman" panose="02020603050405020304" pitchFamily="18" charset="0"/>
                        </a:rPr>
                        <a:t>Adjustments related to</a:t>
                      </a:r>
                      <a:endParaRPr lang="ru-RU" sz="160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1600">
                          <a:effectLst/>
                          <a:latin typeface="Times New Roman" panose="02020603050405020304" pitchFamily="18" charset="0"/>
                          <a:ea typeface="Calibri"/>
                          <a:cs typeface="Times New Roman" panose="02020603050405020304" pitchFamily="18" charset="0"/>
                        </a:rPr>
                        <a:t>C-C linking</a:t>
                      </a:r>
                      <a:endParaRPr lang="ru-RU" sz="160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a:effectLst/>
                          <a:latin typeface="Times New Roman" panose="02020603050405020304" pitchFamily="18" charset="0"/>
                          <a:ea typeface="Calibri"/>
                          <a:cs typeface="Times New Roman" panose="02020603050405020304" pitchFamily="18" charset="0"/>
                        </a:rPr>
                        <a:t>1. </a:t>
                      </a:r>
                      <a:r>
                        <a:rPr lang="en-US" sz="1600" b="1">
                          <a:effectLst/>
                          <a:latin typeface="Times New Roman" panose="02020603050405020304" pitchFamily="18" charset="0"/>
                          <a:ea typeface="Calibri"/>
                          <a:cs typeface="Times New Roman" panose="02020603050405020304" pitchFamily="18" charset="0"/>
                        </a:rPr>
                        <a:t>Assimilations</a:t>
                      </a:r>
                      <a:r>
                        <a:rPr lang="en-US" sz="1600">
                          <a:effectLst/>
                          <a:latin typeface="Times New Roman" panose="02020603050405020304" pitchFamily="18" charset="0"/>
                          <a:ea typeface="Calibri"/>
                          <a:cs typeface="Times New Roman" panose="02020603050405020304" pitchFamily="18" charset="0"/>
                        </a:rPr>
                        <a:t> = modifications of a C under the influence of a neighboring C, for ex.: </a:t>
                      </a:r>
                      <a:r>
                        <a:rPr lang="en-US" sz="1600" i="1">
                          <a:effectLst/>
                          <a:latin typeface="Times New Roman" panose="02020603050405020304" pitchFamily="18" charset="0"/>
                          <a:ea typeface="Calibri"/>
                          <a:cs typeface="Times New Roman" panose="02020603050405020304" pitchFamily="18" charset="0"/>
                        </a:rPr>
                        <a:t>ten mice </a:t>
                      </a:r>
                      <a:r>
                        <a:rPr lang="en-US" sz="1600">
                          <a:effectLst/>
                          <a:latin typeface="Times New Roman" panose="02020603050405020304" pitchFamily="18" charset="0"/>
                          <a:ea typeface="Calibri"/>
                          <a:cs typeface="Times New Roman" panose="02020603050405020304" pitchFamily="18" charset="0"/>
                        </a:rPr>
                        <a:t>[te</a:t>
                      </a:r>
                      <a:r>
                        <a:rPr lang="en-US" sz="1600" b="1">
                          <a:effectLst/>
                          <a:latin typeface="Times New Roman" panose="02020603050405020304" pitchFamily="18" charset="0"/>
                          <a:ea typeface="Calibri"/>
                          <a:cs typeface="Times New Roman" panose="02020603050405020304" pitchFamily="18" charset="0"/>
                        </a:rPr>
                        <a:t>m m</a:t>
                      </a:r>
                      <a:r>
                        <a:rPr lang="en-US" sz="1600">
                          <a:effectLst/>
                          <a:latin typeface="Times New Roman" panose="02020603050405020304" pitchFamily="18" charset="0"/>
                          <a:ea typeface="Calibri"/>
                          <a:cs typeface="Times New Roman" panose="02020603050405020304" pitchFamily="18" charset="0"/>
                        </a:rPr>
                        <a:t>ais]</a:t>
                      </a:r>
                      <a:endParaRPr lang="ru-RU" sz="160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63">
                <a:tc>
                  <a:txBody>
                    <a:bodyPr/>
                    <a:lstStyle/>
                    <a:p>
                      <a:pPr algn="just">
                        <a:lnSpc>
                          <a:spcPct val="115000"/>
                        </a:lnSpc>
                        <a:spcAft>
                          <a:spcPts val="0"/>
                        </a:spcAft>
                      </a:pPr>
                      <a:r>
                        <a:rPr lang="en-US" sz="1400">
                          <a:effectLst/>
                          <a:latin typeface="Times New Roman"/>
                          <a:ea typeface="Calibri"/>
                          <a:cs typeface="Times New Roman"/>
                        </a:rPr>
                        <a:t>2</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600" dirty="0">
                          <a:effectLst/>
                          <a:latin typeface="Times New Roman" panose="02020603050405020304" pitchFamily="18" charset="0"/>
                          <a:ea typeface="Calibri"/>
                          <a:cs typeface="Times New Roman" panose="02020603050405020304" pitchFamily="18" charset="0"/>
                        </a:rPr>
                        <a:t>Adjustments related to</a:t>
                      </a:r>
                      <a:endParaRPr lang="ru-RU" sz="16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1600" dirty="0">
                          <a:effectLst/>
                          <a:latin typeface="Times New Roman" panose="02020603050405020304" pitchFamily="18" charset="0"/>
                          <a:ea typeface="Calibri"/>
                          <a:cs typeface="Times New Roman" panose="02020603050405020304" pitchFamily="18" charset="0"/>
                        </a:rPr>
                        <a:t>V-V, C-V, V-C linking</a:t>
                      </a:r>
                      <a:endParaRPr lang="ru-RU" sz="16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indent="-342900" algn="just">
                        <a:lnSpc>
                          <a:spcPct val="115000"/>
                        </a:lnSpc>
                        <a:spcAft>
                          <a:spcPts val="0"/>
                        </a:spcAft>
                        <a:buAutoNum type="arabicPeriod"/>
                      </a:pPr>
                      <a:r>
                        <a:rPr lang="en-US" sz="1600" b="1" dirty="0" smtClean="0">
                          <a:effectLst/>
                          <a:latin typeface="Times New Roman" panose="02020603050405020304" pitchFamily="18" charset="0"/>
                          <a:ea typeface="Calibri"/>
                          <a:cs typeface="Times New Roman" panose="02020603050405020304" pitchFamily="18" charset="0"/>
                        </a:rPr>
                        <a:t>Liaison</a:t>
                      </a:r>
                      <a:r>
                        <a:rPr lang="en-US" sz="1600" dirty="0" smtClean="0">
                          <a:effectLst/>
                          <a:latin typeface="Times New Roman" panose="02020603050405020304" pitchFamily="18" charset="0"/>
                          <a:ea typeface="Calibri"/>
                          <a:cs typeface="Times New Roman" panose="02020603050405020304" pitchFamily="18" charset="0"/>
                        </a:rPr>
                        <a:t> </a:t>
                      </a:r>
                      <a:r>
                        <a:rPr lang="en-US" sz="1600" dirty="0">
                          <a:effectLst/>
                          <a:latin typeface="Times New Roman" panose="02020603050405020304" pitchFamily="18" charset="0"/>
                          <a:ea typeface="Calibri"/>
                          <a:cs typeface="Times New Roman" panose="02020603050405020304" pitchFamily="18" charset="0"/>
                        </a:rPr>
                        <a:t>= connecting of the final sound of one word or syllable to the initial sound of the next, for ex.: a phrase such us </a:t>
                      </a:r>
                      <a:r>
                        <a:rPr lang="en-US" sz="1600" i="1" dirty="0">
                          <a:effectLst/>
                          <a:latin typeface="Times New Roman" panose="02020603050405020304" pitchFamily="18" charset="0"/>
                          <a:ea typeface="Calibri"/>
                          <a:cs typeface="Times New Roman" panose="02020603050405020304" pitchFamily="18" charset="0"/>
                        </a:rPr>
                        <a:t>far away, far out</a:t>
                      </a:r>
                      <a:r>
                        <a:rPr lang="en-US" sz="1600" dirty="0">
                          <a:effectLst/>
                          <a:latin typeface="Times New Roman" panose="02020603050405020304" pitchFamily="18" charset="0"/>
                          <a:ea typeface="Calibri"/>
                          <a:cs typeface="Times New Roman" panose="02020603050405020304" pitchFamily="18" charset="0"/>
                        </a:rPr>
                        <a:t> is usually pronounced with [</a:t>
                      </a:r>
                      <a:r>
                        <a:rPr lang="en-US" sz="1600" dirty="0" err="1">
                          <a:effectLst/>
                          <a:latin typeface="Times New Roman" panose="02020603050405020304" pitchFamily="18" charset="0"/>
                          <a:ea typeface="Calibri"/>
                          <a:cs typeface="Times New Roman" panose="02020603050405020304" pitchFamily="18" charset="0"/>
                        </a:rPr>
                        <a:t>fa:</a:t>
                      </a:r>
                      <a:r>
                        <a:rPr lang="en-US" sz="1600" b="1" dirty="0" err="1">
                          <a:effectLst/>
                          <a:latin typeface="Times New Roman" panose="02020603050405020304" pitchFamily="18" charset="0"/>
                          <a:ea typeface="Calibri"/>
                          <a:cs typeface="Times New Roman" panose="02020603050405020304" pitchFamily="18" charset="0"/>
                        </a:rPr>
                        <a:t>r</a:t>
                      </a:r>
                      <a:r>
                        <a:rPr lang="en-US" sz="1600" dirty="0" smtClean="0">
                          <a:effectLst/>
                          <a:latin typeface="Times New Roman" panose="02020603050405020304" pitchFamily="18" charset="0"/>
                          <a:ea typeface="Calibri"/>
                          <a:cs typeface="Times New Roman" panose="02020603050405020304" pitchFamily="18" charset="0"/>
                        </a:rPr>
                        <a:t>].</a:t>
                      </a:r>
                    </a:p>
                    <a:p>
                      <a:pPr marL="0" indent="0" algn="just">
                        <a:lnSpc>
                          <a:spcPct val="115000"/>
                        </a:lnSpc>
                        <a:spcAft>
                          <a:spcPts val="0"/>
                        </a:spcAft>
                        <a:buNone/>
                      </a:pPr>
                      <a:endParaRPr lang="ru-RU" sz="16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1600" b="1" dirty="0">
                          <a:effectLst/>
                          <a:latin typeface="Times New Roman" panose="02020603050405020304" pitchFamily="18" charset="0"/>
                          <a:ea typeface="Calibri"/>
                          <a:cs typeface="Times New Roman" panose="02020603050405020304" pitchFamily="18" charset="0"/>
                        </a:rPr>
                        <a:t>2. Accommodation (adaptation)</a:t>
                      </a:r>
                      <a:r>
                        <a:rPr lang="en-US" sz="1600" dirty="0">
                          <a:effectLst/>
                          <a:latin typeface="Times New Roman" panose="02020603050405020304" pitchFamily="18" charset="0"/>
                          <a:ea typeface="Calibri"/>
                          <a:cs typeface="Times New Roman" panose="02020603050405020304" pitchFamily="18" charset="0"/>
                        </a:rPr>
                        <a:t> = modifications of C under the influence of the adjacent V or vice versa: e.g. two =</a:t>
                      </a:r>
                      <a:endParaRPr lang="ru-RU" sz="16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1600" dirty="0">
                          <a:effectLst/>
                          <a:latin typeface="Times New Roman" panose="02020603050405020304" pitchFamily="18" charset="0"/>
                          <a:ea typeface="Calibri"/>
                          <a:cs typeface="Times New Roman" panose="02020603050405020304" pitchFamily="18" charset="0"/>
                        </a:rPr>
                        <a:t>labialized [t] under the influence of the rounded [u]; let = more open [e] after [l</a:t>
                      </a:r>
                      <a:r>
                        <a:rPr lang="en-US" sz="1600" dirty="0" smtClean="0">
                          <a:effectLst/>
                          <a:latin typeface="Times New Roman" panose="02020603050405020304" pitchFamily="18" charset="0"/>
                          <a:ea typeface="Calibri"/>
                          <a:cs typeface="Times New Roman" panose="02020603050405020304" pitchFamily="18" charset="0"/>
                        </a:rPr>
                        <a:t>].</a:t>
                      </a:r>
                    </a:p>
                    <a:p>
                      <a:pPr algn="just">
                        <a:lnSpc>
                          <a:spcPct val="115000"/>
                        </a:lnSpc>
                        <a:spcAft>
                          <a:spcPts val="0"/>
                        </a:spcAft>
                      </a:pPr>
                      <a:endParaRPr lang="ru-RU" sz="16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1600" b="1" dirty="0">
                          <a:effectLst/>
                          <a:latin typeface="Times New Roman" panose="02020603050405020304" pitchFamily="18" charset="0"/>
                          <a:ea typeface="Calibri"/>
                          <a:cs typeface="Times New Roman" panose="02020603050405020304" pitchFamily="18" charset="0"/>
                        </a:rPr>
                        <a:t>3. Glottal stop / hard attack, </a:t>
                      </a:r>
                      <a:r>
                        <a:rPr lang="en-US" sz="1600" dirty="0">
                          <a:effectLst/>
                          <a:latin typeface="Times New Roman" panose="02020603050405020304" pitchFamily="18" charset="0"/>
                          <a:ea typeface="Calibri"/>
                          <a:cs typeface="Times New Roman" panose="02020603050405020304" pitchFamily="18" charset="0"/>
                        </a:rPr>
                        <a:t>symbolized [</a:t>
                      </a:r>
                      <a:r>
                        <a:rPr lang="en-US" sz="1600" b="1" dirty="0">
                          <a:effectLst/>
                          <a:latin typeface="Times New Roman" panose="02020603050405020304" pitchFamily="18" charset="0"/>
                          <a:ea typeface="Calibri"/>
                          <a:cs typeface="Times New Roman" panose="02020603050405020304" pitchFamily="18" charset="0"/>
                        </a:rPr>
                        <a:t>?</a:t>
                      </a:r>
                      <a:r>
                        <a:rPr lang="en-US" sz="1600" dirty="0">
                          <a:effectLst/>
                          <a:latin typeface="Times New Roman" panose="02020603050405020304" pitchFamily="18" charset="0"/>
                          <a:ea typeface="Calibri"/>
                          <a:cs typeface="Times New Roman" panose="02020603050405020304" pitchFamily="18" charset="0"/>
                        </a:rPr>
                        <a:t>], is a plosive made at the glottis by the vocal folds. For ex.: </a:t>
                      </a:r>
                      <a:r>
                        <a:rPr lang="ru-RU" sz="1600" i="1" dirty="0" err="1">
                          <a:effectLst/>
                          <a:latin typeface="Times New Roman" panose="02020603050405020304" pitchFamily="18" charset="0"/>
                          <a:ea typeface="Calibri"/>
                          <a:cs typeface="Times New Roman" panose="02020603050405020304" pitchFamily="18" charset="0"/>
                        </a:rPr>
                        <a:t>atmospheric</a:t>
                      </a:r>
                      <a:r>
                        <a:rPr lang="ru-RU" sz="1600" i="1" dirty="0">
                          <a:effectLst/>
                          <a:latin typeface="Times New Roman" panose="02020603050405020304" pitchFamily="18" charset="0"/>
                          <a:ea typeface="Calibri"/>
                          <a:cs typeface="Times New Roman" panose="02020603050405020304" pitchFamily="18" charset="0"/>
                        </a:rPr>
                        <a:t> </a:t>
                      </a:r>
                      <a:r>
                        <a:rPr lang="ru-RU" sz="1600" dirty="0">
                          <a:effectLst/>
                          <a:latin typeface="Times New Roman" panose="02020603050405020304" pitchFamily="18" charset="0"/>
                          <a:ea typeface="Calibri"/>
                          <a:cs typeface="Times New Roman" panose="02020603050405020304" pitchFamily="18" charset="0"/>
                        </a:rPr>
                        <a:t>[,</a:t>
                      </a:r>
                      <a:r>
                        <a:rPr lang="ru-RU" sz="1600" dirty="0" err="1">
                          <a:effectLst/>
                          <a:latin typeface="Times New Roman" panose="02020603050405020304" pitchFamily="18" charset="0"/>
                          <a:ea typeface="Calibri"/>
                          <a:cs typeface="Times New Roman" panose="02020603050405020304" pitchFamily="18" charset="0"/>
                        </a:rPr>
                        <a:t>ætməs'ferik</a:t>
                      </a:r>
                      <a:r>
                        <a:rPr lang="ru-RU" sz="1600" dirty="0">
                          <a:effectLst/>
                          <a:latin typeface="Times New Roman" panose="02020603050405020304" pitchFamily="18" charset="0"/>
                          <a:ea typeface="Calibri"/>
                          <a:cs typeface="Times New Roman" panose="02020603050405020304" pitchFamily="18" charset="0"/>
                        </a:rPr>
                        <a:t>] – [,</a:t>
                      </a:r>
                      <a:r>
                        <a:rPr lang="ru-RU" sz="1600" dirty="0" err="1">
                          <a:effectLst/>
                          <a:latin typeface="Times New Roman" panose="02020603050405020304" pitchFamily="18" charset="0"/>
                          <a:ea typeface="Calibri"/>
                          <a:cs typeface="Times New Roman" panose="02020603050405020304" pitchFamily="18" charset="0"/>
                        </a:rPr>
                        <a:t>æ?mǝs</a:t>
                      </a:r>
                      <a:r>
                        <a:rPr lang="ru-RU" sz="1600" dirty="0">
                          <a:effectLst/>
                          <a:latin typeface="Times New Roman" panose="02020603050405020304" pitchFamily="18" charset="0"/>
                          <a:ea typeface="Calibri"/>
                          <a:cs typeface="Times New Roman" panose="02020603050405020304" pitchFamily="18" charset="0"/>
                        </a:rPr>
                        <a:t>-]</a:t>
                      </a:r>
                      <a:r>
                        <a:rPr lang="en-US" sz="1600" dirty="0">
                          <a:effectLst/>
                          <a:latin typeface="Times New Roman" panose="02020603050405020304" pitchFamily="18" charset="0"/>
                          <a:ea typeface="Calibri"/>
                          <a:cs typeface="Times New Roman" panose="02020603050405020304" pitchFamily="18" charset="0"/>
                        </a:rPr>
                        <a:t>.</a:t>
                      </a:r>
                      <a:endParaRPr lang="ru-RU" sz="16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26735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830185102"/>
              </p:ext>
            </p:extLst>
          </p:nvPr>
        </p:nvGraphicFramePr>
        <p:xfrm>
          <a:off x="467544" y="476672"/>
          <a:ext cx="8280919" cy="6048672"/>
        </p:xfrm>
        <a:graphic>
          <a:graphicData uri="http://schemas.openxmlformats.org/drawingml/2006/table">
            <a:tbl>
              <a:tblPr firstRow="1" firstCol="1" bandRow="1"/>
              <a:tblGrid>
                <a:gridCol w="461733"/>
                <a:gridCol w="2058547"/>
                <a:gridCol w="5760639"/>
              </a:tblGrid>
              <a:tr h="6048672">
                <a:tc>
                  <a:txBody>
                    <a:bodyPr/>
                    <a:lstStyle/>
                    <a:p>
                      <a:pPr algn="just">
                        <a:lnSpc>
                          <a:spcPct val="115000"/>
                        </a:lnSpc>
                        <a:spcAft>
                          <a:spcPts val="0"/>
                        </a:spcAft>
                      </a:pPr>
                      <a:r>
                        <a:rPr lang="en-US" sz="1800" dirty="0">
                          <a:effectLst/>
                          <a:latin typeface="Times New Roman" panose="02020603050405020304" pitchFamily="18" charset="0"/>
                          <a:ea typeface="Calibri"/>
                          <a:cs typeface="Times New Roman" panose="02020603050405020304" pitchFamily="18" charset="0"/>
                        </a:rPr>
                        <a:t>3</a:t>
                      </a:r>
                      <a:endParaRPr lang="ru-RU" sz="1800" dirty="0">
                        <a:effectLst/>
                        <a:latin typeface="Times New Roman" panose="02020603050405020304" pitchFamily="18" charset="0"/>
                        <a:ea typeface="Calibri"/>
                        <a:cs typeface="Times New Roman" panose="02020603050405020304" pitchFamily="18" charset="0"/>
                      </a:endParaRPr>
                    </a:p>
                  </a:txBody>
                  <a:tcPr marL="52709" marR="52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800" dirty="0">
                          <a:effectLst/>
                          <a:latin typeface="Times New Roman" panose="02020603050405020304" pitchFamily="18" charset="0"/>
                          <a:ea typeface="Calibri"/>
                          <a:cs typeface="Times New Roman" panose="02020603050405020304" pitchFamily="18" charset="0"/>
                        </a:rPr>
                        <a:t>Adjustments related</a:t>
                      </a:r>
                      <a:endParaRPr lang="ru-RU" sz="18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1800" dirty="0">
                          <a:effectLst/>
                          <a:latin typeface="Times New Roman" panose="02020603050405020304" pitchFamily="18" charset="0"/>
                          <a:ea typeface="Calibri"/>
                          <a:cs typeface="Times New Roman" panose="02020603050405020304" pitchFamily="18" charset="0"/>
                        </a:rPr>
                        <a:t>to sound deletion /</a:t>
                      </a:r>
                      <a:endParaRPr lang="ru-RU" sz="18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1800" dirty="0">
                          <a:effectLst/>
                          <a:latin typeface="Times New Roman" panose="02020603050405020304" pitchFamily="18" charset="0"/>
                          <a:ea typeface="Calibri"/>
                          <a:cs typeface="Times New Roman" panose="02020603050405020304" pitchFamily="18" charset="0"/>
                        </a:rPr>
                        <a:t>insertion</a:t>
                      </a:r>
                      <a:endParaRPr lang="ru-RU" sz="1800" dirty="0">
                        <a:effectLst/>
                        <a:latin typeface="Times New Roman" panose="02020603050405020304" pitchFamily="18" charset="0"/>
                        <a:ea typeface="Calibri"/>
                        <a:cs typeface="Times New Roman" panose="02020603050405020304" pitchFamily="18" charset="0"/>
                      </a:endParaRPr>
                    </a:p>
                  </a:txBody>
                  <a:tcPr marL="52709" marR="52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800" b="1" dirty="0">
                          <a:effectLst/>
                          <a:latin typeface="Times New Roman" panose="02020603050405020304" pitchFamily="18" charset="0"/>
                          <a:ea typeface="Calibri"/>
                          <a:cs typeface="Times New Roman" panose="02020603050405020304" pitchFamily="18" charset="0"/>
                        </a:rPr>
                        <a:t>1. Elisions (</a:t>
                      </a:r>
                      <a:r>
                        <a:rPr lang="en-US" sz="1800" b="1" dirty="0" err="1">
                          <a:effectLst/>
                          <a:latin typeface="Times New Roman" panose="02020603050405020304" pitchFamily="18" charset="0"/>
                          <a:ea typeface="Calibri"/>
                          <a:cs typeface="Times New Roman" panose="02020603050405020304" pitchFamily="18" charset="0"/>
                        </a:rPr>
                        <a:t>elipsis</a:t>
                      </a:r>
                      <a:r>
                        <a:rPr lang="en-US" sz="1800" b="1" dirty="0">
                          <a:effectLst/>
                          <a:latin typeface="Times New Roman" panose="02020603050405020304" pitchFamily="18" charset="0"/>
                          <a:ea typeface="Calibri"/>
                          <a:cs typeface="Times New Roman" panose="02020603050405020304" pitchFamily="18" charset="0"/>
                        </a:rPr>
                        <a:t> or omission)</a:t>
                      </a:r>
                      <a:r>
                        <a:rPr lang="en-US" sz="1800" dirty="0">
                          <a:effectLst/>
                          <a:latin typeface="Times New Roman" panose="02020603050405020304" pitchFamily="18" charset="0"/>
                          <a:ea typeface="Calibri"/>
                          <a:cs typeface="Times New Roman" panose="02020603050405020304" pitchFamily="18" charset="0"/>
                        </a:rPr>
                        <a:t> = deletion of a sound in rapid or careless speech. </a:t>
                      </a:r>
                      <a:endParaRPr lang="ru-RU" sz="18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1800" dirty="0">
                          <a:effectLst/>
                          <a:latin typeface="Times New Roman" panose="02020603050405020304" pitchFamily="18" charset="0"/>
                          <a:ea typeface="Calibri"/>
                          <a:cs typeface="Times New Roman" panose="02020603050405020304" pitchFamily="18" charset="0"/>
                        </a:rPr>
                        <a:t>For ex.: a phrase, such as </a:t>
                      </a:r>
                      <a:r>
                        <a:rPr lang="en-US" sz="1800" i="1" dirty="0">
                          <a:effectLst/>
                          <a:latin typeface="Times New Roman" panose="02020603050405020304" pitchFamily="18" charset="0"/>
                          <a:ea typeface="Calibri"/>
                          <a:cs typeface="Times New Roman" panose="02020603050405020304" pitchFamily="18" charset="0"/>
                        </a:rPr>
                        <a:t>next thing, next question, </a:t>
                      </a:r>
                      <a:r>
                        <a:rPr lang="en-US" sz="1800" dirty="0">
                          <a:effectLst/>
                          <a:latin typeface="Times New Roman" panose="02020603050405020304" pitchFamily="18" charset="0"/>
                          <a:ea typeface="Calibri"/>
                          <a:cs typeface="Times New Roman" panose="02020603050405020304" pitchFamily="18" charset="0"/>
                        </a:rPr>
                        <a:t>is often pronounced with elision of the [t] in [</a:t>
                      </a:r>
                      <a:r>
                        <a:rPr lang="en-US" sz="1800" dirty="0" err="1">
                          <a:effectLst/>
                          <a:latin typeface="Times New Roman" panose="02020603050405020304" pitchFamily="18" charset="0"/>
                          <a:ea typeface="Calibri"/>
                          <a:cs typeface="Times New Roman" panose="02020603050405020304" pitchFamily="18" charset="0"/>
                        </a:rPr>
                        <a:t>neks</a:t>
                      </a:r>
                      <a:r>
                        <a:rPr lang="en-US" sz="1800" dirty="0" smtClean="0">
                          <a:effectLst/>
                          <a:latin typeface="Times New Roman" panose="02020603050405020304" pitchFamily="18" charset="0"/>
                          <a:ea typeface="Calibri"/>
                          <a:cs typeface="Times New Roman" panose="02020603050405020304" pitchFamily="18" charset="0"/>
                        </a:rPr>
                        <a:t>].</a:t>
                      </a:r>
                    </a:p>
                    <a:p>
                      <a:pPr algn="just">
                        <a:lnSpc>
                          <a:spcPct val="115000"/>
                        </a:lnSpc>
                        <a:spcAft>
                          <a:spcPts val="0"/>
                        </a:spcAft>
                      </a:pPr>
                      <a:endParaRPr lang="ru-RU" sz="18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1800" dirty="0">
                          <a:effectLst/>
                          <a:latin typeface="Times New Roman" panose="02020603050405020304" pitchFamily="18" charset="0"/>
                          <a:ea typeface="Calibri"/>
                          <a:cs typeface="Times New Roman" panose="02020603050405020304" pitchFamily="18" charset="0"/>
                        </a:rPr>
                        <a:t>2. </a:t>
                      </a:r>
                      <a:r>
                        <a:rPr lang="en-US" sz="1800" b="1" dirty="0">
                          <a:effectLst/>
                          <a:latin typeface="Times New Roman" panose="02020603050405020304" pitchFamily="18" charset="0"/>
                          <a:ea typeface="Calibri"/>
                          <a:cs typeface="Times New Roman" panose="02020603050405020304" pitchFamily="18" charset="0"/>
                        </a:rPr>
                        <a:t>Epenthesis</a:t>
                      </a:r>
                      <a:r>
                        <a:rPr lang="en-US" sz="1800" dirty="0">
                          <a:effectLst/>
                          <a:latin typeface="Times New Roman" panose="02020603050405020304" pitchFamily="18" charset="0"/>
                          <a:ea typeface="Calibri"/>
                          <a:cs typeface="Times New Roman" panose="02020603050405020304" pitchFamily="18" charset="0"/>
                        </a:rPr>
                        <a:t> = inserting of a V or C segment within an existing string of segments.</a:t>
                      </a:r>
                      <a:endParaRPr lang="ru-RU" sz="18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1800" dirty="0">
                          <a:effectLst/>
                          <a:latin typeface="Times New Roman" panose="02020603050405020304" pitchFamily="18" charset="0"/>
                          <a:ea typeface="Calibri"/>
                          <a:cs typeface="Times New Roman" panose="02020603050405020304" pitchFamily="18" charset="0"/>
                        </a:rPr>
                        <a:t>For ex.: in RP, however, as in other non-</a:t>
                      </a:r>
                      <a:r>
                        <a:rPr lang="en-US" sz="1800" dirty="0" err="1">
                          <a:effectLst/>
                          <a:latin typeface="Times New Roman" panose="02020603050405020304" pitchFamily="18" charset="0"/>
                          <a:ea typeface="Calibri"/>
                          <a:cs typeface="Times New Roman" panose="02020603050405020304" pitchFamily="18" charset="0"/>
                        </a:rPr>
                        <a:t>rhotic</a:t>
                      </a:r>
                      <a:r>
                        <a:rPr lang="en-US" sz="1800" dirty="0">
                          <a:effectLst/>
                          <a:latin typeface="Times New Roman" panose="02020603050405020304" pitchFamily="18" charset="0"/>
                          <a:ea typeface="Calibri"/>
                          <a:cs typeface="Times New Roman" panose="02020603050405020304" pitchFamily="18" charset="0"/>
                        </a:rPr>
                        <a:t> accents (some of New England accents and in New York City) speakers tend to add an intrusive [r] to V+V sequence even when there is no [r] in the spelling of the preceding word, e.g. comma ['</a:t>
                      </a:r>
                      <a:r>
                        <a:rPr lang="en-US" sz="1800" dirty="0" err="1">
                          <a:effectLst/>
                          <a:latin typeface="Times New Roman" panose="02020603050405020304" pitchFamily="18" charset="0"/>
                          <a:ea typeface="Calibri"/>
                          <a:cs typeface="Times New Roman" panose="02020603050405020304" pitchFamily="18" charset="0"/>
                        </a:rPr>
                        <a:t>kɔmər</a:t>
                      </a:r>
                      <a:r>
                        <a:rPr lang="en-US" sz="1800" dirty="0">
                          <a:effectLst/>
                          <a:latin typeface="Times New Roman" panose="02020603050405020304" pitchFamily="18" charset="0"/>
                          <a:ea typeface="Calibri"/>
                          <a:cs typeface="Times New Roman" panose="02020603050405020304" pitchFamily="18" charset="0"/>
                        </a:rPr>
                        <a:t>], ['</a:t>
                      </a:r>
                      <a:r>
                        <a:rPr lang="en-US" sz="1800" dirty="0" err="1">
                          <a:effectLst/>
                          <a:latin typeface="Times New Roman" panose="02020603050405020304" pitchFamily="18" charset="0"/>
                          <a:ea typeface="Calibri"/>
                          <a:cs typeface="Times New Roman" panose="02020603050405020304" pitchFamily="18" charset="0"/>
                        </a:rPr>
                        <a:t>ka:mər</a:t>
                      </a:r>
                      <a:r>
                        <a:rPr lang="en-US" sz="1800" dirty="0">
                          <a:effectLst/>
                          <a:latin typeface="Times New Roman" panose="02020603050405020304" pitchFamily="18" charset="0"/>
                          <a:ea typeface="Calibri"/>
                          <a:cs typeface="Times New Roman" panose="02020603050405020304" pitchFamily="18" charset="0"/>
                        </a:rPr>
                        <a:t>]. In isolation, the RP form is ['</a:t>
                      </a:r>
                      <a:r>
                        <a:rPr lang="en-US" sz="1800" dirty="0" err="1">
                          <a:effectLst/>
                          <a:latin typeface="Times New Roman" panose="02020603050405020304" pitchFamily="18" charset="0"/>
                          <a:ea typeface="Calibri"/>
                          <a:cs typeface="Times New Roman" panose="02020603050405020304" pitchFamily="18" charset="0"/>
                        </a:rPr>
                        <a:t>kɔmə</a:t>
                      </a:r>
                      <a:r>
                        <a:rPr lang="en-US" sz="1800" dirty="0">
                          <a:effectLst/>
                          <a:latin typeface="Times New Roman" panose="02020603050405020304" pitchFamily="18" charset="0"/>
                          <a:ea typeface="Calibri"/>
                          <a:cs typeface="Times New Roman" panose="02020603050405020304" pitchFamily="18" charset="0"/>
                        </a:rPr>
                        <a:t>]. But in a phrase such </a:t>
                      </a:r>
                      <a:r>
                        <a:rPr lang="en-US" sz="1800" i="1" dirty="0">
                          <a:effectLst/>
                          <a:latin typeface="Times New Roman" panose="02020603050405020304" pitchFamily="18" charset="0"/>
                          <a:ea typeface="Calibri"/>
                          <a:cs typeface="Times New Roman" panose="02020603050405020304" pitchFamily="18" charset="0"/>
                        </a:rPr>
                        <a:t>put a comma in</a:t>
                      </a:r>
                      <a:r>
                        <a:rPr lang="en-US" sz="1800" dirty="0">
                          <a:effectLst/>
                          <a:latin typeface="Times New Roman" panose="02020603050405020304" pitchFamily="18" charset="0"/>
                          <a:ea typeface="Calibri"/>
                          <a:cs typeface="Times New Roman" panose="02020603050405020304" pitchFamily="18" charset="0"/>
                        </a:rPr>
                        <a:t>, it is often pronounced ['</a:t>
                      </a:r>
                      <a:r>
                        <a:rPr lang="en-US" sz="1800" dirty="0" err="1">
                          <a:effectLst/>
                          <a:latin typeface="Times New Roman" panose="02020603050405020304" pitchFamily="18" charset="0"/>
                          <a:ea typeface="Calibri"/>
                          <a:cs typeface="Times New Roman" panose="02020603050405020304" pitchFamily="18" charset="0"/>
                        </a:rPr>
                        <a:t>kɔmər</a:t>
                      </a:r>
                      <a:r>
                        <a:rPr lang="en-US" sz="1800" dirty="0">
                          <a:effectLst/>
                          <a:latin typeface="Times New Roman" panose="02020603050405020304" pitchFamily="18" charset="0"/>
                          <a:ea typeface="Calibri"/>
                          <a:cs typeface="Times New Roman" panose="02020603050405020304" pitchFamily="18" charset="0"/>
                        </a:rPr>
                        <a:t>]. In </a:t>
                      </a:r>
                      <a:r>
                        <a:rPr lang="en-US" sz="1800" dirty="0" err="1">
                          <a:effectLst/>
                          <a:latin typeface="Times New Roman" panose="02020603050405020304" pitchFamily="18" charset="0"/>
                          <a:ea typeface="Calibri"/>
                          <a:cs typeface="Times New Roman" panose="02020603050405020304" pitchFamily="18" charset="0"/>
                        </a:rPr>
                        <a:t>GenAm</a:t>
                      </a:r>
                      <a:r>
                        <a:rPr lang="en-US" sz="1800" dirty="0">
                          <a:effectLst/>
                          <a:latin typeface="Times New Roman" panose="02020603050405020304" pitchFamily="18" charset="0"/>
                          <a:ea typeface="Calibri"/>
                          <a:cs typeface="Times New Roman" panose="02020603050405020304" pitchFamily="18" charset="0"/>
                        </a:rPr>
                        <a:t> it is always ['</a:t>
                      </a:r>
                      <a:r>
                        <a:rPr lang="en-US" sz="1800" dirty="0" err="1">
                          <a:effectLst/>
                          <a:latin typeface="Times New Roman" panose="02020603050405020304" pitchFamily="18" charset="0"/>
                          <a:ea typeface="Calibri"/>
                          <a:cs typeface="Times New Roman" panose="02020603050405020304" pitchFamily="18" charset="0"/>
                        </a:rPr>
                        <a:t>ka:mər</a:t>
                      </a:r>
                      <a:r>
                        <a:rPr lang="en-US" sz="1800" dirty="0">
                          <a:effectLst/>
                          <a:latin typeface="Times New Roman" panose="02020603050405020304" pitchFamily="18" charset="0"/>
                          <a:ea typeface="Calibri"/>
                          <a:cs typeface="Times New Roman" panose="02020603050405020304" pitchFamily="18" charset="0"/>
                        </a:rPr>
                        <a:t>], whatever the environment</a:t>
                      </a:r>
                      <a:r>
                        <a:rPr lang="en-US" sz="1800" dirty="0" smtClean="0">
                          <a:effectLst/>
                          <a:latin typeface="Times New Roman" panose="02020603050405020304" pitchFamily="18" charset="0"/>
                          <a:ea typeface="Calibri"/>
                          <a:cs typeface="Times New Roman" panose="02020603050405020304" pitchFamily="18" charset="0"/>
                        </a:rPr>
                        <a:t>.</a:t>
                      </a:r>
                    </a:p>
                    <a:p>
                      <a:pPr algn="just">
                        <a:lnSpc>
                          <a:spcPct val="115000"/>
                        </a:lnSpc>
                        <a:spcAft>
                          <a:spcPts val="0"/>
                        </a:spcAft>
                      </a:pPr>
                      <a:endParaRPr lang="ru-RU" sz="18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1800" dirty="0">
                          <a:effectLst/>
                          <a:latin typeface="Times New Roman" panose="02020603050405020304" pitchFamily="18" charset="0"/>
                          <a:ea typeface="Calibri"/>
                          <a:cs typeface="Times New Roman" panose="02020603050405020304" pitchFamily="18" charset="0"/>
                        </a:rPr>
                        <a:t>3. </a:t>
                      </a:r>
                      <a:r>
                        <a:rPr lang="en-US" sz="1800" b="1" dirty="0">
                          <a:effectLst/>
                          <a:latin typeface="Times New Roman" panose="02020603050405020304" pitchFamily="18" charset="0"/>
                          <a:ea typeface="Calibri"/>
                          <a:cs typeface="Times New Roman" panose="02020603050405020304" pitchFamily="18" charset="0"/>
                        </a:rPr>
                        <a:t>Smoothing</a:t>
                      </a:r>
                      <a:r>
                        <a:rPr lang="en-US" sz="1800" dirty="0">
                          <a:effectLst/>
                          <a:latin typeface="Times New Roman" panose="02020603050405020304" pitchFamily="18" charset="0"/>
                          <a:ea typeface="Calibri"/>
                          <a:cs typeface="Times New Roman" panose="02020603050405020304" pitchFamily="18" charset="0"/>
                        </a:rPr>
                        <a:t> = a diphthong optionally loses its second element before another vowel, or it is </a:t>
                      </a:r>
                      <a:r>
                        <a:rPr lang="en-US" sz="1800" dirty="0" err="1">
                          <a:effectLst/>
                          <a:latin typeface="Times New Roman" panose="02020603050405020304" pitchFamily="18" charset="0"/>
                          <a:ea typeface="Calibri"/>
                          <a:cs typeface="Times New Roman" panose="02020603050405020304" pitchFamily="18" charset="0"/>
                        </a:rPr>
                        <a:t>monophthongized</a:t>
                      </a:r>
                      <a:r>
                        <a:rPr lang="en-US" sz="1800" dirty="0">
                          <a:effectLst/>
                          <a:latin typeface="Times New Roman" panose="02020603050405020304" pitchFamily="18" charset="0"/>
                          <a:ea typeface="Calibri"/>
                          <a:cs typeface="Times New Roman" panose="02020603050405020304" pitchFamily="18" charset="0"/>
                        </a:rPr>
                        <a:t>:</a:t>
                      </a:r>
                      <a:endParaRPr lang="ru-RU" sz="18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1800" dirty="0">
                          <a:effectLst/>
                          <a:latin typeface="Times New Roman" panose="02020603050405020304" pitchFamily="18" charset="0"/>
                          <a:ea typeface="Calibri"/>
                          <a:cs typeface="Times New Roman" panose="02020603050405020304" pitchFamily="18" charset="0"/>
                        </a:rPr>
                        <a:t>E.g.: fire ['</a:t>
                      </a:r>
                      <a:r>
                        <a:rPr lang="en-US" sz="1800" dirty="0" err="1">
                          <a:effectLst/>
                          <a:latin typeface="Times New Roman" panose="02020603050405020304" pitchFamily="18" charset="0"/>
                          <a:ea typeface="Calibri"/>
                          <a:cs typeface="Times New Roman" panose="02020603050405020304" pitchFamily="18" charset="0"/>
                        </a:rPr>
                        <a:t>faiə</a:t>
                      </a:r>
                      <a:r>
                        <a:rPr lang="en-US" sz="1800" dirty="0">
                          <a:effectLst/>
                          <a:latin typeface="Times New Roman" panose="02020603050405020304" pitchFamily="18" charset="0"/>
                          <a:ea typeface="Calibri"/>
                          <a:cs typeface="Times New Roman" panose="02020603050405020304" pitchFamily="18" charset="0"/>
                        </a:rPr>
                        <a:t> -'</a:t>
                      </a:r>
                      <a:r>
                        <a:rPr lang="en-US" sz="1800" dirty="0" err="1">
                          <a:effectLst/>
                          <a:latin typeface="Times New Roman" panose="02020603050405020304" pitchFamily="18" charset="0"/>
                          <a:ea typeface="Calibri"/>
                          <a:cs typeface="Times New Roman" panose="02020603050405020304" pitchFamily="18" charset="0"/>
                        </a:rPr>
                        <a:t>faə</a:t>
                      </a:r>
                      <a:r>
                        <a:rPr lang="en-US" sz="1800" dirty="0">
                          <a:effectLst/>
                          <a:latin typeface="Times New Roman" panose="02020603050405020304" pitchFamily="18" charset="0"/>
                          <a:ea typeface="Calibri"/>
                          <a:cs typeface="Times New Roman" panose="02020603050405020304" pitchFamily="18" charset="0"/>
                        </a:rPr>
                        <a:t> - 'fa:].</a:t>
                      </a:r>
                      <a:endParaRPr lang="ru-RU" sz="1800" dirty="0">
                        <a:effectLst/>
                        <a:latin typeface="Times New Roman" panose="02020603050405020304" pitchFamily="18" charset="0"/>
                        <a:ea typeface="Calibri"/>
                        <a:cs typeface="Times New Roman" panose="02020603050405020304" pitchFamily="18" charset="0"/>
                      </a:endParaRPr>
                    </a:p>
                  </a:txBody>
                  <a:tcPr marL="52709" marR="52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81589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980728"/>
            <a:ext cx="7848872" cy="4253472"/>
          </a:xfrm>
          <a:prstGeom prst="rect">
            <a:avLst/>
          </a:prstGeom>
        </p:spPr>
        <p:txBody>
          <a:bodyPr wrap="square">
            <a:spAutoFit/>
          </a:bodyPr>
          <a:lstStyle/>
          <a:p>
            <a:pPr indent="450215" algn="just">
              <a:lnSpc>
                <a:spcPct val="115000"/>
              </a:lnSpc>
              <a:spcAft>
                <a:spcPts val="0"/>
              </a:spcAft>
            </a:pPr>
            <a:r>
              <a:rPr lang="en-US" sz="3200" b="1" i="1" dirty="0" smtClean="0">
                <a:effectLst/>
                <a:latin typeface="Times New Roman" panose="02020603050405020304" pitchFamily="18" charset="0"/>
                <a:ea typeface="Calibri"/>
                <a:cs typeface="Times New Roman" panose="02020603050405020304" pitchFamily="18" charset="0"/>
              </a:rPr>
              <a:t>1.2. The phoneme as a unity of three aspects.</a:t>
            </a:r>
          </a:p>
          <a:p>
            <a:pPr indent="450215">
              <a:lnSpc>
                <a:spcPct val="115000"/>
              </a:lnSpc>
              <a:spcAft>
                <a:spcPts val="0"/>
              </a:spcAft>
            </a:pPr>
            <a:endParaRPr lang="ru-RU" sz="3200" dirty="0">
              <a:latin typeface="Times New Roman" panose="02020603050405020304" pitchFamily="18" charset="0"/>
              <a:ea typeface="Calibri"/>
              <a:cs typeface="Times New Roman" panose="02020603050405020304" pitchFamily="18" charset="0"/>
            </a:endParaRPr>
          </a:p>
          <a:p>
            <a:pPr algn="just"/>
            <a:r>
              <a:rPr lang="en-US" sz="3200" dirty="0">
                <a:solidFill>
                  <a:srgbClr val="000000"/>
                </a:solidFill>
                <a:latin typeface="Times New Roman" panose="02020603050405020304" pitchFamily="18" charset="0"/>
                <a:ea typeface="Calibri"/>
                <a:cs typeface="Times New Roman" panose="02020603050405020304" pitchFamily="18" charset="0"/>
              </a:rPr>
              <a:t>The phoneme is a dialectal unity of three aspects: </a:t>
            </a:r>
            <a:endParaRPr lang="en-US" sz="3200" dirty="0" smtClean="0">
              <a:solidFill>
                <a:srgbClr val="000000"/>
              </a:solidFill>
              <a:latin typeface="Times New Roman" panose="02020603050405020304" pitchFamily="18" charset="0"/>
              <a:ea typeface="Calibri"/>
              <a:cs typeface="Times New Roman" panose="02020603050405020304" pitchFamily="18" charset="0"/>
            </a:endParaRPr>
          </a:p>
          <a:p>
            <a:pPr marL="514350" indent="-514350">
              <a:buAutoNum type="arabicParenR"/>
            </a:pPr>
            <a:r>
              <a:rPr lang="en-US" sz="3200" dirty="0" smtClean="0">
                <a:solidFill>
                  <a:srgbClr val="000000"/>
                </a:solidFill>
                <a:latin typeface="Times New Roman" panose="02020603050405020304" pitchFamily="18" charset="0"/>
                <a:ea typeface="Calibri"/>
                <a:cs typeface="Times New Roman" panose="02020603050405020304" pitchFamily="18" charset="0"/>
              </a:rPr>
              <a:t>material</a:t>
            </a:r>
            <a:r>
              <a:rPr lang="en-US" sz="3200" dirty="0">
                <a:solidFill>
                  <a:srgbClr val="000000"/>
                </a:solidFill>
                <a:latin typeface="Times New Roman" panose="02020603050405020304" pitchFamily="18" charset="0"/>
                <a:ea typeface="Calibri"/>
                <a:cs typeface="Times New Roman" panose="02020603050405020304" pitchFamily="18" charset="0"/>
              </a:rPr>
              <a:t>, real and objective, </a:t>
            </a:r>
            <a:endParaRPr lang="en-US" sz="3200" dirty="0" smtClean="0">
              <a:solidFill>
                <a:srgbClr val="000000"/>
              </a:solidFill>
              <a:latin typeface="Times New Roman" panose="02020603050405020304" pitchFamily="18" charset="0"/>
              <a:ea typeface="Calibri"/>
              <a:cs typeface="Times New Roman" panose="02020603050405020304" pitchFamily="18" charset="0"/>
            </a:endParaRPr>
          </a:p>
          <a:p>
            <a:pPr marL="514350" indent="-514350">
              <a:buAutoNum type="arabicParenR"/>
            </a:pPr>
            <a:r>
              <a:rPr lang="en-US" sz="3200" dirty="0" err="1" smtClean="0">
                <a:solidFill>
                  <a:srgbClr val="000000"/>
                </a:solidFill>
                <a:latin typeface="Times New Roman" panose="02020603050405020304" pitchFamily="18" charset="0"/>
                <a:ea typeface="Calibri"/>
                <a:cs typeface="Times New Roman" panose="02020603050405020304" pitchFamily="18" charset="0"/>
              </a:rPr>
              <a:t>abstractional</a:t>
            </a:r>
            <a:r>
              <a:rPr lang="en-US" sz="3200" dirty="0" smtClean="0">
                <a:solidFill>
                  <a:srgbClr val="000000"/>
                </a:solidFill>
                <a:latin typeface="Times New Roman" panose="02020603050405020304" pitchFamily="18" charset="0"/>
                <a:ea typeface="Calibri"/>
                <a:cs typeface="Times New Roman" panose="02020603050405020304" pitchFamily="18" charset="0"/>
              </a:rPr>
              <a:t> </a:t>
            </a:r>
            <a:r>
              <a:rPr lang="en-US" sz="3200" dirty="0">
                <a:solidFill>
                  <a:srgbClr val="000000"/>
                </a:solidFill>
                <a:latin typeface="Times New Roman" panose="02020603050405020304" pitchFamily="18" charset="0"/>
                <a:ea typeface="Calibri"/>
                <a:cs typeface="Times New Roman" panose="02020603050405020304" pitchFamily="18" charset="0"/>
              </a:rPr>
              <a:t>and </a:t>
            </a:r>
            <a:r>
              <a:rPr lang="en-US" sz="3200" dirty="0" smtClean="0">
                <a:solidFill>
                  <a:srgbClr val="000000"/>
                </a:solidFill>
                <a:latin typeface="Times New Roman" panose="02020603050405020304" pitchFamily="18" charset="0"/>
                <a:ea typeface="Calibri"/>
                <a:cs typeface="Times New Roman" panose="02020603050405020304" pitchFamily="18" charset="0"/>
              </a:rPr>
              <a:t>generalized, </a:t>
            </a:r>
          </a:p>
          <a:p>
            <a:pPr marL="514350" indent="-514350">
              <a:buAutoNum type="arabicParenR"/>
            </a:pPr>
            <a:r>
              <a:rPr lang="en-US" sz="3200" dirty="0">
                <a:solidFill>
                  <a:srgbClr val="000000"/>
                </a:solidFill>
                <a:latin typeface="Times New Roman" panose="02020603050405020304" pitchFamily="18" charset="0"/>
                <a:ea typeface="Calibri"/>
                <a:cs typeface="Times New Roman" panose="02020603050405020304" pitchFamily="18" charset="0"/>
              </a:rPr>
              <a:t>f</a:t>
            </a:r>
            <a:r>
              <a:rPr lang="en-US" sz="3200" dirty="0" smtClean="0">
                <a:solidFill>
                  <a:srgbClr val="000000"/>
                </a:solidFill>
                <a:latin typeface="Times New Roman" panose="02020603050405020304" pitchFamily="18" charset="0"/>
                <a:ea typeface="Calibri"/>
                <a:cs typeface="Times New Roman" panose="02020603050405020304" pitchFamily="18" charset="0"/>
              </a:rPr>
              <a:t>unctional.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76816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531248801"/>
              </p:ext>
            </p:extLst>
          </p:nvPr>
        </p:nvGraphicFramePr>
        <p:xfrm>
          <a:off x="179512" y="404664"/>
          <a:ext cx="8568952" cy="6192688"/>
        </p:xfrm>
        <a:graphic>
          <a:graphicData uri="http://schemas.openxmlformats.org/drawingml/2006/table">
            <a:tbl>
              <a:tblPr firstRow="1" firstCol="1" bandRow="1"/>
              <a:tblGrid>
                <a:gridCol w="477793"/>
                <a:gridCol w="1970479"/>
                <a:gridCol w="6120680"/>
              </a:tblGrid>
              <a:tr h="2580287">
                <a:tc>
                  <a:txBody>
                    <a:bodyPr/>
                    <a:lstStyle/>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4</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Adjustments on the</a:t>
                      </a:r>
                      <a:endParaRPr lang="ru-RU" sz="2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syllable level</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400" b="1" dirty="0">
                          <a:effectLst/>
                          <a:latin typeface="Times New Roman" panose="02020603050405020304" pitchFamily="18" charset="0"/>
                          <a:ea typeface="Calibri"/>
                          <a:cs typeface="Times New Roman" panose="02020603050405020304" pitchFamily="18" charset="0"/>
                        </a:rPr>
                        <a:t>Compression</a:t>
                      </a:r>
                      <a:r>
                        <a:rPr lang="en-US" sz="2400" dirty="0">
                          <a:effectLst/>
                          <a:latin typeface="Times New Roman" panose="02020603050405020304" pitchFamily="18" charset="0"/>
                          <a:ea typeface="Calibri"/>
                          <a:cs typeface="Times New Roman" panose="02020603050405020304" pitchFamily="18" charset="0"/>
                        </a:rPr>
                        <a:t> when two syllables, usually both weak, optionally become one. Applies only to [</a:t>
                      </a:r>
                      <a:r>
                        <a:rPr lang="en-US" sz="2400" dirty="0" err="1">
                          <a:effectLst/>
                          <a:latin typeface="Times New Roman" panose="02020603050405020304" pitchFamily="18" charset="0"/>
                          <a:ea typeface="Calibri"/>
                          <a:cs typeface="Times New Roman" panose="02020603050405020304" pitchFamily="18" charset="0"/>
                        </a:rPr>
                        <a:t>i</a:t>
                      </a:r>
                      <a:r>
                        <a:rPr lang="en-US" sz="2400" dirty="0">
                          <a:effectLst/>
                          <a:latin typeface="Times New Roman" panose="02020603050405020304" pitchFamily="18" charset="0"/>
                          <a:ea typeface="Calibri"/>
                          <a:cs typeface="Times New Roman" panose="02020603050405020304" pitchFamily="18" charset="0"/>
                        </a:rPr>
                        <a:t>], [u], syllabic consonants: [</a:t>
                      </a:r>
                      <a:r>
                        <a:rPr lang="en-US" sz="2400" dirty="0" err="1">
                          <a:effectLst/>
                          <a:latin typeface="Times New Roman" panose="02020603050405020304" pitchFamily="18" charset="0"/>
                          <a:ea typeface="Calibri"/>
                          <a:cs typeface="Times New Roman" panose="02020603050405020304" pitchFamily="18" charset="0"/>
                        </a:rPr>
                        <a:t>i</a:t>
                      </a:r>
                      <a:r>
                        <a:rPr lang="en-US" sz="2400" dirty="0">
                          <a:effectLst/>
                          <a:latin typeface="Times New Roman" panose="02020603050405020304" pitchFamily="18" charset="0"/>
                          <a:ea typeface="Calibri"/>
                          <a:cs typeface="Times New Roman" panose="02020603050405020304" pitchFamily="18" charset="0"/>
                        </a:rPr>
                        <a:t>] becomes like [j], e.g. lenient ['</a:t>
                      </a:r>
                      <a:r>
                        <a:rPr lang="en-US" sz="2400" dirty="0" err="1">
                          <a:effectLst/>
                          <a:latin typeface="Times New Roman" panose="02020603050405020304" pitchFamily="18" charset="0"/>
                          <a:ea typeface="Calibri"/>
                          <a:cs typeface="Times New Roman" panose="02020603050405020304" pitchFamily="18" charset="0"/>
                        </a:rPr>
                        <a:t>li:niənt</a:t>
                      </a:r>
                      <a:r>
                        <a:rPr lang="en-US" sz="2400" dirty="0">
                          <a:effectLst/>
                          <a:latin typeface="Times New Roman" panose="02020603050405020304" pitchFamily="18" charset="0"/>
                          <a:ea typeface="Calibri"/>
                          <a:cs typeface="Times New Roman" panose="02020603050405020304" pitchFamily="18" charset="0"/>
                        </a:rPr>
                        <a:t>] - ['</a:t>
                      </a:r>
                      <a:r>
                        <a:rPr lang="en-US" sz="2400" dirty="0" err="1">
                          <a:effectLst/>
                          <a:latin typeface="Times New Roman" panose="02020603050405020304" pitchFamily="18" charset="0"/>
                          <a:ea typeface="Calibri"/>
                          <a:cs typeface="Times New Roman" panose="02020603050405020304" pitchFamily="18" charset="0"/>
                        </a:rPr>
                        <a:t>li:njənt</a:t>
                      </a:r>
                      <a:r>
                        <a:rPr lang="en-US" sz="2400" dirty="0">
                          <a:effectLst/>
                          <a:latin typeface="Times New Roman" panose="02020603050405020304" pitchFamily="18" charset="0"/>
                          <a:ea typeface="Calibri"/>
                          <a:cs typeface="Times New Roman" panose="02020603050405020304" pitchFamily="18" charset="0"/>
                        </a:rPr>
                        <a:t>], etc.</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12401">
                <a:tc>
                  <a:txBody>
                    <a:bodyPr/>
                    <a:lstStyle/>
                    <a:p>
                      <a:pPr algn="just">
                        <a:lnSpc>
                          <a:spcPct val="115000"/>
                        </a:lnSpc>
                        <a:spcAft>
                          <a:spcPts val="0"/>
                        </a:spcAft>
                      </a:pPr>
                      <a:r>
                        <a:rPr lang="en-US" sz="2400">
                          <a:effectLst/>
                          <a:latin typeface="Times New Roman" panose="02020603050405020304" pitchFamily="18" charset="0"/>
                          <a:ea typeface="Calibri"/>
                          <a:cs typeface="Times New Roman" panose="02020603050405020304" pitchFamily="18" charset="0"/>
                        </a:rPr>
                        <a:t>5</a:t>
                      </a:r>
                      <a:endParaRPr lang="ru-RU" sz="240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Weakening</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400" b="1" dirty="0" err="1">
                          <a:effectLst/>
                          <a:latin typeface="Times New Roman" panose="02020603050405020304" pitchFamily="18" charset="0"/>
                          <a:ea typeface="Calibri"/>
                          <a:cs typeface="Times New Roman" panose="02020603050405020304" pitchFamily="18" charset="0"/>
                        </a:rPr>
                        <a:t>Weakforms</a:t>
                      </a:r>
                      <a:r>
                        <a:rPr lang="en-US" sz="2400" dirty="0">
                          <a:effectLst/>
                          <a:latin typeface="Times New Roman" panose="02020603050405020304" pitchFamily="18" charset="0"/>
                          <a:ea typeface="Calibri"/>
                          <a:cs typeface="Times New Roman" panose="02020603050405020304" pitchFamily="18" charset="0"/>
                        </a:rPr>
                        <a:t> are alternate forms of words so reduced in their articulation that they consist of a different set of phonemes.</a:t>
                      </a:r>
                      <a:endParaRPr lang="ru-RU" sz="2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err="1">
                          <a:effectLst/>
                          <a:latin typeface="Times New Roman" panose="02020603050405020304" pitchFamily="18" charset="0"/>
                          <a:ea typeface="Calibri"/>
                          <a:cs typeface="Times New Roman" panose="02020603050405020304" pitchFamily="18" charset="0"/>
                        </a:rPr>
                        <a:t>Weakforms</a:t>
                      </a:r>
                      <a:r>
                        <a:rPr lang="en-US" sz="2400" dirty="0">
                          <a:effectLst/>
                          <a:latin typeface="Times New Roman" panose="02020603050405020304" pitchFamily="18" charset="0"/>
                          <a:ea typeface="Calibri"/>
                          <a:cs typeface="Times New Roman" panose="02020603050405020304" pitchFamily="18" charset="0"/>
                        </a:rPr>
                        <a:t> differ from </a:t>
                      </a:r>
                      <a:r>
                        <a:rPr lang="en-US" sz="2400" dirty="0" err="1">
                          <a:effectLst/>
                          <a:latin typeface="Times New Roman" panose="02020603050405020304" pitchFamily="18" charset="0"/>
                          <a:ea typeface="Calibri"/>
                          <a:cs typeface="Times New Roman" panose="02020603050405020304" pitchFamily="18" charset="0"/>
                        </a:rPr>
                        <a:t>strongforms</a:t>
                      </a:r>
                      <a:r>
                        <a:rPr lang="en-US" sz="2400" dirty="0">
                          <a:effectLst/>
                          <a:latin typeface="Times New Roman" panose="02020603050405020304" pitchFamily="18" charset="0"/>
                          <a:ea typeface="Calibri"/>
                          <a:cs typeface="Times New Roman" panose="02020603050405020304" pitchFamily="18" charset="0"/>
                        </a:rPr>
                        <a:t> by containing a weak vowel resultant from reduction or by elision of one or more of</a:t>
                      </a:r>
                      <a:endParaRPr lang="ru-RU" sz="2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its phonemes, e.g. can [</a:t>
                      </a:r>
                      <a:r>
                        <a:rPr lang="en-US" sz="2400" dirty="0" err="1">
                          <a:effectLst/>
                          <a:latin typeface="Times New Roman" panose="02020603050405020304" pitchFamily="18" charset="0"/>
                          <a:ea typeface="Calibri"/>
                          <a:cs typeface="Times New Roman" panose="02020603050405020304" pitchFamily="18" charset="0"/>
                        </a:rPr>
                        <a:t>kən</a:t>
                      </a:r>
                      <a:r>
                        <a:rPr lang="en-US" sz="2400" dirty="0">
                          <a:effectLst/>
                          <a:latin typeface="Times New Roman" panose="02020603050405020304" pitchFamily="18" charset="0"/>
                          <a:ea typeface="Calibri"/>
                          <a:cs typeface="Times New Roman" panose="02020603050405020304" pitchFamily="18" charset="0"/>
                        </a:rPr>
                        <a:t>], [</a:t>
                      </a:r>
                      <a:r>
                        <a:rPr lang="en-US" sz="2400" dirty="0" err="1">
                          <a:effectLst/>
                          <a:latin typeface="Times New Roman" panose="02020603050405020304" pitchFamily="18" charset="0"/>
                          <a:ea typeface="Calibri"/>
                          <a:cs typeface="Times New Roman" panose="02020603050405020304" pitchFamily="18" charset="0"/>
                        </a:rPr>
                        <a:t>kn</a:t>
                      </a:r>
                      <a:r>
                        <a:rPr lang="en-US" sz="2400" dirty="0">
                          <a:effectLst/>
                          <a:latin typeface="Times New Roman" panose="02020603050405020304" pitchFamily="18" charset="0"/>
                          <a:ea typeface="Calibri"/>
                          <a:cs typeface="Times New Roman" panose="02020603050405020304" pitchFamily="18" charset="0"/>
                        </a:rPr>
                        <a:t>]</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19968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834444"/>
            <a:ext cx="8424936" cy="5503301"/>
          </a:xfrm>
          <a:prstGeom prst="rect">
            <a:avLst/>
          </a:prstGeom>
        </p:spPr>
        <p:txBody>
          <a:bodyPr wrap="square">
            <a:spAutoFit/>
          </a:bodyPr>
          <a:lstStyle/>
          <a:p>
            <a:pPr indent="180340" algn="just">
              <a:lnSpc>
                <a:spcPct val="115000"/>
              </a:lnSpc>
              <a:spcAft>
                <a:spcPts val="0"/>
              </a:spcAft>
            </a:pPr>
            <a:r>
              <a:rPr lang="en-US" sz="2800" b="1" u="sng" dirty="0" smtClean="0">
                <a:effectLst/>
                <a:latin typeface="Times New Roman" panose="02020603050405020304" pitchFamily="18" charset="0"/>
                <a:ea typeface="Calibri"/>
                <a:cs typeface="Times New Roman" panose="02020603050405020304" pitchFamily="18" charset="0"/>
              </a:rPr>
              <a:t>2. Phonological and phonetic mistakes in pronunciation. </a:t>
            </a:r>
          </a:p>
          <a:p>
            <a:pPr indent="180340" algn="just">
              <a:lnSpc>
                <a:spcPct val="115000"/>
              </a:lnSpc>
              <a:spcAft>
                <a:spcPts val="0"/>
              </a:spcAft>
            </a:pPr>
            <a:endParaRPr lang="ru-RU" sz="2800"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If an allophone is replaced by an allophone of a different phoneme the mistake is called </a:t>
            </a:r>
            <a:r>
              <a:rPr lang="en-US" sz="2800" b="1" dirty="0" smtClean="0">
                <a:effectLst/>
                <a:latin typeface="Times New Roman" panose="02020603050405020304" pitchFamily="18" charset="0"/>
                <a:ea typeface="Calibri"/>
                <a:cs typeface="Times New Roman" panose="02020603050405020304" pitchFamily="18" charset="0"/>
              </a:rPr>
              <a:t>phonological</a:t>
            </a:r>
            <a:r>
              <a:rPr lang="en-US" sz="2800" dirty="0" smtClean="0">
                <a:effectLst/>
                <a:latin typeface="Times New Roman" panose="02020603050405020304" pitchFamily="18" charset="0"/>
                <a:ea typeface="Calibri"/>
                <a:cs typeface="Times New Roman" panose="02020603050405020304" pitchFamily="18" charset="0"/>
              </a:rPr>
              <a:t>, because it affects the meaning of words: </a:t>
            </a:r>
          </a:p>
          <a:p>
            <a:pPr indent="180340" algn="just">
              <a:lnSpc>
                <a:spcPct val="115000"/>
              </a:lnSpc>
              <a:spcAft>
                <a:spcPts val="0"/>
              </a:spcAft>
            </a:pPr>
            <a:r>
              <a:rPr lang="en-US" sz="2800" i="1" dirty="0" smtClean="0">
                <a:effectLst/>
                <a:latin typeface="Times New Roman" panose="02020603050405020304" pitchFamily="18" charset="0"/>
                <a:ea typeface="Calibri"/>
                <a:cs typeface="Times New Roman" panose="02020603050405020304" pitchFamily="18" charset="0"/>
              </a:rPr>
              <a:t>bit</a:t>
            </a:r>
            <a:r>
              <a:rPr lang="en-US" sz="2800" dirty="0" smtClean="0">
                <a:effectLst/>
                <a:latin typeface="Times New Roman" panose="02020603050405020304" pitchFamily="18" charset="0"/>
                <a:ea typeface="Calibri"/>
                <a:cs typeface="Times New Roman" panose="02020603050405020304" pitchFamily="18" charset="0"/>
              </a:rPr>
              <a:t>: [</a:t>
            </a:r>
            <a:r>
              <a:rPr lang="en-US" sz="2800" dirty="0" err="1" smtClean="0">
                <a:effectLst/>
                <a:latin typeface="Times New Roman" panose="02020603050405020304" pitchFamily="18" charset="0"/>
                <a:ea typeface="Calibri"/>
                <a:cs typeface="Times New Roman" panose="02020603050405020304" pitchFamily="18" charset="0"/>
              </a:rPr>
              <a:t>bi:t</a:t>
            </a:r>
            <a:r>
              <a:rPr lang="en-US" sz="2800" dirty="0" smtClean="0">
                <a:effectLst/>
                <a:latin typeface="Times New Roman" panose="02020603050405020304" pitchFamily="18" charset="0"/>
                <a:ea typeface="Calibri"/>
                <a:cs typeface="Times New Roman" panose="02020603050405020304" pitchFamily="18" charset="0"/>
              </a:rPr>
              <a:t>] vs. [bıt].</a:t>
            </a:r>
            <a:endParaRPr lang="ru-RU" sz="2800"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If an allophone of the phoneme is replaced by another allophone of the same phoneme the mistake is called </a:t>
            </a:r>
            <a:r>
              <a:rPr lang="en-US" sz="2800" b="1" dirty="0" smtClean="0">
                <a:effectLst/>
                <a:latin typeface="Times New Roman" panose="02020603050405020304" pitchFamily="18" charset="0"/>
                <a:ea typeface="Calibri"/>
                <a:cs typeface="Times New Roman" panose="02020603050405020304" pitchFamily="18" charset="0"/>
              </a:rPr>
              <a:t>phonetic</a:t>
            </a:r>
            <a:r>
              <a:rPr lang="en-US" sz="2800" dirty="0" smtClean="0">
                <a:effectLst/>
                <a:latin typeface="Times New Roman" panose="02020603050405020304" pitchFamily="18" charset="0"/>
                <a:ea typeface="Calibri"/>
                <a:cs typeface="Times New Roman" panose="02020603050405020304" pitchFamily="18" charset="0"/>
              </a:rPr>
              <a:t>, because the meaning of the word does not change: [</a:t>
            </a:r>
            <a:r>
              <a:rPr lang="en-US" sz="2800" dirty="0" err="1" smtClean="0">
                <a:effectLst/>
                <a:latin typeface="Times New Roman" panose="02020603050405020304" pitchFamily="18" charset="0"/>
                <a:ea typeface="Calibri"/>
                <a:cs typeface="Times New Roman" panose="02020603050405020304" pitchFamily="18" charset="0"/>
              </a:rPr>
              <a:t>p</a:t>
            </a:r>
            <a:r>
              <a:rPr lang="en-US" sz="2800" baseline="30000" dirty="0" err="1" smtClean="0">
                <a:effectLst/>
                <a:latin typeface="Times New Roman" panose="02020603050405020304" pitchFamily="18" charset="0"/>
                <a:ea typeface="Calibri"/>
                <a:cs typeface="Times New Roman" panose="02020603050405020304" pitchFamily="18" charset="0"/>
              </a:rPr>
              <a:t>h</a:t>
            </a:r>
            <a:r>
              <a:rPr lang="en-US" sz="2800" dirty="0" err="1" smtClean="0">
                <a:effectLst/>
                <a:latin typeface="Times New Roman" panose="02020603050405020304" pitchFamily="18" charset="0"/>
                <a:ea typeface="Calibri"/>
                <a:cs typeface="Times New Roman" panose="02020603050405020304" pitchFamily="18" charset="0"/>
              </a:rPr>
              <a:t>ıt</a:t>
            </a:r>
            <a:r>
              <a:rPr lang="en-US" sz="2800" dirty="0" smtClean="0">
                <a:effectLst/>
                <a:latin typeface="Times New Roman" panose="02020603050405020304" pitchFamily="18" charset="0"/>
                <a:ea typeface="Calibri"/>
                <a:cs typeface="Times New Roman" panose="02020603050405020304" pitchFamily="18" charset="0"/>
              </a:rPr>
              <a:t>] / [pıt].</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7138348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476672"/>
            <a:ext cx="7776864" cy="6038576"/>
          </a:xfrm>
          <a:prstGeom prst="rect">
            <a:avLst/>
          </a:prstGeom>
        </p:spPr>
        <p:txBody>
          <a:bodyPr wrap="square">
            <a:spAutoFit/>
          </a:bodyPr>
          <a:lstStyle/>
          <a:p>
            <a:pPr indent="180340" algn="just">
              <a:lnSpc>
                <a:spcPct val="115000"/>
              </a:lnSpc>
              <a:spcAft>
                <a:spcPts val="0"/>
              </a:spcAft>
            </a:pPr>
            <a:r>
              <a:rPr lang="en-US" sz="2800" b="1" u="sng" dirty="0" smtClean="0">
                <a:effectLst/>
                <a:latin typeface="Times New Roman" panose="02020603050405020304" pitchFamily="18" charset="0"/>
                <a:ea typeface="Calibri"/>
                <a:cs typeface="Times New Roman" panose="02020603050405020304" pitchFamily="18" charset="0"/>
              </a:rPr>
              <a:t>3. Main Trends in the Phoneme Theory. </a:t>
            </a:r>
          </a:p>
          <a:p>
            <a:pPr indent="180340" algn="just">
              <a:lnSpc>
                <a:spcPct val="115000"/>
              </a:lnSpc>
              <a:spcAft>
                <a:spcPts val="0"/>
              </a:spcAft>
            </a:pPr>
            <a:endParaRPr lang="ru-RU" sz="2800" dirty="0">
              <a:latin typeface="Times New Roman" panose="02020603050405020304" pitchFamily="18" charset="0"/>
              <a:ea typeface="Calibri"/>
              <a:cs typeface="Times New Roman" panose="02020603050405020304" pitchFamily="18" charset="0"/>
            </a:endParaRPr>
          </a:p>
          <a:p>
            <a:pPr marL="400050" indent="-400050" algn="just">
              <a:lnSpc>
                <a:spcPct val="115000"/>
              </a:lnSpc>
              <a:spcAft>
                <a:spcPts val="0"/>
              </a:spcAft>
              <a:buAutoNum type="romanUcPeriod"/>
            </a:pPr>
            <a:r>
              <a:rPr lang="en-US" sz="2800" b="1" dirty="0" smtClean="0">
                <a:effectLst/>
                <a:latin typeface="Times New Roman" panose="02020603050405020304" pitchFamily="18" charset="0"/>
                <a:ea typeface="Calibri"/>
                <a:cs typeface="Times New Roman" panose="02020603050405020304" pitchFamily="18" charset="0"/>
              </a:rPr>
              <a:t>The psychological view</a:t>
            </a:r>
            <a:r>
              <a:rPr lang="en-US" sz="2800" dirty="0" smtClean="0">
                <a:effectLst/>
                <a:latin typeface="Times New Roman" panose="02020603050405020304" pitchFamily="18" charset="0"/>
                <a:ea typeface="Calibri"/>
                <a:cs typeface="Times New Roman" panose="02020603050405020304" pitchFamily="18" charset="0"/>
              </a:rPr>
              <a:t> regards </a:t>
            </a:r>
            <a:r>
              <a:rPr lang="en-US" sz="2800" i="1" dirty="0" smtClean="0">
                <a:effectLst/>
                <a:latin typeface="Times New Roman" panose="02020603050405020304" pitchFamily="18" charset="0"/>
                <a:ea typeface="Calibri"/>
                <a:cs typeface="Times New Roman" panose="02020603050405020304" pitchFamily="18" charset="0"/>
              </a:rPr>
              <a:t>the phoneme</a:t>
            </a:r>
            <a:r>
              <a:rPr lang="en-US" sz="2800" dirty="0" smtClean="0">
                <a:effectLst/>
                <a:latin typeface="Times New Roman" panose="02020603050405020304" pitchFamily="18" charset="0"/>
                <a:ea typeface="Calibri"/>
                <a:cs typeface="Times New Roman" panose="02020603050405020304" pitchFamily="18" charset="0"/>
              </a:rPr>
              <a:t> as </a:t>
            </a:r>
            <a:r>
              <a:rPr lang="en-US" sz="2800" i="1" dirty="0" smtClean="0">
                <a:effectLst/>
                <a:latin typeface="Times New Roman" panose="02020603050405020304" pitchFamily="18" charset="0"/>
                <a:ea typeface="Calibri"/>
                <a:cs typeface="Times New Roman" panose="02020603050405020304" pitchFamily="18" charset="0"/>
              </a:rPr>
              <a:t>an ideal ‘mental image’</a:t>
            </a:r>
            <a:r>
              <a:rPr lang="en-US" sz="2800" dirty="0" smtClean="0">
                <a:effectLst/>
                <a:latin typeface="Times New Roman" panose="02020603050405020304" pitchFamily="18" charset="0"/>
                <a:ea typeface="Calibri"/>
                <a:cs typeface="Times New Roman" panose="02020603050405020304" pitchFamily="18" charset="0"/>
              </a:rPr>
              <a:t> that the speaker bears in mind when pronouncing allophonic variants. </a:t>
            </a:r>
          </a:p>
          <a:p>
            <a:pPr algn="just">
              <a:lnSpc>
                <a:spcPct val="115000"/>
              </a:lnSpc>
              <a:spcAft>
                <a:spcPts val="0"/>
              </a:spcAft>
            </a:pPr>
            <a:endParaRPr lang="en-US" sz="2800" dirty="0" smtClean="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The founders of the phoneme theory </a:t>
            </a:r>
            <a:r>
              <a:rPr lang="en-US" sz="2800" i="1" dirty="0" smtClean="0">
                <a:effectLst/>
                <a:latin typeface="Times New Roman" panose="02020603050405020304" pitchFamily="18" charset="0"/>
                <a:ea typeface="Calibri"/>
                <a:cs typeface="Times New Roman" panose="02020603050405020304" pitchFamily="18" charset="0"/>
              </a:rPr>
              <a:t>Ivan </a:t>
            </a:r>
            <a:r>
              <a:rPr lang="en-US" sz="2800" i="1" dirty="0" err="1" smtClean="0">
                <a:effectLst/>
                <a:latin typeface="Times New Roman" panose="02020603050405020304" pitchFamily="18" charset="0"/>
                <a:ea typeface="Calibri"/>
                <a:cs typeface="Times New Roman" panose="02020603050405020304" pitchFamily="18" charset="0"/>
              </a:rPr>
              <a:t>Olexandrovych</a:t>
            </a:r>
            <a:r>
              <a:rPr lang="en-US" sz="2800" i="1" dirty="0" smtClean="0">
                <a:effectLst/>
                <a:latin typeface="Times New Roman" panose="02020603050405020304" pitchFamily="18" charset="0"/>
                <a:ea typeface="Calibri"/>
                <a:cs typeface="Times New Roman" panose="02020603050405020304" pitchFamily="18" charset="0"/>
              </a:rPr>
              <a:t> </a:t>
            </a:r>
            <a:r>
              <a:rPr lang="en-US" sz="2800" i="1" dirty="0" err="1" smtClean="0">
                <a:effectLst/>
                <a:latin typeface="Times New Roman" panose="02020603050405020304" pitchFamily="18" charset="0"/>
                <a:ea typeface="Calibri"/>
                <a:cs typeface="Times New Roman" panose="02020603050405020304" pitchFamily="18" charset="0"/>
              </a:rPr>
              <a:t>Baudauin</a:t>
            </a:r>
            <a:r>
              <a:rPr lang="en-US" sz="2800" i="1" dirty="0" smtClean="0">
                <a:effectLst/>
                <a:latin typeface="Times New Roman" panose="02020603050405020304" pitchFamily="18" charset="0"/>
                <a:ea typeface="Calibri"/>
                <a:cs typeface="Times New Roman" panose="02020603050405020304" pitchFamily="18" charset="0"/>
              </a:rPr>
              <a:t> de Courtenay, Edward Sapir, Alf </a:t>
            </a:r>
            <a:r>
              <a:rPr lang="en-US" sz="2800" i="1" dirty="0" err="1" smtClean="0">
                <a:effectLst/>
                <a:latin typeface="Times New Roman" panose="02020603050405020304" pitchFamily="18" charset="0"/>
                <a:ea typeface="Calibri"/>
                <a:cs typeface="Times New Roman" panose="02020603050405020304" pitchFamily="18" charset="0"/>
              </a:rPr>
              <a:t>Sommerfelt</a:t>
            </a:r>
            <a:r>
              <a:rPr lang="en-US" sz="2800" i="1" dirty="0" smtClean="0">
                <a:effectLst/>
                <a:latin typeface="Times New Roman" panose="02020603050405020304" pitchFamily="18" charset="0"/>
                <a:ea typeface="Calibri"/>
                <a:cs typeface="Times New Roman" panose="02020603050405020304" pitchFamily="18" charset="0"/>
              </a:rPr>
              <a:t>, Mark Tatham</a:t>
            </a:r>
            <a:r>
              <a:rPr lang="en-US" sz="2800" dirty="0" smtClean="0">
                <a:effectLst/>
                <a:latin typeface="Times New Roman" panose="02020603050405020304" pitchFamily="18" charset="0"/>
                <a:ea typeface="Calibri"/>
                <a:cs typeface="Times New Roman" panose="02020603050405020304" pitchFamily="18" charset="0"/>
              </a:rPr>
              <a:t>. </a:t>
            </a:r>
          </a:p>
          <a:p>
            <a:pPr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This conception is rejected by </a:t>
            </a:r>
            <a:r>
              <a:rPr lang="en-US" sz="2800" i="1" dirty="0" smtClean="0">
                <a:effectLst/>
                <a:latin typeface="Times New Roman" panose="02020603050405020304" pitchFamily="18" charset="0"/>
                <a:ea typeface="Calibri"/>
                <a:cs typeface="Times New Roman" panose="02020603050405020304" pitchFamily="18" charset="0"/>
              </a:rPr>
              <a:t>Leonard Bloomfield and Daniel Jones</a:t>
            </a:r>
            <a:r>
              <a:rPr lang="en-US" sz="2800" dirty="0" smtClean="0">
                <a:effectLst/>
                <a:latin typeface="Times New Roman" panose="02020603050405020304" pitchFamily="18" charset="0"/>
                <a:ea typeface="Calibri"/>
                <a:cs typeface="Times New Roman" panose="02020603050405020304" pitchFamily="18" charset="0"/>
              </a:rPr>
              <a:t> on the basis that it’s impossible to establish ideal sounds which don’t exist in reality.</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1280877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692696"/>
            <a:ext cx="8064896" cy="5143716"/>
          </a:xfrm>
          <a:prstGeom prst="rect">
            <a:avLst/>
          </a:prstGeom>
        </p:spPr>
        <p:txBody>
          <a:bodyPr wrap="square">
            <a:spAutoFit/>
          </a:bodyPr>
          <a:lstStyle/>
          <a:p>
            <a:pPr indent="180340" algn="just">
              <a:lnSpc>
                <a:spcPct val="115000"/>
              </a:lnSpc>
              <a:spcAft>
                <a:spcPts val="0"/>
              </a:spcAft>
            </a:pPr>
            <a:r>
              <a:rPr lang="en-US" sz="3200" b="1" dirty="0" smtClean="0">
                <a:effectLst/>
                <a:latin typeface="Times New Roman" panose="02020603050405020304" pitchFamily="18" charset="0"/>
                <a:ea typeface="Calibri"/>
                <a:cs typeface="Times New Roman" panose="02020603050405020304" pitchFamily="18" charset="0"/>
              </a:rPr>
              <a:t>II. The functional view</a:t>
            </a:r>
            <a:r>
              <a:rPr lang="en-US" sz="3200" dirty="0" smtClean="0">
                <a:effectLst/>
                <a:latin typeface="Times New Roman" panose="02020603050405020304" pitchFamily="18" charset="0"/>
                <a:ea typeface="Calibri"/>
                <a:cs typeface="Times New Roman" panose="02020603050405020304" pitchFamily="18" charset="0"/>
              </a:rPr>
              <a:t> regards </a:t>
            </a:r>
            <a:r>
              <a:rPr lang="en-US" sz="3200" i="1" dirty="0" smtClean="0">
                <a:effectLst/>
                <a:latin typeface="Times New Roman" panose="02020603050405020304" pitchFamily="18" charset="0"/>
                <a:ea typeface="Calibri"/>
                <a:cs typeface="Times New Roman" panose="02020603050405020304" pitchFamily="18" charset="0"/>
              </a:rPr>
              <a:t>the phoneme as the minimal sound unit by which meanings can be differentiated</a:t>
            </a:r>
            <a:r>
              <a:rPr lang="en-US" sz="3200" dirty="0" smtClean="0">
                <a:effectLst/>
                <a:latin typeface="Times New Roman" panose="02020603050405020304" pitchFamily="18" charset="0"/>
                <a:ea typeface="Calibri"/>
                <a:cs typeface="Times New Roman" panose="02020603050405020304" pitchFamily="18" charset="0"/>
              </a:rPr>
              <a:t>. </a:t>
            </a:r>
          </a:p>
          <a:p>
            <a:pPr indent="180340"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For example, the words </a:t>
            </a:r>
            <a:r>
              <a:rPr lang="en-US" sz="3200" i="1" dirty="0" smtClean="0">
                <a:effectLst/>
                <a:latin typeface="Times New Roman" panose="02020603050405020304" pitchFamily="18" charset="0"/>
                <a:ea typeface="Calibri"/>
                <a:cs typeface="Times New Roman" panose="02020603050405020304" pitchFamily="18" charset="0"/>
              </a:rPr>
              <a:t>ladder </a:t>
            </a:r>
            <a:r>
              <a:rPr lang="en-US" sz="3200" dirty="0" smtClean="0">
                <a:effectLst/>
                <a:latin typeface="Times New Roman" panose="02020603050405020304" pitchFamily="18" charset="0"/>
                <a:ea typeface="Calibri"/>
                <a:cs typeface="Times New Roman" panose="02020603050405020304" pitchFamily="18" charset="0"/>
              </a:rPr>
              <a:t>and </a:t>
            </a:r>
            <a:r>
              <a:rPr lang="en-US" sz="3200" i="1" dirty="0" smtClean="0">
                <a:effectLst/>
                <a:latin typeface="Times New Roman" panose="02020603050405020304" pitchFamily="18" charset="0"/>
                <a:ea typeface="Calibri"/>
                <a:cs typeface="Times New Roman" panose="02020603050405020304" pitchFamily="18" charset="0"/>
              </a:rPr>
              <a:t>latter </a:t>
            </a:r>
            <a:r>
              <a:rPr lang="en-US" sz="3200" dirty="0" smtClean="0">
                <a:effectLst/>
                <a:latin typeface="Times New Roman" panose="02020603050405020304" pitchFamily="18" charset="0"/>
                <a:ea typeface="Calibri"/>
                <a:cs typeface="Times New Roman" panose="02020603050405020304" pitchFamily="18" charset="0"/>
              </a:rPr>
              <a:t>are said to differ only in one feature of the third sound: lenis or </a:t>
            </a:r>
            <a:r>
              <a:rPr lang="en-US" sz="3200" dirty="0" err="1" smtClean="0">
                <a:effectLst/>
                <a:latin typeface="Times New Roman" panose="02020603050405020304" pitchFamily="18" charset="0"/>
                <a:ea typeface="Calibri"/>
                <a:cs typeface="Times New Roman" panose="02020603050405020304" pitchFamily="18" charset="0"/>
              </a:rPr>
              <a:t>fortis</a:t>
            </a:r>
            <a:r>
              <a:rPr lang="en-US" sz="3200" dirty="0" smtClean="0">
                <a:effectLst/>
                <a:latin typeface="Times New Roman" panose="02020603050405020304" pitchFamily="18" charset="0"/>
                <a:ea typeface="Calibri"/>
                <a:cs typeface="Times New Roman" panose="02020603050405020304" pitchFamily="18" charset="0"/>
              </a:rPr>
              <a:t> characteristics [ d – t].</a:t>
            </a:r>
            <a:endParaRPr lang="ru-RU" sz="3200"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This view is shared by </a:t>
            </a:r>
            <a:r>
              <a:rPr lang="en-US" sz="3200" i="1" dirty="0" smtClean="0">
                <a:effectLst/>
                <a:latin typeface="Times New Roman" panose="02020603050405020304" pitchFamily="18" charset="0"/>
                <a:ea typeface="Calibri"/>
                <a:cs typeface="Times New Roman" panose="02020603050405020304" pitchFamily="18" charset="0"/>
              </a:rPr>
              <a:t>Nikolai </a:t>
            </a:r>
            <a:r>
              <a:rPr lang="en-US" sz="3200" i="1" dirty="0" err="1" smtClean="0">
                <a:effectLst/>
                <a:latin typeface="Times New Roman" panose="02020603050405020304" pitchFamily="18" charset="0"/>
                <a:ea typeface="Calibri"/>
                <a:cs typeface="Times New Roman" panose="02020603050405020304" pitchFamily="18" charset="0"/>
              </a:rPr>
              <a:t>Sergeyevich</a:t>
            </a:r>
            <a:r>
              <a:rPr lang="en-US" sz="3200" i="1" dirty="0" smtClean="0">
                <a:effectLst/>
                <a:latin typeface="Times New Roman" panose="02020603050405020304" pitchFamily="18" charset="0"/>
                <a:ea typeface="Calibri"/>
                <a:cs typeface="Times New Roman" panose="02020603050405020304" pitchFamily="18" charset="0"/>
              </a:rPr>
              <a:t>  </a:t>
            </a:r>
            <a:r>
              <a:rPr lang="en-US" sz="3200" i="1" dirty="0" err="1" smtClean="0">
                <a:effectLst/>
                <a:latin typeface="Times New Roman" panose="02020603050405020304" pitchFamily="18" charset="0"/>
                <a:ea typeface="Calibri"/>
                <a:cs typeface="Times New Roman" panose="02020603050405020304" pitchFamily="18" charset="0"/>
              </a:rPr>
              <a:t>Trubetzkoy</a:t>
            </a:r>
            <a:r>
              <a:rPr lang="en-US" sz="3200" i="1" dirty="0" smtClean="0">
                <a:effectLst/>
                <a:latin typeface="Times New Roman" panose="02020603050405020304" pitchFamily="18" charset="0"/>
                <a:ea typeface="Calibri"/>
                <a:cs typeface="Times New Roman" panose="02020603050405020304" pitchFamily="18" charset="0"/>
              </a:rPr>
              <a:t>, Roman </a:t>
            </a:r>
            <a:r>
              <a:rPr lang="en-US" sz="3200" i="1" dirty="0" err="1" smtClean="0">
                <a:effectLst/>
                <a:latin typeface="Times New Roman" panose="02020603050405020304" pitchFamily="18" charset="0"/>
                <a:ea typeface="Calibri"/>
                <a:cs typeface="Times New Roman" panose="02020603050405020304" pitchFamily="18" charset="0"/>
              </a:rPr>
              <a:t>Osipovich</a:t>
            </a:r>
            <a:r>
              <a:rPr lang="en-US" sz="3200" i="1" dirty="0" smtClean="0">
                <a:effectLst/>
                <a:latin typeface="Times New Roman" panose="02020603050405020304" pitchFamily="18" charset="0"/>
                <a:ea typeface="Calibri"/>
                <a:cs typeface="Times New Roman" panose="02020603050405020304" pitchFamily="18" charset="0"/>
              </a:rPr>
              <a:t> Jacobson, Leonard Bloomfield</a:t>
            </a:r>
            <a:r>
              <a:rPr lang="en-US" sz="3200" dirty="0" smtClean="0">
                <a:effectLst/>
                <a:latin typeface="Times New Roman" panose="02020603050405020304" pitchFamily="18" charset="0"/>
                <a:ea typeface="Calibri"/>
                <a:cs typeface="Times New Roman" panose="02020603050405020304" pitchFamily="18" charset="0"/>
              </a:rPr>
              <a:t>, and others.</a:t>
            </a:r>
            <a:endParaRPr lang="ru-RU" sz="32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1915374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41438" y="744600"/>
            <a:ext cx="7691001" cy="5472267"/>
          </a:xfrm>
          <a:prstGeom prst="rect">
            <a:avLst/>
          </a:prstGeom>
        </p:spPr>
        <p:txBody>
          <a:bodyPr wrap="square">
            <a:spAutoFit/>
          </a:bodyPr>
          <a:lstStyle/>
          <a:p>
            <a:pPr indent="180340" algn="just">
              <a:lnSpc>
                <a:spcPct val="115000"/>
              </a:lnSpc>
              <a:spcAft>
                <a:spcPts val="0"/>
              </a:spcAft>
            </a:pPr>
            <a:r>
              <a:rPr lang="en-US" sz="3200" b="1" dirty="0" smtClean="0">
                <a:effectLst/>
                <a:latin typeface="Times New Roman" panose="02020603050405020304" pitchFamily="18" charset="0"/>
                <a:ea typeface="Calibri"/>
                <a:cs typeface="Times New Roman" panose="02020603050405020304" pitchFamily="18" charset="0"/>
              </a:rPr>
              <a:t>III. The abstract view</a:t>
            </a:r>
            <a:r>
              <a:rPr lang="en-US" sz="3200" dirty="0" smtClean="0">
                <a:effectLst/>
                <a:latin typeface="Times New Roman" panose="02020603050405020304" pitchFamily="18" charset="0"/>
                <a:ea typeface="Calibri"/>
                <a:cs typeface="Times New Roman" panose="02020603050405020304" pitchFamily="18" charset="0"/>
              </a:rPr>
              <a:t> regards </a:t>
            </a:r>
            <a:r>
              <a:rPr lang="en-US" sz="3200" i="1" dirty="0" smtClean="0">
                <a:effectLst/>
                <a:latin typeface="Times New Roman" panose="02020603050405020304" pitchFamily="18" charset="0"/>
                <a:ea typeface="Calibri"/>
                <a:cs typeface="Times New Roman" panose="02020603050405020304" pitchFamily="18" charset="0"/>
              </a:rPr>
              <a:t>phonemes as units which are independent of speech sounds</a:t>
            </a:r>
            <a:r>
              <a:rPr lang="en-US" sz="3200" dirty="0" smtClean="0">
                <a:effectLst/>
                <a:latin typeface="Times New Roman" panose="02020603050405020304" pitchFamily="18" charset="0"/>
                <a:ea typeface="Calibri"/>
                <a:cs typeface="Times New Roman" panose="02020603050405020304" pitchFamily="18" charset="0"/>
              </a:rPr>
              <a:t>. </a:t>
            </a:r>
          </a:p>
          <a:p>
            <a:pPr indent="180340"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This approach was originated by </a:t>
            </a:r>
            <a:r>
              <a:rPr lang="en-US" sz="3200" i="1" dirty="0" smtClean="0">
                <a:effectLst/>
                <a:latin typeface="Times New Roman" panose="02020603050405020304" pitchFamily="18" charset="0"/>
                <a:ea typeface="Calibri"/>
                <a:cs typeface="Times New Roman" panose="02020603050405020304" pitchFamily="18" charset="0"/>
              </a:rPr>
              <a:t>Ferdinand de Saussure</a:t>
            </a:r>
            <a:r>
              <a:rPr lang="en-US" sz="3200" dirty="0" smtClean="0">
                <a:effectLst/>
                <a:latin typeface="Times New Roman" panose="02020603050405020304" pitchFamily="18" charset="0"/>
                <a:ea typeface="Calibri"/>
                <a:cs typeface="Times New Roman" panose="02020603050405020304" pitchFamily="18" charset="0"/>
              </a:rPr>
              <a:t> and advocated by </a:t>
            </a:r>
            <a:r>
              <a:rPr lang="en-US" sz="3200" i="1" dirty="0" smtClean="0">
                <a:effectLst/>
                <a:latin typeface="Times New Roman" panose="02020603050405020304" pitchFamily="18" charset="0"/>
                <a:ea typeface="Calibri"/>
                <a:cs typeface="Times New Roman" panose="02020603050405020304" pitchFamily="18" charset="0"/>
              </a:rPr>
              <a:t>Louis </a:t>
            </a:r>
            <a:r>
              <a:rPr lang="en-US" sz="3200" i="1" dirty="0" err="1" smtClean="0">
                <a:effectLst/>
                <a:latin typeface="Times New Roman" panose="02020603050405020304" pitchFamily="18" charset="0"/>
                <a:ea typeface="Calibri"/>
                <a:cs typeface="Times New Roman" panose="02020603050405020304" pitchFamily="18" charset="0"/>
              </a:rPr>
              <a:t>Hjelmslev</a:t>
            </a:r>
            <a:r>
              <a:rPr lang="en-US" sz="3200" i="1" dirty="0" smtClean="0">
                <a:effectLst/>
                <a:latin typeface="Times New Roman" panose="02020603050405020304" pitchFamily="18" charset="0"/>
                <a:ea typeface="Calibri"/>
                <a:cs typeface="Times New Roman" panose="02020603050405020304" pitchFamily="18" charset="0"/>
              </a:rPr>
              <a:t>  and Hans Jorgen </a:t>
            </a:r>
            <a:r>
              <a:rPr lang="en-US" sz="3200" i="1" dirty="0" err="1" smtClean="0">
                <a:effectLst/>
                <a:latin typeface="Times New Roman" panose="02020603050405020304" pitchFamily="18" charset="0"/>
                <a:ea typeface="Calibri"/>
                <a:cs typeface="Times New Roman" panose="02020603050405020304" pitchFamily="18" charset="0"/>
              </a:rPr>
              <a:t>Uldall</a:t>
            </a:r>
            <a:r>
              <a:rPr lang="en-US" sz="3200" dirty="0" smtClean="0">
                <a:solidFill>
                  <a:srgbClr val="222222"/>
                </a:solidFill>
                <a:effectLst/>
                <a:latin typeface="Times New Roman" panose="02020603050405020304" pitchFamily="18" charset="0"/>
                <a:ea typeface="Calibri"/>
                <a:cs typeface="Times New Roman" panose="02020603050405020304" pitchFamily="18" charset="0"/>
              </a:rPr>
              <a:t> </a:t>
            </a:r>
            <a:r>
              <a:rPr lang="en-US" sz="3200" dirty="0" smtClean="0">
                <a:effectLst/>
                <a:latin typeface="Times New Roman" panose="02020603050405020304" pitchFamily="18" charset="0"/>
                <a:ea typeface="Calibri"/>
                <a:cs typeface="Times New Roman" panose="02020603050405020304" pitchFamily="18" charset="0"/>
              </a:rPr>
              <a:t>.</a:t>
            </a:r>
            <a:endParaRPr lang="ru-RU" sz="3200"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endParaRPr lang="en-US" sz="2800" dirty="0" smtClean="0">
              <a:effectLst/>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2800" dirty="0" smtClean="0">
                <a:latin typeface="Times New Roman" panose="02020603050405020304" pitchFamily="18" charset="0"/>
                <a:ea typeface="Calibri"/>
                <a:cs typeface="Times New Roman" panose="02020603050405020304" pitchFamily="18" charset="0"/>
              </a:rPr>
              <a:t>NB: </a:t>
            </a:r>
            <a:r>
              <a:rPr lang="en-US" sz="2800" dirty="0" smtClean="0">
                <a:effectLst/>
                <a:latin typeface="Times New Roman" panose="02020603050405020304" pitchFamily="18" charset="0"/>
                <a:ea typeface="Calibri"/>
                <a:cs typeface="Times New Roman" panose="02020603050405020304" pitchFamily="18" charset="0"/>
              </a:rPr>
              <a:t>The second and third views are rejected as purely idealistic conceptions which do not take into consideration the real human speech.</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41256104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5697" y="629003"/>
            <a:ext cx="8352928" cy="5543056"/>
          </a:xfrm>
          <a:prstGeom prst="rect">
            <a:avLst/>
          </a:prstGeom>
        </p:spPr>
        <p:txBody>
          <a:bodyPr wrap="square">
            <a:spAutoFit/>
          </a:bodyPr>
          <a:lstStyle/>
          <a:p>
            <a:pPr indent="180340" algn="just">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IV. The physical view</a:t>
            </a:r>
            <a:r>
              <a:rPr lang="en-US" sz="2800" dirty="0" smtClean="0">
                <a:effectLst/>
                <a:latin typeface="Times New Roman" panose="02020603050405020304" pitchFamily="18" charset="0"/>
                <a:ea typeface="Calibri"/>
                <a:cs typeface="Times New Roman" panose="02020603050405020304" pitchFamily="18" charset="0"/>
              </a:rPr>
              <a:t> regards </a:t>
            </a:r>
            <a:r>
              <a:rPr lang="en-US" sz="2800" i="1" dirty="0" smtClean="0">
                <a:effectLst/>
                <a:latin typeface="Times New Roman" panose="02020603050405020304" pitchFamily="18" charset="0"/>
                <a:ea typeface="Calibri"/>
                <a:cs typeface="Times New Roman" panose="02020603050405020304" pitchFamily="18" charset="0"/>
              </a:rPr>
              <a:t>the phoneme as a family of related sounds</a:t>
            </a:r>
            <a:r>
              <a:rPr lang="en-US" sz="2800" dirty="0" smtClean="0">
                <a:effectLst/>
                <a:latin typeface="Times New Roman" panose="02020603050405020304" pitchFamily="18" charset="0"/>
                <a:ea typeface="Calibri"/>
                <a:cs typeface="Times New Roman" panose="02020603050405020304" pitchFamily="18" charset="0"/>
              </a:rPr>
              <a:t> that have phonetic similarity and do not occur in the same phonetic context.</a:t>
            </a:r>
          </a:p>
          <a:p>
            <a:pPr indent="180340"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 </a:t>
            </a:r>
            <a:endParaRPr lang="ru-RU" sz="2800"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This conception was proposed by </a:t>
            </a:r>
            <a:r>
              <a:rPr lang="en-US" sz="2800" i="1" dirty="0" smtClean="0">
                <a:effectLst/>
                <a:latin typeface="Times New Roman" panose="02020603050405020304" pitchFamily="18" charset="0"/>
                <a:ea typeface="Calibri"/>
                <a:cs typeface="Times New Roman" panose="02020603050405020304" pitchFamily="18" charset="0"/>
              </a:rPr>
              <a:t>Daniel Jones </a:t>
            </a:r>
            <a:r>
              <a:rPr lang="en-US" sz="2800" dirty="0" smtClean="0">
                <a:effectLst/>
                <a:latin typeface="Times New Roman" panose="02020603050405020304" pitchFamily="18" charset="0"/>
                <a:ea typeface="Calibri"/>
                <a:cs typeface="Times New Roman" panose="02020603050405020304" pitchFamily="18" charset="0"/>
              </a:rPr>
              <a:t>and shared by American linguists </a:t>
            </a:r>
            <a:r>
              <a:rPr lang="en-US" sz="2800" i="1" dirty="0" smtClean="0">
                <a:effectLst/>
                <a:latin typeface="Times New Roman" panose="02020603050405020304" pitchFamily="18" charset="0"/>
                <a:ea typeface="Calibri"/>
                <a:cs typeface="Times New Roman" panose="02020603050405020304" pitchFamily="18" charset="0"/>
              </a:rPr>
              <a:t>Bernard Bloch and George Trager. </a:t>
            </a:r>
          </a:p>
          <a:p>
            <a:pPr indent="180340" algn="just">
              <a:lnSpc>
                <a:spcPct val="115000"/>
              </a:lnSpc>
              <a:spcAft>
                <a:spcPts val="0"/>
              </a:spcAft>
            </a:pPr>
            <a:endParaRPr lang="ru-RU" sz="2800" i="1"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2800" i="1" dirty="0" smtClean="0">
                <a:effectLst/>
                <a:latin typeface="Times New Roman" panose="02020603050405020304" pitchFamily="18" charset="0"/>
                <a:ea typeface="Calibri"/>
                <a:cs typeface="Times New Roman" panose="02020603050405020304" pitchFamily="18" charset="0"/>
              </a:rPr>
              <a:t>The lack of this approach</a:t>
            </a:r>
            <a:r>
              <a:rPr lang="en-US" sz="2800" dirty="0" smtClean="0">
                <a:effectLst/>
                <a:latin typeface="Times New Roman" panose="02020603050405020304" pitchFamily="18" charset="0"/>
                <a:ea typeface="Calibri"/>
                <a:cs typeface="Times New Roman" panose="02020603050405020304" pitchFamily="18" charset="0"/>
              </a:rPr>
              <a:t> is that it studies the phoneme from the point of view of its articulatory characteristics only without any regard to its functional aspects.</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0845503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993718"/>
            <a:ext cx="7992888" cy="4339650"/>
          </a:xfrm>
          <a:prstGeom prst="rect">
            <a:avLst/>
          </a:prstGeom>
        </p:spPr>
        <p:txBody>
          <a:bodyPr wrap="square">
            <a:spAutoFit/>
          </a:bodyPr>
          <a:lstStyle/>
          <a:p>
            <a:pPr indent="180340" algn="just">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V. </a:t>
            </a:r>
            <a:r>
              <a:rPr lang="en-US" sz="2800" dirty="0" smtClean="0">
                <a:effectLst/>
                <a:latin typeface="Times New Roman" panose="02020603050405020304" pitchFamily="18" charset="0"/>
                <a:ea typeface="Calibri"/>
                <a:cs typeface="Times New Roman" panose="02020603050405020304" pitchFamily="18" charset="0"/>
              </a:rPr>
              <a:t>According to </a:t>
            </a:r>
            <a:r>
              <a:rPr lang="en-US" sz="2800" b="1" dirty="0" smtClean="0">
                <a:effectLst/>
                <a:latin typeface="Times New Roman" panose="02020603050405020304" pitchFamily="18" charset="0"/>
                <a:ea typeface="Calibri"/>
                <a:cs typeface="Times New Roman" panose="02020603050405020304" pitchFamily="18" charset="0"/>
              </a:rPr>
              <a:t>the materialistic view,</a:t>
            </a:r>
            <a:r>
              <a:rPr lang="en-US" sz="2800" dirty="0" smtClean="0">
                <a:effectLst/>
                <a:latin typeface="Times New Roman" panose="02020603050405020304" pitchFamily="18" charset="0"/>
                <a:ea typeface="Calibri"/>
                <a:cs typeface="Times New Roman" panose="02020603050405020304" pitchFamily="18" charset="0"/>
              </a:rPr>
              <a:t> originated by Lev </a:t>
            </a:r>
            <a:r>
              <a:rPr lang="en-US" sz="2800" dirty="0" err="1" smtClean="0">
                <a:effectLst/>
                <a:latin typeface="Times New Roman" panose="02020603050405020304" pitchFamily="18" charset="0"/>
                <a:ea typeface="Calibri"/>
                <a:cs typeface="Times New Roman" panose="02020603050405020304" pitchFamily="18" charset="0"/>
              </a:rPr>
              <a:t>Volodymyrovych</a:t>
            </a:r>
            <a:r>
              <a:rPr lang="en-US" sz="2800" dirty="0" smtClean="0">
                <a:effectLst/>
                <a:latin typeface="Times New Roman" panose="02020603050405020304" pitchFamily="18" charset="0"/>
                <a:ea typeface="Calibri"/>
                <a:cs typeface="Times New Roman" panose="02020603050405020304" pitchFamily="18" charset="0"/>
              </a:rPr>
              <a:t> </a:t>
            </a:r>
            <a:r>
              <a:rPr lang="en-US" sz="2800" dirty="0" err="1" smtClean="0">
                <a:effectLst/>
                <a:latin typeface="Times New Roman" panose="02020603050405020304" pitchFamily="18" charset="0"/>
                <a:ea typeface="Calibri"/>
                <a:cs typeface="Times New Roman" panose="02020603050405020304" pitchFamily="18" charset="0"/>
              </a:rPr>
              <a:t>Shcherba</a:t>
            </a:r>
            <a:r>
              <a:rPr lang="en-US" sz="2800" dirty="0" smtClean="0">
                <a:effectLst/>
                <a:latin typeface="Times New Roman" panose="02020603050405020304" pitchFamily="18" charset="0"/>
                <a:ea typeface="Calibri"/>
                <a:cs typeface="Times New Roman" panose="02020603050405020304" pitchFamily="18" charset="0"/>
              </a:rPr>
              <a:t>, </a:t>
            </a:r>
            <a:r>
              <a:rPr lang="en-US" sz="2800" i="1" dirty="0" smtClean="0">
                <a:effectLst/>
                <a:latin typeface="Times New Roman" panose="02020603050405020304" pitchFamily="18" charset="0"/>
                <a:ea typeface="Calibri"/>
                <a:cs typeface="Times New Roman" panose="02020603050405020304" pitchFamily="18" charset="0"/>
              </a:rPr>
              <a:t>the phoneme is defined as a real, independent distinctive unit which has its material manifestation in the form of allophones</a:t>
            </a:r>
            <a:r>
              <a:rPr lang="en-US" sz="2800" dirty="0" smtClean="0">
                <a:effectLst/>
                <a:latin typeface="Times New Roman" panose="02020603050405020304" pitchFamily="18" charset="0"/>
                <a:ea typeface="Calibri"/>
                <a:cs typeface="Times New Roman" panose="02020603050405020304" pitchFamily="18" charset="0"/>
              </a:rPr>
              <a:t>. </a:t>
            </a:r>
          </a:p>
          <a:p>
            <a:pPr indent="180340" algn="just">
              <a:lnSpc>
                <a:spcPct val="115000"/>
              </a:lnSpc>
              <a:spcAft>
                <a:spcPts val="0"/>
              </a:spcAft>
            </a:pPr>
            <a:endParaRPr lang="en-US" sz="2800" dirty="0">
              <a:latin typeface="Times New Roman" panose="02020603050405020304" pitchFamily="18" charset="0"/>
              <a:ea typeface="Calibri"/>
              <a:cs typeface="Times New Roman" panose="02020603050405020304" pitchFamily="18" charset="0"/>
            </a:endParaRPr>
          </a:p>
          <a:p>
            <a:pPr indent="180340"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This view is widely recognized in modern phonology, its followers are Leo Zinder, Margaret </a:t>
            </a:r>
            <a:r>
              <a:rPr lang="en-US" sz="2400" dirty="0" err="1" smtClean="0">
                <a:effectLst/>
                <a:latin typeface="Times New Roman" panose="02020603050405020304" pitchFamily="18" charset="0"/>
                <a:ea typeface="Calibri"/>
                <a:cs typeface="Times New Roman" panose="02020603050405020304" pitchFamily="18" charset="0"/>
              </a:rPr>
              <a:t>Matusevich</a:t>
            </a:r>
            <a:r>
              <a:rPr lang="en-US" sz="2400" dirty="0" smtClean="0">
                <a:effectLst/>
                <a:latin typeface="Times New Roman" panose="02020603050405020304" pitchFamily="18" charset="0"/>
                <a:ea typeface="Calibri"/>
                <a:cs typeface="Times New Roman" panose="02020603050405020304" pitchFamily="18" charset="0"/>
              </a:rPr>
              <a:t>, Maria </a:t>
            </a:r>
            <a:r>
              <a:rPr lang="en-US" sz="2400" dirty="0" err="1" smtClean="0">
                <a:effectLst/>
                <a:latin typeface="Times New Roman" panose="02020603050405020304" pitchFamily="18" charset="0"/>
                <a:ea typeface="Calibri"/>
                <a:cs typeface="Times New Roman" panose="02020603050405020304" pitchFamily="18" charset="0"/>
              </a:rPr>
              <a:t>Sokolova</a:t>
            </a:r>
            <a:r>
              <a:rPr lang="en-US" sz="2400" dirty="0" smtClean="0">
                <a:effectLst/>
                <a:latin typeface="Times New Roman" panose="02020603050405020304" pitchFamily="18" charset="0"/>
                <a:ea typeface="Calibri"/>
                <a:cs typeface="Times New Roman" panose="02020603050405020304" pitchFamily="18" charset="0"/>
              </a:rPr>
              <a:t> and others.</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52967529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2012</Words>
  <Application>Microsoft Office PowerPoint</Application>
  <PresentationFormat>Экран (4:3)</PresentationFormat>
  <Paragraphs>197</Paragraphs>
  <Slides>30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The Functional Aspect of Speech Sounds.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The phonological analysis can be fulfilled within two steps: </vt:lpstr>
      <vt:lpstr>4.2. Distributional method of phonological analysis.   Phonemes of any language are discovered by rigid classification of all the sounds pronounced by native speakers according to the following laws of phonemic and allophonic distribution: </vt:lpstr>
      <vt:lpstr>Презентация PowerPoint</vt:lpstr>
      <vt:lpstr>Презентация PowerPoint</vt:lpstr>
      <vt:lpstr>Презентация PowerPoint</vt:lpstr>
      <vt:lpstr>Differences between  VOWELS (V) and CONSONANTS (C)</vt:lpstr>
      <vt:lpstr>Презентация PowerPoint</vt:lpstr>
      <vt:lpstr>Презентация PowerPoint</vt:lpstr>
      <vt:lpstr>Презентация PowerPoint</vt:lpstr>
      <vt:lpstr>A minimum vowel system of any language </vt:lpstr>
      <vt:lpstr>The most common vowel system  with 5 vowels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Sound adjustments in connected speech  can be summarized as follows: </vt:lpstr>
      <vt:lpstr>Презентация PowerPoint</vt:lpstr>
      <vt:lpstr>Презентация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Functional Aspect of Speech Sounds.</dc:title>
  <dc:creator>HP</dc:creator>
  <cp:lastModifiedBy>HP</cp:lastModifiedBy>
  <cp:revision>34</cp:revision>
  <dcterms:created xsi:type="dcterms:W3CDTF">2019-02-03T06:59:19Z</dcterms:created>
  <dcterms:modified xsi:type="dcterms:W3CDTF">2019-02-03T09:32:43Z</dcterms:modified>
</cp:coreProperties>
</file>