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77E343F6-09A2-460E-A1C5-DE4AB1D0BA72}" type="datetimeFigureOut">
              <a:rPr lang="ru-RU" smtClean="0"/>
              <a:t>17.08.2019</a:t>
            </a:fld>
            <a:endParaRPr lang="ru-RU" dirty="0"/>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dirty="0"/>
          </a:p>
        </p:txBody>
      </p:sp>
      <p:sp>
        <p:nvSpPr>
          <p:cNvPr id="29" name="Номер слайда 28"/>
          <p:cNvSpPr>
            <a:spLocks noGrp="1"/>
          </p:cNvSpPr>
          <p:nvPr>
            <p:ph type="sldNum" sz="quarter" idx="12"/>
          </p:nvPr>
        </p:nvSpPr>
        <p:spPr>
          <a:xfrm>
            <a:off x="1216152" y="6355080"/>
            <a:ext cx="1219200" cy="365760"/>
          </a:xfrm>
        </p:spPr>
        <p:txBody>
          <a:bodyPr/>
          <a:lstStyle/>
          <a:p>
            <a:fld id="{4E95F59F-2839-4DB6-A838-3BF1FBDB2833}" type="slidenum">
              <a:rPr lang="ru-RU" smtClean="0"/>
              <a:t>‹#›</a:t>
            </a:fld>
            <a:endParaRPr lang="ru-RU" dirty="0"/>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E95F59F-2839-4DB6-A838-3BF1FBDB2833}"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E95F59F-2839-4DB6-A838-3BF1FBDB2833}" type="slidenum">
              <a:rPr lang="ru-RU" smtClean="0"/>
              <a:t>‹#›</a:t>
            </a:fld>
            <a:endParaRPr lang="ru-RU" dirty="0"/>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4E95F59F-2839-4DB6-A838-3BF1FBDB2833}" type="slidenum">
              <a:rPr lang="ru-RU" smtClean="0"/>
              <a:t>‹#›</a:t>
            </a:fld>
            <a:endParaRPr lang="ru-RU" dirty="0"/>
          </a:p>
        </p:txBody>
      </p:sp>
      <p:sp>
        <p:nvSpPr>
          <p:cNvPr id="8" name="Объект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77E343F6-09A2-460E-A1C5-DE4AB1D0BA72}" type="datetimeFigureOut">
              <a:rPr lang="ru-RU" smtClean="0"/>
              <a:t>17.08.2019</a:t>
            </a:fld>
            <a:endParaRPr lang="ru-RU" dirty="0"/>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dirty="0"/>
          </a:p>
        </p:txBody>
      </p:sp>
      <p:sp>
        <p:nvSpPr>
          <p:cNvPr id="6" name="Номер слайда 5"/>
          <p:cNvSpPr>
            <a:spLocks noGrp="1"/>
          </p:cNvSpPr>
          <p:nvPr>
            <p:ph type="sldNum" sz="quarter" idx="12"/>
          </p:nvPr>
        </p:nvSpPr>
        <p:spPr>
          <a:xfrm>
            <a:off x="1069848" y="6355080"/>
            <a:ext cx="1520952" cy="365760"/>
          </a:xfrm>
        </p:spPr>
        <p:txBody>
          <a:bodyPr/>
          <a:lstStyle/>
          <a:p>
            <a:fld id="{4E95F59F-2839-4DB6-A838-3BF1FBDB2833}" type="slidenum">
              <a:rPr lang="ru-RU" smtClean="0"/>
              <a:t>‹#›</a:t>
            </a:fld>
            <a:endParaRPr lang="ru-RU" dirty="0"/>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E95F59F-2839-4DB6-A838-3BF1FBDB2833}" type="slidenum">
              <a:rPr lang="ru-RU" smtClean="0"/>
              <a:t>‹#›</a:t>
            </a:fld>
            <a:endParaRPr lang="ru-RU" dirty="0"/>
          </a:p>
        </p:txBody>
      </p:sp>
      <p:sp>
        <p:nvSpPr>
          <p:cNvPr id="9" name="Объект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4E95F59F-2839-4DB6-A838-3BF1FBDB2833}" type="slidenum">
              <a:rPr lang="ru-RU" smtClean="0"/>
              <a:t>‹#›</a:t>
            </a:fld>
            <a:endParaRPr lang="ru-RU" dirty="0"/>
          </a:p>
        </p:txBody>
      </p:sp>
      <p:sp>
        <p:nvSpPr>
          <p:cNvPr id="11" name="Объект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4E95F59F-2839-4DB6-A838-3BF1FBDB2833}" type="slidenum">
              <a:rPr lang="ru-RU" smtClean="0"/>
              <a:t>‹#›</a:t>
            </a:fld>
            <a:endParaRPr lang="ru-RU" dirty="0"/>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4E95F59F-2839-4DB6-A838-3BF1FBDB2833}" type="slidenum">
              <a:rPr lang="ru-RU" smtClean="0"/>
              <a:t>‹#›</a:t>
            </a:fld>
            <a:endParaRPr lang="ru-RU" dirty="0"/>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E95F59F-2839-4DB6-A838-3BF1FBDB2833}" type="slidenum">
              <a:rPr lang="ru-RU" smtClean="0"/>
              <a:t>‹#›</a:t>
            </a:fld>
            <a:endParaRPr lang="ru-RU" dirty="0"/>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Объект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7E343F6-09A2-460E-A1C5-DE4AB1D0BA72}" type="datetimeFigureOut">
              <a:rPr lang="ru-RU" smtClean="0"/>
              <a:t>17.08.2019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4E95F59F-2839-4DB6-A838-3BF1FBDB2833}" type="slidenum">
              <a:rPr lang="ru-RU" smtClean="0"/>
              <a:t>‹#›</a:t>
            </a:fld>
            <a:endParaRPr lang="ru-RU" dirty="0"/>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7E343F6-09A2-460E-A1C5-DE4AB1D0BA72}" type="datetimeFigureOut">
              <a:rPr lang="ru-RU" smtClean="0"/>
              <a:t>17.08.2019</a:t>
            </a:fld>
            <a:endParaRPr lang="ru-RU" dirty="0"/>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dirty="0"/>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E95F59F-2839-4DB6-A838-3BF1FBDB2833}" type="slidenum">
              <a:rPr lang="ru-RU" smtClean="0"/>
              <a:t>‹#›</a:t>
            </a:fld>
            <a:endParaRPr lang="ru-RU" dirty="0"/>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en-US" dirty="0" smtClean="0"/>
              <a:t>Early American literature</a:t>
            </a:r>
            <a:endParaRPr lang="ru-RU" dirty="0"/>
          </a:p>
        </p:txBody>
      </p:sp>
      <p:sp>
        <p:nvSpPr>
          <p:cNvPr id="3" name="Подзаголовок 2"/>
          <p:cNvSpPr>
            <a:spLocks noGrp="1"/>
          </p:cNvSpPr>
          <p:nvPr>
            <p:ph type="subTitle" idx="1"/>
          </p:nvPr>
        </p:nvSpPr>
        <p:spPr/>
        <p:txBody>
          <a:bodyPr/>
          <a:lstStyle/>
          <a:p>
            <a:pPr algn="ctr"/>
            <a:r>
              <a:rPr lang="en-US" dirty="0" smtClean="0"/>
              <a:t>(1600 – 1750)</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313459"/>
            <a:ext cx="49530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3764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A Description of New England</a:t>
            </a:r>
            <a:br>
              <a:rPr lang="en-US" dirty="0"/>
            </a:br>
            <a:r>
              <a:rPr lang="en-US" dirty="0" smtClean="0"/>
              <a:t>by JOHN SMITH (1615)</a:t>
            </a:r>
            <a:endParaRPr lang="ru-RU" dirty="0"/>
          </a:p>
        </p:txBody>
      </p:sp>
      <p:pic>
        <p:nvPicPr>
          <p:cNvPr id="8196" name="Picture 4"/>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444208" y="2348880"/>
            <a:ext cx="2592288"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971600" y="2204864"/>
            <a:ext cx="4572000" cy="3970318"/>
          </a:xfrm>
          <a:prstGeom prst="rect">
            <a:avLst/>
          </a:prstGeom>
        </p:spPr>
        <p:txBody>
          <a:bodyPr>
            <a:spAutoFit/>
          </a:bodyPr>
          <a:lstStyle/>
          <a:p>
            <a:r>
              <a:rPr lang="en-US" sz="2800" dirty="0" smtClean="0"/>
              <a:t>Smith stresses his ultimate purpose is to serve his country well and to encourage families and tradesmen and so on to go to New England because it will be of </a:t>
            </a:r>
            <a:r>
              <a:rPr lang="en-US" sz="2800" i="1" dirty="0" smtClean="0"/>
              <a:t>"incredible benefit to King and Country, Master and Servant."</a:t>
            </a:r>
            <a:endParaRPr lang="ru-RU" sz="2800" i="1" dirty="0"/>
          </a:p>
        </p:txBody>
      </p:sp>
    </p:spTree>
    <p:extLst>
      <p:ext uri="{BB962C8B-B14F-4D97-AF65-F5344CB8AC3E}">
        <p14:creationId xmlns:p14="http://schemas.microsoft.com/office/powerpoint/2010/main" val="7043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Spanish colonization of </a:t>
            </a:r>
            <a:r>
              <a:rPr lang="en-US" dirty="0"/>
              <a:t>A</a:t>
            </a:r>
            <a:r>
              <a:rPr lang="en-US" dirty="0" smtClean="0"/>
              <a:t>merica</a:t>
            </a:r>
            <a:endParaRPr lang="ru-RU" dirty="0"/>
          </a:p>
        </p:txBody>
      </p:sp>
      <p:sp>
        <p:nvSpPr>
          <p:cNvPr id="3" name="Объект 2"/>
          <p:cNvSpPr>
            <a:spLocks noGrp="1"/>
          </p:cNvSpPr>
          <p:nvPr>
            <p:ph sz="quarter" idx="1"/>
          </p:nvPr>
        </p:nvSpPr>
        <p:spPr>
          <a:xfrm>
            <a:off x="457200" y="1219200"/>
            <a:ext cx="3610744" cy="4937760"/>
          </a:xfrm>
        </p:spPr>
        <p:txBody>
          <a:bodyPr>
            <a:normAutofit fontScale="92500" lnSpcReduction="20000"/>
          </a:bodyPr>
          <a:lstStyle/>
          <a:p>
            <a:r>
              <a:rPr lang="en-US" dirty="0"/>
              <a:t>It started in 1492 when monarchs Isabella and Ferdinand financed the voyage of Christopher Columbus, resulting in Spanish contact with the Americas. The Pope gave Spain control over the Western Hemisphere in the 1494 Treaty of Tordesillas, and Spain colonized the Caribbean by roughly 1510.</a:t>
            </a:r>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1268760"/>
            <a:ext cx="5220072"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8450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The Netherlands.</a:t>
            </a:r>
            <a:r>
              <a:rPr lang="en-US" dirty="0"/>
              <a:t/>
            </a:r>
            <a:br>
              <a:rPr lang="en-US" dirty="0"/>
            </a:br>
            <a:r>
              <a:rPr lang="en-US" dirty="0"/>
              <a:t>The Dutch colonization of the </a:t>
            </a:r>
            <a:r>
              <a:rPr lang="en-US" dirty="0" smtClean="0"/>
              <a:t>Americas. </a:t>
            </a:r>
            <a:endParaRPr lang="ru-RU" dirty="0"/>
          </a:p>
        </p:txBody>
      </p:sp>
      <p:sp>
        <p:nvSpPr>
          <p:cNvPr id="3" name="Объект 2"/>
          <p:cNvSpPr>
            <a:spLocks noGrp="1"/>
          </p:cNvSpPr>
          <p:nvPr>
            <p:ph sz="quarter" idx="1"/>
          </p:nvPr>
        </p:nvSpPr>
        <p:spPr>
          <a:xfrm>
            <a:off x="457200" y="1219200"/>
            <a:ext cx="4330824" cy="4937760"/>
          </a:xfrm>
        </p:spPr>
        <p:txBody>
          <a:bodyPr>
            <a:normAutofit fontScale="92500"/>
          </a:bodyPr>
          <a:lstStyle/>
          <a:p>
            <a:r>
              <a:rPr lang="en-US" dirty="0" smtClean="0"/>
              <a:t>In </a:t>
            </a:r>
            <a:r>
              <a:rPr lang="en-US" dirty="0"/>
              <a:t>1609, two years after English settlers established the colony of Jamestown in Virginia, the Dutch East India Company hired English sailor Henry Hudson to find a northeast passage to India. </a:t>
            </a:r>
            <a:r>
              <a:rPr lang="en-US" dirty="0" smtClean="0"/>
              <a:t>The </a:t>
            </a:r>
            <a:r>
              <a:rPr lang="en-US" dirty="0"/>
              <a:t>Dutch involvement in North America started after Henry Hudson, sailing under a Dutch flag in </a:t>
            </a:r>
            <a:r>
              <a:rPr lang="en-US" dirty="0" smtClean="0"/>
              <a:t>1609.</a:t>
            </a:r>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268760"/>
            <a:ext cx="3605386" cy="4968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6747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French colonization of America</a:t>
            </a:r>
            <a:endParaRPr lang="ru-RU" dirty="0"/>
          </a:p>
        </p:txBody>
      </p:sp>
      <p:pic>
        <p:nvPicPr>
          <p:cNvPr id="1126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987824" y="1340768"/>
            <a:ext cx="6048672" cy="493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251520" y="1340768"/>
            <a:ext cx="2592288" cy="4524315"/>
          </a:xfrm>
          <a:prstGeom prst="rect">
            <a:avLst/>
          </a:prstGeom>
        </p:spPr>
        <p:txBody>
          <a:bodyPr wrap="square">
            <a:spAutoFit/>
          </a:bodyPr>
          <a:lstStyle/>
          <a:p>
            <a:r>
              <a:rPr lang="en-US" dirty="0" smtClean="0"/>
              <a:t>New France, French Nouvelle-France, (1534–1763), the French colonies of continental North America, initially embracing the shores of the St. Lawrence River, Newfoundland, and Acadia (Nova Scotia) but gradually expanding to include much of the Great Lakes region and parts of the trans-Appalachian West.</a:t>
            </a:r>
            <a:endParaRPr lang="ru-RU" dirty="0"/>
          </a:p>
        </p:txBody>
      </p:sp>
    </p:spTree>
    <p:extLst>
      <p:ext uri="{BB962C8B-B14F-4D97-AF65-F5344CB8AC3E}">
        <p14:creationId xmlns:p14="http://schemas.microsoft.com/office/powerpoint/2010/main" val="2732078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British colonization of America</a:t>
            </a:r>
            <a:endParaRPr lang="ru-RU" dirty="0"/>
          </a:p>
        </p:txBody>
      </p:sp>
      <p:pic>
        <p:nvPicPr>
          <p:cNvPr id="1229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139952" y="1268760"/>
            <a:ext cx="4862320" cy="493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95536" y="1340768"/>
            <a:ext cx="3528392" cy="3416320"/>
          </a:xfrm>
          <a:prstGeom prst="rect">
            <a:avLst/>
          </a:prstGeom>
        </p:spPr>
        <p:txBody>
          <a:bodyPr wrap="square">
            <a:spAutoFit/>
          </a:bodyPr>
          <a:lstStyle/>
          <a:p>
            <a:r>
              <a:rPr lang="en-US" dirty="0" smtClean="0"/>
              <a:t>British America included the British Empire's colonial territories in America from 1607 to 1783. These colonies were formally known as British America and the British West Indies before the Thirteen Colonies declared their independence in the American Revolutionary War (1775–1783) and formed the United States of America.</a:t>
            </a:r>
            <a:endParaRPr lang="ru-RU" dirty="0"/>
          </a:p>
        </p:txBody>
      </p:sp>
    </p:spTree>
    <p:extLst>
      <p:ext uri="{BB962C8B-B14F-4D97-AF65-F5344CB8AC3E}">
        <p14:creationId xmlns:p14="http://schemas.microsoft.com/office/powerpoint/2010/main" val="4044306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NEW ENGLAND</a:t>
            </a:r>
            <a:endParaRPr lang="ru-RU" dirty="0"/>
          </a:p>
        </p:txBody>
      </p:sp>
      <p:sp>
        <p:nvSpPr>
          <p:cNvPr id="3" name="Объект 2"/>
          <p:cNvSpPr>
            <a:spLocks noGrp="1"/>
          </p:cNvSpPr>
          <p:nvPr>
            <p:ph sz="quarter" idx="1"/>
          </p:nvPr>
        </p:nvSpPr>
        <p:spPr>
          <a:xfrm>
            <a:off x="395536" y="1700808"/>
            <a:ext cx="3312368" cy="4104456"/>
          </a:xfrm>
        </p:spPr>
        <p:txBody>
          <a:bodyPr>
            <a:normAutofit/>
          </a:bodyPr>
          <a:lstStyle/>
          <a:p>
            <a:r>
              <a:rPr lang="en-US" sz="2400" dirty="0"/>
              <a:t>New </a:t>
            </a:r>
            <a:r>
              <a:rPr lang="en-US" sz="2400" dirty="0" smtClean="0"/>
              <a:t>England is a </a:t>
            </a:r>
            <a:r>
              <a:rPr lang="en-US" sz="2400" dirty="0"/>
              <a:t>region, northeastern United States, including the states of Maine, New Hampshire, Vermont, Massachusetts, Rhode </a:t>
            </a:r>
            <a:r>
              <a:rPr lang="en-US" sz="2400" dirty="0" smtClean="0"/>
              <a:t>Island </a:t>
            </a:r>
            <a:r>
              <a:rPr lang="en-US" sz="2400" dirty="0"/>
              <a:t>and Connecticut.</a:t>
            </a:r>
            <a:endParaRPr lang="ru-RU" sz="2400"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268760"/>
            <a:ext cx="4873724"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6495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birth o American literature (1608)</a:t>
            </a:r>
            <a:endParaRPr lang="ru-RU" dirty="0"/>
          </a:p>
        </p:txBody>
      </p:sp>
      <p:sp>
        <p:nvSpPr>
          <p:cNvPr id="3" name="Объект 2"/>
          <p:cNvSpPr>
            <a:spLocks noGrp="1"/>
          </p:cNvSpPr>
          <p:nvPr>
            <p:ph sz="quarter" idx="1"/>
          </p:nvPr>
        </p:nvSpPr>
        <p:spPr>
          <a:xfrm>
            <a:off x="457200" y="1219200"/>
            <a:ext cx="4762872" cy="4937760"/>
          </a:xfrm>
        </p:spPr>
        <p:txBody>
          <a:bodyPr/>
          <a:lstStyle/>
          <a:p>
            <a:r>
              <a:rPr lang="en-US" dirty="0" smtClean="0">
                <a:effectLst>
                  <a:outerShdw blurRad="38100" dist="38100" dir="2700000" algn="tl">
                    <a:srgbClr val="000000">
                      <a:alpha val="43137"/>
                    </a:srgbClr>
                  </a:outerShdw>
                </a:effectLst>
              </a:rPr>
              <a:t>Captain John Smith </a:t>
            </a:r>
            <a:r>
              <a:rPr lang="en-US" dirty="0"/>
              <a:t>began writing soon after his arrival and in 1608 completed </a:t>
            </a:r>
            <a:r>
              <a:rPr lang="en-US" i="1" dirty="0"/>
              <a:t>A True Relation of Such Occurrences and Accidents of Note As Hath Happened in Virginia</a:t>
            </a:r>
            <a:r>
              <a:rPr lang="en-US" dirty="0"/>
              <a:t>, which many consider to be the first book written in English in the American colonies.</a:t>
            </a:r>
            <a:endParaRPr lang="ru-RU"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12776"/>
            <a:ext cx="3321918" cy="4540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6053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396280"/>
          </a:xfrm>
        </p:spPr>
        <p:txBody>
          <a:bodyPr>
            <a:normAutofit fontScale="90000"/>
          </a:bodyPr>
          <a:lstStyle/>
          <a:p>
            <a:r>
              <a:rPr lang="en-US" dirty="0" smtClean="0"/>
              <a:t>Puritanism </a:t>
            </a:r>
            <a:endParaRPr lang="ru-RU" dirty="0"/>
          </a:p>
        </p:txBody>
      </p:sp>
      <p:sp>
        <p:nvSpPr>
          <p:cNvPr id="3" name="Объект 2"/>
          <p:cNvSpPr>
            <a:spLocks noGrp="1"/>
          </p:cNvSpPr>
          <p:nvPr>
            <p:ph sz="quarter" idx="1"/>
          </p:nvPr>
        </p:nvSpPr>
        <p:spPr>
          <a:xfrm>
            <a:off x="457200" y="764704"/>
            <a:ext cx="4762872" cy="5544616"/>
          </a:xfrm>
        </p:spPr>
        <p:txBody>
          <a:bodyPr>
            <a:noAutofit/>
          </a:bodyPr>
          <a:lstStyle/>
          <a:p>
            <a:pPr marL="0" indent="0">
              <a:buNone/>
            </a:pPr>
            <a:r>
              <a:rPr lang="en-US" sz="2000" dirty="0" smtClean="0"/>
              <a:t>a </a:t>
            </a:r>
            <a:r>
              <a:rPr lang="en-US" sz="2000" dirty="0"/>
              <a:t>religious reform movement in the late 16th and 17th centuries that sought to “purify” the Church of England of remnants of the Roman Catholic “popery” that the Puritans claimed had been retained after the religious settlement reached early in the reign of Queen Elizabeth I. Puritans became noted in the 17th century for a spirit of moral and religious earnestness that informed their whole way of life, and they sought through church reform to make their lifestyle the pattern for the whole nation. Their efforts to transform the nation contributed both to civil war in England and to the founding of colonies in America as working models of the Puritan way of life.</a:t>
            </a:r>
            <a:endParaRPr lang="ru-RU" sz="20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052736"/>
            <a:ext cx="3960440"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3007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738336"/>
          </a:xfrm>
        </p:spPr>
        <p:txBody>
          <a:bodyPr/>
          <a:lstStyle/>
          <a:p>
            <a:pPr algn="ctr"/>
            <a:r>
              <a:rPr lang="en-US" dirty="0" smtClean="0"/>
              <a:t>Mayflower route</a:t>
            </a:r>
            <a:endParaRPr lang="ru-RU" dirty="0"/>
          </a:p>
        </p:txBody>
      </p:sp>
      <p:pic>
        <p:nvPicPr>
          <p:cNvPr id="1638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3370312"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1268760"/>
            <a:ext cx="5328592"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3804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Plymouth colony</a:t>
            </a:r>
            <a:endParaRPr lang="ru-RU" dirty="0"/>
          </a:p>
        </p:txBody>
      </p:sp>
      <p:sp>
        <p:nvSpPr>
          <p:cNvPr id="3" name="Объект 2"/>
          <p:cNvSpPr>
            <a:spLocks noGrp="1"/>
          </p:cNvSpPr>
          <p:nvPr>
            <p:ph sz="quarter" idx="1"/>
          </p:nvPr>
        </p:nvSpPr>
        <p:spPr/>
        <p:txBody>
          <a:bodyPr>
            <a:normAutofit fontScale="85000" lnSpcReduction="10000"/>
          </a:bodyPr>
          <a:lstStyle/>
          <a:p>
            <a:r>
              <a:rPr lang="en-US" dirty="0"/>
              <a:t>In September 1620, during the reign of King James I, a group of around 100 English men and women—many of them members of the English Separatist Church later known to history as the Pilgrims—set sail for the New World aboard the Mayflower. Two months later, the </a:t>
            </a:r>
            <a:r>
              <a:rPr lang="en-US" dirty="0" smtClean="0"/>
              <a:t>merchant </a:t>
            </a:r>
            <a:r>
              <a:rPr lang="en-US" dirty="0"/>
              <a:t>ship landed on the shores of Cape Cod, in present-day Massachusetts. </a:t>
            </a:r>
          </a:p>
          <a:p>
            <a:endParaRPr lang="en-US" dirty="0"/>
          </a:p>
          <a:p>
            <a:r>
              <a:rPr lang="en-US" dirty="0"/>
              <a:t>In late December, the Mayflower anchored at Plymouth Rock, where the pilgrims formed the first permanent settlement of Europeans in New England. Though more than half of the original settlers died during that grueling first winter, the survivors were able to secure peace treaties with neighboring Native American tribes and build a largely self-sufficient economy within five years. Plymouth was the first colonial settlement in New England.</a:t>
            </a:r>
            <a:endParaRPr lang="ru-RU" dirty="0"/>
          </a:p>
        </p:txBody>
      </p:sp>
    </p:spTree>
    <p:extLst>
      <p:ext uri="{BB962C8B-B14F-4D97-AF65-F5344CB8AC3E}">
        <p14:creationId xmlns:p14="http://schemas.microsoft.com/office/powerpoint/2010/main" val="617367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664"/>
            <a:ext cx="9144000"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5037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Mayflower Compact</a:t>
            </a:r>
            <a:endParaRPr lang="ru-RU" dirty="0"/>
          </a:p>
        </p:txBody>
      </p:sp>
      <p:pic>
        <p:nvPicPr>
          <p:cNvPr id="1741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300192" y="1340768"/>
            <a:ext cx="2497063"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611560" y="1340768"/>
            <a:ext cx="5436096" cy="2677656"/>
          </a:xfrm>
          <a:prstGeom prst="rect">
            <a:avLst/>
          </a:prstGeom>
        </p:spPr>
        <p:txBody>
          <a:bodyPr wrap="square">
            <a:spAutoFit/>
          </a:bodyPr>
          <a:lstStyle/>
          <a:p>
            <a:r>
              <a:rPr lang="en-US" sz="2400" dirty="0" smtClean="0"/>
              <a:t>Mayflower Compact, document signed on the English ship Mayflower on November 21, 1620, prior to its landing at Plymouth, Massachusetts. It was the first framework of government written and enacted in the territory that is now the United States of America.</a:t>
            </a:r>
            <a:endParaRPr lang="ru-RU" sz="2400" dirty="0"/>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4018423"/>
            <a:ext cx="5238750" cy="2824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10873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William Bradford “History of Plymouth Plantation, 1620 – 1647”</a:t>
            </a:r>
            <a:endParaRPr lang="ru-RU" dirty="0"/>
          </a:p>
        </p:txBody>
      </p:sp>
      <p:pic>
        <p:nvPicPr>
          <p:cNvPr id="18435"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156176" y="1412776"/>
            <a:ext cx="2762250" cy="4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539552" y="1268760"/>
            <a:ext cx="5616624" cy="4832092"/>
          </a:xfrm>
          <a:prstGeom prst="rect">
            <a:avLst/>
          </a:prstGeom>
        </p:spPr>
        <p:txBody>
          <a:bodyPr wrap="square">
            <a:spAutoFit/>
          </a:bodyPr>
          <a:lstStyle/>
          <a:p>
            <a:r>
              <a:rPr lang="en-US" sz="2800" dirty="0" smtClean="0"/>
              <a:t>“History of Plymouth Plantation” is a firsthand account of both the events leading up to the voyage of the Mayflower and the first twenty-five years of settlement in Plymouth, Massachusetts. It was written as a journal by William Bradford, a passenger on the Mayflower who also served multiple terms as Plymouth’s governor. </a:t>
            </a:r>
            <a:endParaRPr lang="ru-RU" sz="2800" dirty="0"/>
          </a:p>
        </p:txBody>
      </p:sp>
    </p:spTree>
    <p:extLst>
      <p:ext uri="{BB962C8B-B14F-4D97-AF65-F5344CB8AC3E}">
        <p14:creationId xmlns:p14="http://schemas.microsoft.com/office/powerpoint/2010/main" val="5664959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292079" y="260648"/>
            <a:ext cx="2304255"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4437112"/>
            <a:ext cx="2304256" cy="2061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2276872"/>
            <a:ext cx="2304255"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702715" y="2852936"/>
            <a:ext cx="4572000" cy="1323439"/>
          </a:xfrm>
          <a:prstGeom prst="rect">
            <a:avLst/>
          </a:prstGeom>
        </p:spPr>
        <p:txBody>
          <a:bodyPr>
            <a:spAutoFit/>
          </a:bodyPr>
          <a:lstStyle/>
          <a:p>
            <a:pPr algn="ctr"/>
            <a:r>
              <a:rPr lang="en-US" sz="4000" dirty="0" smtClean="0">
                <a:effectLst>
                  <a:outerShdw blurRad="38100" dist="38100" dir="2700000" algn="tl">
                    <a:srgbClr val="000000">
                      <a:alpha val="43137"/>
                    </a:srgbClr>
                  </a:outerShdw>
                </a:effectLst>
              </a:rPr>
              <a:t>John Cotton</a:t>
            </a:r>
            <a:br>
              <a:rPr lang="en-US" sz="4000" dirty="0" smtClean="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
        <p:nvSpPr>
          <p:cNvPr id="5" name="Прямоугольник 4"/>
          <p:cNvSpPr/>
          <p:nvPr/>
        </p:nvSpPr>
        <p:spPr>
          <a:xfrm>
            <a:off x="539552" y="5283168"/>
            <a:ext cx="4572000" cy="646331"/>
          </a:xfrm>
          <a:prstGeom prst="rect">
            <a:avLst/>
          </a:prstGeom>
        </p:spPr>
        <p:txBody>
          <a:bodyPr>
            <a:spAutoFit/>
          </a:bodyPr>
          <a:lstStyle/>
          <a:p>
            <a:pPr algn="ctr"/>
            <a:r>
              <a:rPr lang="en-US" sz="3600" dirty="0" smtClean="0">
                <a:effectLst>
                  <a:outerShdw blurRad="38100" dist="38100" dir="2700000" algn="tl">
                    <a:srgbClr val="000000">
                      <a:alpha val="43137"/>
                    </a:srgbClr>
                  </a:outerShdw>
                </a:effectLst>
              </a:rPr>
              <a:t>Roger Williams</a:t>
            </a:r>
            <a:endParaRPr lang="ru-RU" sz="3600" dirty="0">
              <a:effectLst>
                <a:outerShdw blurRad="38100" dist="38100" dir="2700000" algn="tl">
                  <a:srgbClr val="000000">
                    <a:alpha val="43137"/>
                  </a:srgbClr>
                </a:outerShdw>
              </a:effectLst>
            </a:endParaRPr>
          </a:p>
        </p:txBody>
      </p:sp>
      <p:sp>
        <p:nvSpPr>
          <p:cNvPr id="7" name="Прямоугольник 6"/>
          <p:cNvSpPr/>
          <p:nvPr/>
        </p:nvSpPr>
        <p:spPr>
          <a:xfrm>
            <a:off x="562325" y="764704"/>
            <a:ext cx="4572000" cy="1323439"/>
          </a:xfrm>
          <a:prstGeom prst="rect">
            <a:avLst/>
          </a:prstGeom>
        </p:spPr>
        <p:txBody>
          <a:bodyPr>
            <a:spAutoFit/>
          </a:bodyPr>
          <a:lstStyle/>
          <a:p>
            <a:pPr algn="ctr"/>
            <a:r>
              <a:rPr lang="en-US" sz="4000" dirty="0" smtClean="0">
                <a:effectLst>
                  <a:outerShdw blurRad="38100" dist="38100" dir="2700000" algn="tl">
                    <a:srgbClr val="000000">
                      <a:alpha val="43137"/>
                    </a:srgbClr>
                  </a:outerShdw>
                </a:effectLst>
              </a:rPr>
              <a:t>Thomas Hooker</a:t>
            </a:r>
            <a:br>
              <a:rPr lang="en-US" sz="4000" dirty="0" smtClean="0">
                <a:effectLst>
                  <a:outerShdw blurRad="38100" dist="38100" dir="2700000" algn="tl">
                    <a:srgbClr val="000000">
                      <a:alpha val="43137"/>
                    </a:srgbClr>
                  </a:outerShdw>
                </a:effectLst>
              </a:rPr>
            </a:br>
            <a:endParaRPr lang="ru-RU"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814465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American sermons and puritan poetry</a:t>
            </a:r>
            <a:endParaRPr lang="ru-RU" dirty="0"/>
          </a:p>
        </p:txBody>
      </p:sp>
      <p:sp>
        <p:nvSpPr>
          <p:cNvPr id="3" name="Объект 2"/>
          <p:cNvSpPr>
            <a:spLocks noGrp="1"/>
          </p:cNvSpPr>
          <p:nvPr>
            <p:ph sz="quarter" idx="1"/>
          </p:nvPr>
        </p:nvSpPr>
        <p:spPr/>
        <p:txBody>
          <a:bodyPr/>
          <a:lstStyle/>
          <a:p>
            <a:r>
              <a:rPr lang="en-US" dirty="0"/>
              <a:t>For all of the 17th and most of the 18th century, the sermon was the dominant literary form in the American colonies</a:t>
            </a:r>
            <a:r>
              <a:rPr lang="en-US" dirty="0" smtClean="0"/>
              <a:t>.</a:t>
            </a:r>
          </a:p>
          <a:p>
            <a:r>
              <a:rPr lang="en-US" dirty="0" smtClean="0"/>
              <a:t>A sermon is a </a:t>
            </a:r>
            <a:r>
              <a:rPr lang="en-US" dirty="0"/>
              <a:t>religious discourse delivered in public usually by a member of the clergy as a part of a worship </a:t>
            </a:r>
            <a:r>
              <a:rPr lang="en-US" dirty="0" smtClean="0"/>
              <a:t>service.</a:t>
            </a:r>
          </a:p>
          <a:p>
            <a:r>
              <a:rPr lang="en-US" dirty="0" smtClean="0"/>
              <a:t>The </a:t>
            </a:r>
            <a:r>
              <a:rPr lang="en-US" dirty="0"/>
              <a:t>Puritan sermon was a democratized scholastic lecture communicated in a </a:t>
            </a:r>
            <a:r>
              <a:rPr lang="en-US" dirty="0" smtClean="0"/>
              <a:t>translating </a:t>
            </a:r>
            <a:r>
              <a:rPr lang="en-US" dirty="0"/>
              <a:t>Scripture into meaning to be applied to practical polemics and </a:t>
            </a:r>
            <a:r>
              <a:rPr lang="en-US" dirty="0" smtClean="0"/>
              <a:t>living.</a:t>
            </a:r>
            <a:endParaRPr lang="ru-RU" dirty="0"/>
          </a:p>
        </p:txBody>
      </p:sp>
    </p:spTree>
    <p:extLst>
      <p:ext uri="{BB962C8B-B14F-4D97-AF65-F5344CB8AC3E}">
        <p14:creationId xmlns:p14="http://schemas.microsoft.com/office/powerpoint/2010/main" val="107433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“A model of Christian Charity”</a:t>
            </a:r>
            <a:br>
              <a:rPr lang="en-US" dirty="0" smtClean="0"/>
            </a:br>
            <a:r>
              <a:rPr lang="en-US" dirty="0" smtClean="0"/>
              <a:t>by John Winthrop</a:t>
            </a:r>
            <a:endParaRPr lang="ru-RU" dirty="0"/>
          </a:p>
        </p:txBody>
      </p:sp>
      <p:sp>
        <p:nvSpPr>
          <p:cNvPr id="4" name="Прямоугольник 3"/>
          <p:cNvSpPr/>
          <p:nvPr/>
        </p:nvSpPr>
        <p:spPr>
          <a:xfrm>
            <a:off x="611560" y="1556792"/>
            <a:ext cx="4896544" cy="4401205"/>
          </a:xfrm>
          <a:prstGeom prst="rect">
            <a:avLst/>
          </a:prstGeom>
        </p:spPr>
        <p:txBody>
          <a:bodyPr wrap="square">
            <a:spAutoFit/>
          </a:bodyPr>
          <a:lstStyle/>
          <a:p>
            <a:r>
              <a:rPr lang="en-US" sz="2800" i="1" dirty="0" smtClean="0"/>
              <a:t>“A Model of Christian Charity” </a:t>
            </a:r>
            <a:r>
              <a:rPr lang="en-US" sz="2800" dirty="0" smtClean="0"/>
              <a:t>is a 1630 sermon by Puritan layman and leader John Winthrop, who delivered on board of the ship “</a:t>
            </a:r>
            <a:r>
              <a:rPr lang="en-US" sz="2800" dirty="0" err="1" smtClean="0"/>
              <a:t>Arbella</a:t>
            </a:r>
            <a:r>
              <a:rPr lang="en-US" sz="2800" dirty="0" smtClean="0"/>
              <a:t>” while </a:t>
            </a:r>
            <a:r>
              <a:rPr lang="en-US" sz="2800" dirty="0" err="1" smtClean="0"/>
              <a:t>en</a:t>
            </a:r>
            <a:r>
              <a:rPr lang="en-US" sz="2800" dirty="0" smtClean="0"/>
              <a:t> route to the Massachusetts Bay Colony. It is also known as C</a:t>
            </a:r>
            <a:r>
              <a:rPr lang="en-US" sz="2800" i="1" dirty="0" smtClean="0"/>
              <a:t>ity upon a Hill</a:t>
            </a:r>
            <a:r>
              <a:rPr lang="en-US" sz="2800" dirty="0" smtClean="0"/>
              <a:t> and denotes the notion of American exceptionalism.</a:t>
            </a:r>
            <a:endParaRPr lang="ru-RU" sz="2800" dirty="0"/>
          </a:p>
        </p:txBody>
      </p:sp>
      <p:pic>
        <p:nvPicPr>
          <p:cNvPr id="20483"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508104" y="1556792"/>
            <a:ext cx="3240360"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9315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Sermon on the Mount </a:t>
            </a:r>
            <a:endParaRPr lang="ru-RU" dirty="0"/>
          </a:p>
        </p:txBody>
      </p:sp>
      <p:sp>
        <p:nvSpPr>
          <p:cNvPr id="3" name="Объект 2"/>
          <p:cNvSpPr>
            <a:spLocks noGrp="1"/>
          </p:cNvSpPr>
          <p:nvPr>
            <p:ph sz="quarter" idx="1"/>
          </p:nvPr>
        </p:nvSpPr>
        <p:spPr/>
        <p:txBody>
          <a:bodyPr/>
          <a:lstStyle/>
          <a:p>
            <a:r>
              <a:rPr lang="en-US" dirty="0"/>
              <a:t>14 “You are the light of the world. A town built on a hill cannot be hidden. </a:t>
            </a:r>
            <a:endParaRPr lang="en-US" dirty="0" smtClean="0"/>
          </a:p>
          <a:p>
            <a:r>
              <a:rPr lang="en-US" dirty="0" smtClean="0"/>
              <a:t>15 </a:t>
            </a:r>
            <a:r>
              <a:rPr lang="en-US" dirty="0"/>
              <a:t>Neither do people light a lamp and put it under a bowl. Instead they put it on its stand, and it gives light to everyone in the house. </a:t>
            </a:r>
            <a:endParaRPr lang="en-US" dirty="0" smtClean="0"/>
          </a:p>
          <a:p>
            <a:r>
              <a:rPr lang="en-US" dirty="0" smtClean="0"/>
              <a:t>16 </a:t>
            </a:r>
            <a:r>
              <a:rPr lang="en-US" dirty="0"/>
              <a:t>In the same way, let your light shine before others, that they may see your good deeds and glorify your Father in heaven</a:t>
            </a:r>
            <a:r>
              <a:rPr lang="en-US" dirty="0" smtClean="0"/>
              <a:t>.</a:t>
            </a:r>
          </a:p>
          <a:p>
            <a:pPr marL="0" indent="0" algn="r">
              <a:buNone/>
            </a:pPr>
            <a:r>
              <a:rPr lang="en-US" dirty="0"/>
              <a:t>Matthew 5:14-16</a:t>
            </a:r>
            <a:endParaRPr lang="ru-RU" dirty="0"/>
          </a:p>
        </p:txBody>
      </p:sp>
    </p:spTree>
    <p:extLst>
      <p:ext uri="{BB962C8B-B14F-4D97-AF65-F5344CB8AC3E}">
        <p14:creationId xmlns:p14="http://schemas.microsoft.com/office/powerpoint/2010/main" val="18972951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Puritan poetry</a:t>
            </a:r>
            <a:endParaRPr lang="ru-RU" dirty="0"/>
          </a:p>
        </p:txBody>
      </p:sp>
      <p:sp>
        <p:nvSpPr>
          <p:cNvPr id="3" name="Объект 2"/>
          <p:cNvSpPr>
            <a:spLocks noGrp="1"/>
          </p:cNvSpPr>
          <p:nvPr>
            <p:ph sz="quarter" idx="1"/>
          </p:nvPr>
        </p:nvSpPr>
        <p:spPr/>
        <p:txBody>
          <a:bodyPr/>
          <a:lstStyle/>
          <a:p>
            <a:r>
              <a:rPr lang="en-US" dirty="0" smtClean="0"/>
              <a:t>Edward Taylor (1642 – 1729)</a:t>
            </a:r>
          </a:p>
          <a:p>
            <a:endParaRPr lang="en-US" dirty="0" smtClean="0"/>
          </a:p>
          <a:p>
            <a:endParaRPr lang="en-US" dirty="0"/>
          </a:p>
          <a:p>
            <a:endParaRPr lang="en-US" dirty="0" smtClean="0"/>
          </a:p>
          <a:p>
            <a:endParaRPr lang="en-US" dirty="0"/>
          </a:p>
          <a:p>
            <a:endParaRPr lang="en-US" dirty="0" smtClean="0"/>
          </a:p>
          <a:p>
            <a:r>
              <a:rPr lang="en-US" dirty="0" smtClean="0"/>
              <a:t>Anne Bradstreet (1612 – 1672)</a:t>
            </a:r>
            <a:endParaRPr lang="ru-RU"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124744"/>
            <a:ext cx="2808312"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3639344"/>
            <a:ext cx="2808312" cy="2484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5953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8352928" cy="461665"/>
          </a:xfrm>
          <a:prstGeom prst="rect">
            <a:avLst/>
          </a:prstGeom>
        </p:spPr>
        <p:txBody>
          <a:bodyPr wrap="square">
            <a:spAutoFit/>
          </a:bodyPr>
          <a:lstStyle/>
          <a:p>
            <a:pPr algn="ctr"/>
            <a:r>
              <a:rPr lang="en-US" sz="2400" dirty="0">
                <a:effectLst>
                  <a:outerShdw blurRad="38100" dist="38100" dir="2700000" algn="tl">
                    <a:srgbClr val="000000">
                      <a:alpha val="43137"/>
                    </a:srgbClr>
                  </a:outerShdw>
                </a:effectLst>
              </a:rPr>
              <a:t>The Poetry of Anne Bradstreet</a:t>
            </a:r>
            <a:endParaRPr lang="ru-RU" sz="2400" dirty="0">
              <a:effectLst>
                <a:outerShdw blurRad="38100" dist="38100" dir="2700000" algn="tl">
                  <a:srgbClr val="000000">
                    <a:alpha val="43137"/>
                  </a:srgbClr>
                </a:outerShdw>
              </a:effectLst>
            </a:endParaRPr>
          </a:p>
        </p:txBody>
      </p:sp>
      <p:sp>
        <p:nvSpPr>
          <p:cNvPr id="3" name="Прямоугольник 2"/>
          <p:cNvSpPr/>
          <p:nvPr/>
        </p:nvSpPr>
        <p:spPr>
          <a:xfrm>
            <a:off x="827584" y="1340768"/>
            <a:ext cx="7488832" cy="4401205"/>
          </a:xfrm>
          <a:prstGeom prst="rect">
            <a:avLst/>
          </a:prstGeom>
        </p:spPr>
        <p:txBody>
          <a:bodyPr wrap="square">
            <a:spAutoFit/>
          </a:bodyPr>
          <a:lstStyle/>
          <a:p>
            <a:pPr algn="just"/>
            <a:r>
              <a:rPr lang="en-US" sz="2000" dirty="0"/>
              <a:t>Most of the poems included in Anne Bradstreet's first collection, </a:t>
            </a:r>
            <a:r>
              <a:rPr lang="en-US" sz="2000" i="1" dirty="0"/>
              <a:t>The Tenth Muse (1650), </a:t>
            </a:r>
            <a:r>
              <a:rPr lang="en-US" sz="2000" dirty="0"/>
              <a:t>were quite conventional in style and form, and dealt with history and politics. </a:t>
            </a:r>
            <a:endParaRPr lang="en-US" sz="2000" dirty="0" smtClean="0"/>
          </a:p>
          <a:p>
            <a:pPr algn="just"/>
            <a:endParaRPr lang="en-US" sz="2000" dirty="0" smtClean="0"/>
          </a:p>
          <a:p>
            <a:pPr algn="just"/>
            <a:r>
              <a:rPr lang="en-US" sz="2000" dirty="0"/>
              <a:t>The publishing success of </a:t>
            </a:r>
            <a:r>
              <a:rPr lang="en-US" sz="2000" i="1" dirty="0"/>
              <a:t>The Tenth Muse </a:t>
            </a:r>
            <a:r>
              <a:rPr lang="en-US" sz="2000" dirty="0"/>
              <a:t>seems to have given Anne Bradstreet more confidence in her writing. </a:t>
            </a:r>
            <a:r>
              <a:rPr lang="en-US" sz="2000" dirty="0" smtClean="0"/>
              <a:t>She </a:t>
            </a:r>
            <a:r>
              <a:rPr lang="en-US" sz="2000" dirty="0"/>
              <a:t>refers to this publication, and to her displeasure with being unable to make corrections to the poems herself before publication, in a later poem, </a:t>
            </a:r>
            <a:r>
              <a:rPr lang="en-US" sz="2000" i="1" dirty="0"/>
              <a:t>"The Author to Her </a:t>
            </a:r>
            <a:r>
              <a:rPr lang="en-US" sz="2000" i="1" dirty="0" smtClean="0"/>
              <a:t>Book“</a:t>
            </a:r>
            <a:r>
              <a:rPr lang="en-US" sz="2000" dirty="0" smtClean="0"/>
              <a:t>.</a:t>
            </a:r>
            <a:r>
              <a:rPr lang="en-US" sz="2000" i="1" dirty="0" smtClean="0"/>
              <a:t> </a:t>
            </a:r>
          </a:p>
          <a:p>
            <a:pPr algn="just"/>
            <a:endParaRPr lang="en-US" sz="2000" i="1" dirty="0" smtClean="0"/>
          </a:p>
          <a:p>
            <a:pPr algn="just"/>
            <a:r>
              <a:rPr lang="en-US" sz="2000" i="1" dirty="0" smtClean="0"/>
              <a:t>Her </a:t>
            </a:r>
            <a:r>
              <a:rPr lang="en-US" sz="2000" i="1" dirty="0"/>
              <a:t>style and form became less conventional</a:t>
            </a:r>
            <a:r>
              <a:rPr lang="en-US" sz="2000" dirty="0"/>
              <a:t>, and instead, </a:t>
            </a:r>
            <a:r>
              <a:rPr lang="en-US" sz="2000" i="1" dirty="0"/>
              <a:t>she wrote more personally and directly</a:t>
            </a:r>
            <a:r>
              <a:rPr lang="en-US" sz="2000" dirty="0"/>
              <a:t> — of her own experiences, of religion, of daily life, of her thoughts, of the New England landscape.</a:t>
            </a:r>
            <a:endParaRPr lang="ru-RU" sz="2000" dirty="0"/>
          </a:p>
        </p:txBody>
      </p:sp>
    </p:spTree>
    <p:extLst>
      <p:ext uri="{BB962C8B-B14F-4D97-AF65-F5344CB8AC3E}">
        <p14:creationId xmlns:p14="http://schemas.microsoft.com/office/powerpoint/2010/main" val="39488142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rPr>
              <a:t>Anne </a:t>
            </a:r>
            <a:r>
              <a:rPr lang="en-US" dirty="0">
                <a:effectLst>
                  <a:outerShdw blurRad="38100" dist="38100" dir="2700000" algn="tl">
                    <a:srgbClr val="000000">
                      <a:alpha val="43137"/>
                    </a:srgbClr>
                  </a:outerShdw>
                </a:effectLst>
              </a:rPr>
              <a:t>B</a:t>
            </a:r>
            <a:r>
              <a:rPr lang="en-US" dirty="0" smtClean="0">
                <a:effectLst>
                  <a:outerShdw blurRad="38100" dist="38100" dir="2700000" algn="tl">
                    <a:srgbClr val="000000">
                      <a:alpha val="43137"/>
                    </a:srgbClr>
                  </a:outerShdw>
                </a:effectLst>
              </a:rPr>
              <a:t>radstreet: Types of poetry</a:t>
            </a:r>
            <a:endParaRPr lang="ru-RU"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a:xfrm>
            <a:off x="457200" y="1219200"/>
            <a:ext cx="8229600" cy="5162128"/>
          </a:xfrm>
        </p:spPr>
        <p:txBody>
          <a:bodyPr>
            <a:normAutofit fontScale="77500" lnSpcReduction="20000"/>
          </a:bodyPr>
          <a:lstStyle/>
          <a:p>
            <a:r>
              <a:rPr lang="en-US" b="1" dirty="0" smtClean="0">
                <a:effectLst>
                  <a:outerShdw blurRad="38100" dist="38100" dir="2700000" algn="tl">
                    <a:srgbClr val="000000">
                      <a:alpha val="43137"/>
                    </a:srgbClr>
                  </a:outerShdw>
                </a:effectLst>
              </a:rPr>
              <a:t>Religious </a:t>
            </a:r>
            <a:r>
              <a:rPr lang="en-US" b="1" dirty="0">
                <a:effectLst>
                  <a:outerShdw blurRad="38100" dist="38100" dir="2700000" algn="tl">
                    <a:srgbClr val="000000">
                      <a:alpha val="43137"/>
                    </a:srgbClr>
                  </a:outerShdw>
                </a:effectLst>
              </a:rPr>
              <a:t>Meditations</a:t>
            </a:r>
          </a:p>
          <a:p>
            <a:r>
              <a:rPr lang="en-US" dirty="0"/>
              <a:t>Individual prayers from his own distress</a:t>
            </a:r>
          </a:p>
          <a:p>
            <a:r>
              <a:rPr lang="en-US" dirty="0"/>
              <a:t>Published after her death (not meant for public view)</a:t>
            </a:r>
          </a:p>
          <a:p>
            <a:r>
              <a:rPr lang="en-US" b="1" dirty="0">
                <a:effectLst>
                  <a:outerShdw blurRad="38100" dist="38100" dir="2700000" algn="tl">
                    <a:srgbClr val="000000">
                      <a:alpha val="43137"/>
                    </a:srgbClr>
                  </a:outerShdw>
                </a:effectLst>
              </a:rPr>
              <a:t>Domestic Poems</a:t>
            </a:r>
          </a:p>
          <a:p>
            <a:r>
              <a:rPr lang="en-US" dirty="0"/>
              <a:t>“Upon the Burning of Our House”</a:t>
            </a:r>
          </a:p>
          <a:p>
            <a:r>
              <a:rPr lang="en-US" b="1" dirty="0">
                <a:effectLst>
                  <a:outerShdw blurRad="38100" dist="38100" dir="2700000" algn="tl">
                    <a:srgbClr val="000000">
                      <a:alpha val="43137"/>
                    </a:srgbClr>
                  </a:outerShdw>
                </a:effectLst>
              </a:rPr>
              <a:t>Love Poems</a:t>
            </a:r>
          </a:p>
          <a:p>
            <a:r>
              <a:rPr lang="en-US" dirty="0"/>
              <a:t>“To My Dear and Loving Husband”</a:t>
            </a:r>
          </a:p>
          <a:p>
            <a:r>
              <a:rPr lang="en-US" b="1" dirty="0">
                <a:effectLst>
                  <a:outerShdw blurRad="38100" dist="38100" dir="2700000" algn="tl">
                    <a:srgbClr val="000000">
                      <a:alpha val="43137"/>
                    </a:srgbClr>
                  </a:outerShdw>
                </a:effectLst>
              </a:rPr>
              <a:t>Elegiac Poems</a:t>
            </a:r>
          </a:p>
          <a:p>
            <a:r>
              <a:rPr lang="en-US" dirty="0"/>
              <a:t>Epitaphs about her loved ones</a:t>
            </a:r>
          </a:p>
          <a:p>
            <a:r>
              <a:rPr lang="en-US" dirty="0"/>
              <a:t>“In Memory of My Dear Grandchild”</a:t>
            </a:r>
          </a:p>
          <a:p>
            <a:r>
              <a:rPr lang="en-US" b="1" dirty="0" smtClean="0">
                <a:effectLst>
                  <a:outerShdw blurRad="38100" dist="38100" dir="2700000" algn="tl">
                    <a:srgbClr val="000000">
                      <a:alpha val="43137"/>
                    </a:srgbClr>
                  </a:outerShdw>
                </a:effectLst>
              </a:rPr>
              <a:t>Contemplations</a:t>
            </a:r>
          </a:p>
          <a:p>
            <a:r>
              <a:rPr lang="en-US" dirty="0"/>
              <a:t>33 stanzas </a:t>
            </a:r>
          </a:p>
          <a:p>
            <a:r>
              <a:rPr lang="en-US" dirty="0"/>
              <a:t>Each was its own entity</a:t>
            </a:r>
          </a:p>
          <a:p>
            <a:r>
              <a:rPr lang="en-US" dirty="0"/>
              <a:t>All were interrelated</a:t>
            </a:r>
          </a:p>
          <a:p>
            <a:r>
              <a:rPr lang="en-US" dirty="0"/>
              <a:t>Expressed the poet’s recognition of God in nature (a rare subject at that time)</a:t>
            </a:r>
          </a:p>
          <a:p>
            <a:endParaRPr lang="en-US" b="1" dirty="0" smtClean="0">
              <a:effectLst>
                <a:outerShdw blurRad="38100" dist="38100" dir="2700000" algn="tl">
                  <a:srgbClr val="000000">
                    <a:alpha val="43137"/>
                  </a:srgbClr>
                </a:outerShdw>
              </a:effectLst>
            </a:endParaRPr>
          </a:p>
          <a:p>
            <a:endParaRPr lang="ru-RU" dirty="0"/>
          </a:p>
        </p:txBody>
      </p:sp>
    </p:spTree>
    <p:extLst>
      <p:ext uri="{BB962C8B-B14F-4D97-AF65-F5344CB8AC3E}">
        <p14:creationId xmlns:p14="http://schemas.microsoft.com/office/powerpoint/2010/main" val="20452872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Anne Bradstreet</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normAutofit fontScale="92500" lnSpcReduction="20000"/>
          </a:bodyPr>
          <a:lstStyle/>
          <a:p>
            <a:r>
              <a:rPr lang="en-US" i="1" dirty="0">
                <a:effectLst>
                  <a:outerShdw blurRad="38100" dist="38100" dir="2700000" algn="tl">
                    <a:srgbClr val="000000">
                      <a:alpha val="43137"/>
                    </a:srgbClr>
                  </a:outerShdw>
                </a:effectLst>
              </a:rPr>
              <a:t>Poetry reflects trials about her new circumstances in New World</a:t>
            </a:r>
          </a:p>
          <a:p>
            <a:r>
              <a:rPr lang="en-US" i="1" dirty="0">
                <a:effectLst>
                  <a:outerShdw blurRad="38100" dist="38100" dir="2700000" algn="tl">
                    <a:srgbClr val="000000">
                      <a:alpha val="43137"/>
                    </a:srgbClr>
                  </a:outerShdw>
                </a:effectLst>
              </a:rPr>
              <a:t>Sometimes questions truth &amp; spiritual matters accepted by her religious sect (Puritans).</a:t>
            </a:r>
          </a:p>
          <a:p>
            <a:r>
              <a:rPr lang="en-US" dirty="0"/>
              <a:t>Her poetry does not reflect the avenging God of the Puritans</a:t>
            </a:r>
          </a:p>
          <a:p>
            <a:r>
              <a:rPr lang="en-US" dirty="0"/>
              <a:t>Ideal of divine and tender love </a:t>
            </a:r>
            <a:r>
              <a:rPr lang="en-US" dirty="0" smtClean="0"/>
              <a:t>predominates</a:t>
            </a:r>
          </a:p>
          <a:p>
            <a:pPr marL="0" indent="0">
              <a:buNone/>
            </a:pPr>
            <a:endParaRPr lang="en-US" dirty="0"/>
          </a:p>
          <a:p>
            <a:pPr marL="0" indent="0" algn="r">
              <a:buNone/>
            </a:pPr>
            <a:r>
              <a:rPr lang="en-US" altLang="ru-RU" i="1" dirty="0"/>
              <a:t>I have often been perplexed that I have not found that constant joy in my pilgrimage and refreshing which I supposed most of the Servants of God have…Yet have I many times </a:t>
            </a:r>
            <a:r>
              <a:rPr lang="en-US" altLang="ru-RU" i="1" dirty="0" err="1"/>
              <a:t>sinkings</a:t>
            </a:r>
            <a:r>
              <a:rPr lang="en-US" altLang="ru-RU" i="1" dirty="0"/>
              <a:t> and </a:t>
            </a:r>
            <a:r>
              <a:rPr lang="en-US" altLang="ru-RU" i="1" dirty="0" err="1"/>
              <a:t>droopings</a:t>
            </a:r>
            <a:r>
              <a:rPr lang="en-US" altLang="ru-RU" i="1" dirty="0"/>
              <a:t>, and not enjoyed that felicity that sometimes I have done.  But when I have been in darkness and seen no light, yet have I desired to stay my self upon the Lord…”</a:t>
            </a:r>
          </a:p>
          <a:p>
            <a:pPr marL="0" indent="0" algn="r">
              <a:buNone/>
            </a:pPr>
            <a:endParaRPr lang="ru-RU" dirty="0"/>
          </a:p>
        </p:txBody>
      </p:sp>
    </p:spTree>
    <p:extLst>
      <p:ext uri="{BB962C8B-B14F-4D97-AF65-F5344CB8AC3E}">
        <p14:creationId xmlns:p14="http://schemas.microsoft.com/office/powerpoint/2010/main" val="2944097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Early </a:t>
            </a:r>
            <a:r>
              <a:rPr lang="en-US" dirty="0" smtClean="0"/>
              <a:t>American literature</a:t>
            </a:r>
            <a:endParaRPr lang="ru-RU" dirty="0"/>
          </a:p>
        </p:txBody>
      </p:sp>
      <p:sp>
        <p:nvSpPr>
          <p:cNvPr id="3" name="Объект 2"/>
          <p:cNvSpPr>
            <a:spLocks noGrp="1"/>
          </p:cNvSpPr>
          <p:nvPr>
            <p:ph sz="quarter" idx="1"/>
          </p:nvPr>
        </p:nvSpPr>
        <p:spPr>
          <a:xfrm>
            <a:off x="457200" y="2060848"/>
            <a:ext cx="8229600" cy="4096112"/>
          </a:xfrm>
        </p:spPr>
        <p:txBody>
          <a:bodyPr/>
          <a:lstStyle/>
          <a:p>
            <a:r>
              <a:rPr lang="en-US" dirty="0" smtClean="0"/>
              <a:t>Exploration of the New World.</a:t>
            </a:r>
          </a:p>
          <a:p>
            <a:r>
              <a:rPr lang="en-US" dirty="0" smtClean="0"/>
              <a:t>The birth of American literature.</a:t>
            </a:r>
          </a:p>
          <a:p>
            <a:r>
              <a:rPr lang="en-US" dirty="0" smtClean="0"/>
              <a:t>American sermons and puritan poetry.</a:t>
            </a:r>
            <a:endParaRPr lang="ru-RU" dirty="0"/>
          </a:p>
        </p:txBody>
      </p:sp>
    </p:spTree>
    <p:extLst>
      <p:ext uri="{BB962C8B-B14F-4D97-AF65-F5344CB8AC3E}">
        <p14:creationId xmlns:p14="http://schemas.microsoft.com/office/powerpoint/2010/main" val="8642375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Anne Bradstreet</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lstStyle/>
          <a:p>
            <a:r>
              <a:rPr lang="en-US" b="1" i="1" dirty="0">
                <a:effectLst>
                  <a:outerShdw blurRad="38100" dist="38100" dir="2700000" algn="tl">
                    <a:srgbClr val="000000">
                      <a:alpha val="43137"/>
                    </a:srgbClr>
                  </a:outerShdw>
                </a:effectLst>
              </a:rPr>
              <a:t>Characteristics of her works</a:t>
            </a:r>
          </a:p>
          <a:p>
            <a:r>
              <a:rPr lang="en-US" dirty="0"/>
              <a:t>Self-effacing “apology”</a:t>
            </a:r>
          </a:p>
          <a:p>
            <a:r>
              <a:rPr lang="en-US" dirty="0"/>
              <a:t>Preference for balance</a:t>
            </a:r>
          </a:p>
          <a:p>
            <a:r>
              <a:rPr lang="en-US" dirty="0"/>
              <a:t>Attachment to nature and the body</a:t>
            </a:r>
          </a:p>
          <a:p>
            <a:r>
              <a:rPr lang="en-US" dirty="0"/>
              <a:t>Humor &amp; irony </a:t>
            </a:r>
          </a:p>
          <a:p>
            <a:r>
              <a:rPr lang="en-US" dirty="0"/>
              <a:t>Historic and mythic heroines</a:t>
            </a:r>
          </a:p>
          <a:p>
            <a:r>
              <a:rPr lang="en-US" dirty="0"/>
              <a:t>Domestic as authoritative</a:t>
            </a:r>
          </a:p>
          <a:p>
            <a:r>
              <a:rPr lang="en-US" dirty="0"/>
              <a:t>Direct, simple language &amp; imagery</a:t>
            </a:r>
          </a:p>
          <a:p>
            <a:endParaRPr lang="ru-RU" dirty="0"/>
          </a:p>
        </p:txBody>
      </p:sp>
    </p:spTree>
    <p:extLst>
      <p:ext uri="{BB962C8B-B14F-4D97-AF65-F5344CB8AC3E}">
        <p14:creationId xmlns:p14="http://schemas.microsoft.com/office/powerpoint/2010/main" val="19981273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normAutofit lnSpcReduction="10000"/>
          </a:bodyPr>
          <a:lstStyle/>
          <a:p>
            <a:r>
              <a:rPr lang="en-US" dirty="0"/>
              <a:t>Although his poems were composed in the late 17th &amp; early 18th centuries, they were not made available to the reading public until over 200 years later.</a:t>
            </a:r>
          </a:p>
          <a:p>
            <a:r>
              <a:rPr lang="en-US" dirty="0"/>
              <a:t>Fundamental religious ideas were identical to those of John Calvin (Calvinism).</a:t>
            </a:r>
          </a:p>
          <a:p>
            <a:r>
              <a:rPr lang="en-US" dirty="0"/>
              <a:t>His library contained only one book of poetry: a copy of Anne Bradstreet’s collection.</a:t>
            </a:r>
          </a:p>
          <a:p>
            <a:r>
              <a:rPr lang="en-US" dirty="0"/>
              <a:t>His activities as a preacher in the wilderness takes on significance of his poetry.</a:t>
            </a:r>
          </a:p>
          <a:p>
            <a:r>
              <a:rPr lang="en-US" dirty="0" smtClean="0"/>
              <a:t>His </a:t>
            </a:r>
            <a:r>
              <a:rPr lang="en-US" dirty="0"/>
              <a:t>preaching so influenced his poetry that the poems lose their full importance if separated from his sermons.</a:t>
            </a:r>
          </a:p>
          <a:p>
            <a:endParaRPr lang="ru-RU" dirty="0"/>
          </a:p>
        </p:txBody>
      </p:sp>
    </p:spTree>
    <p:extLst>
      <p:ext uri="{BB962C8B-B14F-4D97-AF65-F5344CB8AC3E}">
        <p14:creationId xmlns:p14="http://schemas.microsoft.com/office/powerpoint/2010/main" val="29168702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lstStyle/>
          <a:p>
            <a:r>
              <a:rPr lang="en-US" b="1" i="1" dirty="0">
                <a:effectLst>
                  <a:outerShdw blurRad="38100" dist="38100" dir="2700000" algn="tl">
                    <a:srgbClr val="000000">
                      <a:alpha val="43137"/>
                    </a:srgbClr>
                  </a:outerShdw>
                </a:effectLst>
              </a:rPr>
              <a:t>2 groups of poems:</a:t>
            </a:r>
          </a:p>
          <a:p>
            <a:r>
              <a:rPr lang="en-US" dirty="0"/>
              <a:t>Preparatory Meditations</a:t>
            </a:r>
          </a:p>
          <a:p>
            <a:r>
              <a:rPr lang="en-US" dirty="0"/>
              <a:t>God’s Determinations</a:t>
            </a:r>
          </a:p>
          <a:p>
            <a:r>
              <a:rPr lang="en-US" b="1" i="1" dirty="0">
                <a:effectLst>
                  <a:outerShdw blurRad="38100" dist="38100" dir="2700000" algn="tl">
                    <a:srgbClr val="000000">
                      <a:alpha val="43137"/>
                    </a:srgbClr>
                  </a:outerShdw>
                </a:effectLst>
              </a:rPr>
              <a:t>Both groups (in different ways) promulgate his Puritan Calvinism.</a:t>
            </a:r>
          </a:p>
          <a:p>
            <a:r>
              <a:rPr lang="en-US" b="1" i="1" dirty="0">
                <a:effectLst>
                  <a:outerShdw blurRad="38100" dist="38100" dir="2700000" algn="tl">
                    <a:srgbClr val="000000">
                      <a:alpha val="43137"/>
                    </a:srgbClr>
                  </a:outerShdw>
                </a:effectLst>
              </a:rPr>
              <a:t>Employed a poetical style that was derived chiefly from 2 sources:</a:t>
            </a:r>
          </a:p>
          <a:p>
            <a:r>
              <a:rPr lang="en-US" dirty="0"/>
              <a:t>The Bible (esp. Song of Solomon &amp; Revelation)</a:t>
            </a:r>
          </a:p>
          <a:p>
            <a:r>
              <a:rPr lang="en-US" dirty="0"/>
              <a:t>Poetry he read as young schoolboy (John Donne &amp; other </a:t>
            </a:r>
            <a:r>
              <a:rPr lang="en-US" dirty="0" smtClean="0"/>
              <a:t>metaphysical poets)</a:t>
            </a:r>
            <a:endParaRPr lang="en-US" dirty="0"/>
          </a:p>
          <a:p>
            <a:endParaRPr lang="ru-RU" dirty="0"/>
          </a:p>
        </p:txBody>
      </p:sp>
    </p:spTree>
    <p:extLst>
      <p:ext uri="{BB962C8B-B14F-4D97-AF65-F5344CB8AC3E}">
        <p14:creationId xmlns:p14="http://schemas.microsoft.com/office/powerpoint/2010/main" val="28944395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lstStyle/>
          <a:p>
            <a:pPr>
              <a:lnSpc>
                <a:spcPct val="90000"/>
              </a:lnSpc>
            </a:pPr>
            <a:r>
              <a:rPr lang="en-US" altLang="ru-RU" dirty="0"/>
              <a:t>Collection of sermons “</a:t>
            </a:r>
            <a:r>
              <a:rPr lang="en-US" altLang="ru-RU" dirty="0" err="1"/>
              <a:t>Christographia</a:t>
            </a:r>
            <a:r>
              <a:rPr lang="en-US" altLang="ru-RU" dirty="0"/>
              <a:t>”</a:t>
            </a:r>
          </a:p>
          <a:p>
            <a:pPr>
              <a:lnSpc>
                <a:spcPct val="90000"/>
              </a:lnSpc>
            </a:pPr>
            <a:r>
              <a:rPr lang="en-US" altLang="ru-RU" dirty="0"/>
              <a:t>Composed sermons at 6-week intervals</a:t>
            </a:r>
          </a:p>
          <a:p>
            <a:pPr lvl="1">
              <a:lnSpc>
                <a:spcPct val="90000"/>
              </a:lnSpc>
            </a:pPr>
            <a:r>
              <a:rPr lang="en-US" altLang="ru-RU" dirty="0"/>
              <a:t>After each one – before delivering it – he composed the poetic meditation.</a:t>
            </a:r>
          </a:p>
          <a:p>
            <a:pPr>
              <a:lnSpc>
                <a:spcPct val="90000"/>
              </a:lnSpc>
            </a:pPr>
            <a:r>
              <a:rPr lang="en-US" altLang="ru-RU" dirty="0"/>
              <a:t>Regarded his meditations as sacramental acts of private devotion &amp; worship.</a:t>
            </a:r>
          </a:p>
          <a:p>
            <a:pPr lvl="1">
              <a:lnSpc>
                <a:spcPct val="90000"/>
              </a:lnSpc>
            </a:pPr>
            <a:r>
              <a:rPr lang="en-US" altLang="ru-RU" dirty="0"/>
              <a:t>Used them for the cleansing of his soul &amp; to put him in the correct spiritual frame of mind</a:t>
            </a:r>
          </a:p>
          <a:p>
            <a:pPr lvl="2">
              <a:lnSpc>
                <a:spcPct val="90000"/>
              </a:lnSpc>
            </a:pPr>
            <a:r>
              <a:rPr lang="en-US" altLang="ru-RU" dirty="0"/>
              <a:t>In preparation for administering Lord’s Supper</a:t>
            </a:r>
          </a:p>
          <a:p>
            <a:pPr lvl="2">
              <a:lnSpc>
                <a:spcPct val="90000"/>
              </a:lnSpc>
            </a:pPr>
            <a:r>
              <a:rPr lang="en-US" altLang="ru-RU" dirty="0"/>
              <a:t>In preparation for his eternal heavenly union with Christ</a:t>
            </a:r>
          </a:p>
          <a:p>
            <a:endParaRPr lang="ru-RU" dirty="0"/>
          </a:p>
        </p:txBody>
      </p:sp>
    </p:spTree>
    <p:extLst>
      <p:ext uri="{BB962C8B-B14F-4D97-AF65-F5344CB8AC3E}">
        <p14:creationId xmlns:p14="http://schemas.microsoft.com/office/powerpoint/2010/main" val="30423115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normAutofit fontScale="92500"/>
          </a:bodyPr>
          <a:lstStyle/>
          <a:p>
            <a:r>
              <a:rPr lang="en-US" altLang="ru-RU" dirty="0"/>
              <a:t>Primarily were addressed to God or to Christ (and not to any other reader, public or private).</a:t>
            </a:r>
          </a:p>
          <a:p>
            <a:r>
              <a:rPr lang="en-US" altLang="ru-RU" dirty="0"/>
              <a:t>More than 200 preparatory meditations preserved </a:t>
            </a:r>
          </a:p>
          <a:p>
            <a:pPr marL="742950" lvl="1" indent="-285750"/>
            <a:r>
              <a:rPr lang="en-US" altLang="ru-RU" dirty="0"/>
              <a:t>All are entirely religious in subject matter.</a:t>
            </a:r>
          </a:p>
          <a:p>
            <a:pPr marL="742950" lvl="1" indent="-285750"/>
            <a:r>
              <a:rPr lang="en-US" altLang="ru-RU" dirty="0"/>
              <a:t>Motivated by poet’s sincere and intense religious beliefs.</a:t>
            </a:r>
          </a:p>
          <a:p>
            <a:r>
              <a:rPr lang="en-US" altLang="ru-RU" dirty="0"/>
              <a:t>Meditations</a:t>
            </a:r>
          </a:p>
          <a:p>
            <a:pPr marL="742950" lvl="1" indent="-285750"/>
            <a:r>
              <a:rPr lang="en-US" altLang="ru-RU" dirty="0"/>
              <a:t>Are what their title suggests: an act of contemplation expressing profound &amp; pious emotions.</a:t>
            </a:r>
          </a:p>
          <a:p>
            <a:pPr marL="742950" lvl="1" indent="-285750"/>
            <a:r>
              <a:rPr lang="en-US" altLang="ru-RU" dirty="0"/>
              <a:t>According to Louis </a:t>
            </a:r>
            <a:r>
              <a:rPr lang="en-US" altLang="ru-RU" dirty="0" err="1"/>
              <a:t>Marz</a:t>
            </a:r>
            <a:r>
              <a:rPr lang="en-US" altLang="ru-RU" dirty="0"/>
              <a:t>, in </a:t>
            </a:r>
            <a:r>
              <a:rPr lang="en-US" altLang="ru-RU" i="1" dirty="0"/>
              <a:t>The Meditative Poem: An Anthology of 17</a:t>
            </a:r>
            <a:r>
              <a:rPr lang="en-US" altLang="ru-RU" i="1" baseline="30000" dirty="0"/>
              <a:t>th</a:t>
            </a:r>
            <a:r>
              <a:rPr lang="en-US" altLang="ru-RU" i="1" dirty="0"/>
              <a:t> Century Verse</a:t>
            </a:r>
            <a:r>
              <a:rPr lang="en-US" altLang="ru-RU" dirty="0"/>
              <a:t>, the poem’s </a:t>
            </a:r>
            <a:r>
              <a:rPr lang="en-US" altLang="ru-RU" i="1" dirty="0"/>
              <a:t>“central meditative action consists of an interior drama, in which a man projects a self upon a mental stage, and there comes to understand that self in the light of a divine presence.”</a:t>
            </a:r>
          </a:p>
          <a:p>
            <a:endParaRPr lang="ru-RU" dirty="0"/>
          </a:p>
        </p:txBody>
      </p:sp>
    </p:spTree>
    <p:extLst>
      <p:ext uri="{BB962C8B-B14F-4D97-AF65-F5344CB8AC3E}">
        <p14:creationId xmlns:p14="http://schemas.microsoft.com/office/powerpoint/2010/main" val="42720938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normAutofit fontScale="92500" lnSpcReduction="20000"/>
          </a:bodyPr>
          <a:lstStyle/>
          <a:p>
            <a:r>
              <a:rPr lang="en-US" altLang="ru-RU" dirty="0"/>
              <a:t>Taylor frequently begins his meditations with an intellectual or reasoned consideration of his condition or a Biblical verse before feeling an emotional intensity, sometimes ecstasy, that comes with the understanding of God’s greatness and/or his own confidence of being one of the saved.</a:t>
            </a:r>
          </a:p>
          <a:p>
            <a:r>
              <a:rPr lang="en-US" altLang="ru-RU" dirty="0"/>
              <a:t>His poetic imagination springs from his religious struggle and faith</a:t>
            </a:r>
            <a:r>
              <a:rPr lang="en-US" altLang="ru-RU" dirty="0" smtClean="0"/>
              <a:t>.</a:t>
            </a:r>
          </a:p>
          <a:p>
            <a:r>
              <a:rPr lang="en-US" altLang="ru-RU" dirty="0"/>
              <a:t>Meditations</a:t>
            </a:r>
          </a:p>
          <a:p>
            <a:pPr marL="742950" lvl="1" indent="-285750"/>
            <a:r>
              <a:rPr lang="en-US" altLang="ru-RU" dirty="0"/>
              <a:t>Followed clearly defined organizational method</a:t>
            </a:r>
          </a:p>
          <a:p>
            <a:pPr marL="1038225" lvl="2" indent="-285750"/>
            <a:r>
              <a:rPr lang="en-US" altLang="ru-RU" dirty="0"/>
              <a:t>Rely on the same structure</a:t>
            </a:r>
          </a:p>
          <a:p>
            <a:pPr marL="1331913" lvl="3" indent="-285750"/>
            <a:r>
              <a:rPr lang="en-US" altLang="ru-RU" dirty="0"/>
              <a:t>6-line stanzas</a:t>
            </a:r>
          </a:p>
          <a:p>
            <a:pPr marL="1331913" lvl="3" indent="-285750"/>
            <a:r>
              <a:rPr lang="en-US" altLang="ru-RU" dirty="0"/>
              <a:t>Iambic pentameter</a:t>
            </a:r>
          </a:p>
          <a:p>
            <a:pPr marL="1331913" lvl="3" indent="-285750"/>
            <a:r>
              <a:rPr lang="en-US" altLang="ru-RU" i="1" dirty="0" err="1"/>
              <a:t>ababcc</a:t>
            </a:r>
            <a:r>
              <a:rPr lang="en-US" altLang="ru-RU" dirty="0"/>
              <a:t> rhyme scheme</a:t>
            </a:r>
          </a:p>
          <a:p>
            <a:pPr marL="1038225" lvl="2" indent="-285750"/>
            <a:r>
              <a:rPr lang="en-US" altLang="ru-RU" dirty="0"/>
              <a:t> </a:t>
            </a:r>
            <a:r>
              <a:rPr lang="en-US" altLang="ru-RU" dirty="0" smtClean="0"/>
              <a:t>Suggests </a:t>
            </a:r>
            <a:r>
              <a:rPr lang="en-US" altLang="ru-RU" dirty="0"/>
              <a:t>that writing poetry is a ritualistic activity</a:t>
            </a:r>
          </a:p>
          <a:p>
            <a:pPr marL="1331913" lvl="3" indent="-285750"/>
            <a:r>
              <a:rPr lang="en-US" altLang="ru-RU" dirty="0"/>
              <a:t>a means to an end and not an end itself</a:t>
            </a:r>
          </a:p>
          <a:p>
            <a:endParaRPr lang="ru-RU" dirty="0"/>
          </a:p>
        </p:txBody>
      </p:sp>
    </p:spTree>
    <p:extLst>
      <p:ext uri="{BB962C8B-B14F-4D97-AF65-F5344CB8AC3E}">
        <p14:creationId xmlns:p14="http://schemas.microsoft.com/office/powerpoint/2010/main" val="30416593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normAutofit fontScale="92500" lnSpcReduction="20000"/>
          </a:bodyPr>
          <a:lstStyle/>
          <a:p>
            <a:r>
              <a:rPr lang="en-US" altLang="ru-RU" dirty="0"/>
              <a:t>Meditations</a:t>
            </a:r>
          </a:p>
          <a:p>
            <a:pPr marL="742950" lvl="1" indent="-285750"/>
            <a:r>
              <a:rPr lang="en-US" altLang="ru-RU" dirty="0"/>
              <a:t>Followed clearly defined organizational method</a:t>
            </a:r>
          </a:p>
          <a:p>
            <a:pPr marL="1038225" lvl="2" indent="-285750"/>
            <a:r>
              <a:rPr lang="en-US" altLang="ru-RU" dirty="0"/>
              <a:t>Involved 3 faculties of the soul</a:t>
            </a:r>
          </a:p>
          <a:p>
            <a:pPr marL="1493838" lvl="3" indent="-285750">
              <a:buFont typeface="Wingdings" panose="05000000000000000000" pitchFamily="2" charset="2"/>
              <a:buChar char="q"/>
            </a:pPr>
            <a:r>
              <a:rPr lang="en-US" altLang="ru-RU" dirty="0"/>
              <a:t>Memory</a:t>
            </a:r>
          </a:p>
          <a:p>
            <a:pPr marL="1493838" lvl="3" indent="-285750">
              <a:buFont typeface="Wingdings" panose="05000000000000000000" pitchFamily="2" charset="2"/>
              <a:buChar char="q"/>
            </a:pPr>
            <a:r>
              <a:rPr lang="en-US" altLang="ru-RU" dirty="0"/>
              <a:t>Understanding</a:t>
            </a:r>
          </a:p>
          <a:p>
            <a:pPr marL="1493838" lvl="3" indent="-285750">
              <a:buFont typeface="Wingdings" panose="05000000000000000000" pitchFamily="2" charset="2"/>
              <a:buChar char="q"/>
            </a:pPr>
            <a:r>
              <a:rPr lang="en-US" altLang="ru-RU" dirty="0" smtClean="0"/>
              <a:t>Will</a:t>
            </a:r>
          </a:p>
          <a:p>
            <a:pPr>
              <a:lnSpc>
                <a:spcPct val="90000"/>
              </a:lnSpc>
            </a:pPr>
            <a:r>
              <a:rPr lang="en-US" altLang="ru-RU" dirty="0"/>
              <a:t>Meditations</a:t>
            </a:r>
          </a:p>
          <a:p>
            <a:pPr marL="742950" lvl="1" indent="-285750">
              <a:lnSpc>
                <a:spcPct val="90000"/>
              </a:lnSpc>
            </a:pPr>
            <a:r>
              <a:rPr lang="en-US" altLang="ru-RU" dirty="0"/>
              <a:t>Subject matter is heavenly doctrine supplied by the </a:t>
            </a:r>
            <a:r>
              <a:rPr lang="en-US" altLang="ru-RU" b="1" dirty="0"/>
              <a:t>memory</a:t>
            </a:r>
          </a:p>
          <a:p>
            <a:pPr marL="742950" lvl="1" indent="-285750">
              <a:lnSpc>
                <a:spcPct val="90000"/>
              </a:lnSpc>
            </a:pPr>
            <a:r>
              <a:rPr lang="en-US" altLang="ru-RU" dirty="0"/>
              <a:t>This doctrine is analyzed &amp; comprehended by the </a:t>
            </a:r>
            <a:r>
              <a:rPr lang="en-US" altLang="ru-RU" b="1" dirty="0"/>
              <a:t>understanding</a:t>
            </a:r>
            <a:r>
              <a:rPr lang="en-US" altLang="ru-RU" dirty="0"/>
              <a:t> or reason</a:t>
            </a:r>
          </a:p>
          <a:p>
            <a:pPr marL="742950" lvl="1" indent="-285750">
              <a:lnSpc>
                <a:spcPct val="90000"/>
              </a:lnSpc>
            </a:pPr>
            <a:r>
              <a:rPr lang="en-US" altLang="ru-RU" dirty="0"/>
              <a:t>Once understood, the affections of the </a:t>
            </a:r>
            <a:r>
              <a:rPr lang="en-US" altLang="ru-RU" b="1" dirty="0"/>
              <a:t>will </a:t>
            </a:r>
            <a:r>
              <a:rPr lang="en-US" altLang="ru-RU" dirty="0"/>
              <a:t>(emotions) are aroused in this order:</a:t>
            </a:r>
          </a:p>
          <a:p>
            <a:pPr marL="1143000" lvl="2">
              <a:lnSpc>
                <a:spcPct val="90000"/>
              </a:lnSpc>
            </a:pPr>
            <a:r>
              <a:rPr lang="en-US" altLang="ru-RU" b="1" dirty="0"/>
              <a:t>Love</a:t>
            </a:r>
          </a:p>
          <a:p>
            <a:pPr marL="1143000" lvl="2">
              <a:lnSpc>
                <a:spcPct val="90000"/>
              </a:lnSpc>
            </a:pPr>
            <a:r>
              <a:rPr lang="en-US" altLang="ru-RU" b="1" dirty="0"/>
              <a:t>Desire</a:t>
            </a:r>
          </a:p>
          <a:p>
            <a:pPr marL="1143000" lvl="2">
              <a:lnSpc>
                <a:spcPct val="90000"/>
              </a:lnSpc>
            </a:pPr>
            <a:r>
              <a:rPr lang="en-US" altLang="ru-RU" b="1" dirty="0"/>
              <a:t>Hope</a:t>
            </a:r>
          </a:p>
          <a:p>
            <a:pPr marL="1143000" lvl="2">
              <a:lnSpc>
                <a:spcPct val="90000"/>
              </a:lnSpc>
            </a:pPr>
            <a:r>
              <a:rPr lang="en-US" altLang="ru-RU" b="1" dirty="0"/>
              <a:t>Courage</a:t>
            </a:r>
          </a:p>
          <a:p>
            <a:pPr marL="1143000" lvl="2">
              <a:lnSpc>
                <a:spcPct val="90000"/>
              </a:lnSpc>
            </a:pPr>
            <a:r>
              <a:rPr lang="en-US" altLang="ru-RU" b="1" dirty="0"/>
              <a:t>Joy</a:t>
            </a:r>
          </a:p>
          <a:p>
            <a:pPr marL="1208088" lvl="3" indent="0">
              <a:buNone/>
            </a:pPr>
            <a:endParaRPr lang="en-US" altLang="ru-RU" dirty="0"/>
          </a:p>
          <a:p>
            <a:endParaRPr lang="ru-RU" dirty="0"/>
          </a:p>
        </p:txBody>
      </p:sp>
    </p:spTree>
    <p:extLst>
      <p:ext uri="{BB962C8B-B14F-4D97-AF65-F5344CB8AC3E}">
        <p14:creationId xmlns:p14="http://schemas.microsoft.com/office/powerpoint/2010/main" val="37854833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b="1" dirty="0">
                <a:effectLst>
                  <a:outerShdw blurRad="38100" dist="38100" dir="2700000" algn="tl">
                    <a:srgbClr val="000000">
                      <a:alpha val="43137"/>
                    </a:srgbClr>
                  </a:outerShdw>
                </a:effectLst>
              </a:rPr>
              <a:t>Edward Taylor</a:t>
            </a:r>
            <a:endParaRPr lang="ru-RU" b="1" dirty="0">
              <a:effectLst>
                <a:outerShdw blurRad="38100" dist="38100" dir="2700000" algn="tl">
                  <a:srgbClr val="000000">
                    <a:alpha val="43137"/>
                  </a:srgbClr>
                </a:outerShdw>
              </a:effectLst>
            </a:endParaRPr>
          </a:p>
        </p:txBody>
      </p:sp>
      <p:sp>
        <p:nvSpPr>
          <p:cNvPr id="3" name="Объект 2"/>
          <p:cNvSpPr>
            <a:spLocks noGrp="1"/>
          </p:cNvSpPr>
          <p:nvPr>
            <p:ph sz="quarter" idx="1"/>
          </p:nvPr>
        </p:nvSpPr>
        <p:spPr/>
        <p:txBody>
          <a:bodyPr/>
          <a:lstStyle/>
          <a:p>
            <a:r>
              <a:rPr lang="en-US" altLang="ru-RU" dirty="0"/>
              <a:t>Meditations</a:t>
            </a:r>
          </a:p>
          <a:p>
            <a:pPr marL="742950" lvl="1" indent="-285750"/>
            <a:r>
              <a:rPr lang="en-US" altLang="ru-RU" sz="2200" i="1" dirty="0"/>
              <a:t>Subject</a:t>
            </a:r>
          </a:p>
          <a:p>
            <a:pPr marL="1143000" lvl="2"/>
            <a:r>
              <a:rPr lang="en-US" altLang="ru-RU" sz="2100" dirty="0"/>
              <a:t>Original Sin</a:t>
            </a:r>
          </a:p>
          <a:p>
            <a:pPr marL="1143000" lvl="2"/>
            <a:r>
              <a:rPr lang="en-US" altLang="ru-RU" sz="2100" dirty="0"/>
              <a:t>Christ’s saving grace</a:t>
            </a:r>
          </a:p>
          <a:p>
            <a:pPr marL="1143000" lvl="2"/>
            <a:r>
              <a:rPr lang="en-US" altLang="ru-RU" sz="2100" dirty="0"/>
              <a:t>Possibility of personal salvation</a:t>
            </a:r>
          </a:p>
          <a:p>
            <a:pPr marL="1143000" lvl="2"/>
            <a:endParaRPr lang="en-US" altLang="ru-RU" sz="2100" dirty="0"/>
          </a:p>
          <a:p>
            <a:pPr marL="742950" lvl="1" indent="-285750"/>
            <a:endParaRPr lang="en-US" altLang="ru-RU" sz="2200" dirty="0"/>
          </a:p>
          <a:p>
            <a:pPr lvl="1"/>
            <a:r>
              <a:rPr lang="en-US" altLang="ru-RU" sz="2200" i="1" dirty="0"/>
              <a:t>Emotion</a:t>
            </a:r>
          </a:p>
          <a:p>
            <a:pPr lvl="2"/>
            <a:r>
              <a:rPr lang="en-US" altLang="ru-RU" sz="2100" dirty="0"/>
              <a:t>Despair</a:t>
            </a:r>
          </a:p>
          <a:p>
            <a:pPr lvl="2"/>
            <a:r>
              <a:rPr lang="en-US" altLang="ru-RU" sz="2100" dirty="0"/>
              <a:t>Joy</a:t>
            </a:r>
          </a:p>
          <a:p>
            <a:pPr lvl="2"/>
            <a:r>
              <a:rPr lang="en-US" altLang="ru-RU" sz="2100" dirty="0"/>
              <a:t>Hope</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285875"/>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3573016"/>
            <a:ext cx="1733550"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7019" y="3573016"/>
            <a:ext cx="1733550"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4922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Exploration of the New World</a:t>
            </a:r>
            <a:endParaRPr lang="ru-RU" dirty="0"/>
          </a:p>
        </p:txBody>
      </p:sp>
      <p:sp>
        <p:nvSpPr>
          <p:cNvPr id="3" name="Объект 2"/>
          <p:cNvSpPr>
            <a:spLocks noGrp="1"/>
          </p:cNvSpPr>
          <p:nvPr>
            <p:ph sz="quarter" idx="1"/>
          </p:nvPr>
        </p:nvSpPr>
        <p:spPr>
          <a:xfrm>
            <a:off x="487644" y="1920240"/>
            <a:ext cx="8686800" cy="4937760"/>
          </a:xfrm>
        </p:spPr>
        <p:txBody>
          <a:bodyPr>
            <a:normAutofit/>
          </a:bodyPr>
          <a:lstStyle/>
          <a:p>
            <a:r>
              <a:rPr lang="en-US" dirty="0" smtClean="0"/>
              <a:t>Christopher Columbus  (1451 – 1506)</a:t>
            </a:r>
          </a:p>
          <a:p>
            <a:pPr marL="0" indent="0">
              <a:buNone/>
            </a:pPr>
            <a:r>
              <a:rPr lang="en-US" i="1" dirty="0"/>
              <a:t>'the man who discovered </a:t>
            </a:r>
            <a:r>
              <a:rPr lang="en-US" i="1" dirty="0" smtClean="0"/>
              <a:t>America‘</a:t>
            </a:r>
          </a:p>
          <a:p>
            <a:pPr marL="0" indent="0">
              <a:buNone/>
            </a:pPr>
            <a:r>
              <a:rPr lang="en-US" i="1" dirty="0" smtClean="0"/>
              <a:t>In </a:t>
            </a:r>
            <a:r>
              <a:rPr lang="en-US" i="1" dirty="0"/>
              <a:t>1492, while leading a Spanish-sponsored three-ship flotilla in search of a shorter route to Asia, Italian navigator Christopher Columbus happened upon America in the form of Guanahani (probably San Salvador Island, though maybe another Bahamian island or the Turks and Caicos Islands). Another Italian navigator, John Cabot, sailing for England, made his way to Canada about this time, but not until 1497, after Columbus. As a result, Columbus was nearly universally declared the “discoverer” of America.</a:t>
            </a:r>
            <a:endParaRPr lang="ru-RU" i="1"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12398"/>
            <a:ext cx="2771800" cy="2984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9838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Leif Ericson (</a:t>
            </a:r>
            <a:r>
              <a:rPr lang="en-US" dirty="0"/>
              <a:t>c. 970 – c. 1020) </a:t>
            </a:r>
            <a:endParaRPr lang="ru-RU"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64088" y="1700808"/>
            <a:ext cx="3165326"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823717" y="1412776"/>
            <a:ext cx="4572000" cy="1569660"/>
          </a:xfrm>
          <a:prstGeom prst="rect">
            <a:avLst/>
          </a:prstGeom>
        </p:spPr>
        <p:txBody>
          <a:bodyPr>
            <a:spAutoFit/>
          </a:bodyPr>
          <a:lstStyle/>
          <a:p>
            <a:r>
              <a:rPr lang="en-US" sz="2400" dirty="0" smtClean="0"/>
              <a:t>Norse explorer is widely held to have been the first European to reach the shores of North America.</a:t>
            </a:r>
            <a:endParaRPr lang="ru-RU" sz="2400" dirty="0"/>
          </a:p>
        </p:txBody>
      </p:sp>
      <p:sp>
        <p:nvSpPr>
          <p:cNvPr id="5" name="Прямоугольник 4"/>
          <p:cNvSpPr/>
          <p:nvPr/>
        </p:nvSpPr>
        <p:spPr>
          <a:xfrm>
            <a:off x="107505" y="2982436"/>
            <a:ext cx="5288212" cy="3046988"/>
          </a:xfrm>
          <a:prstGeom prst="rect">
            <a:avLst/>
          </a:prstGeom>
        </p:spPr>
        <p:txBody>
          <a:bodyPr wrap="square">
            <a:spAutoFit/>
          </a:bodyPr>
          <a:lstStyle/>
          <a:p>
            <a:r>
              <a:rPr lang="en-US" sz="2400" dirty="0" smtClean="0"/>
              <a:t>According to “Erik the Red’s Saga”, while returning to Greenland in about 1000, Leif was blown off course and landed on the North American continent, where he observed forests with excellent building timber and grapes, which led him to call the new region Vinland (“Land of Wine”). </a:t>
            </a:r>
            <a:endParaRPr lang="ru-RU" sz="2400" dirty="0"/>
          </a:p>
        </p:txBody>
      </p:sp>
    </p:spTree>
    <p:extLst>
      <p:ext uri="{BB962C8B-B14F-4D97-AF65-F5344CB8AC3E}">
        <p14:creationId xmlns:p14="http://schemas.microsoft.com/office/powerpoint/2010/main" val="623149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Vikings </a:t>
            </a:r>
            <a:endParaRPr lang="ru-RU" dirty="0"/>
          </a:p>
        </p:txBody>
      </p:sp>
      <p:pic>
        <p:nvPicPr>
          <p:cNvPr id="4099"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619672" y="1412776"/>
            <a:ext cx="6010275"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23528" y="4272677"/>
            <a:ext cx="8568952" cy="1631216"/>
          </a:xfrm>
          <a:prstGeom prst="rect">
            <a:avLst/>
          </a:prstGeom>
        </p:spPr>
        <p:txBody>
          <a:bodyPr wrap="square">
            <a:spAutoFit/>
          </a:bodyPr>
          <a:lstStyle/>
          <a:p>
            <a:pPr algn="just"/>
            <a:r>
              <a:rPr lang="en-US" sz="2000" dirty="0"/>
              <a:t>A</a:t>
            </a:r>
            <a:r>
              <a:rPr lang="en-US" sz="2000" dirty="0" smtClean="0"/>
              <a:t> Viking trader and adventurer named </a:t>
            </a:r>
            <a:r>
              <a:rPr lang="en-US" sz="2000" b="1" i="1" dirty="0" smtClean="0"/>
              <a:t>Thorfinn Karlsefni </a:t>
            </a:r>
            <a:r>
              <a:rPr lang="en-US" sz="2000" dirty="0" smtClean="0"/>
              <a:t>set off from the west coast of Greenland with three ships and a band of Norse to explore a newly discovered land that promised fabulous riches. Following the route that had been pioneered some seven years before by Leif Eriksson, Thorfinn sailed up Greenland’s coast.</a:t>
            </a:r>
          </a:p>
        </p:txBody>
      </p:sp>
    </p:spTree>
    <p:extLst>
      <p:ext uri="{BB962C8B-B14F-4D97-AF65-F5344CB8AC3E}">
        <p14:creationId xmlns:p14="http://schemas.microsoft.com/office/powerpoint/2010/main" val="1198451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2304256"/>
          </a:xfrm>
        </p:spPr>
        <p:txBody>
          <a:bodyPr>
            <a:normAutofit fontScale="90000"/>
          </a:bodyPr>
          <a:lstStyle/>
          <a:p>
            <a:r>
              <a:rPr lang="en-US" dirty="0"/>
              <a:t>All the detail about Norse trips to Vinland (as the Norse called North America) comes from two accounts: </a:t>
            </a:r>
            <a:r>
              <a:rPr lang="en-US" i="1" dirty="0"/>
              <a:t>The Saga of Erik the Red</a:t>
            </a:r>
            <a:r>
              <a:rPr lang="en-US" dirty="0"/>
              <a:t> and </a:t>
            </a:r>
            <a:r>
              <a:rPr lang="en-US" i="1" dirty="0"/>
              <a:t>The Saga of the Greenlanders. </a:t>
            </a:r>
            <a:endParaRPr lang="ru-RU" i="1" dirty="0"/>
          </a:p>
        </p:txBody>
      </p:sp>
      <p:pic>
        <p:nvPicPr>
          <p:cNvPr id="5122"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5419725" y="3686969"/>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1582737" y="3336131"/>
            <a:ext cx="1790700" cy="2552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1823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Amerigo Vespucci (1454 – 1512)</a:t>
            </a:r>
            <a:endParaRPr lang="ru-RU"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644008" y="3260898"/>
            <a:ext cx="2764135" cy="2904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403648" y="1628800"/>
            <a:ext cx="5544616" cy="1200329"/>
          </a:xfrm>
          <a:prstGeom prst="rect">
            <a:avLst/>
          </a:prstGeom>
        </p:spPr>
        <p:txBody>
          <a:bodyPr wrap="square">
            <a:spAutoFit/>
          </a:bodyPr>
          <a:lstStyle/>
          <a:p>
            <a:pPr algn="just"/>
            <a:r>
              <a:rPr lang="en-US" sz="2400" dirty="0" smtClean="0"/>
              <a:t>A merchant and explorer-navigator who took part in early voyages to the New World.</a:t>
            </a:r>
            <a:endParaRPr lang="ru-RU" sz="2400" dirty="0"/>
          </a:p>
        </p:txBody>
      </p:sp>
      <p:sp>
        <p:nvSpPr>
          <p:cNvPr id="5" name="Прямоугольник 4"/>
          <p:cNvSpPr/>
          <p:nvPr/>
        </p:nvSpPr>
        <p:spPr>
          <a:xfrm>
            <a:off x="1475656" y="2845400"/>
            <a:ext cx="5382344" cy="830997"/>
          </a:xfrm>
          <a:prstGeom prst="rect">
            <a:avLst/>
          </a:prstGeom>
        </p:spPr>
        <p:txBody>
          <a:bodyPr wrap="square">
            <a:spAutoFit/>
          </a:bodyPr>
          <a:lstStyle/>
          <a:p>
            <a:r>
              <a:rPr lang="en-US" sz="2400" dirty="0" smtClean="0"/>
              <a:t>The name for the Americas is derived from his given name.</a:t>
            </a:r>
            <a:endParaRPr lang="ru-RU" sz="2400" dirty="0"/>
          </a:p>
        </p:txBody>
      </p:sp>
    </p:spTree>
    <p:extLst>
      <p:ext uri="{BB962C8B-B14F-4D97-AF65-F5344CB8AC3E}">
        <p14:creationId xmlns:p14="http://schemas.microsoft.com/office/powerpoint/2010/main" val="2913777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John Smith </a:t>
            </a:r>
            <a:br>
              <a:rPr lang="en-US" dirty="0"/>
            </a:br>
            <a:r>
              <a:rPr lang="en-US" dirty="0"/>
              <a:t>(c. 1580–1631)</a:t>
            </a:r>
            <a:endParaRPr lang="ru-RU" dirty="0"/>
          </a:p>
        </p:txBody>
      </p:sp>
      <p:pic>
        <p:nvPicPr>
          <p:cNvPr id="717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796136" y="2276872"/>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899592" y="1340768"/>
            <a:ext cx="4572000" cy="1569660"/>
          </a:xfrm>
          <a:prstGeom prst="rect">
            <a:avLst/>
          </a:prstGeom>
        </p:spPr>
        <p:txBody>
          <a:bodyPr>
            <a:spAutoFit/>
          </a:bodyPr>
          <a:lstStyle/>
          <a:p>
            <a:r>
              <a:rPr lang="en-US" sz="2400" dirty="0" smtClean="0"/>
              <a:t>John Smith was a British soldier who was a founder of the American colony of </a:t>
            </a:r>
            <a:r>
              <a:rPr lang="en-US" sz="2400" b="1" i="1" dirty="0" smtClean="0"/>
              <a:t>Jamestown</a:t>
            </a:r>
            <a:r>
              <a:rPr lang="en-US" sz="2400" dirty="0" smtClean="0"/>
              <a:t> in the early 1600s.</a:t>
            </a:r>
            <a:endParaRPr lang="ru-RU" sz="2400" dirty="0"/>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666" y="2910428"/>
            <a:ext cx="5238750"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535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379</TotalTime>
  <Words>2221</Words>
  <Application>Microsoft Office PowerPoint</Application>
  <PresentationFormat>Экран (4:3)</PresentationFormat>
  <Paragraphs>175</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Начальная</vt:lpstr>
      <vt:lpstr>Early American literature</vt:lpstr>
      <vt:lpstr>Презентация PowerPoint</vt:lpstr>
      <vt:lpstr>Early American literature</vt:lpstr>
      <vt:lpstr>Exploration of the New World</vt:lpstr>
      <vt:lpstr>Leif Ericson (c. 970 – c. 1020) </vt:lpstr>
      <vt:lpstr>The Vikings </vt:lpstr>
      <vt:lpstr>All the detail about Norse trips to Vinland (as the Norse called North America) comes from two accounts: The Saga of Erik the Red and The Saga of the Greenlanders. </vt:lpstr>
      <vt:lpstr>Amerigo Vespucci (1454 – 1512)</vt:lpstr>
      <vt:lpstr>John Smith  (c. 1580–1631)</vt:lpstr>
      <vt:lpstr>A Description of New England by JOHN SMITH (1615)</vt:lpstr>
      <vt:lpstr>Spanish colonization of America</vt:lpstr>
      <vt:lpstr>The Netherlands. The Dutch colonization of the Americas. </vt:lpstr>
      <vt:lpstr>French colonization of America</vt:lpstr>
      <vt:lpstr>British colonization of America</vt:lpstr>
      <vt:lpstr>NEW ENGLAND</vt:lpstr>
      <vt:lpstr>The birth o American literature (1608)</vt:lpstr>
      <vt:lpstr>Puritanism </vt:lpstr>
      <vt:lpstr>Mayflower route</vt:lpstr>
      <vt:lpstr>Plymouth colony</vt:lpstr>
      <vt:lpstr>The Mayflower Compact</vt:lpstr>
      <vt:lpstr>William Bradford “History of Plymouth Plantation, 1620 – 1647”</vt:lpstr>
      <vt:lpstr>Презентация PowerPoint</vt:lpstr>
      <vt:lpstr>American sermons and puritan poetry</vt:lpstr>
      <vt:lpstr>“A model of Christian Charity” by John Winthrop</vt:lpstr>
      <vt:lpstr>Sermon on the Mount </vt:lpstr>
      <vt:lpstr>Puritan poetry</vt:lpstr>
      <vt:lpstr>Презентация PowerPoint</vt:lpstr>
      <vt:lpstr>Anne Bradstreet: Types of poetry</vt:lpstr>
      <vt:lpstr>Anne Bradstreet</vt:lpstr>
      <vt:lpstr>Anne Bradstreet</vt:lpstr>
      <vt:lpstr>Edward Taylor</vt:lpstr>
      <vt:lpstr>Edward Taylor</vt:lpstr>
      <vt:lpstr>Edward Taylor</vt:lpstr>
      <vt:lpstr>Edward Taylor</vt:lpstr>
      <vt:lpstr>Edward Taylor</vt:lpstr>
      <vt:lpstr>Edward Taylor</vt:lpstr>
      <vt:lpstr>Edward Taylor</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American literature</dc:title>
  <dc:creator>HP</dc:creator>
  <cp:lastModifiedBy>HP</cp:lastModifiedBy>
  <cp:revision>67</cp:revision>
  <dcterms:created xsi:type="dcterms:W3CDTF">2019-08-13T10:16:53Z</dcterms:created>
  <dcterms:modified xsi:type="dcterms:W3CDTF">2019-08-17T12:37:29Z</dcterms:modified>
</cp:coreProperties>
</file>