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94" r:id="rId5"/>
    <p:sldId id="263" r:id="rId6"/>
    <p:sldId id="273" r:id="rId7"/>
    <p:sldId id="295" r:id="rId8"/>
    <p:sldId id="257" r:id="rId9"/>
    <p:sldId id="258" r:id="rId10"/>
    <p:sldId id="274" r:id="rId11"/>
    <p:sldId id="262" r:id="rId12"/>
    <p:sldId id="269" r:id="rId13"/>
    <p:sldId id="275" r:id="rId14"/>
    <p:sldId id="304" r:id="rId15"/>
    <p:sldId id="265" r:id="rId16"/>
    <p:sldId id="267" r:id="rId17"/>
    <p:sldId id="298" r:id="rId18"/>
    <p:sldId id="300" r:id="rId19"/>
    <p:sldId id="297" r:id="rId20"/>
    <p:sldId id="260" r:id="rId21"/>
    <p:sldId id="303" r:id="rId22"/>
    <p:sldId id="291" r:id="rId2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Титульні слайди" id="{A20B76A2-4316-477D-AF86-7429618BC60A}">
          <p14:sldIdLst>
            <p14:sldId id="256"/>
            <p14:sldId id="270"/>
            <p14:sldId id="294"/>
            <p14:sldId id="263"/>
            <p14:sldId id="273"/>
            <p14:sldId id="295"/>
            <p14:sldId id="257"/>
            <p14:sldId id="258"/>
            <p14:sldId id="274"/>
            <p14:sldId id="262"/>
            <p14:sldId id="269"/>
            <p14:sldId id="275"/>
            <p14:sldId id="304"/>
            <p14:sldId id="265"/>
            <p14:sldId id="267"/>
            <p14:sldId id="298"/>
            <p14:sldId id="300"/>
            <p14:sldId id="297"/>
            <p14:sldId id="260"/>
            <p14:sldId id="303"/>
            <p14:sldId id="291"/>
          </p14:sldIdLst>
        </p14:section>
        <p14:section name="Звичані інформаційні слайди" id="{400A2E87-DEDA-4406-A499-17582B272859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niversityks-my.sharepoint.com/personal/serhii_omelchuk_university_ks_ua/Documents/&#1044;&#1086;&#1082;&#1091;&#1084;&#1077;&#1085;&#1090;&#1080;/&#1055;&#1045;&#1056;&#1057;&#1054;&#1053;&#1040;&#1051;&#1068;&#1053;&#1030;%20&#1060;&#1040;&#1049;&#1051;&#1048;/&#1050;&#1085;&#1080;&#1075;&#1072;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https://universityks-my.sharepoint.com/personal/serhii_omelchuk_university_ks_ua/Documents/&#1044;&#1086;&#1082;&#1091;&#1084;&#1077;&#1085;&#1090;&#1080;/&#1055;&#1045;&#1056;&#1057;&#1054;&#1053;&#1040;&#1051;&#1068;&#1053;&#1030;%20&#1060;&#1040;&#1049;&#1051;&#1048;/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[Книга1.xlsx]Аркуш7!$Q$62</c:f>
              <c:strCache>
                <c:ptCount val="1"/>
                <c:pt idx="0">
                  <c:v>середній вік ученого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8176951253874329E-3"/>
                  <c:y val="-2.66666666666666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BD1-4BB0-A912-70B9858EBF77}"/>
                </c:ext>
              </c:extLst>
            </c:dLbl>
            <c:dLbl>
              <c:idx val="2"/>
              <c:layout>
                <c:manualLayout>
                  <c:x val="5.6353902507748658E-3"/>
                  <c:y val="-4.88888888888889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BD1-4BB0-A912-70B9858EBF7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28575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cat>
            <c:strRef>
              <c:f>[Книга1.xlsx]Аркуш7!$P$63:$P$66</c:f>
              <c:strCache>
                <c:ptCount val="4"/>
                <c:pt idx="0">
                  <c:v>1985-1995 рр.</c:v>
                </c:pt>
                <c:pt idx="1">
                  <c:v>1996-2005 рр.</c:v>
                </c:pt>
                <c:pt idx="2">
                  <c:v>2006-2015 рр.</c:v>
                </c:pt>
                <c:pt idx="3">
                  <c:v>2016-2023 рр.</c:v>
                </c:pt>
              </c:strCache>
            </c:strRef>
          </c:cat>
          <c:val>
            <c:numRef>
              <c:f>[Книга1.xlsx]Аркуш7!$Q$63:$Q$66</c:f>
              <c:numCache>
                <c:formatCode>General</c:formatCode>
                <c:ptCount val="4"/>
                <c:pt idx="0">
                  <c:v>53.4</c:v>
                </c:pt>
                <c:pt idx="1">
                  <c:v>55.7</c:v>
                </c:pt>
                <c:pt idx="2">
                  <c:v>45.22</c:v>
                </c:pt>
                <c:pt idx="3">
                  <c:v>45.25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AB0-4E9B-99A9-E1776C86BC0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35021312"/>
        <c:axId val="1435019872"/>
      </c:barChart>
      <c:catAx>
        <c:axId val="1435021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435019872"/>
        <c:crosses val="autoZero"/>
        <c:auto val="1"/>
        <c:lblAlgn val="ctr"/>
        <c:lblOffset val="100"/>
        <c:noMultiLvlLbl val="0"/>
      </c:catAx>
      <c:valAx>
        <c:axId val="1435019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435021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[Книга1.xlsx]Аркуш7!$C$96</c:f>
              <c:strCache>
                <c:ptCount val="1"/>
                <c:pt idx="0">
                  <c:v>вік отримання наукового ступеня доктора наук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0.10000000000000002"/>
                  <c:y val="-5.5555555555555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EB7-48B5-8FC3-7E86A6C4142A}"/>
                </c:ext>
              </c:extLst>
            </c:dLbl>
            <c:dLbl>
              <c:idx val="1"/>
              <c:layout>
                <c:manualLayout>
                  <c:x val="8.3333333333333332E-3"/>
                  <c:y val="-1.85185185185185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EB7-48B5-8FC3-7E86A6C4142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[Книга1.xlsx]Аркуш7!$B$97:$B$99</c:f>
              <c:strCache>
                <c:ptCount val="3"/>
                <c:pt idx="0">
                  <c:v>до 40 років</c:v>
                </c:pt>
                <c:pt idx="1">
                  <c:v>41-60 років</c:v>
                </c:pt>
                <c:pt idx="2">
                  <c:v>61 рік і старше</c:v>
                </c:pt>
              </c:strCache>
            </c:strRef>
          </c:cat>
          <c:val>
            <c:numRef>
              <c:f>[Книга1.xlsx]Аркуш7!$C$97:$C$99</c:f>
              <c:numCache>
                <c:formatCode>0.0%</c:formatCode>
                <c:ptCount val="3"/>
                <c:pt idx="0">
                  <c:v>0.193</c:v>
                </c:pt>
                <c:pt idx="1">
                  <c:v>0.70199999999999996</c:v>
                </c:pt>
                <c:pt idx="2">
                  <c:v>0.105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EB7-48B5-8FC3-7E86A6C4142A}"/>
            </c:ext>
          </c:extLst>
        </c:ser>
        <c:ser>
          <c:idx val="1"/>
          <c:order val="1"/>
          <c:tx>
            <c:strRef>
              <c:f>[Книга1.xlsx]Аркуш7!$D$96</c:f>
              <c:strCache>
                <c:ptCount val="1"/>
                <c:pt idx="0">
                  <c:v>вік докторів наук, що працюють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9.4444444444444442E-2"/>
                  <c:y val="-4.629629629629629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EB7-48B5-8FC3-7E86A6C4142A}"/>
                </c:ext>
              </c:extLst>
            </c:dLbl>
            <c:dLbl>
              <c:idx val="1"/>
              <c:layout>
                <c:manualLayout>
                  <c:x val="-3.888888888888889E-2"/>
                  <c:y val="8.33333333333333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EB7-48B5-8FC3-7E86A6C4142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[Книга1.xlsx]Аркуш7!$B$97:$B$99</c:f>
              <c:strCache>
                <c:ptCount val="3"/>
                <c:pt idx="0">
                  <c:v>до 40 років</c:v>
                </c:pt>
                <c:pt idx="1">
                  <c:v>41-60 років</c:v>
                </c:pt>
                <c:pt idx="2">
                  <c:v>61 рік і старше</c:v>
                </c:pt>
              </c:strCache>
            </c:strRef>
          </c:cat>
          <c:val>
            <c:numRef>
              <c:f>[Книга1.xlsx]Аркуш7!$D$97:$D$99</c:f>
              <c:numCache>
                <c:formatCode>0.0%</c:formatCode>
                <c:ptCount val="3"/>
                <c:pt idx="0">
                  <c:v>2.3E-2</c:v>
                </c:pt>
                <c:pt idx="1">
                  <c:v>0.61299999999999999</c:v>
                </c:pt>
                <c:pt idx="2">
                  <c:v>0.36399999999999999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0EB7-48B5-8FC3-7E86A6C4142A}"/>
            </c:ext>
          </c:extLst>
        </c:ser>
        <c:dLbls>
          <c:dLblPos val="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94346768"/>
        <c:axId val="1794347248"/>
      </c:lineChart>
      <c:catAx>
        <c:axId val="1794346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794347248"/>
        <c:crosses val="autoZero"/>
        <c:auto val="1"/>
        <c:lblAlgn val="ctr"/>
        <c:lblOffset val="100"/>
        <c:noMultiLvlLbl val="0"/>
      </c:catAx>
      <c:valAx>
        <c:axId val="1794347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1794346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uk-U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376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094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306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445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994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691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391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3795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5186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6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859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531A2C-2BC3-4C2B-B407-2F7C27562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86C9D-C88E-4443-99AB-FB3186CEDFC9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01F85A-B59C-459E-A8CB-B70193001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6564A82-57AF-43F7-9B7F-390BDD2A9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7FE18-1487-48C3-8D21-4458A56EA0B7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689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CBCA40-32CD-47E3-A6AE-5AD710BA7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14CEE-C0E3-47F8-97D4-068AC5BDD2AB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A4538F-E71D-4CFE-9624-513095528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1932DE-5170-4830-A271-B02FE5C49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11AB2-5959-401B-9BD1-7831B442A599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7764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A41EEB-6BA7-4136-8A0D-D8287172E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ACCE2-0B9B-4683-9D10-A10CDB9E90CF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B1C934-B8D8-4A83-AE10-B000861A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D35A45-60EA-4E35-87C9-1A4620BF3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F9B90-3478-405B-A4AB-D0C815E2ACD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180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B99D04C7-E525-4C54-A92B-A70A273D5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7955C-B64E-46F4-BA9E-A35299F02FF7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A0EB598-790A-46D0-B8E4-C2F3F1834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CFDDC64F-973D-48EF-966C-90020E7F1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647A2-055F-458B-9603-13A9EAC3E1A8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638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4D0C998F-6981-4E5E-9178-32803575F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5350A-63B7-437B-A130-99B40899030A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56787016-5EC6-463F-A52F-CCB6EE1A3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4F538F62-7FFF-41CB-B1AC-69B53DA81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F520E-5A8A-4079-B777-D8EBC57552D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3638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37ECA332-321F-46AF-8706-6E9E10130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2BFF9-187E-4881-9730-CEC91EA5BC25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FA92804E-5354-459B-A9B3-080E62BD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87190F57-4553-47CF-996D-81E9E4D4D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9FB73-80BA-4BE1-B3EA-32CD87ECA7E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978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C6B995F0-EC7F-4E8C-882B-2F0649A00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4C696-F6EE-4A33-A3FF-4F722660CC0D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AE1F6B3A-9A54-4D3C-92C8-FEFF48AAC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728C5314-5381-4B75-B81B-07B51B009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6A37-385F-4613-83E5-E514780F487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61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0A8434CD-A76E-4E9E-B6A8-5A71C2C47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559C5-AA84-4F96-A50B-9729F63A3943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AF3B088D-67BF-4DD1-97DA-B0FF8A266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AAB7F203-388C-470A-A59B-BF37772FB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92832-ABC1-45C0-95BC-BA52DFAF23FA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023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FD97E5C-1BA1-480E-AB4B-0376C316A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AC74D-B97E-4086-8248-789F09C5CBA1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BEF8362D-D06A-4B4C-A312-29615582C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8FC5455-1F48-42AD-8651-4FBE2B31B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0CB42-DA72-4032-9FB2-314BF47E21C4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20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095865-BDE3-4745-8E75-627ED4205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01270-6A54-4C68-9AC5-EAB193B2987A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BEFC02-05F4-4FE4-87D1-DA3453181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1218B9-8641-41E2-8E89-9792BAA5C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1E782-F8EB-4795-B313-B7AE9ECAE5DD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927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1E8127-A8B2-4201-B5E4-214BA91F2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12326-5C0E-4703-AA89-0FA933931FCE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69EDCE-AD00-469B-B740-4F33AB652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E27ED1-3A77-4298-8AE2-A8B299C6A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98C55-DE88-4DD9-9D62-A22DE2BE26AC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324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D994F-20DC-44BD-AAA0-CBF3F40A2F4D}" type="datetimeFigureOut">
              <a:rPr lang="uk-UA" smtClean="0"/>
              <a:t>22.05.2024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9259D-2A81-4B93-8591-84A7E958CF1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696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>
            <a:extLst>
              <a:ext uri="{FF2B5EF4-FFF2-40B4-BE49-F238E27FC236}">
                <a16:creationId xmlns:a16="http://schemas.microsoft.com/office/drawing/2014/main" id="{81EA3584-78D2-4948-8349-60BB29972D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  <a:endParaRPr lang="uk-UA" altLang="uk-UA"/>
          </a:p>
        </p:txBody>
      </p:sp>
      <p:sp>
        <p:nvSpPr>
          <p:cNvPr id="3075" name="Текст 2">
            <a:extLst>
              <a:ext uri="{FF2B5EF4-FFF2-40B4-BE49-F238E27FC236}">
                <a16:creationId xmlns:a16="http://schemas.microsoft.com/office/drawing/2014/main" id="{9D1E39D6-27CB-4560-B8B3-303C824952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  <a:endParaRPr lang="uk-UA" alt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B4F832-3EDF-4554-B011-662111042E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40258EF-903F-4F0F-8C36-E29F003F2D75}" type="datetimeFigureOut">
              <a:rPr lang="uk-UA"/>
              <a:pPr>
                <a:defRPr/>
              </a:pPr>
              <a:t>22.05.2024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B459AE-A1BF-411D-A79B-E79A449BE0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A4BFD4-91D2-4118-989E-F24D06999A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B1B4ACE-50FA-4B1A-AD98-AA1D32520DD6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6428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Bold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2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6.png"/><Relationship Id="rId7" Type="http://schemas.openxmlformats.org/officeDocument/2006/relationships/image" Target="../media/image39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2.jpeg"/><Relationship Id="rId9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32.jpeg"/><Relationship Id="rId7" Type="http://schemas.openxmlformats.org/officeDocument/2006/relationships/image" Target="../media/image48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svg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svg"/><Relationship Id="rId5" Type="http://schemas.openxmlformats.org/officeDocument/2006/relationships/image" Target="../media/image55.png"/><Relationship Id="rId10" Type="http://schemas.openxmlformats.org/officeDocument/2006/relationships/image" Target="../media/image60.svg"/><Relationship Id="rId4" Type="http://schemas.openxmlformats.org/officeDocument/2006/relationships/image" Target="../media/image54.svg"/><Relationship Id="rId9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svg"/><Relationship Id="rId13" Type="http://schemas.openxmlformats.org/officeDocument/2006/relationships/image" Target="../media/image72.sv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sv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5.sv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svg"/><Relationship Id="rId4" Type="http://schemas.openxmlformats.org/officeDocument/2006/relationships/image" Target="../media/image63.svg"/><Relationship Id="rId9" Type="http://schemas.openxmlformats.org/officeDocument/2006/relationships/image" Target="../media/image6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sv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svg"/><Relationship Id="rId5" Type="http://schemas.openxmlformats.org/officeDocument/2006/relationships/image" Target="../media/image76.png"/><Relationship Id="rId10" Type="http://schemas.openxmlformats.org/officeDocument/2006/relationships/image" Target="../media/image81.svg"/><Relationship Id="rId4" Type="http://schemas.openxmlformats.org/officeDocument/2006/relationships/image" Target="../media/image75.png"/><Relationship Id="rId9" Type="http://schemas.openxmlformats.org/officeDocument/2006/relationships/image" Target="../media/image8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7.svg"/><Relationship Id="rId4" Type="http://schemas.openxmlformats.org/officeDocument/2006/relationships/image" Target="../media/image8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973690"/>
            <a:ext cx="9144000" cy="1323524"/>
          </a:xfrm>
        </p:spPr>
        <p:txBody>
          <a:bodyPr anchor="t">
            <a:no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ДИНАМІКА КАДРОВОГО ПОТЕНЦІАЛУ </a:t>
            </a:r>
            <a:br>
              <a:rPr lang="ru-RU" sz="2400" b="1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СУЧАСНОЇ УКРАЇНСЬКОЇ ЛІНГВОДИДАКТИКИ </a:t>
            </a:r>
            <a:br>
              <a:rPr lang="ru-RU" sz="2400" b="1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НА РІВНІ ДОКТОРІВ НАУК</a:t>
            </a:r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5486400"/>
            <a:ext cx="9144000" cy="75674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1400" b="1" dirty="0">
                <a:solidFill>
                  <a:schemeClr val="bg1"/>
                </a:solidFill>
              </a:rPr>
              <a:t>Сергій Омельчук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1400" dirty="0">
                <a:solidFill>
                  <a:schemeClr val="bg1"/>
                </a:solidFill>
              </a:rPr>
              <a:t>доктор педагогічних наук, професор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89CBEF9-F4B6-78F5-9EEB-C3CE06B82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10302875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98145282-20A0-BC45-FBE8-BBB0E83010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2179782" cy="3232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1800" b="1" dirty="0"/>
              <a:t>Дні науки – 2024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18B7E0-424C-33F3-1771-1E87137FACF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152"/>
          <a:stretch/>
        </p:blipFill>
        <p:spPr>
          <a:xfrm>
            <a:off x="8854171" y="161636"/>
            <a:ext cx="3055991" cy="2476615"/>
          </a:xfrm>
          <a:prstGeom prst="rect">
            <a:avLst/>
          </a:prstGeom>
        </p:spPr>
      </p:pic>
      <p:pic>
        <p:nvPicPr>
          <p:cNvPr id="7" name="Забуте кохання">
            <a:hlinkClick r:id="" action="ppaction://media"/>
            <a:extLst>
              <a:ext uri="{FF2B5EF4-FFF2-40B4-BE49-F238E27FC236}">
                <a16:creationId xmlns:a16="http://schemas.microsoft.com/office/drawing/2014/main" id="{E44634FC-1D7A-4AFB-A123-35D605A11C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3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606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Rectangle 1097">
            <a:extLst>
              <a:ext uri="{FF2B5EF4-FFF2-40B4-BE49-F238E27FC236}">
                <a16:creationId xmlns:a16="http://schemas.microsoft.com/office/drawing/2014/main" id="{D1520B01-A2E4-41C2-8A8F-7683F2508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00" name="Group 1099">
            <a:extLst>
              <a:ext uri="{FF2B5EF4-FFF2-40B4-BE49-F238E27FC236}">
                <a16:creationId xmlns:a16="http://schemas.microsoft.com/office/drawing/2014/main" id="{1F634C0A-A487-42AF-8DFD-4DAD62FE9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1101" name="Freeform: Shape 1100">
              <a:extLst>
                <a:ext uri="{FF2B5EF4-FFF2-40B4-BE49-F238E27FC236}">
                  <a16:creationId xmlns:a16="http://schemas.microsoft.com/office/drawing/2014/main" id="{7412B137-E115-42F2-8CF9-67E40B5D2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2" name="Freeform: Shape 1101">
              <a:extLst>
                <a:ext uri="{FF2B5EF4-FFF2-40B4-BE49-F238E27FC236}">
                  <a16:creationId xmlns:a16="http://schemas.microsoft.com/office/drawing/2014/main" id="{0779E94B-3A8C-4695-9DA1-2EDEFB170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1" name="Рисунок 10" descr="Зображення, що містить текст, знімок екрана, Шрифт, дизайн&#10;&#10;Автоматично згенерований опис">
            <a:extLst>
              <a:ext uri="{FF2B5EF4-FFF2-40B4-BE49-F238E27FC236}">
                <a16:creationId xmlns:a16="http://schemas.microsoft.com/office/drawing/2014/main" id="{B96DAFB3-34DC-8B3A-8150-FA50A69EF1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332" r="35598"/>
          <a:stretch/>
        </p:blipFill>
        <p:spPr>
          <a:xfrm>
            <a:off x="20" y="10"/>
            <a:ext cx="3910064" cy="685799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910084" y="6054385"/>
                </a:lnTo>
                <a:lnTo>
                  <a:pt x="379130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104" name="Group 1103">
            <a:extLst>
              <a:ext uri="{FF2B5EF4-FFF2-40B4-BE49-F238E27FC236}">
                <a16:creationId xmlns:a16="http://schemas.microsoft.com/office/drawing/2014/main" id="{066EE5A2-0D35-4D6A-A5C7-1CA91F74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1105" name="Freeform: Shape 1104">
              <a:extLst>
                <a:ext uri="{FF2B5EF4-FFF2-40B4-BE49-F238E27FC236}">
                  <a16:creationId xmlns:a16="http://schemas.microsoft.com/office/drawing/2014/main" id="{4DFBB771-C61C-4F38-ABBB-98A2D8476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06" name="Freeform: Shape 1105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108" name="Group 1107">
            <a:extLst>
              <a:ext uri="{FF2B5EF4-FFF2-40B4-BE49-F238E27FC236}">
                <a16:creationId xmlns:a16="http://schemas.microsoft.com/office/drawing/2014/main" id="{56AA1647-0DA6-4A17-B3E1-95D61BD54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1109" name="Freeform: Shape 1108">
              <a:extLst>
                <a:ext uri="{FF2B5EF4-FFF2-40B4-BE49-F238E27FC236}">
                  <a16:creationId xmlns:a16="http://schemas.microsoft.com/office/drawing/2014/main" id="{1F1D8352-2F00-4057-8781-E455C455B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10" name="Freeform: Shape 1109">
              <a:extLst>
                <a:ext uri="{FF2B5EF4-FFF2-40B4-BE49-F238E27FC236}">
                  <a16:creationId xmlns:a16="http://schemas.microsoft.com/office/drawing/2014/main" id="{3BE70D92-7E07-4A6F-BD82-729F71C26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1112" name="Group 1111">
            <a:extLst>
              <a:ext uri="{FF2B5EF4-FFF2-40B4-BE49-F238E27FC236}">
                <a16:creationId xmlns:a16="http://schemas.microsoft.com/office/drawing/2014/main" id="{08D20F07-CD49-4F17-BC00-9429DA80C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1113" name="Freeform: Shape 1112">
              <a:extLst>
                <a:ext uri="{FF2B5EF4-FFF2-40B4-BE49-F238E27FC236}">
                  <a16:creationId xmlns:a16="http://schemas.microsoft.com/office/drawing/2014/main" id="{11F66703-4D0D-42DF-8150-991FE9F8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14" name="Freeform: Shape 1113">
              <a:extLst>
                <a:ext uri="{FF2B5EF4-FFF2-40B4-BE49-F238E27FC236}">
                  <a16:creationId xmlns:a16="http://schemas.microsoft.com/office/drawing/2014/main" id="{E96840F9-95E6-4C98-BFE4-21B59542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3" name="Графіка 12">
            <a:extLst>
              <a:ext uri="{FF2B5EF4-FFF2-40B4-BE49-F238E27FC236}">
                <a16:creationId xmlns:a16="http://schemas.microsoft.com/office/drawing/2014/main" id="{8A9DB3D2-EE42-1E32-093F-1A672EFA321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45011" y="2518118"/>
            <a:ext cx="1821757" cy="182175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CDF8261-5A1B-EA19-4D30-B50F1F13FC3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421" t="19649" r="37474" b="12140"/>
          <a:stretch/>
        </p:blipFill>
        <p:spPr>
          <a:xfrm>
            <a:off x="4790526" y="1433842"/>
            <a:ext cx="2610947" cy="3990316"/>
          </a:xfrm>
          <a:prstGeom prst="rect">
            <a:avLst/>
          </a:prstGeom>
        </p:spPr>
      </p:pic>
      <p:sp>
        <p:nvSpPr>
          <p:cNvPr id="2" name="Нижний колонтитул 3">
            <a:extLst>
              <a:ext uri="{FF2B5EF4-FFF2-40B4-BE49-F238E27FC236}">
                <a16:creationId xmlns:a16="http://schemas.microsoft.com/office/drawing/2014/main" id="{5D53DF9D-176A-F8FF-735D-C4532F62D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10302875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418020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824090" y="2664179"/>
            <a:ext cx="3788103" cy="351278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uk-UA" sz="1600" dirty="0">
                <a:solidFill>
                  <a:schemeClr val="bg1">
                    <a:lumMod val="75000"/>
                  </a:schemeClr>
                </a:solidFill>
              </a:rPr>
              <a:t>Рівень –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uk-UA" sz="1600" b="1" dirty="0">
                <a:solidFill>
                  <a:schemeClr val="bg1">
                    <a:lumMod val="75000"/>
                  </a:schemeClr>
                </a:solidFill>
              </a:rPr>
              <a:t>доктори наук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uk-UA" sz="1600" b="1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uk-UA" sz="1600" dirty="0">
                <a:solidFill>
                  <a:schemeClr val="bg1">
                    <a:lumMod val="75000"/>
                  </a:schemeClr>
                </a:solidFill>
              </a:rPr>
              <a:t>Спеціальність –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1600" b="1" dirty="0">
                <a:solidFill>
                  <a:schemeClr val="bg1">
                    <a:lumMod val="75000"/>
                  </a:schemeClr>
                </a:solidFill>
              </a:rPr>
              <a:t>13.00.02 – теорія та методика навчання (українська мова)</a:t>
            </a:r>
          </a:p>
          <a:p>
            <a:pPr marL="0" indent="0">
              <a:lnSpc>
                <a:spcPct val="100000"/>
              </a:lnSpc>
              <a:buNone/>
            </a:pPr>
            <a:endParaRPr lang="uk-UA" sz="1600" b="1" dirty="0">
              <a:solidFill>
                <a:schemeClr val="bg1">
                  <a:lumMod val="75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uk-UA" sz="1600" dirty="0">
                <a:solidFill>
                  <a:schemeClr val="bg1">
                    <a:lumMod val="75000"/>
                  </a:schemeClr>
                </a:solidFill>
              </a:rPr>
              <a:t>Період –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1600" b="1" dirty="0">
                <a:solidFill>
                  <a:schemeClr val="bg1">
                    <a:lumMod val="75000"/>
                  </a:schemeClr>
                </a:solidFill>
              </a:rPr>
              <a:t>1985–2023 рр.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26E701F-7C3B-DDCC-7777-5C03F6B38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217" y="1274587"/>
            <a:ext cx="3808200" cy="886722"/>
          </a:xfrm>
        </p:spPr>
        <p:txBody>
          <a:bodyPr>
            <a:normAutofit fontScale="90000"/>
          </a:bodyPr>
          <a:lstStyle/>
          <a:p>
            <a:r>
              <a:rPr lang="uk-UA" sz="2000" b="1" dirty="0">
                <a:solidFill>
                  <a:schemeClr val="bg1"/>
                </a:solidFill>
              </a:rPr>
              <a:t>Дослідження динаміки кадрового потенціалу української </a:t>
            </a:r>
            <a:r>
              <a:rPr lang="uk-UA" sz="2000" b="1" dirty="0" err="1">
                <a:solidFill>
                  <a:schemeClr val="bg1"/>
                </a:solidFill>
              </a:rPr>
              <a:t>лінгводидактики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B7BFEC-C077-E186-5F09-3380FA6F586B}"/>
              </a:ext>
            </a:extLst>
          </p:cNvPr>
          <p:cNvSpPr txBox="1"/>
          <p:nvPr/>
        </p:nvSpPr>
        <p:spPr>
          <a:xfrm>
            <a:off x="5635876" y="1806021"/>
            <a:ext cx="5911273" cy="3462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uk-UA" sz="1600" b="1" dirty="0">
                <a:ea typeface="Times New Roman" panose="02020603050405020304" pitchFamily="18" charset="0"/>
              </a:rPr>
              <a:t>ОСНОВНІ </a:t>
            </a:r>
            <a:r>
              <a:rPr lang="uk-UA" sz="1600" b="1" dirty="0">
                <a:effectLst/>
                <a:ea typeface="Times New Roman" panose="02020603050405020304" pitchFamily="18" charset="0"/>
              </a:rPr>
              <a:t>НАПРЯМИ:</a:t>
            </a:r>
          </a:p>
          <a:p>
            <a:pPr lvl="1">
              <a:lnSpc>
                <a:spcPct val="200000"/>
              </a:lnSpc>
            </a:pPr>
            <a:r>
              <a:rPr lang="uk-UA" sz="1600" dirty="0">
                <a:effectLst/>
                <a:ea typeface="Times New Roman" panose="02020603050405020304" pitchFamily="18" charset="0"/>
              </a:rPr>
              <a:t>кількісний склад</a:t>
            </a:r>
          </a:p>
          <a:p>
            <a:pPr lvl="1"/>
            <a:r>
              <a:rPr lang="uk-UA" sz="1600" dirty="0">
                <a:ea typeface="Times New Roman" panose="02020603050405020304" pitchFamily="18" charset="0"/>
              </a:rPr>
              <a:t>тематика докторських дисертацій за напрямами </a:t>
            </a:r>
            <a:r>
              <a:rPr lang="uk-UA" sz="1600" dirty="0" err="1">
                <a:ea typeface="Times New Roman" panose="02020603050405020304" pitchFamily="18" charset="0"/>
              </a:rPr>
              <a:t>лінгводидактичної</a:t>
            </a:r>
            <a:r>
              <a:rPr lang="uk-UA" sz="1600" dirty="0">
                <a:ea typeface="Times New Roman" panose="02020603050405020304" pitchFamily="18" charset="0"/>
              </a:rPr>
              <a:t> науки</a:t>
            </a:r>
          </a:p>
          <a:p>
            <a:pPr lvl="1">
              <a:lnSpc>
                <a:spcPct val="200000"/>
              </a:lnSpc>
            </a:pPr>
            <a:r>
              <a:rPr lang="uk-UA" sz="1600" dirty="0">
                <a:ea typeface="Times New Roman" panose="02020603050405020304" pitchFamily="18" charset="0"/>
              </a:rPr>
              <a:t>н</a:t>
            </a:r>
            <a:r>
              <a:rPr lang="uk-UA" sz="1600" dirty="0">
                <a:effectLst/>
                <a:ea typeface="Times New Roman" panose="02020603050405020304" pitchFamily="18" charset="0"/>
              </a:rPr>
              <a:t>аукові школи</a:t>
            </a:r>
          </a:p>
          <a:p>
            <a:pPr lvl="1">
              <a:lnSpc>
                <a:spcPct val="200000"/>
              </a:lnSpc>
            </a:pPr>
            <a:r>
              <a:rPr lang="uk-UA" sz="1600" dirty="0">
                <a:effectLst/>
                <a:ea typeface="Times New Roman" panose="02020603050405020304" pitchFamily="18" charset="0"/>
              </a:rPr>
              <a:t>статево-віков</a:t>
            </a:r>
            <a:r>
              <a:rPr lang="uk-UA" sz="1600" dirty="0">
                <a:ea typeface="Times New Roman" panose="02020603050405020304" pitchFamily="18" charset="0"/>
              </a:rPr>
              <a:t>а структура</a:t>
            </a:r>
          </a:p>
          <a:p>
            <a:pPr lvl="1">
              <a:lnSpc>
                <a:spcPct val="200000"/>
              </a:lnSpc>
            </a:pPr>
            <a:r>
              <a:rPr lang="uk-UA" sz="1600" dirty="0">
                <a:effectLst/>
                <a:ea typeface="Times New Roman" panose="02020603050405020304" pitchFamily="18" charset="0"/>
              </a:rPr>
              <a:t>середній вік </a:t>
            </a:r>
            <a:r>
              <a:rPr lang="uk-UA" sz="1600" dirty="0">
                <a:ea typeface="Times New Roman" panose="02020603050405020304" pitchFamily="18" charset="0"/>
              </a:rPr>
              <a:t>у</a:t>
            </a:r>
            <a:r>
              <a:rPr lang="uk-UA" sz="1600" dirty="0">
                <a:effectLst/>
                <a:ea typeface="Times New Roman" panose="02020603050405020304" pitchFamily="18" charset="0"/>
              </a:rPr>
              <a:t>чених</a:t>
            </a:r>
          </a:p>
          <a:p>
            <a:pPr lvl="1">
              <a:lnSpc>
                <a:spcPct val="200000"/>
              </a:lnSpc>
            </a:pPr>
            <a:r>
              <a:rPr lang="uk-UA" sz="1600" dirty="0">
                <a:ea typeface="Times New Roman" panose="02020603050405020304" pitchFamily="18" charset="0"/>
              </a:rPr>
              <a:t>г</a:t>
            </a:r>
            <a:r>
              <a:rPr lang="uk-UA" sz="1600" dirty="0">
                <a:effectLst/>
                <a:ea typeface="Times New Roman" panose="02020603050405020304" pitchFamily="18" charset="0"/>
              </a:rPr>
              <a:t>еографія кадрового потенціалу</a:t>
            </a:r>
            <a:endParaRPr lang="uk-UA" sz="1600" dirty="0"/>
          </a:p>
        </p:txBody>
      </p:sp>
      <p:sp>
        <p:nvSpPr>
          <p:cNvPr id="15" name="Нижний колонтитул 3">
            <a:extLst>
              <a:ext uri="{FF2B5EF4-FFF2-40B4-BE49-F238E27FC236}">
                <a16:creationId xmlns:a16="http://schemas.microsoft.com/office/drawing/2014/main" id="{17AD327A-4745-5C4F-12C0-C55EE1C0C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33092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pic>
        <p:nvPicPr>
          <p:cNvPr id="17" name="Графіка 16" descr="Bar chart with solid fill">
            <a:extLst>
              <a:ext uri="{FF2B5EF4-FFF2-40B4-BE49-F238E27FC236}">
                <a16:creationId xmlns:a16="http://schemas.microsoft.com/office/drawing/2014/main" id="{679E84E5-E271-B19C-C800-24AFDB11AD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38800" y="4420571"/>
            <a:ext cx="381000" cy="381000"/>
          </a:xfrm>
          <a:prstGeom prst="rect">
            <a:avLst/>
          </a:prstGeom>
        </p:spPr>
      </p:pic>
      <p:pic>
        <p:nvPicPr>
          <p:cNvPr id="19" name="Графіка 18" descr="Business Growth with solid fill">
            <a:extLst>
              <a:ext uri="{FF2B5EF4-FFF2-40B4-BE49-F238E27FC236}">
                <a16:creationId xmlns:a16="http://schemas.microsoft.com/office/drawing/2014/main" id="{2DFEF550-2E09-EAB7-B088-93551B9599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8800" y="2473679"/>
            <a:ext cx="381000" cy="381000"/>
          </a:xfrm>
          <a:prstGeom prst="rect">
            <a:avLst/>
          </a:prstGeom>
        </p:spPr>
      </p:pic>
      <p:pic>
        <p:nvPicPr>
          <p:cNvPr id="21" name="Графіка 20" descr="Customer review with solid fill">
            <a:extLst>
              <a:ext uri="{FF2B5EF4-FFF2-40B4-BE49-F238E27FC236}">
                <a16:creationId xmlns:a16="http://schemas.microsoft.com/office/drawing/2014/main" id="{06B68DE0-7864-2F9C-366B-2FDFE59FF84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638800" y="3450019"/>
            <a:ext cx="381000" cy="381000"/>
          </a:xfrm>
          <a:prstGeom prst="rect">
            <a:avLst/>
          </a:prstGeom>
        </p:spPr>
      </p:pic>
      <p:pic>
        <p:nvPicPr>
          <p:cNvPr id="23" name="Графіка 22" descr="Gender with solid fill">
            <a:extLst>
              <a:ext uri="{FF2B5EF4-FFF2-40B4-BE49-F238E27FC236}">
                <a16:creationId xmlns:a16="http://schemas.microsoft.com/office/drawing/2014/main" id="{D8E98CCF-0C8D-7460-BF66-CB7A25AFC9E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74016" y="3963445"/>
            <a:ext cx="310568" cy="310568"/>
          </a:xfrm>
          <a:prstGeom prst="rect">
            <a:avLst/>
          </a:prstGeom>
        </p:spPr>
      </p:pic>
      <p:pic>
        <p:nvPicPr>
          <p:cNvPr id="27" name="Графіка 26" descr="Books with solid fill">
            <a:extLst>
              <a:ext uri="{FF2B5EF4-FFF2-40B4-BE49-F238E27FC236}">
                <a16:creationId xmlns:a16="http://schemas.microsoft.com/office/drawing/2014/main" id="{45AB425A-A5A8-A110-9DB1-77DA42E7BD6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638800" y="2903786"/>
            <a:ext cx="347512" cy="347512"/>
          </a:xfrm>
          <a:prstGeom prst="rect">
            <a:avLst/>
          </a:prstGeom>
        </p:spPr>
      </p:pic>
      <p:pic>
        <p:nvPicPr>
          <p:cNvPr id="31" name="Графіка 30" descr="Earth globe: Africa and Europe with solid fill">
            <a:extLst>
              <a:ext uri="{FF2B5EF4-FFF2-40B4-BE49-F238E27FC236}">
                <a16:creationId xmlns:a16="http://schemas.microsoft.com/office/drawing/2014/main" id="{E842A279-DD82-E1E6-A5CF-64247070932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643418" y="4915760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2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824090" y="4082442"/>
            <a:ext cx="3808200" cy="886722"/>
          </a:xfrm>
        </p:spPr>
        <p:txBody>
          <a:bodyPr>
            <a:normAutofit/>
          </a:bodyPr>
          <a:lstStyle/>
          <a:p>
            <a:r>
              <a:rPr lang="uk-UA" sz="2000" b="1" dirty="0"/>
              <a:t>Джерельна база дослідження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2C28BCD-5166-6336-940C-7E851CD9FE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73" t="37172" r="34242" b="6936"/>
          <a:stretch/>
        </p:blipFill>
        <p:spPr>
          <a:xfrm>
            <a:off x="4756726" y="2441987"/>
            <a:ext cx="7435274" cy="3833091"/>
          </a:xfrm>
          <a:prstGeom prst="rect">
            <a:avLst/>
          </a:prstGeom>
        </p:spPr>
      </p:pic>
      <p:sp>
        <p:nvSpPr>
          <p:cNvPr id="10" name="Нижний колонтитул 3">
            <a:extLst>
              <a:ext uri="{FF2B5EF4-FFF2-40B4-BE49-F238E27FC236}">
                <a16:creationId xmlns:a16="http://schemas.microsoft.com/office/drawing/2014/main" id="{8DA06400-2C29-D41D-71E2-C94FF488A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10302875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pic>
        <p:nvPicPr>
          <p:cNvPr id="1026" name="Picture 2" descr="Енциклопедія Сучасної України">
            <a:extLst>
              <a:ext uri="{FF2B5EF4-FFF2-40B4-BE49-F238E27FC236}">
                <a16:creationId xmlns:a16="http://schemas.microsoft.com/office/drawing/2014/main" id="{63AF5164-E7E7-A8E3-B285-E0DF5E0AA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3518" y="2081933"/>
            <a:ext cx="987163" cy="134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Національна бібліотека України імені В. І. Вернадського">
            <a:extLst>
              <a:ext uri="{FF2B5EF4-FFF2-40B4-BE49-F238E27FC236}">
                <a16:creationId xmlns:a16="http://schemas.microsoft.com/office/drawing/2014/main" id="{981A99FB-96B0-B90F-51BA-186EF84DC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065" y="2238664"/>
            <a:ext cx="1190336" cy="11903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Літопис авторефератiв дисертацiй">
            <a:extLst>
              <a:ext uri="{FF2B5EF4-FFF2-40B4-BE49-F238E27FC236}">
                <a16:creationId xmlns:a16="http://schemas.microsoft.com/office/drawing/2014/main" id="{B6D97B0F-BD57-0D62-7F24-C4A2E3B58A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5" r="15770"/>
          <a:stretch/>
        </p:blipFill>
        <p:spPr bwMode="auto">
          <a:xfrm>
            <a:off x="8881919" y="2081933"/>
            <a:ext cx="905164" cy="1347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B1C9155-008F-80FA-6593-23C6D0829B4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0547" t="3195" r="30390" b="6945"/>
          <a:stretch/>
        </p:blipFill>
        <p:spPr>
          <a:xfrm>
            <a:off x="10629289" y="2093007"/>
            <a:ext cx="1032451" cy="13359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25456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24090" y="931179"/>
            <a:ext cx="4233682" cy="1337888"/>
          </a:xfrm>
        </p:spPr>
        <p:txBody>
          <a:bodyPr>
            <a:noAutofit/>
          </a:bodyPr>
          <a:lstStyle/>
          <a:p>
            <a:r>
              <a:rPr lang="uk-UA" sz="2000" b="1" dirty="0">
                <a:solidFill>
                  <a:schemeClr val="bg1"/>
                </a:solidFill>
              </a:rPr>
              <a:t>Розподіл захищених докторських дисертацій за напрямами </a:t>
            </a:r>
            <a:r>
              <a:rPr lang="uk-UA" sz="2000" b="1" dirty="0" err="1">
                <a:solidFill>
                  <a:schemeClr val="bg1"/>
                </a:solidFill>
              </a:rPr>
              <a:t>лінгводидактичної</a:t>
            </a:r>
            <a:r>
              <a:rPr lang="uk-UA" sz="2000" b="1" dirty="0">
                <a:solidFill>
                  <a:schemeClr val="bg1"/>
                </a:solidFill>
              </a:rPr>
              <a:t> науки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429A929-E1BD-BFFB-8C03-E32D72A5C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023" y="698383"/>
            <a:ext cx="3831014" cy="5461233"/>
          </a:xfrm>
          <a:prstGeom prst="rect">
            <a:avLst/>
          </a:prstGeom>
        </p:spPr>
      </p:pic>
      <p:sp>
        <p:nvSpPr>
          <p:cNvPr id="23" name="Нижний колонтитул 3">
            <a:extLst>
              <a:ext uri="{FF2B5EF4-FFF2-40B4-BE49-F238E27FC236}">
                <a16:creationId xmlns:a16="http://schemas.microsoft.com/office/drawing/2014/main" id="{0E60D368-D641-9BC4-E773-FE46927D3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33092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8837B3E-61A0-ACE3-A5A9-D270B2B8D845}"/>
              </a:ext>
            </a:extLst>
          </p:cNvPr>
          <p:cNvSpPr txBox="1"/>
          <p:nvPr/>
        </p:nvSpPr>
        <p:spPr>
          <a:xfrm>
            <a:off x="6552023" y="6153324"/>
            <a:ext cx="3831014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050" b="1" dirty="0">
                <a:effectLst/>
                <a:ea typeface="Times New Roman" panose="02020603050405020304" pitchFamily="18" charset="0"/>
              </a:rPr>
              <a:t>Кількість захищених докторських дисертацій </a:t>
            </a:r>
          </a:p>
          <a:p>
            <a:pPr algn="ctr"/>
            <a:r>
              <a:rPr lang="uk-UA" sz="1050" dirty="0">
                <a:effectLst/>
                <a:ea typeface="Times New Roman" panose="02020603050405020304" pitchFamily="18" charset="0"/>
              </a:rPr>
              <a:t>зі спеціальності 13.00.02 – теорія та методика навчання (українська мова) </a:t>
            </a:r>
            <a:r>
              <a:rPr lang="uk-UA" sz="1050" b="1" dirty="0">
                <a:effectLst/>
                <a:ea typeface="Times New Roman" panose="02020603050405020304" pitchFamily="18" charset="0"/>
              </a:rPr>
              <a:t>за роками </a:t>
            </a:r>
            <a:endParaRPr lang="uk-UA" sz="1050" b="1" dirty="0"/>
          </a:p>
        </p:txBody>
      </p:sp>
      <p:cxnSp>
        <p:nvCxnSpPr>
          <p:cNvPr id="3" name="Пряма зі стрілкою 2">
            <a:extLst>
              <a:ext uri="{FF2B5EF4-FFF2-40B4-BE49-F238E27FC236}">
                <a16:creationId xmlns:a16="http://schemas.microsoft.com/office/drawing/2014/main" id="{178F1A63-FBFB-BBEF-7385-292DA054206C}"/>
              </a:ext>
            </a:extLst>
          </p:cNvPr>
          <p:cNvCxnSpPr/>
          <p:nvPr/>
        </p:nvCxnSpPr>
        <p:spPr>
          <a:xfrm flipV="1">
            <a:off x="6372225" y="800100"/>
            <a:ext cx="0" cy="51244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Овал 4">
            <a:extLst>
              <a:ext uri="{FF2B5EF4-FFF2-40B4-BE49-F238E27FC236}">
                <a16:creationId xmlns:a16="http://schemas.microsoft.com/office/drawing/2014/main" id="{F4FC0AAB-8F4B-0A20-6FBA-0E607100D439}"/>
              </a:ext>
            </a:extLst>
          </p:cNvPr>
          <p:cNvSpPr/>
          <p:nvPr/>
        </p:nvSpPr>
        <p:spPr>
          <a:xfrm>
            <a:off x="5478053" y="3143249"/>
            <a:ext cx="628650" cy="5715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58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E3A71E-B94C-3502-273C-00BFB5A6F97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641" t="29583" r="25859" b="29305"/>
          <a:stretch/>
        </p:blipFill>
        <p:spPr>
          <a:xfrm>
            <a:off x="209557" y="3143249"/>
            <a:ext cx="4709728" cy="229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BDB89D9-3635-EFBC-C7BF-0F415EA9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299" y="1109948"/>
            <a:ext cx="3352800" cy="467017"/>
          </a:xfrm>
        </p:spPr>
        <p:txBody>
          <a:bodyPr>
            <a:normAutofit fontScale="90000"/>
          </a:bodyPr>
          <a:lstStyle/>
          <a:p>
            <a:r>
              <a:rPr lang="uk-UA" sz="1800" dirty="0">
                <a:solidFill>
                  <a:schemeClr val="bg1"/>
                </a:solidFill>
              </a:rPr>
              <a:t>13.00.02 – теорія та методика навчання </a:t>
            </a:r>
            <a:r>
              <a:rPr lang="uk-UA" sz="1800" b="1" dirty="0">
                <a:solidFill>
                  <a:schemeClr val="bg1"/>
                </a:solidFill>
              </a:rPr>
              <a:t>(українська мова)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F1BF6FCD-F9A7-1257-5DA8-5A1C75F95588}"/>
              </a:ext>
            </a:extLst>
          </p:cNvPr>
          <p:cNvSpPr txBox="1">
            <a:spLocks/>
          </p:cNvSpPr>
          <p:nvPr/>
        </p:nvSpPr>
        <p:spPr>
          <a:xfrm>
            <a:off x="5995609" y="1187345"/>
            <a:ext cx="3352800" cy="467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1800" dirty="0">
                <a:solidFill>
                  <a:schemeClr val="bg1"/>
                </a:solidFill>
              </a:rPr>
              <a:t>13.00.02 – теорія та методика навчання </a:t>
            </a:r>
            <a:r>
              <a:rPr lang="uk-UA" sz="1800" b="1" dirty="0">
                <a:solidFill>
                  <a:schemeClr val="bg1"/>
                </a:solidFill>
              </a:rPr>
              <a:t>(українська література)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7BDA4FF4-91B8-2B00-D6D6-1D26C835D171}"/>
              </a:ext>
            </a:extLst>
          </p:cNvPr>
          <p:cNvSpPr txBox="1">
            <a:spLocks/>
          </p:cNvSpPr>
          <p:nvPr/>
        </p:nvSpPr>
        <p:spPr>
          <a:xfrm>
            <a:off x="9650818" y="2442722"/>
            <a:ext cx="2253672" cy="1168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000" b="1" dirty="0">
                <a:solidFill>
                  <a:schemeClr val="bg1"/>
                </a:solidFill>
              </a:rPr>
              <a:t>Перші захисти докторських дисертацій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3101EEA-033B-D725-B5F8-2C58D2332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34" y="2074566"/>
            <a:ext cx="14287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Біляєв Олександр Михайлович — Вікіпедія">
            <a:extLst>
              <a:ext uri="{FF2B5EF4-FFF2-40B4-BE49-F238E27FC236}">
                <a16:creationId xmlns:a16="http://schemas.microsoft.com/office/drawing/2014/main" id="{DE49BA49-7824-DA6C-D5FF-1E6D0A259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582" y="2074566"/>
            <a:ext cx="1525518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125C189-8283-3C18-CF25-4A8A40744312}"/>
              </a:ext>
            </a:extLst>
          </p:cNvPr>
          <p:cNvSpPr txBox="1"/>
          <p:nvPr/>
        </p:nvSpPr>
        <p:spPr>
          <a:xfrm>
            <a:off x="1654723" y="4015502"/>
            <a:ext cx="15613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solidFill>
                  <a:schemeClr val="bg1"/>
                </a:solidFill>
              </a:rPr>
              <a:t>Олександр </a:t>
            </a:r>
            <a:r>
              <a:rPr lang="uk-UA" sz="1400" b="1" dirty="0" err="1">
                <a:solidFill>
                  <a:schemeClr val="bg1"/>
                </a:solidFill>
              </a:rPr>
              <a:t>Біляєв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2B6AE0-3F34-F793-9EF7-800F60FB72B0}"/>
              </a:ext>
            </a:extLst>
          </p:cNvPr>
          <p:cNvSpPr txBox="1"/>
          <p:nvPr/>
        </p:nvSpPr>
        <p:spPr>
          <a:xfrm>
            <a:off x="1833582" y="4781967"/>
            <a:ext cx="12395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FFC000"/>
                </a:solidFill>
              </a:rPr>
              <a:t>1985 р.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E90D46-0F95-19BF-15C8-E6134311E407}"/>
              </a:ext>
            </a:extLst>
          </p:cNvPr>
          <p:cNvSpPr txBox="1"/>
          <p:nvPr/>
        </p:nvSpPr>
        <p:spPr>
          <a:xfrm>
            <a:off x="6891320" y="4015502"/>
            <a:ext cx="15613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400" b="1" dirty="0">
                <a:solidFill>
                  <a:schemeClr val="bg1"/>
                </a:solidFill>
              </a:rPr>
              <a:t>Тетяна </a:t>
            </a:r>
          </a:p>
          <a:p>
            <a:pPr algn="ctr"/>
            <a:r>
              <a:rPr lang="uk-UA" sz="1400" b="1" dirty="0" err="1">
                <a:solidFill>
                  <a:schemeClr val="bg1"/>
                </a:solidFill>
              </a:rPr>
              <a:t>Бугайко</a:t>
            </a:r>
            <a:endParaRPr lang="uk-UA" sz="14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12326A-C1FC-2853-B7BC-CEAACC030936}"/>
              </a:ext>
            </a:extLst>
          </p:cNvPr>
          <p:cNvSpPr txBox="1"/>
          <p:nvPr/>
        </p:nvSpPr>
        <p:spPr>
          <a:xfrm>
            <a:off x="7052249" y="4781967"/>
            <a:ext cx="12395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FFC000"/>
                </a:solidFill>
              </a:rPr>
              <a:t>1955 р.</a:t>
            </a:r>
          </a:p>
        </p:txBody>
      </p:sp>
      <p:sp>
        <p:nvSpPr>
          <p:cNvPr id="17" name="Нижний колонтитул 3">
            <a:extLst>
              <a:ext uri="{FF2B5EF4-FFF2-40B4-BE49-F238E27FC236}">
                <a16:creationId xmlns:a16="http://schemas.microsoft.com/office/drawing/2014/main" id="{E31ADABF-9976-7B37-1B85-E6ED85897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33092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22560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4950" y="5192536"/>
            <a:ext cx="6642100" cy="741539"/>
          </a:xfrm>
        </p:spPr>
        <p:txBody>
          <a:bodyPr anchor="t">
            <a:normAutofit/>
          </a:bodyPr>
          <a:lstStyle/>
          <a:p>
            <a:pPr algn="ctr">
              <a:spcBef>
                <a:spcPts val="0"/>
              </a:spcBef>
            </a:pPr>
            <a:r>
              <a:rPr lang="uk-UA" sz="1400" b="1" dirty="0">
                <a:solidFill>
                  <a:schemeClr val="tx1"/>
                </a:solidFill>
              </a:rPr>
              <a:t>Розподіл кількості захищених докторських дисертацій </a:t>
            </a:r>
            <a:br>
              <a:rPr lang="uk-UA" sz="1400" b="1" dirty="0">
                <a:solidFill>
                  <a:schemeClr val="tx1"/>
                </a:solidFill>
              </a:rPr>
            </a:br>
            <a:r>
              <a:rPr lang="uk-UA" sz="1400" dirty="0">
                <a:solidFill>
                  <a:schemeClr val="tx1"/>
                </a:solidFill>
              </a:rPr>
              <a:t>зі спеціальності 13.00.02 – теорія та методика навчання (українська мова) </a:t>
            </a:r>
          </a:p>
          <a:p>
            <a:pPr algn="ctr">
              <a:spcBef>
                <a:spcPts val="0"/>
              </a:spcBef>
            </a:pPr>
            <a:r>
              <a:rPr lang="uk-UA" sz="1400" b="1" dirty="0">
                <a:solidFill>
                  <a:schemeClr val="tx1"/>
                </a:solidFill>
              </a:rPr>
              <a:t>за спеціалізованими вченими радами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4C3027-B17D-E0A9-3B2B-F7462E9DAB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6" t="33204" r="25392" b="20310"/>
          <a:stretch/>
        </p:blipFill>
        <p:spPr bwMode="auto">
          <a:xfrm>
            <a:off x="2491091" y="704850"/>
            <a:ext cx="7209818" cy="36549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Нижний колонтитул 3">
            <a:extLst>
              <a:ext uri="{FF2B5EF4-FFF2-40B4-BE49-F238E27FC236}">
                <a16:creationId xmlns:a16="http://schemas.microsoft.com/office/drawing/2014/main" id="{B34D32D4-12D1-72FA-0E1F-9DEB48C63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10302875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205847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owchart: Document 15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9933" y="372144"/>
            <a:ext cx="2584508" cy="237114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uk-UA" sz="2000" b="1" dirty="0">
                <a:solidFill>
                  <a:schemeClr val="bg1"/>
                </a:solidFill>
                <a:latin typeface="+mj-lt"/>
              </a:rPr>
              <a:t>Динаміка захистів докторських дисертацій зі спеціальності </a:t>
            </a:r>
            <a:br>
              <a:rPr lang="uk-UA" sz="2000" b="1" dirty="0">
                <a:solidFill>
                  <a:schemeClr val="bg1"/>
                </a:solidFill>
                <a:latin typeface="+mj-lt"/>
              </a:rPr>
            </a:br>
            <a:r>
              <a:rPr lang="uk-UA" sz="2000" b="1" dirty="0">
                <a:solidFill>
                  <a:schemeClr val="bg1"/>
                </a:solidFill>
                <a:latin typeface="+mj-lt"/>
              </a:rPr>
              <a:t>13.00.02 – теорія та методика навчання (українська мова) </a:t>
            </a:r>
            <a:br>
              <a:rPr lang="uk-UA" sz="2000" b="1" dirty="0">
                <a:solidFill>
                  <a:schemeClr val="bg1"/>
                </a:solidFill>
                <a:latin typeface="+mj-lt"/>
              </a:rPr>
            </a:br>
            <a:r>
              <a:rPr lang="uk-UA" sz="2000" b="1" dirty="0">
                <a:solidFill>
                  <a:schemeClr val="bg2"/>
                </a:solidFill>
                <a:latin typeface="+mj-lt"/>
              </a:rPr>
              <a:t>у спеціалізованих учених радах України 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5D7A566-CAA1-027B-D44D-69DBD2FE4095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  <a:endParaRPr lang="uk-UA" altLang="ru-RU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B0BC3DE-C620-B429-0470-2F1B6D14C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267" y="1256045"/>
            <a:ext cx="8071937" cy="501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3615" y="1609399"/>
            <a:ext cx="3788103" cy="733425"/>
          </a:xfrm>
        </p:spPr>
        <p:txBody>
          <a:bodyPr>
            <a:noAutofit/>
          </a:bodyPr>
          <a:lstStyle/>
          <a:p>
            <a:r>
              <a:rPr lang="uk-UA" sz="2000" b="1" dirty="0">
                <a:solidFill>
                  <a:schemeClr val="bg1"/>
                </a:solidFill>
              </a:rPr>
              <a:t>Основні </a:t>
            </a:r>
            <a:r>
              <a:rPr lang="uk-UA" sz="2000" b="1" dirty="0" err="1">
                <a:solidFill>
                  <a:schemeClr val="bg1"/>
                </a:solidFill>
              </a:rPr>
              <a:t>лінгводидактичні</a:t>
            </a:r>
            <a:r>
              <a:rPr lang="uk-UA" sz="2000" b="1" dirty="0">
                <a:solidFill>
                  <a:schemeClr val="bg1"/>
                </a:solidFill>
              </a:rPr>
              <a:t> наукові школи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0C8CDA9-2EE4-A570-1F96-26BA093E64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9420" y="2900037"/>
            <a:ext cx="6557280" cy="29057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C86BA40-A2A5-6819-3C96-A46DF2320FF7}"/>
              </a:ext>
            </a:extLst>
          </p:cNvPr>
          <p:cNvSpPr txBox="1"/>
          <p:nvPr/>
        </p:nvSpPr>
        <p:spPr>
          <a:xfrm>
            <a:off x="1774550" y="3768892"/>
            <a:ext cx="248108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2400" b="1" dirty="0">
                <a:solidFill>
                  <a:schemeClr val="bg1">
                    <a:lumMod val="95000"/>
                  </a:schemeClr>
                </a:solidFill>
              </a:rPr>
              <a:t>69 % </a:t>
            </a:r>
            <a:r>
              <a:rPr lang="uk-UA" dirty="0">
                <a:solidFill>
                  <a:schemeClr val="bg1">
                    <a:lumMod val="95000"/>
                  </a:schemeClr>
                </a:solidFill>
              </a:rPr>
              <a:t>докторів наук є представниками наукових шкіл </a:t>
            </a:r>
          </a:p>
        </p:txBody>
      </p:sp>
      <p:sp>
        <p:nvSpPr>
          <p:cNvPr id="16" name="Стрілка: смугаста вправо 15">
            <a:extLst>
              <a:ext uri="{FF2B5EF4-FFF2-40B4-BE49-F238E27FC236}">
                <a16:creationId xmlns:a16="http://schemas.microsoft.com/office/drawing/2014/main" id="{99D68DA4-1457-A637-836A-C3039D68ED44}"/>
              </a:ext>
            </a:extLst>
          </p:cNvPr>
          <p:cNvSpPr/>
          <p:nvPr/>
        </p:nvSpPr>
        <p:spPr>
          <a:xfrm>
            <a:off x="4331835" y="4024310"/>
            <a:ext cx="600075" cy="657226"/>
          </a:xfrm>
          <a:prstGeom prst="strip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050" name="Picture 2" descr="Біляєв Олександр Михайлович — Вікіпедія">
            <a:extLst>
              <a:ext uri="{FF2B5EF4-FFF2-40B4-BE49-F238E27FC236}">
                <a16:creationId xmlns:a16="http://schemas.microsoft.com/office/drawing/2014/main" id="{ACE5CA08-3F7B-C6CD-022E-185975240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4" y="1274923"/>
            <a:ext cx="952500" cy="11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ашуленко Микола Самійлович — Портал сучасних педагогічних ресурсів">
            <a:extLst>
              <a:ext uri="{FF2B5EF4-FFF2-40B4-BE49-F238E27FC236}">
                <a16:creationId xmlns:a16="http://schemas.microsoft.com/office/drawing/2014/main" id="{B4670E8F-147B-2332-DE63-2985831B8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927" y="1262903"/>
            <a:ext cx="952500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Мацько">
            <a:extLst>
              <a:ext uri="{FF2B5EF4-FFF2-40B4-BE49-F238E27FC236}">
                <a16:creationId xmlns:a16="http://schemas.microsoft.com/office/drawing/2014/main" id="{034DEEE2-3CD9-376C-1971-724D8116C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390" y="1265398"/>
            <a:ext cx="859561" cy="119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ентилюк Марія Іванівна. Віртуальний проект &quot;Краєзнавство Таврії&quot;. ХОУНБ  ім. О. Гончара">
            <a:extLst>
              <a:ext uri="{FF2B5EF4-FFF2-40B4-BE49-F238E27FC236}">
                <a16:creationId xmlns:a16="http://schemas.microsoft.com/office/drawing/2014/main" id="{DE32320E-47C9-89FA-C121-F643C32417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91"/>
          <a:stretch/>
        </p:blipFill>
        <p:spPr bwMode="auto">
          <a:xfrm>
            <a:off x="8444914" y="1263475"/>
            <a:ext cx="947737" cy="119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Богуш Алла Михайлівна">
            <a:extLst>
              <a:ext uri="{FF2B5EF4-FFF2-40B4-BE49-F238E27FC236}">
                <a16:creationId xmlns:a16="http://schemas.microsoft.com/office/drawing/2014/main" id="{E2434CCB-9885-DFE9-45DC-6FC91CD96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4614" y="1262903"/>
            <a:ext cx="947737" cy="1209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Співробітники - Кафедра української мови - Караман Станіслав Олександрович">
            <a:extLst>
              <a:ext uri="{FF2B5EF4-FFF2-40B4-BE49-F238E27FC236}">
                <a16:creationId xmlns:a16="http://schemas.microsoft.com/office/drawing/2014/main" id="{2E3818C1-DBD5-F407-50BF-C62D2D221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314" y="1274923"/>
            <a:ext cx="947737" cy="120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Нижний колонтитул 3">
            <a:extLst>
              <a:ext uri="{FF2B5EF4-FFF2-40B4-BE49-F238E27FC236}">
                <a16:creationId xmlns:a16="http://schemas.microsoft.com/office/drawing/2014/main" id="{1D466806-19A6-8AD8-54F4-B1CFC5BD7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33092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A3A901A-901B-48C3-D6BB-21475C2AF86C}"/>
              </a:ext>
            </a:extLst>
          </p:cNvPr>
          <p:cNvSpPr txBox="1"/>
          <p:nvPr/>
        </p:nvSpPr>
        <p:spPr>
          <a:xfrm>
            <a:off x="6713114" y="5805812"/>
            <a:ext cx="36500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/>
              <a:t>Кількість докторських дисертацій, підготовлених за консультування провідних учених-</a:t>
            </a:r>
            <a:r>
              <a:rPr lang="uk-UA" sz="1200" b="1" dirty="0" err="1"/>
              <a:t>лінгводидактів</a:t>
            </a:r>
            <a:endParaRPr lang="uk-UA" sz="1200" b="1" dirty="0"/>
          </a:p>
        </p:txBody>
      </p:sp>
    </p:spTree>
    <p:extLst>
      <p:ext uri="{BB962C8B-B14F-4D97-AF65-F5344CB8AC3E}">
        <p14:creationId xmlns:p14="http://schemas.microsoft.com/office/powerpoint/2010/main" val="312386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828676" y="1209675"/>
            <a:ext cx="3352800" cy="467017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800" dirty="0">
                <a:solidFill>
                  <a:schemeClr val="bg1"/>
                </a:solidFill>
              </a:rPr>
              <a:t>на момент захисту докторської </a:t>
            </a:r>
            <a:br>
              <a:rPr lang="uk-UA" sz="1800" dirty="0">
                <a:solidFill>
                  <a:schemeClr val="bg1"/>
                </a:solidFill>
              </a:rPr>
            </a:br>
            <a:r>
              <a:rPr lang="uk-UA" sz="1800" dirty="0">
                <a:solidFill>
                  <a:schemeClr val="bg1"/>
                </a:solidFill>
              </a:rPr>
              <a:t>дисертації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91B5D44-8FB1-5503-EB2C-938361C126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3" t="2101" r="22528" b="2175"/>
          <a:stretch/>
        </p:blipFill>
        <p:spPr bwMode="auto">
          <a:xfrm>
            <a:off x="910272" y="2060892"/>
            <a:ext cx="3147378" cy="32251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95CA687-616E-380C-5333-6917826AFB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7" t="2305" r="22590" b="1999"/>
          <a:stretch/>
        </p:blipFill>
        <p:spPr bwMode="auto">
          <a:xfrm>
            <a:off x="6096000" y="2060892"/>
            <a:ext cx="3161253" cy="32251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5D784E8F-42B8-8C01-9A22-86233A255E59}"/>
              </a:ext>
            </a:extLst>
          </p:cNvPr>
          <p:cNvSpPr txBox="1">
            <a:spLocks/>
          </p:cNvSpPr>
          <p:nvPr/>
        </p:nvSpPr>
        <p:spPr>
          <a:xfrm>
            <a:off x="6000226" y="1209675"/>
            <a:ext cx="3352800" cy="4670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1800" dirty="0">
                <a:solidFill>
                  <a:schemeClr val="bg1"/>
                </a:solidFill>
              </a:rPr>
              <a:t>станом на 1 січня 2024 року працюють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9F11E0-F278-AF14-CA85-B9DD049376E0}"/>
              </a:ext>
            </a:extLst>
          </p:cNvPr>
          <p:cNvSpPr txBox="1"/>
          <p:nvPr/>
        </p:nvSpPr>
        <p:spPr>
          <a:xfrm>
            <a:off x="9620250" y="2767280"/>
            <a:ext cx="257175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</a:rPr>
              <a:t>СТАТЕВА СТРУКТУРА ВЧЕНИХ-ЛІНГВОДИДАКТІВ</a:t>
            </a:r>
          </a:p>
        </p:txBody>
      </p:sp>
      <p:sp>
        <p:nvSpPr>
          <p:cNvPr id="15" name="Нижний колонтитул 3">
            <a:extLst>
              <a:ext uri="{FF2B5EF4-FFF2-40B4-BE49-F238E27FC236}">
                <a16:creationId xmlns:a16="http://schemas.microsoft.com/office/drawing/2014/main" id="{28C827C8-8233-C242-4525-E656CC827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33092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1512F2E-2EE4-CB2F-28B4-54FFF0FCF1B2}"/>
              </a:ext>
            </a:extLst>
          </p:cNvPr>
          <p:cNvSpPr txBox="1">
            <a:spLocks/>
          </p:cNvSpPr>
          <p:nvPr/>
        </p:nvSpPr>
        <p:spPr>
          <a:xfrm>
            <a:off x="6168449" y="5414816"/>
            <a:ext cx="3002186" cy="46701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200" b="1" dirty="0">
                <a:solidFill>
                  <a:schemeClr val="bg2"/>
                </a:solidFill>
              </a:rPr>
              <a:t>співвідношення чоловіків і жінок становить 1:10</a:t>
            </a:r>
            <a:endParaRPr lang="uk-UA" sz="16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477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824090" y="2079957"/>
            <a:ext cx="3235445" cy="648957"/>
          </a:xfrm>
        </p:spPr>
        <p:txBody>
          <a:bodyPr>
            <a:noAutofit/>
          </a:bodyPr>
          <a:lstStyle/>
          <a:p>
            <a:r>
              <a:rPr lang="uk-UA" sz="2000" b="1" dirty="0"/>
              <a:t>Зміни в чисельності докторів наук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207931" y="3330979"/>
            <a:ext cx="3235444" cy="89859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600" dirty="0"/>
              <a:t>за останні </a:t>
            </a:r>
            <a:r>
              <a:rPr lang="uk-UA" sz="1600" b="1" dirty="0"/>
              <a:t>п’ять років </a:t>
            </a:r>
            <a:r>
              <a:rPr lang="uk-UA" sz="1600" dirty="0"/>
              <a:t>докторський корпус української </a:t>
            </a:r>
            <a:r>
              <a:rPr lang="uk-UA" sz="1600" dirty="0" err="1"/>
              <a:t>лінгводидактики</a:t>
            </a:r>
            <a:r>
              <a:rPr lang="uk-UA" sz="1600" dirty="0"/>
              <a:t> </a:t>
            </a:r>
            <a:r>
              <a:rPr lang="uk-UA" sz="1600" b="1" dirty="0"/>
              <a:t>зріс на </a:t>
            </a:r>
            <a:r>
              <a:rPr lang="uk-UA" sz="2000" b="1" dirty="0"/>
              <a:t>14 %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13160" y="1653740"/>
            <a:ext cx="2140299" cy="215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960602" y="3804088"/>
            <a:ext cx="2140299" cy="215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00901" y="1653740"/>
            <a:ext cx="2140299" cy="21503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9" name="Picture 2" descr="Біляєв Олександр Михайлович — Вікіпедія">
            <a:extLst>
              <a:ext uri="{FF2B5EF4-FFF2-40B4-BE49-F238E27FC236}">
                <a16:creationId xmlns:a16="http://schemas.microsoft.com/office/drawing/2014/main" id="{86E02EFF-B525-7941-F6B6-2E56977EB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59" y="1797753"/>
            <a:ext cx="1231866" cy="15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Донченко Тамара Кузьмівна — Енциклопедія Сучасної України">
            <a:extLst>
              <a:ext uri="{FF2B5EF4-FFF2-40B4-BE49-F238E27FC236}">
                <a16:creationId xmlns:a16="http://schemas.microsoft.com/office/drawing/2014/main" id="{720AC062-F446-3798-D748-A3CC6D3F0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5116" y="3954470"/>
            <a:ext cx="1231867" cy="153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18DB78-5F4E-2F03-F3AC-D48AFA8040A7}"/>
              </a:ext>
            </a:extLst>
          </p:cNvPr>
          <p:cNvSpPr txBox="1"/>
          <p:nvPr/>
        </p:nvSpPr>
        <p:spPr>
          <a:xfrm>
            <a:off x="5127414" y="3336053"/>
            <a:ext cx="15972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/>
              <a:t>Олександр </a:t>
            </a:r>
            <a:r>
              <a:rPr lang="uk-UA" sz="1200" b="1" dirty="0" err="1"/>
              <a:t>Біляєв</a:t>
            </a:r>
            <a:endParaRPr lang="uk-UA" sz="1200" b="1" dirty="0"/>
          </a:p>
          <a:p>
            <a:pPr algn="ctr"/>
            <a:r>
              <a:rPr lang="uk-UA" sz="1200" dirty="0"/>
              <a:t>(1925–2006)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6D4709-EABB-4E56-027E-B37034C16346}"/>
              </a:ext>
            </a:extLst>
          </p:cNvPr>
          <p:cNvSpPr txBox="1"/>
          <p:nvPr/>
        </p:nvSpPr>
        <p:spPr>
          <a:xfrm>
            <a:off x="9367750" y="5480030"/>
            <a:ext cx="15972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/>
              <a:t>Тамара Донченко</a:t>
            </a:r>
          </a:p>
          <a:p>
            <a:pPr algn="ctr"/>
            <a:r>
              <a:rPr lang="uk-UA" sz="1200" dirty="0"/>
              <a:t>(1938–2020)</a:t>
            </a:r>
          </a:p>
        </p:txBody>
      </p:sp>
      <p:pic>
        <p:nvPicPr>
          <p:cNvPr id="4100" name="Picture 4" descr="Мельничайко Володимир Ярославович — Енциклопедія Сучасної України">
            <a:extLst>
              <a:ext uri="{FF2B5EF4-FFF2-40B4-BE49-F238E27FC236}">
                <a16:creationId xmlns:a16="http://schemas.microsoft.com/office/drawing/2014/main" id="{72B52278-15D8-81CF-5147-7A27FDEC4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210" y="3974719"/>
            <a:ext cx="1231866" cy="15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2DBF7F6-2FCC-079E-8304-12C4611AC91F}"/>
              </a:ext>
            </a:extLst>
          </p:cNvPr>
          <p:cNvSpPr txBox="1"/>
          <p:nvPr/>
        </p:nvSpPr>
        <p:spPr>
          <a:xfrm>
            <a:off x="6960602" y="5492771"/>
            <a:ext cx="21331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/>
              <a:t>Володимир Мельничайко</a:t>
            </a:r>
          </a:p>
          <a:p>
            <a:pPr algn="ctr"/>
            <a:r>
              <a:rPr lang="uk-UA" sz="1200" dirty="0"/>
              <a:t>(1931–2020)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FFE617-70BB-89AB-F4B2-E2DC2B2F7AE0}"/>
              </a:ext>
            </a:extLst>
          </p:cNvPr>
          <p:cNvSpPr txBox="1"/>
          <p:nvPr/>
        </p:nvSpPr>
        <p:spPr>
          <a:xfrm>
            <a:off x="5127414" y="5480031"/>
            <a:ext cx="15972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Катерина Плиско</a:t>
            </a:r>
          </a:p>
          <a:p>
            <a:pPr algn="ctr"/>
            <a:r>
              <a:rPr lang="uk-UA" sz="1200" dirty="0">
                <a:solidFill>
                  <a:schemeClr val="bg1"/>
                </a:solidFill>
              </a:rPr>
              <a:t>(1924–2020)</a:t>
            </a:r>
          </a:p>
        </p:txBody>
      </p:sp>
      <p:pic>
        <p:nvPicPr>
          <p:cNvPr id="4104" name="Picture 8" descr="Редакция 06153 выражает соболезнования | Новини">
            <a:extLst>
              <a:ext uri="{FF2B5EF4-FFF2-40B4-BE49-F238E27FC236}">
                <a16:creationId xmlns:a16="http://schemas.microsoft.com/office/drawing/2014/main" id="{D5DD7601-0BBC-199D-23CA-126091C35B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2" b="12125"/>
          <a:stretch/>
        </p:blipFill>
        <p:spPr bwMode="auto">
          <a:xfrm>
            <a:off x="9555116" y="1791887"/>
            <a:ext cx="1231867" cy="1539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76B0AA4-77D5-834E-F501-E3523136B6E2}"/>
              </a:ext>
            </a:extLst>
          </p:cNvPr>
          <p:cNvSpPr txBox="1"/>
          <p:nvPr/>
        </p:nvSpPr>
        <p:spPr>
          <a:xfrm>
            <a:off x="9367750" y="3330299"/>
            <a:ext cx="15972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/>
              <a:t>Марія </a:t>
            </a:r>
            <a:r>
              <a:rPr lang="uk-UA" sz="1200" b="1" dirty="0" err="1"/>
              <a:t>Греб</a:t>
            </a:r>
            <a:endParaRPr lang="uk-UA" sz="1200" b="1" dirty="0"/>
          </a:p>
          <a:p>
            <a:pPr algn="ctr"/>
            <a:r>
              <a:rPr lang="uk-UA" sz="1200" dirty="0"/>
              <a:t>(1976–2019)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B8D59BA-BF48-0942-EFD1-CCB0D3045123}"/>
              </a:ext>
            </a:extLst>
          </p:cNvPr>
          <p:cNvSpPr txBox="1"/>
          <p:nvPr/>
        </p:nvSpPr>
        <p:spPr>
          <a:xfrm>
            <a:off x="7257137" y="3336052"/>
            <a:ext cx="15972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Лариса Паламар</a:t>
            </a:r>
          </a:p>
          <a:p>
            <a:pPr algn="ctr"/>
            <a:r>
              <a:rPr lang="uk-UA" sz="1200" dirty="0">
                <a:solidFill>
                  <a:schemeClr val="bg1"/>
                </a:solidFill>
              </a:rPr>
              <a:t>(1936–2010)</a:t>
            </a:r>
          </a:p>
        </p:txBody>
      </p:sp>
      <p:sp>
        <p:nvSpPr>
          <p:cNvPr id="16" name="Нижний колонтитул 3">
            <a:extLst>
              <a:ext uri="{FF2B5EF4-FFF2-40B4-BE49-F238E27FC236}">
                <a16:creationId xmlns:a16="http://schemas.microsoft.com/office/drawing/2014/main" id="{712EEFD5-574E-5AD7-862C-86246AEB4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0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2" name="Объект 2">
            <a:extLst>
              <a:ext uri="{FF2B5EF4-FFF2-40B4-BE49-F238E27FC236}">
                <a16:creationId xmlns:a16="http://schemas.microsoft.com/office/drawing/2014/main" id="{C6AD1CA4-FD07-F3E8-7A69-A21C5B90399C}"/>
              </a:ext>
            </a:extLst>
          </p:cNvPr>
          <p:cNvSpPr txBox="1">
            <a:spLocks/>
          </p:cNvSpPr>
          <p:nvPr/>
        </p:nvSpPr>
        <p:spPr>
          <a:xfrm>
            <a:off x="1207931" y="4429963"/>
            <a:ext cx="3235444" cy="89859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600" dirty="0">
                <a:solidFill>
                  <a:schemeClr val="accent6">
                    <a:lumMod val="50000"/>
                  </a:schemeClr>
                </a:solidFill>
              </a:rPr>
              <a:t>за останні </a:t>
            </a:r>
            <a:r>
              <a:rPr lang="uk-UA" sz="1600" b="1" dirty="0">
                <a:solidFill>
                  <a:schemeClr val="accent6">
                    <a:lumMod val="50000"/>
                  </a:schemeClr>
                </a:solidFill>
              </a:rPr>
              <a:t>двадцять років </a:t>
            </a:r>
            <a:r>
              <a:rPr lang="uk-UA" sz="1600" dirty="0">
                <a:solidFill>
                  <a:schemeClr val="accent6">
                    <a:lumMod val="50000"/>
                  </a:schemeClr>
                </a:solidFill>
              </a:rPr>
              <a:t>ми </a:t>
            </a:r>
            <a:r>
              <a:rPr lang="uk-UA" sz="1600" b="1" dirty="0">
                <a:solidFill>
                  <a:schemeClr val="accent6">
                    <a:lumMod val="50000"/>
                  </a:schemeClr>
                </a:solidFill>
              </a:rPr>
              <a:t>втратили шістьох докторів наук </a:t>
            </a:r>
            <a:r>
              <a:rPr lang="uk-UA" sz="2000" b="1" dirty="0">
                <a:solidFill>
                  <a:schemeClr val="accent6">
                    <a:lumMod val="50000"/>
                  </a:schemeClr>
                </a:solidFill>
              </a:rPr>
              <a:t>(10 %)</a:t>
            </a:r>
          </a:p>
        </p:txBody>
      </p:sp>
      <p:pic>
        <p:nvPicPr>
          <p:cNvPr id="17" name="Графіка 16" descr="Angry face outline with solid fill">
            <a:extLst>
              <a:ext uri="{FF2B5EF4-FFF2-40B4-BE49-F238E27FC236}">
                <a16:creationId xmlns:a16="http://schemas.microsoft.com/office/drawing/2014/main" id="{BF61198D-5A37-7DA6-D4CF-BEB65A4881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6204" y="4481783"/>
            <a:ext cx="471727" cy="471727"/>
          </a:xfrm>
          <a:prstGeom prst="rect">
            <a:avLst/>
          </a:prstGeom>
        </p:spPr>
      </p:pic>
      <p:pic>
        <p:nvPicPr>
          <p:cNvPr id="19" name="Графіка 18" descr="Grining and sweating face outline with solid fill">
            <a:extLst>
              <a:ext uri="{FF2B5EF4-FFF2-40B4-BE49-F238E27FC236}">
                <a16:creationId xmlns:a16="http://schemas.microsoft.com/office/drawing/2014/main" id="{9AB5F9EE-4DA6-09BB-92E1-CC7B7096DF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29061" y="3413190"/>
            <a:ext cx="471727" cy="47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32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824090" y="1394995"/>
            <a:ext cx="7848855" cy="628073"/>
          </a:xfrm>
        </p:spPr>
        <p:txBody>
          <a:bodyPr>
            <a:noAutofit/>
          </a:bodyPr>
          <a:lstStyle/>
          <a:p>
            <a:r>
              <a:rPr lang="uk-UA" sz="2000" b="1" dirty="0"/>
              <a:t>Тенденції, пов’язані із внутрішньою і зовнішньою міграцією вчених-</a:t>
            </a:r>
            <a:r>
              <a:rPr lang="uk-UA" sz="2000" b="1" dirty="0" err="1"/>
              <a:t>лінгводидактів</a:t>
            </a:r>
            <a:endParaRPr lang="uk-UA" sz="2000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095270" y="4480194"/>
            <a:ext cx="1919236" cy="79656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400" b="1" dirty="0"/>
              <a:t>зміна основного місця роботи </a:t>
            </a:r>
            <a:r>
              <a:rPr lang="uk-UA" sz="1400" dirty="0"/>
              <a:t>з різних причин </a:t>
            </a: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789902" y="4076255"/>
            <a:ext cx="1919236" cy="16044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400" b="1" dirty="0"/>
              <a:t>виїзд за кордон </a:t>
            </a:r>
            <a:r>
              <a:rPr lang="uk-UA" sz="1400" dirty="0"/>
              <a:t>не за програмами міжнародної академічної мобільності у зв’язку з російською військовою агресією </a:t>
            </a: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6464438" y="3630449"/>
            <a:ext cx="1919236" cy="249605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400" b="1" dirty="0"/>
              <a:t>зміна місця перебування на інші регіони України </a:t>
            </a:r>
            <a:r>
              <a:rPr lang="uk-UA" sz="1400" dirty="0"/>
              <a:t>через окупацію Луганської і Донецької областей у 2014 році, частково – Запорізької й Херсонської областей у 2022 р. 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9138974" y="4397066"/>
            <a:ext cx="1919236" cy="96281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400" b="1" dirty="0"/>
              <a:t>колабораціонізм </a:t>
            </a:r>
            <a:r>
              <a:rPr lang="uk-UA" sz="1400" dirty="0"/>
              <a:t>(робота у фейкових закладах вищої освіти)</a:t>
            </a:r>
          </a:p>
        </p:txBody>
      </p:sp>
      <p:sp>
        <p:nvSpPr>
          <p:cNvPr id="6" name="Нижний колонтитул 3">
            <a:extLst>
              <a:ext uri="{FF2B5EF4-FFF2-40B4-BE49-F238E27FC236}">
                <a16:creationId xmlns:a16="http://schemas.microsoft.com/office/drawing/2014/main" id="{5CE8AEB8-7BF8-65FB-838A-B095E6AAE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10302875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pic>
        <p:nvPicPr>
          <p:cNvPr id="12" name="Графіка 11" descr="Badge 4 with solid fill">
            <a:extLst>
              <a:ext uri="{FF2B5EF4-FFF2-40B4-BE49-F238E27FC236}">
                <a16:creationId xmlns:a16="http://schemas.microsoft.com/office/drawing/2014/main" id="{4F656E56-4AB2-F37B-1713-D12E0B7AF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55091" y="3262871"/>
            <a:ext cx="712367" cy="712367"/>
          </a:xfrm>
          <a:prstGeom prst="rect">
            <a:avLst/>
          </a:prstGeom>
        </p:spPr>
      </p:pic>
      <p:pic>
        <p:nvPicPr>
          <p:cNvPr id="14" name="Графіка 13" descr="Badge 8 with solid fill">
            <a:extLst>
              <a:ext uri="{FF2B5EF4-FFF2-40B4-BE49-F238E27FC236}">
                <a16:creationId xmlns:a16="http://schemas.microsoft.com/office/drawing/2014/main" id="{BFD3B062-2941-020E-9F8E-272A275A49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42034" y="3274265"/>
            <a:ext cx="712367" cy="712367"/>
          </a:xfrm>
          <a:prstGeom prst="rect">
            <a:avLst/>
          </a:prstGeom>
        </p:spPr>
      </p:pic>
      <p:pic>
        <p:nvPicPr>
          <p:cNvPr id="16" name="Графіка 15" descr="Badge 6 with solid fill">
            <a:extLst>
              <a:ext uri="{FF2B5EF4-FFF2-40B4-BE49-F238E27FC236}">
                <a16:creationId xmlns:a16="http://schemas.microsoft.com/office/drawing/2014/main" id="{0A1472A4-95CF-2ECD-F194-184B9E5119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168148" y="3262871"/>
            <a:ext cx="712367" cy="712367"/>
          </a:xfrm>
          <a:prstGeom prst="rect">
            <a:avLst/>
          </a:prstGeom>
        </p:spPr>
      </p:pic>
      <p:pic>
        <p:nvPicPr>
          <p:cNvPr id="18" name="Графіка 17" descr="Badge with solid fill">
            <a:extLst>
              <a:ext uri="{FF2B5EF4-FFF2-40B4-BE49-F238E27FC236}">
                <a16:creationId xmlns:a16="http://schemas.microsoft.com/office/drawing/2014/main" id="{CAB006D9-4001-38A6-2B29-A327F1242B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1205" y="3274265"/>
            <a:ext cx="712367" cy="71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39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owchart: Document 15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9933" y="196329"/>
            <a:ext cx="2584508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z="2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Розподіл докторів наук з української </a:t>
            </a:r>
            <a:r>
              <a:rPr lang="uk-UA" sz="20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лінгводидактики</a:t>
            </a:r>
            <a:r>
              <a:rPr lang="uk-UA" sz="2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що працюють, </a:t>
            </a:r>
            <a:r>
              <a:rPr lang="uk-UA" sz="2000" b="1" kern="1200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за типами закладів</a:t>
            </a:r>
          </a:p>
        </p:txBody>
      </p:sp>
      <p:graphicFrame>
        <p:nvGraphicFramePr>
          <p:cNvPr id="10" name="Таблиця 9">
            <a:extLst>
              <a:ext uri="{FF2B5EF4-FFF2-40B4-BE49-F238E27FC236}">
                <a16:creationId xmlns:a16="http://schemas.microsoft.com/office/drawing/2014/main" id="{0CC3F3CA-59C3-2D79-36C2-794C086AC48E}"/>
              </a:ext>
            </a:extLst>
          </p:cNvPr>
          <p:cNvGraphicFramePr>
            <a:graphicFrameLocks noGrp="1"/>
          </p:cNvGraphicFramePr>
          <p:nvPr/>
        </p:nvGraphicFramePr>
        <p:xfrm>
          <a:off x="4217958" y="1557718"/>
          <a:ext cx="7347539" cy="4130927"/>
        </p:xfrm>
        <a:graphic>
          <a:graphicData uri="http://schemas.openxmlformats.org/drawingml/2006/table">
            <a:tbl>
              <a:tblPr firstRow="1" firstCol="1" bandRow="1"/>
              <a:tblGrid>
                <a:gridCol w="4497844">
                  <a:extLst>
                    <a:ext uri="{9D8B030D-6E8A-4147-A177-3AD203B41FA5}">
                      <a16:colId xmlns:a16="http://schemas.microsoft.com/office/drawing/2014/main" val="2250203720"/>
                    </a:ext>
                  </a:extLst>
                </a:gridCol>
                <a:gridCol w="1682164">
                  <a:extLst>
                    <a:ext uri="{9D8B030D-6E8A-4147-A177-3AD203B41FA5}">
                      <a16:colId xmlns:a16="http://schemas.microsoft.com/office/drawing/2014/main" val="1655570372"/>
                    </a:ext>
                  </a:extLst>
                </a:gridCol>
                <a:gridCol w="1167531">
                  <a:extLst>
                    <a:ext uri="{9D8B030D-6E8A-4147-A177-3AD203B41FA5}">
                      <a16:colId xmlns:a16="http://schemas.microsoft.com/office/drawing/2014/main" val="2895102613"/>
                    </a:ext>
                  </a:extLst>
                </a:gridCol>
              </a:tblGrid>
              <a:tr h="5563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Тип закладу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Чисельність,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осіб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Частка,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%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9417998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Науково-дослідні інститути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4,55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8665217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Заклади вищої освіти, зокрема: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5510175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 marL="2012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класичні університети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59,08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5601455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 marL="2012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педагогічні університети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13,64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5965601"/>
                  </a:ext>
                </a:extLst>
              </a:tr>
              <a:tr h="641944">
                <a:tc>
                  <a:txBody>
                    <a:bodyPr/>
                    <a:lstStyle/>
                    <a:p>
                      <a:pPr marL="2012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ЗВО іншого галузевого спрямування (медичні, авіаційні, морські, технічні тощо)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13,64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2397266"/>
                  </a:ext>
                </a:extLst>
              </a:tr>
              <a:tr h="327171">
                <a:tc>
                  <a:txBody>
                    <a:bodyPr/>
                    <a:lstStyle/>
                    <a:p>
                      <a:pPr marL="20129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заклади післядипломної педагогічної освіти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4,55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4361026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Заклади фахової передвищої освіти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2,27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4106083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Заклади загальної середньої освіти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2,27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2965984"/>
                  </a:ext>
                </a:extLst>
              </a:tr>
              <a:tr h="372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b="1" i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Усього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b="1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44</a:t>
                      </a:r>
                      <a:endParaRPr lang="uk-U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effectLst/>
                          <a:highlight>
                            <a:srgbClr val="FFFFFF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  <a:endParaRPr lang="uk-UA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417" marR="954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372105"/>
                  </a:ext>
                </a:extLst>
              </a:tr>
            </a:tbl>
          </a:graphicData>
        </a:graphic>
      </p:graphicFrame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5D7A566-CAA1-027B-D44D-69DBD2FE4095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  <a:endParaRPr lang="uk-UA" altLang="ru-RU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190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23964" y="1376623"/>
            <a:ext cx="4011091" cy="1346479"/>
          </a:xfrm>
        </p:spPr>
        <p:txBody>
          <a:bodyPr>
            <a:noAutofit/>
          </a:bodyPr>
          <a:lstStyle/>
          <a:p>
            <a:r>
              <a:rPr lang="uk-UA" sz="2000" b="1" dirty="0">
                <a:solidFill>
                  <a:schemeClr val="bg1"/>
                </a:solidFill>
              </a:rPr>
              <a:t>ГЕОГРАФІЯ кадрового потенціалу докторів наук з української </a:t>
            </a:r>
            <a:r>
              <a:rPr lang="uk-UA" sz="2000" b="1" dirty="0" err="1">
                <a:solidFill>
                  <a:schemeClr val="bg1"/>
                </a:solidFill>
              </a:rPr>
              <a:t>лінгводидактики</a:t>
            </a:r>
            <a:r>
              <a:rPr lang="uk-UA" sz="2000" b="1">
                <a:solidFill>
                  <a:schemeClr val="bg1"/>
                </a:solidFill>
              </a:rPr>
              <a:t> </a:t>
            </a:r>
            <a:br>
              <a:rPr lang="uk-UA" sz="2000" b="1">
                <a:solidFill>
                  <a:schemeClr val="bg1"/>
                </a:solidFill>
              </a:rPr>
            </a:br>
            <a:br>
              <a:rPr lang="uk-UA" sz="2000" b="1">
                <a:solidFill>
                  <a:schemeClr val="bg1"/>
                </a:solidFill>
              </a:rPr>
            </a:br>
            <a:r>
              <a:rPr lang="uk-UA" sz="1600" i="1">
                <a:solidFill>
                  <a:schemeClr val="bg1"/>
                </a:solidFill>
              </a:rPr>
              <a:t>(</a:t>
            </a:r>
            <a:r>
              <a:rPr lang="uk-UA" sz="1600" i="1" dirty="0">
                <a:solidFill>
                  <a:schemeClr val="bg1"/>
                </a:solidFill>
              </a:rPr>
              <a:t>станом на березень 2024 року)</a:t>
            </a: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823964" y="3442130"/>
            <a:ext cx="4029080" cy="289401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uk-UA" sz="1200" b="1" dirty="0"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За рівнем концентрації 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докторів наук з української </a:t>
            </a:r>
            <a:r>
              <a:rPr lang="uk-UA" sz="1200" dirty="0" err="1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лінгводидактики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 лідерами є </a:t>
            </a:r>
            <a:r>
              <a:rPr lang="uk-UA" sz="1200" b="1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м. Київ 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і три області – </a:t>
            </a:r>
            <a:r>
              <a:rPr lang="uk-UA" sz="1200" b="1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Київська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, </a:t>
            </a:r>
            <a:r>
              <a:rPr lang="uk-UA" sz="1200" b="1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Івано-Франківська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 й </a:t>
            </a:r>
            <a:r>
              <a:rPr lang="uk-UA" sz="1200" b="1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Херсонська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00000"/>
              </a:lnSpc>
              <a:buNone/>
            </a:pPr>
            <a:endParaRPr lang="uk-UA" sz="1200" b="1" dirty="0">
              <a:effectLst/>
              <a:highlight>
                <a:srgbClr val="FFFFFF"/>
              </a:highlight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uk-UA" sz="1200" b="1" dirty="0"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Оптимальну вікову структуру й відносно достатню кількість учених-докторів наук 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представлено лише в двох ЗВО України: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1200" b="1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Прикарпатському національному університеті імені Василя Стефаника 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(4 доктори наук; середній вік – 53 роки);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1200" b="1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Київському столичному університеті імені Бориса Грінченка </a:t>
            </a:r>
            <a:r>
              <a:rPr lang="uk-UA" sz="1200" dirty="0">
                <a:solidFill>
                  <a:schemeClr val="tx2"/>
                </a:solidFill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(3 доктори наук; середній вік – 52 роки).</a:t>
            </a:r>
            <a:endParaRPr lang="uk-UA" sz="1100" dirty="0">
              <a:solidFill>
                <a:schemeClr val="tx2"/>
              </a:solidFill>
            </a:endParaRPr>
          </a:p>
        </p:txBody>
      </p:sp>
      <p:pic>
        <p:nvPicPr>
          <p:cNvPr id="2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47640" y="1684713"/>
            <a:ext cx="274320" cy="274320"/>
          </a:xfrm>
          <a:prstGeom prst="rect">
            <a:avLst/>
          </a:prstGeom>
        </p:spPr>
      </p:pic>
      <p:pic>
        <p:nvPicPr>
          <p:cNvPr id="3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99667" y="1805560"/>
            <a:ext cx="274320" cy="274320"/>
          </a:xfrm>
          <a:prstGeom prst="rect">
            <a:avLst/>
          </a:prstGeom>
        </p:spPr>
      </p:pic>
      <p:pic>
        <p:nvPicPr>
          <p:cNvPr id="4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42331" y="2082189"/>
            <a:ext cx="274320" cy="274320"/>
          </a:xfrm>
          <a:prstGeom prst="rect">
            <a:avLst/>
          </a:prstGeom>
        </p:spPr>
      </p:pic>
      <p:pic>
        <p:nvPicPr>
          <p:cNvPr id="7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81603" y="1652236"/>
            <a:ext cx="274320" cy="274320"/>
          </a:xfrm>
          <a:prstGeom prst="rect">
            <a:avLst/>
          </a:prstGeom>
        </p:spPr>
      </p:pic>
      <p:pic>
        <p:nvPicPr>
          <p:cNvPr id="8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67058" y="3984568"/>
            <a:ext cx="274320" cy="274320"/>
          </a:xfrm>
          <a:prstGeom prst="rect">
            <a:avLst/>
          </a:prstGeom>
        </p:spPr>
      </p:pic>
      <p:pic>
        <p:nvPicPr>
          <p:cNvPr id="9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44295" y="4124037"/>
            <a:ext cx="274320" cy="274320"/>
          </a:xfrm>
          <a:prstGeom prst="rect">
            <a:avLst/>
          </a:prstGeom>
        </p:spPr>
      </p:pic>
      <p:pic>
        <p:nvPicPr>
          <p:cNvPr id="10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24968" y="3968404"/>
            <a:ext cx="274320" cy="274320"/>
          </a:xfrm>
          <a:prstGeom prst="rect">
            <a:avLst/>
          </a:prstGeom>
        </p:spPr>
      </p:pic>
      <p:pic>
        <p:nvPicPr>
          <p:cNvPr id="11" name="Графіка 20" descr="Badge with solid fill">
            <a:extLst>
              <a:ext uri="{FF2B5EF4-FFF2-40B4-BE49-F238E27FC236}">
                <a16:creationId xmlns:a16="http://schemas.microsoft.com/office/drawing/2014/main" id="{4F33AFBE-9F0F-4564-A228-F2235DE8BA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36512" y="2654531"/>
            <a:ext cx="274320" cy="274320"/>
          </a:xfrm>
          <a:prstGeom prst="rect">
            <a:avLst/>
          </a:prstGeom>
        </p:spPr>
      </p:pic>
      <p:pic>
        <p:nvPicPr>
          <p:cNvPr id="12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678622" y="3030650"/>
            <a:ext cx="274320" cy="274320"/>
          </a:xfrm>
          <a:prstGeom prst="rect">
            <a:avLst/>
          </a:prstGeom>
        </p:spPr>
      </p:pic>
      <p:pic>
        <p:nvPicPr>
          <p:cNvPr id="13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83502" y="3304970"/>
            <a:ext cx="274320" cy="274320"/>
          </a:xfrm>
          <a:prstGeom prst="rect">
            <a:avLst/>
          </a:prstGeom>
        </p:spPr>
      </p:pic>
      <p:pic>
        <p:nvPicPr>
          <p:cNvPr id="14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37599" y="1821873"/>
            <a:ext cx="274320" cy="274320"/>
          </a:xfrm>
          <a:prstGeom prst="rect">
            <a:avLst/>
          </a:prstGeom>
        </p:spPr>
      </p:pic>
      <p:pic>
        <p:nvPicPr>
          <p:cNvPr id="15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87808" y="2879636"/>
            <a:ext cx="274320" cy="274320"/>
          </a:xfrm>
          <a:prstGeom prst="rect">
            <a:avLst/>
          </a:prstGeom>
        </p:spPr>
      </p:pic>
      <p:pic>
        <p:nvPicPr>
          <p:cNvPr id="16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53046" y="2605316"/>
            <a:ext cx="274320" cy="274320"/>
          </a:xfrm>
          <a:prstGeom prst="rect">
            <a:avLst/>
          </a:prstGeom>
        </p:spPr>
      </p:pic>
      <p:pic>
        <p:nvPicPr>
          <p:cNvPr id="17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21960" y="2794000"/>
            <a:ext cx="274320" cy="274320"/>
          </a:xfrm>
          <a:prstGeom prst="rect">
            <a:avLst/>
          </a:prstGeom>
        </p:spPr>
      </p:pic>
      <p:pic>
        <p:nvPicPr>
          <p:cNvPr id="18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046063" y="2723102"/>
            <a:ext cx="274320" cy="274320"/>
          </a:xfrm>
          <a:prstGeom prst="rect">
            <a:avLst/>
          </a:prstGeom>
        </p:spPr>
      </p:pic>
      <p:pic>
        <p:nvPicPr>
          <p:cNvPr id="19" name="Графіка 15" descr="Badge 1 with solid fill">
            <a:extLst>
              <a:ext uri="{FF2B5EF4-FFF2-40B4-BE49-F238E27FC236}">
                <a16:creationId xmlns:a16="http://schemas.microsoft.com/office/drawing/2014/main" id="{4DE35B1E-9621-7858-556F-2A2ADE7FEF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47916" y="3448333"/>
            <a:ext cx="274320" cy="274320"/>
          </a:xfrm>
          <a:prstGeom prst="rect">
            <a:avLst/>
          </a:prstGeom>
        </p:spPr>
      </p:pic>
      <p:pic>
        <p:nvPicPr>
          <p:cNvPr id="20" name="Графіка 8" descr="Badge 4 with solid fill">
            <a:extLst>
              <a:ext uri="{FF2B5EF4-FFF2-40B4-BE49-F238E27FC236}">
                <a16:creationId xmlns:a16="http://schemas.microsoft.com/office/drawing/2014/main" id="{FBC8C80D-DB98-B8F2-B8B4-E2C7EA61907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107940" y="3167810"/>
            <a:ext cx="276860" cy="276860"/>
          </a:xfrm>
          <a:prstGeom prst="rect">
            <a:avLst/>
          </a:prstGeom>
        </p:spPr>
      </p:pic>
      <p:pic>
        <p:nvPicPr>
          <p:cNvPr id="21" name="Графіка 9" descr="Badge 9 with solid fill">
            <a:extLst>
              <a:ext uri="{FF2B5EF4-FFF2-40B4-BE49-F238E27FC236}">
                <a16:creationId xmlns:a16="http://schemas.microsoft.com/office/drawing/2014/main" id="{07D40E35-D54C-FAF7-AACF-A7F58A3CBDD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205925" y="1992300"/>
            <a:ext cx="358140" cy="358140"/>
          </a:xfrm>
          <a:prstGeom prst="rect">
            <a:avLst/>
          </a:prstGeom>
        </p:spPr>
      </p:pic>
      <p:pic>
        <p:nvPicPr>
          <p:cNvPr id="22" name="Графіка 17" descr="Badge 3 with solid fill">
            <a:extLst>
              <a:ext uri="{FF2B5EF4-FFF2-40B4-BE49-F238E27FC236}">
                <a16:creationId xmlns:a16="http://schemas.microsoft.com/office/drawing/2014/main" id="{0FF41B14-7378-4962-C2E3-D074798B6F4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384995" y="2525883"/>
            <a:ext cx="274320" cy="274320"/>
          </a:xfrm>
          <a:prstGeom prst="rect">
            <a:avLst/>
          </a:prstGeom>
        </p:spPr>
      </p:pic>
      <p:sp>
        <p:nvSpPr>
          <p:cNvPr id="23" name="Нижний колонтитул 3">
            <a:extLst>
              <a:ext uri="{FF2B5EF4-FFF2-40B4-BE49-F238E27FC236}">
                <a16:creationId xmlns:a16="http://schemas.microsoft.com/office/drawing/2014/main" id="{23B6186C-D094-AC6C-D17D-F3453457A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33092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pic>
        <p:nvPicPr>
          <p:cNvPr id="25" name="Графіка 8" descr="Badge 4 with solid fill">
            <a:extLst>
              <a:ext uri="{FF2B5EF4-FFF2-40B4-BE49-F238E27FC236}">
                <a16:creationId xmlns:a16="http://schemas.microsoft.com/office/drawing/2014/main" id="{ADD77BFB-9D16-BDD6-2F6C-79D1FB55A3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599169" y="4337159"/>
            <a:ext cx="276860" cy="276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269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7013749" y="1219199"/>
            <a:ext cx="4310742" cy="1049867"/>
          </a:xfrm>
        </p:spPr>
        <p:txBody>
          <a:bodyPr>
            <a:noAutofit/>
          </a:bodyPr>
          <a:lstStyle/>
          <a:p>
            <a:pPr algn="r"/>
            <a:r>
              <a:rPr lang="uk-UA" sz="2000" b="1" dirty="0">
                <a:solidFill>
                  <a:schemeClr val="bg1"/>
                </a:solidFill>
              </a:rPr>
              <a:t>Середній вік докторів наук зі спеціальності 13.00.02 – теорія та методика навчання (українська мова)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0AB65E7-5A25-6BE6-E28B-57A91A55D4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9" r="16592"/>
          <a:stretch/>
        </p:blipFill>
        <p:spPr bwMode="auto">
          <a:xfrm>
            <a:off x="988424" y="3150326"/>
            <a:ext cx="3713018" cy="2407920"/>
          </a:xfrm>
          <a:prstGeom prst="rect">
            <a:avLst/>
          </a:prstGeom>
          <a:noFill/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4AB4140-D041-D89C-DE02-9B0ED1814F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742" t="41347" r="26061" b="39259"/>
          <a:stretch/>
        </p:blipFill>
        <p:spPr>
          <a:xfrm>
            <a:off x="5684642" y="3050694"/>
            <a:ext cx="5639849" cy="130359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6D3B62C-7F3B-71E6-272C-54B5F2AEC1D5}"/>
              </a:ext>
            </a:extLst>
          </p:cNvPr>
          <p:cNvSpPr txBox="1"/>
          <p:nvPr/>
        </p:nvSpPr>
        <p:spPr>
          <a:xfrm>
            <a:off x="799869" y="836191"/>
            <a:ext cx="4562764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400" b="1" dirty="0">
                <a:highlight>
                  <a:srgbClr val="FFFFFF"/>
                </a:highlight>
                <a:latin typeface="+mj-lt"/>
                <a:ea typeface="Times New Roman" panose="02020603050405020304" pitchFamily="18" charset="0"/>
              </a:rPr>
              <a:t>Т</a:t>
            </a:r>
            <a:r>
              <a:rPr lang="uk-UA" sz="1400" b="1" dirty="0">
                <a:effectLst/>
                <a:highlight>
                  <a:srgbClr val="FFFFFF"/>
                </a:highlight>
                <a:latin typeface="+mj-lt"/>
                <a:ea typeface="Times New Roman" panose="02020603050405020304" pitchFamily="18" charset="0"/>
              </a:rPr>
              <a:t>ри вікові групи: </a:t>
            </a:r>
          </a:p>
          <a:p>
            <a:endParaRPr lang="uk-UA" sz="1200" b="1" dirty="0">
              <a:effectLst/>
              <a:highlight>
                <a:srgbClr val="FFFFFF"/>
              </a:highlight>
              <a:latin typeface="+mj-lt"/>
              <a:ea typeface="Times New Roman" panose="02020603050405020304" pitchFamily="18" charset="0"/>
            </a:endParaRPr>
          </a:p>
          <a:p>
            <a:r>
              <a:rPr lang="uk-UA" sz="1200" dirty="0"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молодий учений віком до 40 років включно</a:t>
            </a:r>
          </a:p>
          <a:p>
            <a:r>
              <a:rPr lang="uk-UA" sz="1200" dirty="0"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 </a:t>
            </a:r>
          </a:p>
          <a:p>
            <a:r>
              <a:rPr lang="uk-UA" sz="1200" dirty="0"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учений зрілого віку від 41 до 60 років</a:t>
            </a:r>
          </a:p>
          <a:p>
            <a:endParaRPr lang="uk-UA" sz="1200" dirty="0">
              <a:highlight>
                <a:srgbClr val="FFFFFF"/>
              </a:highlight>
              <a:ea typeface="Times New Roman" panose="02020603050405020304" pitchFamily="18" charset="0"/>
            </a:endParaRPr>
          </a:p>
          <a:p>
            <a:r>
              <a:rPr lang="uk-UA" sz="1200" dirty="0">
                <a:effectLst/>
                <a:highlight>
                  <a:srgbClr val="FFFFFF"/>
                </a:highlight>
                <a:ea typeface="Times New Roman" panose="02020603050405020304" pitchFamily="18" charset="0"/>
              </a:rPr>
              <a:t>учений передпенсійного й пенсійного віку від 61 року</a:t>
            </a:r>
            <a:endParaRPr lang="uk-UA" sz="1200" dirty="0"/>
          </a:p>
        </p:txBody>
      </p:sp>
      <p:pic>
        <p:nvPicPr>
          <p:cNvPr id="19" name="Графіка 18" descr="Badge 1 with solid fill">
            <a:extLst>
              <a:ext uri="{FF2B5EF4-FFF2-40B4-BE49-F238E27FC236}">
                <a16:creationId xmlns:a16="http://schemas.microsoft.com/office/drawing/2014/main" id="{087A49D1-F4CF-5662-8EA6-918496B91F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93189" y="1234845"/>
            <a:ext cx="274320" cy="274320"/>
          </a:xfrm>
          <a:prstGeom prst="rect">
            <a:avLst/>
          </a:prstGeom>
        </p:spPr>
      </p:pic>
      <p:pic>
        <p:nvPicPr>
          <p:cNvPr id="20" name="Графіка 20" descr="Badge with solid fill">
            <a:extLst>
              <a:ext uri="{FF2B5EF4-FFF2-40B4-BE49-F238E27FC236}">
                <a16:creationId xmlns:a16="http://schemas.microsoft.com/office/drawing/2014/main" id="{4329EFAA-487D-F782-E371-1E8B0E0266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3189" y="1608210"/>
            <a:ext cx="274320" cy="274320"/>
          </a:xfrm>
          <a:prstGeom prst="rect">
            <a:avLst/>
          </a:prstGeom>
        </p:spPr>
      </p:pic>
      <p:pic>
        <p:nvPicPr>
          <p:cNvPr id="21" name="Графіка 17" descr="Badge 3 with solid fill">
            <a:extLst>
              <a:ext uri="{FF2B5EF4-FFF2-40B4-BE49-F238E27FC236}">
                <a16:creationId xmlns:a16="http://schemas.microsoft.com/office/drawing/2014/main" id="{6DE2F8B4-261B-798E-F65B-B4600FB6F47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6991" y="1977643"/>
            <a:ext cx="274320" cy="274320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69AEAD9B-0CBF-A9B8-10F3-D5C3129EE05D}"/>
              </a:ext>
            </a:extLst>
          </p:cNvPr>
          <p:cNvSpPr/>
          <p:nvPr/>
        </p:nvSpPr>
        <p:spPr>
          <a:xfrm>
            <a:off x="4586650" y="4841241"/>
            <a:ext cx="404261" cy="40426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00" b="1" dirty="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75D1117-3266-ACCD-987A-F7EA9CF72E89}"/>
              </a:ext>
            </a:extLst>
          </p:cNvPr>
          <p:cNvSpPr/>
          <p:nvPr/>
        </p:nvSpPr>
        <p:spPr>
          <a:xfrm>
            <a:off x="593189" y="3950025"/>
            <a:ext cx="404261" cy="40426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00" b="1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E25952A1-16D4-9DE9-A442-B08336188F96}"/>
              </a:ext>
            </a:extLst>
          </p:cNvPr>
          <p:cNvSpPr/>
          <p:nvPr/>
        </p:nvSpPr>
        <p:spPr>
          <a:xfrm>
            <a:off x="4219638" y="3150326"/>
            <a:ext cx="404261" cy="404261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8E87574-0CAE-447F-E57F-1E8B04A3C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0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145268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9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393097" y="2786796"/>
            <a:ext cx="4971513" cy="1284407"/>
          </a:xfr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100000"/>
              </a:lnSpc>
            </a:pPr>
            <a:r>
              <a:rPr lang="uk-UA" sz="2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Середній вік ученого на момент здобуття наукового ступеня доктора наук у різні періоди функціювання української  </a:t>
            </a:r>
            <a:r>
              <a:rPr lang="uk-UA" sz="20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лінгводидактики</a:t>
            </a:r>
            <a:endParaRPr lang="uk-UA" sz="20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Діаграма 1">
            <a:extLst>
              <a:ext uri="{FF2B5EF4-FFF2-40B4-BE49-F238E27FC236}">
                <a16:creationId xmlns:a16="http://schemas.microsoft.com/office/drawing/2014/main" id="{E64B8D17-236C-71E0-6DB6-8708D9D9AC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306811"/>
              </p:ext>
            </p:extLst>
          </p:nvPr>
        </p:nvGraphicFramePr>
        <p:xfrm>
          <a:off x="6094476" y="1645437"/>
          <a:ext cx="5660960" cy="3567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BC03DA39-B105-F113-3ADF-97B5F1E00A1E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  <a:endParaRPr lang="uk-UA" altLang="ru-RU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29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73035C9-93C9-4A1C-B191-8129054EC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ED8D03E-F375-4E67-B932-FF9B007B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997530" y="387180"/>
            <a:ext cx="3850317" cy="6538623"/>
          </a:xfrm>
          <a:custGeom>
            <a:avLst/>
            <a:gdLst>
              <a:gd name="connsiteX0" fmla="*/ 0 w 3850317"/>
              <a:gd name="connsiteY0" fmla="*/ 0 h 5978116"/>
              <a:gd name="connsiteX1" fmla="*/ 3850317 w 3850317"/>
              <a:gd name="connsiteY1" fmla="*/ 0 h 5978116"/>
              <a:gd name="connsiteX2" fmla="*/ 3840373 w 3850317"/>
              <a:gd name="connsiteY2" fmla="*/ 258313 h 5978116"/>
              <a:gd name="connsiteX3" fmla="*/ 3755448 w 3850317"/>
              <a:gd name="connsiteY3" fmla="*/ 1537847 h 5978116"/>
              <a:gd name="connsiteX4" fmla="*/ 3150490 w 3850317"/>
              <a:gd name="connsiteY4" fmla="*/ 3989537 h 5978116"/>
              <a:gd name="connsiteX5" fmla="*/ 3089544 w 3850317"/>
              <a:gd name="connsiteY5" fmla="*/ 3606200 h 5978116"/>
              <a:gd name="connsiteX6" fmla="*/ 2922635 w 3850317"/>
              <a:gd name="connsiteY6" fmla="*/ 4519351 h 5978116"/>
              <a:gd name="connsiteX7" fmla="*/ 2904628 w 3850317"/>
              <a:gd name="connsiteY7" fmla="*/ 4466023 h 5978116"/>
              <a:gd name="connsiteX8" fmla="*/ 2825329 w 3850317"/>
              <a:gd name="connsiteY8" fmla="*/ 4562983 h 5978116"/>
              <a:gd name="connsiteX9" fmla="*/ 2695127 w 3850317"/>
              <a:gd name="connsiteY9" fmla="*/ 4973329 h 5978116"/>
              <a:gd name="connsiteX10" fmla="*/ 2501208 w 3850317"/>
              <a:gd name="connsiteY10" fmla="*/ 4457366 h 5978116"/>
              <a:gd name="connsiteX11" fmla="*/ 2209291 w 3850317"/>
              <a:gd name="connsiteY11" fmla="*/ 5028388 h 5978116"/>
              <a:gd name="connsiteX12" fmla="*/ 2135532 w 3850317"/>
              <a:gd name="connsiteY12" fmla="*/ 5321344 h 5978116"/>
              <a:gd name="connsiteX13" fmla="*/ 2009139 w 3850317"/>
              <a:gd name="connsiteY13" fmla="*/ 4714655 h 5978116"/>
              <a:gd name="connsiteX14" fmla="*/ 1918759 w 3850317"/>
              <a:gd name="connsiteY14" fmla="*/ 4486454 h 5978116"/>
              <a:gd name="connsiteX15" fmla="*/ 1800676 w 3850317"/>
              <a:gd name="connsiteY15" fmla="*/ 4608346 h 5978116"/>
              <a:gd name="connsiteX16" fmla="*/ 1614721 w 3850317"/>
              <a:gd name="connsiteY16" fmla="*/ 5319612 h 5978116"/>
              <a:gd name="connsiteX17" fmla="*/ 1530921 w 3850317"/>
              <a:gd name="connsiteY17" fmla="*/ 5433540 h 5978116"/>
              <a:gd name="connsiteX18" fmla="*/ 1569705 w 3850317"/>
              <a:gd name="connsiteY18" fmla="*/ 4803650 h 5978116"/>
              <a:gd name="connsiteX19" fmla="*/ 1517416 w 3850317"/>
              <a:gd name="connsiteY19" fmla="*/ 4640204 h 5978116"/>
              <a:gd name="connsiteX20" fmla="*/ 1425997 w 3850317"/>
              <a:gd name="connsiteY20" fmla="*/ 4800187 h 5978116"/>
              <a:gd name="connsiteX21" fmla="*/ 1348083 w 3850317"/>
              <a:gd name="connsiteY21" fmla="*/ 5363245 h 5978116"/>
              <a:gd name="connsiteX22" fmla="*/ 1200566 w 3850317"/>
              <a:gd name="connsiteY22" fmla="*/ 5526691 h 5978116"/>
              <a:gd name="connsiteX23" fmla="*/ 1027770 w 3850317"/>
              <a:gd name="connsiteY23" fmla="*/ 5803718 h 5978116"/>
              <a:gd name="connsiteX24" fmla="*/ 892373 w 3850317"/>
              <a:gd name="connsiteY24" fmla="*/ 5604950 h 5978116"/>
              <a:gd name="connsiteX25" fmla="*/ 681487 w 3850317"/>
              <a:gd name="connsiteY25" fmla="*/ 5914528 h 5978116"/>
              <a:gd name="connsiteX26" fmla="*/ 414155 w 3850317"/>
              <a:gd name="connsiteY26" fmla="*/ 5817569 h 5978116"/>
              <a:gd name="connsiteX27" fmla="*/ 360135 w 3850317"/>
              <a:gd name="connsiteY27" fmla="*/ 5287062 h 5978116"/>
              <a:gd name="connsiteX28" fmla="*/ 281875 w 3850317"/>
              <a:gd name="connsiteY28" fmla="*/ 4677256 h 5978116"/>
              <a:gd name="connsiteX29" fmla="*/ 237897 w 3850317"/>
              <a:gd name="connsiteY29" fmla="*/ 4207696 h 5978116"/>
              <a:gd name="connsiteX30" fmla="*/ 145093 w 3850317"/>
              <a:gd name="connsiteY30" fmla="*/ 3878379 h 5978116"/>
              <a:gd name="connsiteX31" fmla="*/ 72373 w 3850317"/>
              <a:gd name="connsiteY31" fmla="*/ 2447189 h 5978116"/>
              <a:gd name="connsiteX32" fmla="*/ 0 w 3850317"/>
              <a:gd name="connsiteY32" fmla="*/ 0 h 5978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850317" h="5978116">
                <a:moveTo>
                  <a:pt x="0" y="0"/>
                </a:moveTo>
                <a:lnTo>
                  <a:pt x="3850317" y="0"/>
                </a:lnTo>
                <a:lnTo>
                  <a:pt x="3840373" y="258313"/>
                </a:lnTo>
                <a:cubicBezTo>
                  <a:pt x="3816350" y="852957"/>
                  <a:pt x="3786959" y="1372106"/>
                  <a:pt x="3755448" y="1537847"/>
                </a:cubicBezTo>
                <a:cubicBezTo>
                  <a:pt x="3300085" y="3936555"/>
                  <a:pt x="3150490" y="3989537"/>
                  <a:pt x="3150490" y="3989537"/>
                </a:cubicBezTo>
                <a:cubicBezTo>
                  <a:pt x="3150490" y="3989537"/>
                  <a:pt x="3124172" y="3732940"/>
                  <a:pt x="3089544" y="3606200"/>
                </a:cubicBezTo>
                <a:cubicBezTo>
                  <a:pt x="3082618" y="3784537"/>
                  <a:pt x="2946529" y="4491302"/>
                  <a:pt x="2922635" y="4519351"/>
                </a:cubicBezTo>
                <a:cubicBezTo>
                  <a:pt x="2916749" y="4502729"/>
                  <a:pt x="2910515" y="4484030"/>
                  <a:pt x="2904628" y="4466023"/>
                </a:cubicBezTo>
                <a:cubicBezTo>
                  <a:pt x="2884890" y="4501344"/>
                  <a:pt x="2859958" y="4534241"/>
                  <a:pt x="2825329" y="4562983"/>
                </a:cubicBezTo>
                <a:cubicBezTo>
                  <a:pt x="2706208" y="4662020"/>
                  <a:pt x="2743260" y="4833430"/>
                  <a:pt x="2695127" y="4973329"/>
                </a:cubicBezTo>
                <a:cubicBezTo>
                  <a:pt x="2446495" y="4877408"/>
                  <a:pt x="2545186" y="4641589"/>
                  <a:pt x="2501208" y="4457366"/>
                </a:cubicBezTo>
                <a:cubicBezTo>
                  <a:pt x="2341225" y="4936277"/>
                  <a:pt x="2267120" y="4837932"/>
                  <a:pt x="2209291" y="5028388"/>
                </a:cubicBezTo>
                <a:cubicBezTo>
                  <a:pt x="2137610" y="5264900"/>
                  <a:pt x="2135532" y="5321344"/>
                  <a:pt x="2135532" y="5321344"/>
                </a:cubicBezTo>
                <a:cubicBezTo>
                  <a:pt x="2004983" y="5137467"/>
                  <a:pt x="2054502" y="4933506"/>
                  <a:pt x="2009139" y="4714655"/>
                </a:cubicBezTo>
                <a:cubicBezTo>
                  <a:pt x="1956503" y="4642281"/>
                  <a:pt x="1932264" y="4565753"/>
                  <a:pt x="1918759" y="4486454"/>
                </a:cubicBezTo>
                <a:cubicBezTo>
                  <a:pt x="1889671" y="4439359"/>
                  <a:pt x="1848463" y="4656479"/>
                  <a:pt x="1800676" y="4608346"/>
                </a:cubicBezTo>
                <a:cubicBezTo>
                  <a:pt x="1760507" y="4832391"/>
                  <a:pt x="1681208" y="5047087"/>
                  <a:pt x="1614721" y="5319612"/>
                </a:cubicBezTo>
                <a:cubicBezTo>
                  <a:pt x="1580786" y="5457780"/>
                  <a:pt x="1530574" y="5446352"/>
                  <a:pt x="1530921" y="5433540"/>
                </a:cubicBezTo>
                <a:cubicBezTo>
                  <a:pt x="1532998" y="5109418"/>
                  <a:pt x="1600177" y="5128464"/>
                  <a:pt x="1569705" y="4803650"/>
                </a:cubicBezTo>
                <a:cubicBezTo>
                  <a:pt x="1566242" y="4746167"/>
                  <a:pt x="1596022" y="4651631"/>
                  <a:pt x="1517416" y="4640204"/>
                </a:cubicBezTo>
                <a:cubicBezTo>
                  <a:pt x="1415608" y="4628430"/>
                  <a:pt x="1436385" y="4747898"/>
                  <a:pt x="1425997" y="4800187"/>
                </a:cubicBezTo>
                <a:cubicBezTo>
                  <a:pt x="1389291" y="5009342"/>
                  <a:pt x="1370938" y="5149241"/>
                  <a:pt x="1348083" y="5363245"/>
                </a:cubicBezTo>
                <a:cubicBezTo>
                  <a:pt x="1336655" y="5453625"/>
                  <a:pt x="1352931" y="5563743"/>
                  <a:pt x="1200566" y="5526691"/>
                </a:cubicBezTo>
                <a:cubicBezTo>
                  <a:pt x="1051664" y="5551623"/>
                  <a:pt x="1099105" y="5719570"/>
                  <a:pt x="1027770" y="5803718"/>
                </a:cubicBezTo>
                <a:cubicBezTo>
                  <a:pt x="945009" y="5758701"/>
                  <a:pt x="1003184" y="5640964"/>
                  <a:pt x="892373" y="5604950"/>
                </a:cubicBezTo>
                <a:cubicBezTo>
                  <a:pt x="925963" y="5772552"/>
                  <a:pt x="680448" y="5747619"/>
                  <a:pt x="681487" y="5914528"/>
                </a:cubicBezTo>
                <a:cubicBezTo>
                  <a:pt x="534662" y="6049233"/>
                  <a:pt x="467137" y="5947425"/>
                  <a:pt x="414155" y="5817569"/>
                </a:cubicBezTo>
                <a:cubicBezTo>
                  <a:pt x="348015" y="5648929"/>
                  <a:pt x="370177" y="5468515"/>
                  <a:pt x="360135" y="5287062"/>
                </a:cubicBezTo>
                <a:cubicBezTo>
                  <a:pt x="338319" y="5059207"/>
                  <a:pt x="278758" y="4907881"/>
                  <a:pt x="281875" y="4677256"/>
                </a:cubicBezTo>
                <a:cubicBezTo>
                  <a:pt x="237204" y="4527316"/>
                  <a:pt x="250017" y="4367332"/>
                  <a:pt x="237897" y="4207696"/>
                </a:cubicBezTo>
                <a:cubicBezTo>
                  <a:pt x="210194" y="3969452"/>
                  <a:pt x="176258" y="4119047"/>
                  <a:pt x="145093" y="3878379"/>
                </a:cubicBezTo>
                <a:cubicBezTo>
                  <a:pt x="114274" y="3641175"/>
                  <a:pt x="72720" y="2448920"/>
                  <a:pt x="72373" y="2447189"/>
                </a:cubicBezTo>
                <a:cubicBezTo>
                  <a:pt x="72720" y="2447189"/>
                  <a:pt x="12120" y="1233809"/>
                  <a:pt x="0" y="0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7927860" y="2459279"/>
            <a:ext cx="3768917" cy="16061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 sz="2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Середній вік учених-</a:t>
            </a:r>
            <a:r>
              <a:rPr lang="uk-UA" sz="20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лінгводидактів</a:t>
            </a:r>
            <a:r>
              <a:rPr lang="uk-UA" sz="2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що мають науковий ступінь доктора педагогічних наук, за віковими групами</a:t>
            </a:r>
          </a:p>
        </p:txBody>
      </p:sp>
      <p:graphicFrame>
        <p:nvGraphicFramePr>
          <p:cNvPr id="9" name="Діаграма 8">
            <a:extLst>
              <a:ext uri="{FF2B5EF4-FFF2-40B4-BE49-F238E27FC236}">
                <a16:creationId xmlns:a16="http://schemas.microsoft.com/office/drawing/2014/main" id="{9A6F103B-440C-65A8-187C-CCB0265172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9655083"/>
              </p:ext>
            </p:extLst>
          </p:nvPr>
        </p:nvGraphicFramePr>
        <p:xfrm>
          <a:off x="319597" y="1464816"/>
          <a:ext cx="6640495" cy="4181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1F35CB4-4CCA-9BD8-71CC-13AD57A5E368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371269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uk-UA" sz="2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Вікова структура науковців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D694606-C341-05F8-71B5-E33A8A36DB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335" t="44396" r="37775" b="36556"/>
          <a:stretch/>
        </p:blipFill>
        <p:spPr>
          <a:xfrm>
            <a:off x="3497103" y="3530855"/>
            <a:ext cx="5197793" cy="2237514"/>
          </a:xfrm>
          <a:prstGeom prst="rect">
            <a:avLst/>
          </a:prstGeom>
        </p:spPr>
      </p:pic>
      <p:sp>
        <p:nvSpPr>
          <p:cNvPr id="10" name="Нижний колонтитул 3">
            <a:extLst>
              <a:ext uri="{FF2B5EF4-FFF2-40B4-BE49-F238E27FC236}">
                <a16:creationId xmlns:a16="http://schemas.microsoft.com/office/drawing/2014/main" id="{63D3A0E3-753F-6F7C-703D-51B4A38E3B5F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1A310F46-088A-BFAF-7D4E-4DA88E038CFE}"/>
              </a:ext>
            </a:extLst>
          </p:cNvPr>
          <p:cNvSpPr txBox="1">
            <a:spLocks/>
          </p:cNvSpPr>
          <p:nvPr/>
        </p:nvSpPr>
        <p:spPr>
          <a:xfrm>
            <a:off x="3754283" y="2067898"/>
            <a:ext cx="4815422" cy="67497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uk-UA" sz="1400" dirty="0">
                <a:solidFill>
                  <a:schemeClr val="tx2"/>
                </a:solidFill>
              </a:rPr>
              <a:t>вік докторів наук з української </a:t>
            </a:r>
            <a:r>
              <a:rPr lang="uk-UA" sz="1400" dirty="0" err="1">
                <a:solidFill>
                  <a:schemeClr val="tx2"/>
                </a:solidFill>
              </a:rPr>
              <a:t>лінгводидактики</a:t>
            </a:r>
            <a:r>
              <a:rPr lang="uk-UA" sz="1400" dirty="0">
                <a:solidFill>
                  <a:schemeClr val="tx2"/>
                </a:solidFill>
              </a:rPr>
              <a:t>, задіяних в освітній і науковій діяльності, коливається </a:t>
            </a:r>
            <a:r>
              <a:rPr lang="uk-UA" sz="1400" b="1" dirty="0">
                <a:solidFill>
                  <a:schemeClr val="tx2"/>
                </a:solidFill>
              </a:rPr>
              <a:t>від 36 до 88 років</a:t>
            </a:r>
            <a:endParaRPr lang="uk-UA" sz="1800" b="1" dirty="0">
              <a:solidFill>
                <a:schemeClr val="tx2"/>
              </a:solidFill>
            </a:endParaRPr>
          </a:p>
        </p:txBody>
      </p:sp>
      <p:pic>
        <p:nvPicPr>
          <p:cNvPr id="17" name="Picture 8" descr="Пентилюк Марія Іванівна. Віртуальний проект &quot;Краєзнавство Таврії&quot;. ХОУНБ  ім. О. Гончара">
            <a:extLst>
              <a:ext uri="{FF2B5EF4-FFF2-40B4-BE49-F238E27FC236}">
                <a16:creationId xmlns:a16="http://schemas.microsoft.com/office/drawing/2014/main" id="{CA46FAC9-2F1B-3EDF-E2D9-E9CBDA4C4B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91"/>
          <a:stretch/>
        </p:blipFill>
        <p:spPr bwMode="auto">
          <a:xfrm>
            <a:off x="8694896" y="1859790"/>
            <a:ext cx="947737" cy="119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17121F4-053B-09D5-BCA4-057F2419D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366" y="1784600"/>
            <a:ext cx="947737" cy="124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5353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A8908DB7-C3A6-4FCB-9820-CEE02B398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936" y="640823"/>
            <a:ext cx="3419856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ВИСНОВКИ</a:t>
            </a:r>
          </a:p>
        </p:txBody>
      </p:sp>
      <p:sp>
        <p:nvSpPr>
          <p:cNvPr id="27" name="sketch line">
            <a:extLst>
              <a:ext uri="{FF2B5EF4-FFF2-40B4-BE49-F238E27FC236}">
                <a16:creationId xmlns:a16="http://schemas.microsoft.com/office/drawing/2014/main" id="{535742DD-1B16-4E9D-B715-0D74B4574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267200" y="630936"/>
            <a:ext cx="18288" cy="5590381"/>
          </a:xfrm>
          <a:custGeom>
            <a:avLst/>
            <a:gdLst>
              <a:gd name="connsiteX0" fmla="*/ 0 w 18288"/>
              <a:gd name="connsiteY0" fmla="*/ 0 h 5590381"/>
              <a:gd name="connsiteX1" fmla="*/ 18288 w 18288"/>
              <a:gd name="connsiteY1" fmla="*/ 0 h 5590381"/>
              <a:gd name="connsiteX2" fmla="*/ 18288 w 18288"/>
              <a:gd name="connsiteY2" fmla="*/ 754701 h 5590381"/>
              <a:gd name="connsiteX3" fmla="*/ 18288 w 18288"/>
              <a:gd name="connsiteY3" fmla="*/ 1565307 h 5590381"/>
              <a:gd name="connsiteX4" fmla="*/ 18288 w 18288"/>
              <a:gd name="connsiteY4" fmla="*/ 2152297 h 5590381"/>
              <a:gd name="connsiteX5" fmla="*/ 18288 w 18288"/>
              <a:gd name="connsiteY5" fmla="*/ 2906998 h 5590381"/>
              <a:gd name="connsiteX6" fmla="*/ 18288 w 18288"/>
              <a:gd name="connsiteY6" fmla="*/ 3549892 h 5590381"/>
              <a:gd name="connsiteX7" fmla="*/ 18288 w 18288"/>
              <a:gd name="connsiteY7" fmla="*/ 4080978 h 5590381"/>
              <a:gd name="connsiteX8" fmla="*/ 18288 w 18288"/>
              <a:gd name="connsiteY8" fmla="*/ 4835680 h 5590381"/>
              <a:gd name="connsiteX9" fmla="*/ 18288 w 18288"/>
              <a:gd name="connsiteY9" fmla="*/ 5590381 h 5590381"/>
              <a:gd name="connsiteX10" fmla="*/ 0 w 18288"/>
              <a:gd name="connsiteY10" fmla="*/ 5590381 h 5590381"/>
              <a:gd name="connsiteX11" fmla="*/ 0 w 18288"/>
              <a:gd name="connsiteY11" fmla="*/ 4835680 h 5590381"/>
              <a:gd name="connsiteX12" fmla="*/ 0 w 18288"/>
              <a:gd name="connsiteY12" fmla="*/ 4304593 h 5590381"/>
              <a:gd name="connsiteX13" fmla="*/ 0 w 18288"/>
              <a:gd name="connsiteY13" fmla="*/ 3773507 h 5590381"/>
              <a:gd name="connsiteX14" fmla="*/ 0 w 18288"/>
              <a:gd name="connsiteY14" fmla="*/ 3186517 h 5590381"/>
              <a:gd name="connsiteX15" fmla="*/ 0 w 18288"/>
              <a:gd name="connsiteY15" fmla="*/ 2487720 h 5590381"/>
              <a:gd name="connsiteX16" fmla="*/ 0 w 18288"/>
              <a:gd name="connsiteY16" fmla="*/ 1956633 h 5590381"/>
              <a:gd name="connsiteX17" fmla="*/ 0 w 18288"/>
              <a:gd name="connsiteY17" fmla="*/ 1425547 h 5590381"/>
              <a:gd name="connsiteX18" fmla="*/ 0 w 18288"/>
              <a:gd name="connsiteY18" fmla="*/ 614942 h 5590381"/>
              <a:gd name="connsiteX19" fmla="*/ 0 w 18288"/>
              <a:gd name="connsiteY19" fmla="*/ 0 h 559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8288" h="5590381" fill="none" extrusionOk="0">
                <a:moveTo>
                  <a:pt x="0" y="0"/>
                </a:moveTo>
                <a:cubicBezTo>
                  <a:pt x="7726" y="-435"/>
                  <a:pt x="14198" y="437"/>
                  <a:pt x="18288" y="0"/>
                </a:cubicBezTo>
                <a:cubicBezTo>
                  <a:pt x="-5226" y="225076"/>
                  <a:pt x="46275" y="562283"/>
                  <a:pt x="18288" y="754701"/>
                </a:cubicBezTo>
                <a:cubicBezTo>
                  <a:pt x="-9699" y="947119"/>
                  <a:pt x="30081" y="1239251"/>
                  <a:pt x="18288" y="1565307"/>
                </a:cubicBezTo>
                <a:cubicBezTo>
                  <a:pt x="6495" y="1891363"/>
                  <a:pt x="7160" y="1999140"/>
                  <a:pt x="18288" y="2152297"/>
                </a:cubicBezTo>
                <a:cubicBezTo>
                  <a:pt x="29417" y="2305454"/>
                  <a:pt x="28705" y="2598333"/>
                  <a:pt x="18288" y="2906998"/>
                </a:cubicBezTo>
                <a:cubicBezTo>
                  <a:pt x="7871" y="3215663"/>
                  <a:pt x="35263" y="3327412"/>
                  <a:pt x="18288" y="3549892"/>
                </a:cubicBezTo>
                <a:cubicBezTo>
                  <a:pt x="1313" y="3772372"/>
                  <a:pt x="38561" y="3843836"/>
                  <a:pt x="18288" y="4080978"/>
                </a:cubicBezTo>
                <a:cubicBezTo>
                  <a:pt x="-1985" y="4318120"/>
                  <a:pt x="-3806" y="4511166"/>
                  <a:pt x="18288" y="4835680"/>
                </a:cubicBezTo>
                <a:cubicBezTo>
                  <a:pt x="40382" y="5160194"/>
                  <a:pt x="-13070" y="5401748"/>
                  <a:pt x="18288" y="5590381"/>
                </a:cubicBezTo>
                <a:cubicBezTo>
                  <a:pt x="12010" y="5589863"/>
                  <a:pt x="6799" y="5589982"/>
                  <a:pt x="0" y="5590381"/>
                </a:cubicBezTo>
                <a:cubicBezTo>
                  <a:pt x="-6480" y="5250523"/>
                  <a:pt x="-32148" y="5052531"/>
                  <a:pt x="0" y="4835680"/>
                </a:cubicBezTo>
                <a:cubicBezTo>
                  <a:pt x="32148" y="4618829"/>
                  <a:pt x="5352" y="4496374"/>
                  <a:pt x="0" y="4304593"/>
                </a:cubicBezTo>
                <a:cubicBezTo>
                  <a:pt x="-5352" y="4112812"/>
                  <a:pt x="9645" y="3919423"/>
                  <a:pt x="0" y="3773507"/>
                </a:cubicBezTo>
                <a:cubicBezTo>
                  <a:pt x="-9645" y="3627591"/>
                  <a:pt x="-10654" y="3330687"/>
                  <a:pt x="0" y="3186517"/>
                </a:cubicBezTo>
                <a:cubicBezTo>
                  <a:pt x="10654" y="3042347"/>
                  <a:pt x="18181" y="2635923"/>
                  <a:pt x="0" y="2487720"/>
                </a:cubicBezTo>
                <a:cubicBezTo>
                  <a:pt x="-18181" y="2339517"/>
                  <a:pt x="-7947" y="2113537"/>
                  <a:pt x="0" y="1956633"/>
                </a:cubicBezTo>
                <a:cubicBezTo>
                  <a:pt x="7947" y="1799729"/>
                  <a:pt x="-15145" y="1657735"/>
                  <a:pt x="0" y="1425547"/>
                </a:cubicBezTo>
                <a:cubicBezTo>
                  <a:pt x="15145" y="1193359"/>
                  <a:pt x="-23832" y="948054"/>
                  <a:pt x="0" y="614942"/>
                </a:cubicBezTo>
                <a:cubicBezTo>
                  <a:pt x="23832" y="281831"/>
                  <a:pt x="2816" y="129878"/>
                  <a:pt x="0" y="0"/>
                </a:cubicBezTo>
                <a:close/>
              </a:path>
              <a:path w="18288" h="5590381" stroke="0" extrusionOk="0">
                <a:moveTo>
                  <a:pt x="0" y="0"/>
                </a:moveTo>
                <a:cubicBezTo>
                  <a:pt x="5871" y="848"/>
                  <a:pt x="11713" y="-200"/>
                  <a:pt x="18288" y="0"/>
                </a:cubicBezTo>
                <a:cubicBezTo>
                  <a:pt x="41141" y="165299"/>
                  <a:pt x="3613" y="427555"/>
                  <a:pt x="18288" y="698798"/>
                </a:cubicBezTo>
                <a:cubicBezTo>
                  <a:pt x="32963" y="970041"/>
                  <a:pt x="19680" y="1226199"/>
                  <a:pt x="18288" y="1397595"/>
                </a:cubicBezTo>
                <a:cubicBezTo>
                  <a:pt x="16896" y="1568991"/>
                  <a:pt x="38798" y="1794517"/>
                  <a:pt x="18288" y="2152297"/>
                </a:cubicBezTo>
                <a:cubicBezTo>
                  <a:pt x="-2222" y="2510077"/>
                  <a:pt x="40846" y="2594424"/>
                  <a:pt x="18288" y="2739287"/>
                </a:cubicBezTo>
                <a:cubicBezTo>
                  <a:pt x="-4270" y="2884150"/>
                  <a:pt x="27117" y="3129706"/>
                  <a:pt x="18288" y="3493988"/>
                </a:cubicBezTo>
                <a:cubicBezTo>
                  <a:pt x="9459" y="3858270"/>
                  <a:pt x="54201" y="4041447"/>
                  <a:pt x="18288" y="4304593"/>
                </a:cubicBezTo>
                <a:cubicBezTo>
                  <a:pt x="-17625" y="4567740"/>
                  <a:pt x="49627" y="5149125"/>
                  <a:pt x="18288" y="5590381"/>
                </a:cubicBezTo>
                <a:cubicBezTo>
                  <a:pt x="10860" y="5590744"/>
                  <a:pt x="7568" y="5590157"/>
                  <a:pt x="0" y="5590381"/>
                </a:cubicBezTo>
                <a:cubicBezTo>
                  <a:pt x="36767" y="5266821"/>
                  <a:pt x="-16223" y="5116146"/>
                  <a:pt x="0" y="4835680"/>
                </a:cubicBezTo>
                <a:cubicBezTo>
                  <a:pt x="16223" y="4555214"/>
                  <a:pt x="-16316" y="4356490"/>
                  <a:pt x="0" y="4136882"/>
                </a:cubicBezTo>
                <a:cubicBezTo>
                  <a:pt x="16316" y="3917274"/>
                  <a:pt x="8005" y="3773465"/>
                  <a:pt x="0" y="3549892"/>
                </a:cubicBezTo>
                <a:cubicBezTo>
                  <a:pt x="-8005" y="3326319"/>
                  <a:pt x="27623" y="3052456"/>
                  <a:pt x="0" y="2851094"/>
                </a:cubicBezTo>
                <a:cubicBezTo>
                  <a:pt x="-27623" y="2649732"/>
                  <a:pt x="5614" y="2455815"/>
                  <a:pt x="0" y="2264104"/>
                </a:cubicBezTo>
                <a:cubicBezTo>
                  <a:pt x="-5614" y="2072393"/>
                  <a:pt x="22598" y="1990723"/>
                  <a:pt x="0" y="1733018"/>
                </a:cubicBezTo>
                <a:cubicBezTo>
                  <a:pt x="-22598" y="1475313"/>
                  <a:pt x="-6965" y="1369123"/>
                  <a:pt x="0" y="1090124"/>
                </a:cubicBezTo>
                <a:cubicBezTo>
                  <a:pt x="6965" y="811125"/>
                  <a:pt x="-19273" y="5070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311409761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35A737-FA64-ED10-C0DF-C4E5F4A50EE7}"/>
              </a:ext>
            </a:extLst>
          </p:cNvPr>
          <p:cNvSpPr txBox="1"/>
          <p:nvPr/>
        </p:nvSpPr>
        <p:spPr>
          <a:xfrm>
            <a:off x="4459226" y="723449"/>
            <a:ext cx="6894576" cy="5032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uk-UA" sz="1400" dirty="0">
                <a:highlight>
                  <a:srgbClr val="FFFFFF"/>
                </a:highlight>
              </a:rPr>
              <a:t>К</a:t>
            </a:r>
            <a:r>
              <a:rPr lang="uk-UA" sz="1400" dirty="0">
                <a:effectLst/>
                <a:highlight>
                  <a:srgbClr val="FFFFFF"/>
                </a:highlight>
              </a:rPr>
              <a:t>адровий потенціал </a:t>
            </a:r>
            <a:r>
              <a:rPr lang="uk-UA" sz="1400" dirty="0" err="1">
                <a:effectLst/>
                <a:highlight>
                  <a:srgbClr val="FFFFFF"/>
                </a:highlight>
              </a:rPr>
              <a:t>лінгводидактичної</a:t>
            </a:r>
            <a:r>
              <a:rPr lang="uk-UA" sz="1400" dirty="0">
                <a:effectLst/>
                <a:highlight>
                  <a:srgbClr val="FFFFFF"/>
                </a:highlight>
              </a:rPr>
              <a:t> науки у структурі докторів наук станом на 1 березня 2024 р. становить 44 дослідники з 58.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E82F64-770B-80B0-B074-7042C18193B9}"/>
              </a:ext>
            </a:extLst>
          </p:cNvPr>
          <p:cNvSpPr txBox="1"/>
          <p:nvPr/>
        </p:nvSpPr>
        <p:spPr>
          <a:xfrm>
            <a:off x="4459226" y="1355689"/>
            <a:ext cx="685313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3504">
              <a:spcAft>
                <a:spcPts val="600"/>
              </a:spcAft>
            </a:pP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За часів незалежності України сформовано п’ять наукових шкіл за керівництва професорів Олександра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Біляєва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Алли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Богуш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Миколи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Вашуленка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Станіслава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Карамана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Любові Мацько й Марії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Пентилюк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котрі підготували майже 70 % докторів наук з української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лінгводидактики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. </a:t>
            </a:r>
            <a:endParaRPr lang="uk-UA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629266-D6F4-2254-43D4-AC85694A317A}"/>
              </a:ext>
            </a:extLst>
          </p:cNvPr>
          <p:cNvSpPr txBox="1"/>
          <p:nvPr/>
        </p:nvSpPr>
        <p:spPr>
          <a:xfrm>
            <a:off x="4459226" y="2445138"/>
            <a:ext cx="685313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3504">
              <a:spcAft>
                <a:spcPts val="600"/>
              </a:spcAft>
            </a:pP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Зменшення чисельності докторів наук, які працюють, зумовлено такими чинниками: смерть учених-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лінгводидактів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досягнення пенсійного віку, незадовільний стан здоров’я, виїзд за кордон, колабораціонізм тощо. </a:t>
            </a:r>
            <a:endParaRPr lang="uk-UA" sz="1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E8698B-4918-1D67-90B7-42A11DEC18F9}"/>
              </a:ext>
            </a:extLst>
          </p:cNvPr>
          <p:cNvSpPr txBox="1"/>
          <p:nvPr/>
        </p:nvSpPr>
        <p:spPr>
          <a:xfrm>
            <a:off x="4459226" y="3315210"/>
            <a:ext cx="6853136" cy="1031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3504">
              <a:spcAft>
                <a:spcPts val="600"/>
              </a:spcAft>
            </a:pP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За статевою структурою співвідношення чоловіків і жінок становить 1:10. </a:t>
            </a:r>
          </a:p>
          <a:p>
            <a:pPr defTabSz="603504">
              <a:spcAft>
                <a:spcPts val="600"/>
              </a:spcAft>
            </a:pP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Це дає підстави стверджувати, що спеціальність 13.00.02 – теорія та методика навчання (українська мова) порівняно з іншими науковими спеціальностями є «жіночою». </a:t>
            </a:r>
            <a:endParaRPr lang="uk-UA" sz="1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04A8BF-AD94-BE7E-ADF2-C354818F6BA7}"/>
              </a:ext>
            </a:extLst>
          </p:cNvPr>
          <p:cNvSpPr txBox="1"/>
          <p:nvPr/>
        </p:nvSpPr>
        <p:spPr>
          <a:xfrm>
            <a:off x="4500666" y="4477669"/>
            <a:ext cx="681169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3504">
              <a:spcAft>
                <a:spcPts val="600"/>
              </a:spcAft>
            </a:pP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У віковій структурі переважають доктори наук продуктивного віку від 41 до 60 років (61,3 %). Загалом вік докторів наук з української </a:t>
            </a:r>
            <a:r>
              <a:rPr lang="uk-UA" sz="1400" kern="1200" dirty="0" err="1">
                <a:highlight>
                  <a:srgbClr val="FFFFFF"/>
                </a:highlight>
                <a:ea typeface="+mn-ea"/>
                <a:cs typeface="+mn-cs"/>
              </a:rPr>
              <a:t>лінгводидактики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, задіяних в освітній і науковій діяльності, коливається від 36 до 88 років. </a:t>
            </a:r>
            <a:endParaRPr lang="uk-UA" sz="14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65572BA-6E94-A7C2-45E7-19747CADBD98}"/>
              </a:ext>
            </a:extLst>
          </p:cNvPr>
          <p:cNvSpPr txBox="1"/>
          <p:nvPr/>
        </p:nvSpPr>
        <p:spPr>
          <a:xfrm>
            <a:off x="4459226" y="5354319"/>
            <a:ext cx="685313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03504">
              <a:spcAft>
                <a:spcPts val="600"/>
              </a:spcAft>
            </a:pPr>
            <a:r>
              <a:rPr lang="uk-UA" sz="1400" kern="1200" dirty="0">
                <a:ea typeface="+mn-ea"/>
                <a:cs typeface="+mn-cs"/>
              </a:rPr>
              <a:t>Підставою для стриманого оптимізму є </a:t>
            </a:r>
            <a:r>
              <a:rPr lang="uk-UA" sz="1400" kern="1200" dirty="0">
                <a:highlight>
                  <a:srgbClr val="FFFFFF"/>
                </a:highlight>
                <a:ea typeface="+mn-ea"/>
                <a:cs typeface="+mn-cs"/>
              </a:rPr>
              <a:t>зменшення на 10 років середнього віку дослідників, що захистили докторські дисертації протягом 2006–2023 рр. порівняно із середнім віком учених, що захистили докторські дисертації в 1985–2005 рр.</a:t>
            </a:r>
            <a:endParaRPr lang="uk-UA" sz="1400" dirty="0"/>
          </a:p>
        </p:txBody>
      </p:sp>
      <p:sp>
        <p:nvSpPr>
          <p:cNvPr id="21" name="Стрілка: смугаста вправо 20">
            <a:extLst>
              <a:ext uri="{FF2B5EF4-FFF2-40B4-BE49-F238E27FC236}">
                <a16:creationId xmlns:a16="http://schemas.microsoft.com/office/drawing/2014/main" id="{30B65AA7-0792-B570-1ABE-3FA4790F8116}"/>
              </a:ext>
            </a:extLst>
          </p:cNvPr>
          <p:cNvSpPr/>
          <p:nvPr/>
        </p:nvSpPr>
        <p:spPr>
          <a:xfrm>
            <a:off x="3724007" y="842015"/>
            <a:ext cx="369455" cy="266089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ілка: смугаста вправо 21">
            <a:extLst>
              <a:ext uri="{FF2B5EF4-FFF2-40B4-BE49-F238E27FC236}">
                <a16:creationId xmlns:a16="http://schemas.microsoft.com/office/drawing/2014/main" id="{DA152973-D56C-6D21-2CE0-C0DA9F403314}"/>
              </a:ext>
            </a:extLst>
          </p:cNvPr>
          <p:cNvSpPr/>
          <p:nvPr/>
        </p:nvSpPr>
        <p:spPr>
          <a:xfrm>
            <a:off x="3693607" y="1684030"/>
            <a:ext cx="369455" cy="266089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трілка: смугаста вправо 22">
            <a:extLst>
              <a:ext uri="{FF2B5EF4-FFF2-40B4-BE49-F238E27FC236}">
                <a16:creationId xmlns:a16="http://schemas.microsoft.com/office/drawing/2014/main" id="{D6FD91EF-9C13-7295-89DA-D4D4BF7EDFF5}"/>
              </a:ext>
            </a:extLst>
          </p:cNvPr>
          <p:cNvSpPr/>
          <p:nvPr/>
        </p:nvSpPr>
        <p:spPr>
          <a:xfrm>
            <a:off x="3691360" y="2681425"/>
            <a:ext cx="369455" cy="266089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Стрілка: смугаста вправо 23">
            <a:extLst>
              <a:ext uri="{FF2B5EF4-FFF2-40B4-BE49-F238E27FC236}">
                <a16:creationId xmlns:a16="http://schemas.microsoft.com/office/drawing/2014/main" id="{EBA6231D-CCD3-6C72-0C6F-954AE9A113A7}"/>
              </a:ext>
            </a:extLst>
          </p:cNvPr>
          <p:cNvSpPr/>
          <p:nvPr/>
        </p:nvSpPr>
        <p:spPr>
          <a:xfrm>
            <a:off x="3691360" y="3678820"/>
            <a:ext cx="369455" cy="266089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Стрілка: смугаста вправо 25">
            <a:extLst>
              <a:ext uri="{FF2B5EF4-FFF2-40B4-BE49-F238E27FC236}">
                <a16:creationId xmlns:a16="http://schemas.microsoft.com/office/drawing/2014/main" id="{40A59B5C-FB8D-DE3B-0F2A-761C68A88217}"/>
              </a:ext>
            </a:extLst>
          </p:cNvPr>
          <p:cNvSpPr/>
          <p:nvPr/>
        </p:nvSpPr>
        <p:spPr>
          <a:xfrm>
            <a:off x="3691360" y="4774837"/>
            <a:ext cx="369455" cy="266089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8" name="Стрілка: смугаста вправо 27">
            <a:extLst>
              <a:ext uri="{FF2B5EF4-FFF2-40B4-BE49-F238E27FC236}">
                <a16:creationId xmlns:a16="http://schemas.microsoft.com/office/drawing/2014/main" id="{E9B38A42-9766-8A40-04D7-951A8D21BD81}"/>
              </a:ext>
            </a:extLst>
          </p:cNvPr>
          <p:cNvSpPr/>
          <p:nvPr/>
        </p:nvSpPr>
        <p:spPr>
          <a:xfrm>
            <a:off x="3724006" y="5670153"/>
            <a:ext cx="369455" cy="266089"/>
          </a:xfrm>
          <a:prstGeom prst="striped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Нижний колонтитул 3">
            <a:extLst>
              <a:ext uri="{FF2B5EF4-FFF2-40B4-BE49-F238E27FC236}">
                <a16:creationId xmlns:a16="http://schemas.microsoft.com/office/drawing/2014/main" id="{B5651EFE-44C4-17C2-C679-D85AF64B0F34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64579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E5F705A-5E81-4B3A-8EF4-911982DB3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Графіка 5" descr="Questions with solid fill">
            <a:extLst>
              <a:ext uri="{FF2B5EF4-FFF2-40B4-BE49-F238E27FC236}">
                <a16:creationId xmlns:a16="http://schemas.microsoft.com/office/drawing/2014/main" id="{CDC75469-179D-0605-0569-A5F21F5DA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65370" y="2812787"/>
            <a:ext cx="1597538" cy="1597538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8F92D9-1751-4ABF-9CB7-D198C9A05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9067" y="0"/>
            <a:ext cx="1715241" cy="6858000"/>
          </a:xfrm>
          <a:custGeom>
            <a:avLst/>
            <a:gdLst>
              <a:gd name="connsiteX0" fmla="*/ 1619628 w 1715241"/>
              <a:gd name="connsiteY0" fmla="*/ 0 h 6858000"/>
              <a:gd name="connsiteX1" fmla="*/ 1715241 w 1715241"/>
              <a:gd name="connsiteY1" fmla="*/ 0 h 6858000"/>
              <a:gd name="connsiteX2" fmla="*/ 1711235 w 1715241"/>
              <a:gd name="connsiteY2" fmla="*/ 3148 h 6858000"/>
              <a:gd name="connsiteX3" fmla="*/ 95613 w 1715241"/>
              <a:gd name="connsiteY3" fmla="*/ 3429000 h 6858000"/>
              <a:gd name="connsiteX4" fmla="*/ 1711235 w 1715241"/>
              <a:gd name="connsiteY4" fmla="*/ 6854853 h 6858000"/>
              <a:gd name="connsiteX5" fmla="*/ 1715240 w 1715241"/>
              <a:gd name="connsiteY5" fmla="*/ 6858000 h 6858000"/>
              <a:gd name="connsiteX6" fmla="*/ 1619627 w 1715241"/>
              <a:gd name="connsiteY6" fmla="*/ 6858000 h 6858000"/>
              <a:gd name="connsiteX7" fmla="*/ 1615622 w 1715241"/>
              <a:gd name="connsiteY7" fmla="*/ 6854853 h 6858000"/>
              <a:gd name="connsiteX8" fmla="*/ 0 w 1715241"/>
              <a:gd name="connsiteY8" fmla="*/ 3429000 h 6858000"/>
              <a:gd name="connsiteX9" fmla="*/ 1615622 w 1715241"/>
              <a:gd name="connsiteY9" fmla="*/ 314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15241" h="6858000">
                <a:moveTo>
                  <a:pt x="1619628" y="0"/>
                </a:moveTo>
                <a:lnTo>
                  <a:pt x="1715241" y="0"/>
                </a:lnTo>
                <a:lnTo>
                  <a:pt x="1711235" y="3148"/>
                </a:lnTo>
                <a:cubicBezTo>
                  <a:pt x="724534" y="817446"/>
                  <a:pt x="95613" y="2049777"/>
                  <a:pt x="95613" y="3429000"/>
                </a:cubicBezTo>
                <a:cubicBezTo>
                  <a:pt x="95613" y="4808224"/>
                  <a:pt x="724534" y="6040555"/>
                  <a:pt x="1711235" y="6854853"/>
                </a:cubicBezTo>
                <a:lnTo>
                  <a:pt x="1715240" y="6858000"/>
                </a:lnTo>
                <a:lnTo>
                  <a:pt x="1619627" y="6858000"/>
                </a:lnTo>
                <a:lnTo>
                  <a:pt x="1615622" y="6854853"/>
                </a:lnTo>
                <a:cubicBezTo>
                  <a:pt x="628921" y="6040555"/>
                  <a:pt x="0" y="4808224"/>
                  <a:pt x="0" y="3429000"/>
                </a:cubicBezTo>
                <a:cubicBezTo>
                  <a:pt x="0" y="2049777"/>
                  <a:pt x="628921" y="817446"/>
                  <a:pt x="1615622" y="3148"/>
                </a:cubicBezTo>
                <a:close/>
              </a:path>
            </a:pathLst>
          </a:custGeom>
          <a:solidFill>
            <a:schemeClr val="accent6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Графіка 3" descr="Group brainstorm with solid fill">
            <a:extLst>
              <a:ext uri="{FF2B5EF4-FFF2-40B4-BE49-F238E27FC236}">
                <a16:creationId xmlns:a16="http://schemas.microsoft.com/office/drawing/2014/main" id="{861B5556-71AA-2B46-8EDA-1DD2819FA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24308" y="2230579"/>
            <a:ext cx="2175718" cy="2175718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D6B998F-CA62-4EE6-B7E7-046377D4F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27816" y="2306119"/>
            <a:ext cx="1164184" cy="2245762"/>
          </a:xfrm>
          <a:custGeom>
            <a:avLst/>
            <a:gdLst>
              <a:gd name="connsiteX0" fmla="*/ 1436137 w 1488962"/>
              <a:gd name="connsiteY0" fmla="*/ 0 h 2872274"/>
              <a:gd name="connsiteX1" fmla="*/ 1488962 w 1488962"/>
              <a:gd name="connsiteY1" fmla="*/ 2668 h 2872274"/>
              <a:gd name="connsiteX2" fmla="*/ 1488962 w 1488962"/>
              <a:gd name="connsiteY2" fmla="*/ 2869607 h 2872274"/>
              <a:gd name="connsiteX3" fmla="*/ 1436137 w 1488962"/>
              <a:gd name="connsiteY3" fmla="*/ 2872274 h 2872274"/>
              <a:gd name="connsiteX4" fmla="*/ 0 w 1488962"/>
              <a:gd name="connsiteY4" fmla="*/ 1436137 h 2872274"/>
              <a:gd name="connsiteX5" fmla="*/ 1436137 w 1488962"/>
              <a:gd name="connsiteY5" fmla="*/ 0 h 28722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8962" h="2872274">
                <a:moveTo>
                  <a:pt x="1436137" y="0"/>
                </a:moveTo>
                <a:lnTo>
                  <a:pt x="1488962" y="2668"/>
                </a:lnTo>
                <a:lnTo>
                  <a:pt x="1488962" y="2869607"/>
                </a:lnTo>
                <a:lnTo>
                  <a:pt x="1436137" y="2872274"/>
                </a:lnTo>
                <a:cubicBezTo>
                  <a:pt x="642980" y="2872274"/>
                  <a:pt x="0" y="2229294"/>
                  <a:pt x="0" y="1436137"/>
                </a:cubicBezTo>
                <a:cubicBezTo>
                  <a:pt x="0" y="642980"/>
                  <a:pt x="642980" y="0"/>
                  <a:pt x="1436137" y="0"/>
                </a:cubicBez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Нижний колонтитул 3">
            <a:extLst>
              <a:ext uri="{FF2B5EF4-FFF2-40B4-BE49-F238E27FC236}">
                <a16:creationId xmlns:a16="http://schemas.microsoft.com/office/drawing/2014/main" id="{654D40DD-F595-69A8-9ECC-97607E039689}"/>
              </a:ext>
            </a:extLst>
          </p:cNvPr>
          <p:cNvSpPr txBox="1">
            <a:spLocks/>
          </p:cNvSpPr>
          <p:nvPr/>
        </p:nvSpPr>
        <p:spPr bwMode="auto">
          <a:xfrm>
            <a:off x="10302875" y="6542088"/>
            <a:ext cx="1889125" cy="315912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uk-UA"/>
            </a:defPPr>
            <a:lvl1pPr marL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  <a:buFontTx/>
              <a:buNone/>
              <a:defRPr/>
            </a:pPr>
            <a:r>
              <a:rPr lang="uk-UA" altLang="ru-RU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Сергій Омельчук</a:t>
            </a:r>
          </a:p>
        </p:txBody>
      </p:sp>
    </p:spTree>
    <p:extLst>
      <p:ext uri="{BB962C8B-B14F-4D97-AF65-F5344CB8AC3E}">
        <p14:creationId xmlns:p14="http://schemas.microsoft.com/office/powerpoint/2010/main" val="1512572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0EF3C37-A540-4231-B4C4-6E7F0F928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9377" y="4326727"/>
            <a:ext cx="3373932" cy="369333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1600" b="1" dirty="0">
                <a:ln w="10541" cmpd="sng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cs typeface="Times New Roman" pitchFamily="18" charset="0"/>
              </a:rPr>
              <a:t>Сергій ОМЕЛЬЧУК</a:t>
            </a:r>
          </a:p>
          <a:p>
            <a:pPr fontAlgn="auto">
              <a:spcAft>
                <a:spcPts val="0"/>
              </a:spcAft>
              <a:defRPr/>
            </a:pPr>
            <a:endParaRPr lang="uk-UA" sz="1600" b="1" dirty="0">
              <a:ln w="10541" cmpd="sng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uk-UA" sz="1600" b="1" dirty="0">
                <a:ln w="10541" cmpd="sng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cs typeface="Times New Roman" pitchFamily="18" charset="0"/>
              </a:rPr>
              <a:t>           </a:t>
            </a:r>
            <a:endParaRPr lang="en-US" sz="1600" b="1" dirty="0">
              <a:ln w="10541" cmpd="sng">
                <a:solidFill>
                  <a:schemeClr val="accent5">
                    <a:lumMod val="50000"/>
                  </a:schemeClr>
                </a:solidFill>
                <a:prstDash val="solid"/>
              </a:ln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9665DD5-98C6-4FE6-B016-2B11AD307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>
            <a:off x="9812338" y="6542088"/>
            <a:ext cx="1889125" cy="3159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ru-RU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Сергій Омельчук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4F765C39-3040-4E73-81B1-48F538FFE6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377" y="2855562"/>
            <a:ext cx="3614078" cy="5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Helvetica Bold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altLang="uk-UA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Helvetica Bold"/>
                <a:ea typeface="+mj-ea"/>
                <a:cs typeface="+mj-cs"/>
              </a:rPr>
              <a:t>Дякую за увагу!</a:t>
            </a:r>
          </a:p>
        </p:txBody>
      </p:sp>
      <p:grpSp>
        <p:nvGrpSpPr>
          <p:cNvPr id="11" name="그룹 453">
            <a:extLst>
              <a:ext uri="{FF2B5EF4-FFF2-40B4-BE49-F238E27FC236}">
                <a16:creationId xmlns:a16="http://schemas.microsoft.com/office/drawing/2014/main" id="{05D03180-078E-A1B2-7751-6D190DD6B87E}"/>
              </a:ext>
            </a:extLst>
          </p:cNvPr>
          <p:cNvGrpSpPr>
            <a:grpSpLocks noChangeAspect="1"/>
          </p:cNvGrpSpPr>
          <p:nvPr/>
        </p:nvGrpSpPr>
        <p:grpSpPr>
          <a:xfrm>
            <a:off x="946223" y="4921295"/>
            <a:ext cx="257817" cy="263264"/>
            <a:chOff x="6819320" y="1585851"/>
            <a:chExt cx="343756" cy="351021"/>
          </a:xfrm>
          <a:solidFill>
            <a:schemeClr val="bg1"/>
          </a:solidFill>
        </p:grpSpPr>
        <p:sp>
          <p:nvSpPr>
            <p:cNvPr id="12" name="자유형: 도형 454">
              <a:extLst>
                <a:ext uri="{FF2B5EF4-FFF2-40B4-BE49-F238E27FC236}">
                  <a16:creationId xmlns:a16="http://schemas.microsoft.com/office/drawing/2014/main" id="{E94DA221-2BA3-4087-F97A-68DBF9A44DBB}"/>
                </a:ext>
              </a:extLst>
            </p:cNvPr>
            <p:cNvSpPr/>
            <p:nvPr/>
          </p:nvSpPr>
          <p:spPr>
            <a:xfrm>
              <a:off x="7110308" y="1676971"/>
              <a:ext cx="47625" cy="66675"/>
            </a:xfrm>
            <a:custGeom>
              <a:avLst/>
              <a:gdLst>
                <a:gd name="connsiteX0" fmla="*/ 7144 w 47625"/>
                <a:gd name="connsiteY0" fmla="*/ 7144 h 66675"/>
                <a:gd name="connsiteX1" fmla="*/ 7144 w 47625"/>
                <a:gd name="connsiteY1" fmla="*/ 65437 h 66675"/>
                <a:gd name="connsiteX2" fmla="*/ 41815 w 47625"/>
                <a:gd name="connsiteY2" fmla="*/ 33623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66675">
                  <a:moveTo>
                    <a:pt x="7144" y="7144"/>
                  </a:moveTo>
                  <a:lnTo>
                    <a:pt x="7144" y="65437"/>
                  </a:lnTo>
                  <a:lnTo>
                    <a:pt x="41815" y="3362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13" name="자유형: 도형 455">
              <a:extLst>
                <a:ext uri="{FF2B5EF4-FFF2-40B4-BE49-F238E27FC236}">
                  <a16:creationId xmlns:a16="http://schemas.microsoft.com/office/drawing/2014/main" id="{0AFD3BFE-8F4B-949D-D951-68119DDEA21D}"/>
                </a:ext>
              </a:extLst>
            </p:cNvPr>
            <p:cNvSpPr/>
            <p:nvPr/>
          </p:nvSpPr>
          <p:spPr>
            <a:xfrm>
              <a:off x="6884852" y="1630108"/>
              <a:ext cx="219075" cy="180975"/>
            </a:xfrm>
            <a:custGeom>
              <a:avLst/>
              <a:gdLst>
                <a:gd name="connsiteX0" fmla="*/ 89821 w 219075"/>
                <a:gd name="connsiteY0" fmla="*/ 159163 h 180975"/>
                <a:gd name="connsiteX1" fmla="*/ 130016 w 219075"/>
                <a:gd name="connsiteY1" fmla="*/ 159163 h 180975"/>
                <a:gd name="connsiteX2" fmla="*/ 156115 w 219075"/>
                <a:gd name="connsiteY2" fmla="*/ 182594 h 180975"/>
                <a:gd name="connsiteX3" fmla="*/ 212503 w 219075"/>
                <a:gd name="connsiteY3" fmla="*/ 131064 h 180975"/>
                <a:gd name="connsiteX4" fmla="*/ 212407 w 219075"/>
                <a:gd name="connsiteY4" fmla="*/ 17240 h 180975"/>
                <a:gd name="connsiteX5" fmla="*/ 202311 w 219075"/>
                <a:gd name="connsiteY5" fmla="*/ 7144 h 180975"/>
                <a:gd name="connsiteX6" fmla="*/ 17240 w 219075"/>
                <a:gd name="connsiteY6" fmla="*/ 7144 h 180975"/>
                <a:gd name="connsiteX7" fmla="*/ 7144 w 219075"/>
                <a:gd name="connsiteY7" fmla="*/ 17240 h 180975"/>
                <a:gd name="connsiteX8" fmla="*/ 7144 w 219075"/>
                <a:gd name="connsiteY8" fmla="*/ 130207 h 180975"/>
                <a:gd name="connsiteX9" fmla="*/ 63818 w 219075"/>
                <a:gd name="connsiteY9" fmla="*/ 182023 h 180975"/>
                <a:gd name="connsiteX10" fmla="*/ 89821 w 219075"/>
                <a:gd name="connsiteY10" fmla="*/ 159163 h 180975"/>
                <a:gd name="connsiteX11" fmla="*/ 90773 w 219075"/>
                <a:gd name="connsiteY11" fmla="*/ 52864 h 180975"/>
                <a:gd name="connsiteX12" fmla="*/ 168307 w 219075"/>
                <a:gd name="connsiteY12" fmla="*/ 52864 h 180975"/>
                <a:gd name="connsiteX13" fmla="*/ 178594 w 219075"/>
                <a:gd name="connsiteY13" fmla="*/ 61817 h 180975"/>
                <a:gd name="connsiteX14" fmla="*/ 168593 w 219075"/>
                <a:gd name="connsiteY14" fmla="*/ 73057 h 180975"/>
                <a:gd name="connsiteX15" fmla="*/ 91059 w 219075"/>
                <a:gd name="connsiteY15" fmla="*/ 73057 h 180975"/>
                <a:gd name="connsiteX16" fmla="*/ 80772 w 219075"/>
                <a:gd name="connsiteY16" fmla="*/ 64103 h 180975"/>
                <a:gd name="connsiteX17" fmla="*/ 90773 w 219075"/>
                <a:gd name="connsiteY17" fmla="*/ 52864 h 180975"/>
                <a:gd name="connsiteX18" fmla="*/ 90773 w 219075"/>
                <a:gd name="connsiteY18" fmla="*/ 93059 h 180975"/>
                <a:gd name="connsiteX19" fmla="*/ 168307 w 219075"/>
                <a:gd name="connsiteY19" fmla="*/ 93059 h 180975"/>
                <a:gd name="connsiteX20" fmla="*/ 178594 w 219075"/>
                <a:gd name="connsiteY20" fmla="*/ 102013 h 180975"/>
                <a:gd name="connsiteX21" fmla="*/ 168593 w 219075"/>
                <a:gd name="connsiteY21" fmla="*/ 113252 h 180975"/>
                <a:gd name="connsiteX22" fmla="*/ 91059 w 219075"/>
                <a:gd name="connsiteY22" fmla="*/ 113252 h 180975"/>
                <a:gd name="connsiteX23" fmla="*/ 80772 w 219075"/>
                <a:gd name="connsiteY23" fmla="*/ 104299 h 180975"/>
                <a:gd name="connsiteX24" fmla="*/ 90773 w 219075"/>
                <a:gd name="connsiteY24" fmla="*/ 93059 h 180975"/>
                <a:gd name="connsiteX25" fmla="*/ 50578 w 219075"/>
                <a:gd name="connsiteY25" fmla="*/ 113062 h 180975"/>
                <a:gd name="connsiteX26" fmla="*/ 40481 w 219075"/>
                <a:gd name="connsiteY26" fmla="*/ 102965 h 180975"/>
                <a:gd name="connsiteX27" fmla="*/ 50578 w 219075"/>
                <a:gd name="connsiteY27" fmla="*/ 92869 h 180975"/>
                <a:gd name="connsiteX28" fmla="*/ 60674 w 219075"/>
                <a:gd name="connsiteY28" fmla="*/ 102965 h 180975"/>
                <a:gd name="connsiteX29" fmla="*/ 50578 w 219075"/>
                <a:gd name="connsiteY29" fmla="*/ 113062 h 180975"/>
                <a:gd name="connsiteX30" fmla="*/ 50578 w 219075"/>
                <a:gd name="connsiteY30" fmla="*/ 72866 h 180975"/>
                <a:gd name="connsiteX31" fmla="*/ 40481 w 219075"/>
                <a:gd name="connsiteY31" fmla="*/ 62770 h 180975"/>
                <a:gd name="connsiteX32" fmla="*/ 50578 w 219075"/>
                <a:gd name="connsiteY32" fmla="*/ 52673 h 180975"/>
                <a:gd name="connsiteX33" fmla="*/ 60674 w 219075"/>
                <a:gd name="connsiteY33" fmla="*/ 62770 h 180975"/>
                <a:gd name="connsiteX34" fmla="*/ 50578 w 219075"/>
                <a:gd name="connsiteY34" fmla="*/ 72866 h 180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19075" h="180975">
                  <a:moveTo>
                    <a:pt x="89821" y="159163"/>
                  </a:moveTo>
                  <a:cubicBezTo>
                    <a:pt x="101346" y="148876"/>
                    <a:pt x="118491" y="148876"/>
                    <a:pt x="130016" y="159163"/>
                  </a:cubicBezTo>
                  <a:lnTo>
                    <a:pt x="156115" y="182594"/>
                  </a:lnTo>
                  <a:cubicBezTo>
                    <a:pt x="164402" y="174974"/>
                    <a:pt x="208979" y="134969"/>
                    <a:pt x="212503" y="131064"/>
                  </a:cubicBezTo>
                  <a:cubicBezTo>
                    <a:pt x="212503" y="93154"/>
                    <a:pt x="212407" y="55150"/>
                    <a:pt x="212407" y="17240"/>
                  </a:cubicBezTo>
                  <a:cubicBezTo>
                    <a:pt x="212407" y="11716"/>
                    <a:pt x="207931" y="7144"/>
                    <a:pt x="202311" y="7144"/>
                  </a:cubicBezTo>
                  <a:lnTo>
                    <a:pt x="17240" y="7144"/>
                  </a:lnTo>
                  <a:cubicBezTo>
                    <a:pt x="11716" y="7144"/>
                    <a:pt x="7144" y="11621"/>
                    <a:pt x="7144" y="17240"/>
                  </a:cubicBezTo>
                  <a:lnTo>
                    <a:pt x="7144" y="130207"/>
                  </a:lnTo>
                  <a:lnTo>
                    <a:pt x="63818" y="182023"/>
                  </a:lnTo>
                  <a:lnTo>
                    <a:pt x="89821" y="159163"/>
                  </a:lnTo>
                  <a:close/>
                  <a:moveTo>
                    <a:pt x="90773" y="52864"/>
                  </a:moveTo>
                  <a:lnTo>
                    <a:pt x="168307" y="52864"/>
                  </a:lnTo>
                  <a:cubicBezTo>
                    <a:pt x="173450" y="52864"/>
                    <a:pt x="178022" y="56674"/>
                    <a:pt x="178594" y="61817"/>
                  </a:cubicBezTo>
                  <a:cubicBezTo>
                    <a:pt x="179261" y="67913"/>
                    <a:pt x="174498" y="73057"/>
                    <a:pt x="168593" y="73057"/>
                  </a:cubicBezTo>
                  <a:lnTo>
                    <a:pt x="91059" y="73057"/>
                  </a:lnTo>
                  <a:cubicBezTo>
                    <a:pt x="85915" y="73057"/>
                    <a:pt x="81343" y="69247"/>
                    <a:pt x="80772" y="64103"/>
                  </a:cubicBezTo>
                  <a:cubicBezTo>
                    <a:pt x="80105" y="57912"/>
                    <a:pt x="84867" y="52864"/>
                    <a:pt x="90773" y="52864"/>
                  </a:cubicBezTo>
                  <a:close/>
                  <a:moveTo>
                    <a:pt x="90773" y="93059"/>
                  </a:moveTo>
                  <a:lnTo>
                    <a:pt x="168307" y="93059"/>
                  </a:lnTo>
                  <a:cubicBezTo>
                    <a:pt x="173450" y="93059"/>
                    <a:pt x="178022" y="96869"/>
                    <a:pt x="178594" y="102013"/>
                  </a:cubicBezTo>
                  <a:cubicBezTo>
                    <a:pt x="179261" y="108109"/>
                    <a:pt x="174498" y="113252"/>
                    <a:pt x="168593" y="113252"/>
                  </a:cubicBezTo>
                  <a:lnTo>
                    <a:pt x="91059" y="113252"/>
                  </a:lnTo>
                  <a:cubicBezTo>
                    <a:pt x="85915" y="113252"/>
                    <a:pt x="81343" y="109442"/>
                    <a:pt x="80772" y="104299"/>
                  </a:cubicBezTo>
                  <a:cubicBezTo>
                    <a:pt x="80105" y="98203"/>
                    <a:pt x="84867" y="93059"/>
                    <a:pt x="90773" y="93059"/>
                  </a:cubicBezTo>
                  <a:close/>
                  <a:moveTo>
                    <a:pt x="50578" y="113062"/>
                  </a:moveTo>
                  <a:cubicBezTo>
                    <a:pt x="45053" y="113062"/>
                    <a:pt x="40481" y="108585"/>
                    <a:pt x="40481" y="102965"/>
                  </a:cubicBezTo>
                  <a:cubicBezTo>
                    <a:pt x="40481" y="97441"/>
                    <a:pt x="44958" y="92869"/>
                    <a:pt x="50578" y="92869"/>
                  </a:cubicBezTo>
                  <a:cubicBezTo>
                    <a:pt x="56102" y="92869"/>
                    <a:pt x="60674" y="97346"/>
                    <a:pt x="60674" y="102965"/>
                  </a:cubicBezTo>
                  <a:cubicBezTo>
                    <a:pt x="60579" y="108585"/>
                    <a:pt x="56102" y="113062"/>
                    <a:pt x="50578" y="113062"/>
                  </a:cubicBezTo>
                  <a:close/>
                  <a:moveTo>
                    <a:pt x="50578" y="72866"/>
                  </a:moveTo>
                  <a:cubicBezTo>
                    <a:pt x="45053" y="72866"/>
                    <a:pt x="40481" y="68390"/>
                    <a:pt x="40481" y="62770"/>
                  </a:cubicBezTo>
                  <a:cubicBezTo>
                    <a:pt x="40481" y="57245"/>
                    <a:pt x="44958" y="52673"/>
                    <a:pt x="50578" y="52673"/>
                  </a:cubicBezTo>
                  <a:cubicBezTo>
                    <a:pt x="56102" y="52673"/>
                    <a:pt x="60674" y="57150"/>
                    <a:pt x="60674" y="62770"/>
                  </a:cubicBezTo>
                  <a:cubicBezTo>
                    <a:pt x="60579" y="68294"/>
                    <a:pt x="56102" y="72866"/>
                    <a:pt x="50578" y="728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14" name="자유형: 도형 456">
              <a:extLst>
                <a:ext uri="{FF2B5EF4-FFF2-40B4-BE49-F238E27FC236}">
                  <a16:creationId xmlns:a16="http://schemas.microsoft.com/office/drawing/2014/main" id="{5C57BA13-D3BF-FF76-F067-F1C73F6C46AF}"/>
                </a:ext>
              </a:extLst>
            </p:cNvPr>
            <p:cNvSpPr/>
            <p:nvPr/>
          </p:nvSpPr>
          <p:spPr>
            <a:xfrm>
              <a:off x="6952098" y="1585851"/>
              <a:ext cx="76200" cy="38100"/>
            </a:xfrm>
            <a:custGeom>
              <a:avLst/>
              <a:gdLst>
                <a:gd name="connsiteX0" fmla="*/ 48577 w 76200"/>
                <a:gd name="connsiteY0" fmla="*/ 9300 h 38100"/>
                <a:gd name="connsiteX1" fmla="*/ 36195 w 76200"/>
                <a:gd name="connsiteY1" fmla="*/ 9205 h 38100"/>
                <a:gd name="connsiteX2" fmla="*/ 7144 w 76200"/>
                <a:gd name="connsiteY2" fmla="*/ 31398 h 38100"/>
                <a:gd name="connsiteX3" fmla="*/ 77343 w 76200"/>
                <a:gd name="connsiteY3" fmla="*/ 31398 h 38100"/>
                <a:gd name="connsiteX4" fmla="*/ 48577 w 76200"/>
                <a:gd name="connsiteY4" fmla="*/ 930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" h="38100">
                  <a:moveTo>
                    <a:pt x="48577" y="9300"/>
                  </a:moveTo>
                  <a:cubicBezTo>
                    <a:pt x="45053" y="6538"/>
                    <a:pt x="40005" y="6347"/>
                    <a:pt x="36195" y="9205"/>
                  </a:cubicBezTo>
                  <a:lnTo>
                    <a:pt x="7144" y="31398"/>
                  </a:lnTo>
                  <a:lnTo>
                    <a:pt x="77343" y="31398"/>
                  </a:lnTo>
                  <a:lnTo>
                    <a:pt x="48577" y="93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15" name="자유형: 도형 457">
              <a:extLst>
                <a:ext uri="{FF2B5EF4-FFF2-40B4-BE49-F238E27FC236}">
                  <a16:creationId xmlns:a16="http://schemas.microsoft.com/office/drawing/2014/main" id="{568E0505-8C38-39FB-6317-EF8353E13E56}"/>
                </a:ext>
              </a:extLst>
            </p:cNvPr>
            <p:cNvSpPr/>
            <p:nvPr/>
          </p:nvSpPr>
          <p:spPr>
            <a:xfrm>
              <a:off x="6831607" y="1793997"/>
              <a:ext cx="323850" cy="142875"/>
            </a:xfrm>
            <a:custGeom>
              <a:avLst/>
              <a:gdLst>
                <a:gd name="connsiteX0" fmla="*/ 156020 w 323850"/>
                <a:gd name="connsiteY0" fmla="*/ 9751 h 142875"/>
                <a:gd name="connsiteX1" fmla="*/ 7144 w 323850"/>
                <a:gd name="connsiteY1" fmla="*/ 141768 h 142875"/>
                <a:gd name="connsiteX2" fmla="*/ 316802 w 323850"/>
                <a:gd name="connsiteY2" fmla="*/ 141768 h 142875"/>
                <a:gd name="connsiteX3" fmla="*/ 169545 w 323850"/>
                <a:gd name="connsiteY3" fmla="*/ 9751 h 142875"/>
                <a:gd name="connsiteX4" fmla="*/ 156020 w 323850"/>
                <a:gd name="connsiteY4" fmla="*/ 9751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3850" h="142875">
                  <a:moveTo>
                    <a:pt x="156020" y="9751"/>
                  </a:moveTo>
                  <a:lnTo>
                    <a:pt x="7144" y="141768"/>
                  </a:lnTo>
                  <a:lnTo>
                    <a:pt x="316802" y="141768"/>
                  </a:lnTo>
                  <a:lnTo>
                    <a:pt x="169545" y="9751"/>
                  </a:lnTo>
                  <a:cubicBezTo>
                    <a:pt x="165735" y="6227"/>
                    <a:pt x="159925" y="6322"/>
                    <a:pt x="156020" y="97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16" name="자유형: 도형 458">
              <a:extLst>
                <a:ext uri="{FF2B5EF4-FFF2-40B4-BE49-F238E27FC236}">
                  <a16:creationId xmlns:a16="http://schemas.microsoft.com/office/drawing/2014/main" id="{D0A388E6-DCCB-12F1-4357-C7A9CEF4785E}"/>
                </a:ext>
              </a:extLst>
            </p:cNvPr>
            <p:cNvSpPr/>
            <p:nvPr/>
          </p:nvSpPr>
          <p:spPr>
            <a:xfrm>
              <a:off x="6830464" y="1676876"/>
              <a:ext cx="47625" cy="66675"/>
            </a:xfrm>
            <a:custGeom>
              <a:avLst/>
              <a:gdLst>
                <a:gd name="connsiteX0" fmla="*/ 41624 w 47625"/>
                <a:gd name="connsiteY0" fmla="*/ 7144 h 66675"/>
                <a:gd name="connsiteX1" fmla="*/ 7144 w 47625"/>
                <a:gd name="connsiteY1" fmla="*/ 33433 h 66675"/>
                <a:gd name="connsiteX2" fmla="*/ 41624 w 47625"/>
                <a:gd name="connsiteY2" fmla="*/ 6486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625" h="66675">
                  <a:moveTo>
                    <a:pt x="41624" y="7144"/>
                  </a:moveTo>
                  <a:lnTo>
                    <a:pt x="7144" y="33433"/>
                  </a:lnTo>
                  <a:lnTo>
                    <a:pt x="41624" y="6486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17" name="자유형: 도형 459">
              <a:extLst>
                <a:ext uri="{FF2B5EF4-FFF2-40B4-BE49-F238E27FC236}">
                  <a16:creationId xmlns:a16="http://schemas.microsoft.com/office/drawing/2014/main" id="{AF6C1A97-8108-354B-921E-1B2CEED5B66A}"/>
                </a:ext>
              </a:extLst>
            </p:cNvPr>
            <p:cNvSpPr/>
            <p:nvPr/>
          </p:nvSpPr>
          <p:spPr>
            <a:xfrm>
              <a:off x="6819320" y="1720595"/>
              <a:ext cx="114300" cy="200025"/>
            </a:xfrm>
            <a:custGeom>
              <a:avLst/>
              <a:gdLst>
                <a:gd name="connsiteX0" fmla="*/ 7144 w 114300"/>
                <a:gd name="connsiteY0" fmla="*/ 7144 h 200025"/>
                <a:gd name="connsiteX1" fmla="*/ 7144 w 114300"/>
                <a:gd name="connsiteY1" fmla="*/ 199168 h 200025"/>
                <a:gd name="connsiteX2" fmla="*/ 113729 w 114300"/>
                <a:gd name="connsiteY2" fmla="*/ 104680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200025">
                  <a:moveTo>
                    <a:pt x="7144" y="7144"/>
                  </a:moveTo>
                  <a:lnTo>
                    <a:pt x="7144" y="199168"/>
                  </a:lnTo>
                  <a:lnTo>
                    <a:pt x="113729" y="1046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18" name="자유형: 도형 460">
              <a:extLst>
                <a:ext uri="{FF2B5EF4-FFF2-40B4-BE49-F238E27FC236}">
                  <a16:creationId xmlns:a16="http://schemas.microsoft.com/office/drawing/2014/main" id="{BDD7459B-5939-D08E-A57C-A2789D7BAD41}"/>
                </a:ext>
              </a:extLst>
            </p:cNvPr>
            <p:cNvSpPr/>
            <p:nvPr/>
          </p:nvSpPr>
          <p:spPr>
            <a:xfrm>
              <a:off x="7048776" y="1721262"/>
              <a:ext cx="114300" cy="200025"/>
            </a:xfrm>
            <a:custGeom>
              <a:avLst/>
              <a:gdLst>
                <a:gd name="connsiteX0" fmla="*/ 7144 w 114300"/>
                <a:gd name="connsiteY0" fmla="*/ 104585 h 200025"/>
                <a:gd name="connsiteX1" fmla="*/ 113634 w 114300"/>
                <a:gd name="connsiteY1" fmla="*/ 200025 h 200025"/>
                <a:gd name="connsiteX2" fmla="*/ 113634 w 114300"/>
                <a:gd name="connsiteY2" fmla="*/ 7144 h 200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00" h="200025">
                  <a:moveTo>
                    <a:pt x="7144" y="104585"/>
                  </a:moveTo>
                  <a:lnTo>
                    <a:pt x="113634" y="200025"/>
                  </a:lnTo>
                  <a:lnTo>
                    <a:pt x="11363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</p:grpSp>
      <p:grpSp>
        <p:nvGrpSpPr>
          <p:cNvPr id="19" name="그룹 399">
            <a:extLst>
              <a:ext uri="{FF2B5EF4-FFF2-40B4-BE49-F238E27FC236}">
                <a16:creationId xmlns:a16="http://schemas.microsoft.com/office/drawing/2014/main" id="{750849E4-55CA-9E89-5261-C14CC16AFC66}"/>
              </a:ext>
            </a:extLst>
          </p:cNvPr>
          <p:cNvGrpSpPr>
            <a:grpSpLocks noChangeAspect="1"/>
          </p:cNvGrpSpPr>
          <p:nvPr/>
        </p:nvGrpSpPr>
        <p:grpSpPr>
          <a:xfrm>
            <a:off x="926567" y="5326534"/>
            <a:ext cx="295630" cy="298876"/>
            <a:chOff x="8135484" y="2896171"/>
            <a:chExt cx="390239" cy="394525"/>
          </a:xfrm>
          <a:solidFill>
            <a:schemeClr val="bg1"/>
          </a:solidFill>
        </p:grpSpPr>
        <p:sp>
          <p:nvSpPr>
            <p:cNvPr id="20" name="자유형: 도형 400">
              <a:extLst>
                <a:ext uri="{FF2B5EF4-FFF2-40B4-BE49-F238E27FC236}">
                  <a16:creationId xmlns:a16="http://schemas.microsoft.com/office/drawing/2014/main" id="{C0E4F5DC-B493-BFDF-32CB-74A384CF0E88}"/>
                </a:ext>
              </a:extLst>
            </p:cNvPr>
            <p:cNvSpPr/>
            <p:nvPr/>
          </p:nvSpPr>
          <p:spPr>
            <a:xfrm>
              <a:off x="8314554" y="2985325"/>
              <a:ext cx="209550" cy="161925"/>
            </a:xfrm>
            <a:custGeom>
              <a:avLst/>
              <a:gdLst>
                <a:gd name="connsiteX0" fmla="*/ 197358 w 209550"/>
                <a:gd name="connsiteY0" fmla="*/ 7144 h 161925"/>
                <a:gd name="connsiteX1" fmla="*/ 18288 w 209550"/>
                <a:gd name="connsiteY1" fmla="*/ 7144 h 161925"/>
                <a:gd name="connsiteX2" fmla="*/ 7144 w 209550"/>
                <a:gd name="connsiteY2" fmla="*/ 18288 h 161925"/>
                <a:gd name="connsiteX3" fmla="*/ 7144 w 209550"/>
                <a:gd name="connsiteY3" fmla="*/ 107442 h 161925"/>
                <a:gd name="connsiteX4" fmla="*/ 18288 w 209550"/>
                <a:gd name="connsiteY4" fmla="*/ 118586 h 161925"/>
                <a:gd name="connsiteX5" fmla="*/ 74009 w 209550"/>
                <a:gd name="connsiteY5" fmla="*/ 118586 h 161925"/>
                <a:gd name="connsiteX6" fmla="*/ 74009 w 209550"/>
                <a:gd name="connsiteY6" fmla="*/ 152019 h 161925"/>
                <a:gd name="connsiteX7" fmla="*/ 80963 w 209550"/>
                <a:gd name="connsiteY7" fmla="*/ 162306 h 161925"/>
                <a:gd name="connsiteX8" fmla="*/ 92964 w 209550"/>
                <a:gd name="connsiteY8" fmla="*/ 159829 h 161925"/>
                <a:gd name="connsiteX9" fmla="*/ 134398 w 209550"/>
                <a:gd name="connsiteY9" fmla="*/ 118586 h 161925"/>
                <a:gd name="connsiteX10" fmla="*/ 197358 w 209550"/>
                <a:gd name="connsiteY10" fmla="*/ 118586 h 161925"/>
                <a:gd name="connsiteX11" fmla="*/ 208502 w 209550"/>
                <a:gd name="connsiteY11" fmla="*/ 107442 h 161925"/>
                <a:gd name="connsiteX12" fmla="*/ 208502 w 209550"/>
                <a:gd name="connsiteY12" fmla="*/ 18288 h 161925"/>
                <a:gd name="connsiteX13" fmla="*/ 197358 w 209550"/>
                <a:gd name="connsiteY13" fmla="*/ 7144 h 161925"/>
                <a:gd name="connsiteX14" fmla="*/ 62960 w 209550"/>
                <a:gd name="connsiteY14" fmla="*/ 73628 h 161925"/>
                <a:gd name="connsiteX15" fmla="*/ 51816 w 209550"/>
                <a:gd name="connsiteY15" fmla="*/ 62484 h 161925"/>
                <a:gd name="connsiteX16" fmla="*/ 62960 w 209550"/>
                <a:gd name="connsiteY16" fmla="*/ 51340 h 161925"/>
                <a:gd name="connsiteX17" fmla="*/ 74105 w 209550"/>
                <a:gd name="connsiteY17" fmla="*/ 62484 h 161925"/>
                <a:gd name="connsiteX18" fmla="*/ 62960 w 209550"/>
                <a:gd name="connsiteY18" fmla="*/ 73628 h 161925"/>
                <a:gd name="connsiteX19" fmla="*/ 107538 w 209550"/>
                <a:gd name="connsiteY19" fmla="*/ 73628 h 161925"/>
                <a:gd name="connsiteX20" fmla="*/ 96393 w 209550"/>
                <a:gd name="connsiteY20" fmla="*/ 62484 h 161925"/>
                <a:gd name="connsiteX21" fmla="*/ 107538 w 209550"/>
                <a:gd name="connsiteY21" fmla="*/ 51340 h 161925"/>
                <a:gd name="connsiteX22" fmla="*/ 118682 w 209550"/>
                <a:gd name="connsiteY22" fmla="*/ 62484 h 161925"/>
                <a:gd name="connsiteX23" fmla="*/ 107538 w 209550"/>
                <a:gd name="connsiteY23" fmla="*/ 73628 h 161925"/>
                <a:gd name="connsiteX24" fmla="*/ 152115 w 209550"/>
                <a:gd name="connsiteY24" fmla="*/ 73628 h 161925"/>
                <a:gd name="connsiteX25" fmla="*/ 140970 w 209550"/>
                <a:gd name="connsiteY25" fmla="*/ 62484 h 161925"/>
                <a:gd name="connsiteX26" fmla="*/ 152115 w 209550"/>
                <a:gd name="connsiteY26" fmla="*/ 51340 h 161925"/>
                <a:gd name="connsiteX27" fmla="*/ 163259 w 209550"/>
                <a:gd name="connsiteY27" fmla="*/ 62484 h 161925"/>
                <a:gd name="connsiteX28" fmla="*/ 152115 w 209550"/>
                <a:gd name="connsiteY28" fmla="*/ 73628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09550" h="161925">
                  <a:moveTo>
                    <a:pt x="197358" y="7144"/>
                  </a:moveTo>
                  <a:lnTo>
                    <a:pt x="18288" y="7144"/>
                  </a:lnTo>
                  <a:cubicBezTo>
                    <a:pt x="12097" y="7144"/>
                    <a:pt x="7144" y="12097"/>
                    <a:pt x="7144" y="18288"/>
                  </a:cubicBezTo>
                  <a:lnTo>
                    <a:pt x="7144" y="107442"/>
                  </a:lnTo>
                  <a:cubicBezTo>
                    <a:pt x="7144" y="113633"/>
                    <a:pt x="12097" y="118586"/>
                    <a:pt x="18288" y="118586"/>
                  </a:cubicBezTo>
                  <a:lnTo>
                    <a:pt x="74009" y="118586"/>
                  </a:lnTo>
                  <a:lnTo>
                    <a:pt x="74009" y="152019"/>
                  </a:lnTo>
                  <a:cubicBezTo>
                    <a:pt x="74009" y="156496"/>
                    <a:pt x="76676" y="160496"/>
                    <a:pt x="80963" y="162306"/>
                  </a:cubicBezTo>
                  <a:cubicBezTo>
                    <a:pt x="84201" y="163925"/>
                    <a:pt x="89725" y="163449"/>
                    <a:pt x="92964" y="159829"/>
                  </a:cubicBezTo>
                  <a:lnTo>
                    <a:pt x="134398" y="118586"/>
                  </a:lnTo>
                  <a:lnTo>
                    <a:pt x="197358" y="118586"/>
                  </a:lnTo>
                  <a:cubicBezTo>
                    <a:pt x="203549" y="118586"/>
                    <a:pt x="208502" y="113633"/>
                    <a:pt x="208502" y="107442"/>
                  </a:cubicBezTo>
                  <a:lnTo>
                    <a:pt x="208502" y="18288"/>
                  </a:lnTo>
                  <a:cubicBezTo>
                    <a:pt x="208502" y="12097"/>
                    <a:pt x="203549" y="7144"/>
                    <a:pt x="197358" y="7144"/>
                  </a:cubicBezTo>
                  <a:close/>
                  <a:moveTo>
                    <a:pt x="62960" y="73628"/>
                  </a:moveTo>
                  <a:cubicBezTo>
                    <a:pt x="56674" y="73628"/>
                    <a:pt x="51816" y="68771"/>
                    <a:pt x="51816" y="62484"/>
                  </a:cubicBezTo>
                  <a:cubicBezTo>
                    <a:pt x="51816" y="56198"/>
                    <a:pt x="56674" y="51340"/>
                    <a:pt x="62960" y="51340"/>
                  </a:cubicBezTo>
                  <a:cubicBezTo>
                    <a:pt x="69247" y="51340"/>
                    <a:pt x="74105" y="56198"/>
                    <a:pt x="74105" y="62484"/>
                  </a:cubicBezTo>
                  <a:cubicBezTo>
                    <a:pt x="74105" y="68771"/>
                    <a:pt x="69247" y="73628"/>
                    <a:pt x="62960" y="73628"/>
                  </a:cubicBezTo>
                  <a:close/>
                  <a:moveTo>
                    <a:pt x="107538" y="73628"/>
                  </a:moveTo>
                  <a:cubicBezTo>
                    <a:pt x="101251" y="73628"/>
                    <a:pt x="96393" y="68771"/>
                    <a:pt x="96393" y="62484"/>
                  </a:cubicBezTo>
                  <a:cubicBezTo>
                    <a:pt x="96393" y="56198"/>
                    <a:pt x="101251" y="51340"/>
                    <a:pt x="107538" y="51340"/>
                  </a:cubicBezTo>
                  <a:cubicBezTo>
                    <a:pt x="113824" y="51340"/>
                    <a:pt x="118682" y="56198"/>
                    <a:pt x="118682" y="62484"/>
                  </a:cubicBezTo>
                  <a:cubicBezTo>
                    <a:pt x="118682" y="68771"/>
                    <a:pt x="113824" y="73628"/>
                    <a:pt x="107538" y="73628"/>
                  </a:cubicBezTo>
                  <a:close/>
                  <a:moveTo>
                    <a:pt x="152115" y="73628"/>
                  </a:moveTo>
                  <a:cubicBezTo>
                    <a:pt x="145828" y="73628"/>
                    <a:pt x="140970" y="68771"/>
                    <a:pt x="140970" y="62484"/>
                  </a:cubicBezTo>
                  <a:cubicBezTo>
                    <a:pt x="140970" y="56198"/>
                    <a:pt x="145828" y="51340"/>
                    <a:pt x="152115" y="51340"/>
                  </a:cubicBezTo>
                  <a:cubicBezTo>
                    <a:pt x="158401" y="51340"/>
                    <a:pt x="163259" y="56198"/>
                    <a:pt x="163259" y="62484"/>
                  </a:cubicBezTo>
                  <a:cubicBezTo>
                    <a:pt x="163259" y="68771"/>
                    <a:pt x="158401" y="73628"/>
                    <a:pt x="152115" y="736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1" name="자유형: 도형 401">
              <a:extLst>
                <a:ext uri="{FF2B5EF4-FFF2-40B4-BE49-F238E27FC236}">
                  <a16:creationId xmlns:a16="http://schemas.microsoft.com/office/drawing/2014/main" id="{EF740A7D-9C0A-BC66-7B57-7A7ACE22ADB8}"/>
                </a:ext>
              </a:extLst>
            </p:cNvPr>
            <p:cNvSpPr/>
            <p:nvPr/>
          </p:nvSpPr>
          <p:spPr>
            <a:xfrm>
              <a:off x="8355035" y="2898362"/>
              <a:ext cx="123825" cy="76200"/>
            </a:xfrm>
            <a:custGeom>
              <a:avLst/>
              <a:gdLst>
                <a:gd name="connsiteX0" fmla="*/ 121920 w 123825"/>
                <a:gd name="connsiteY0" fmla="*/ 71819 h 76200"/>
                <a:gd name="connsiteX1" fmla="*/ 44768 w 123825"/>
                <a:gd name="connsiteY1" fmla="*/ 71819 h 76200"/>
                <a:gd name="connsiteX2" fmla="*/ 7144 w 123825"/>
                <a:gd name="connsiteY2" fmla="*/ 7144 h 76200"/>
                <a:gd name="connsiteX3" fmla="*/ 121920 w 123825"/>
                <a:gd name="connsiteY3" fmla="*/ 7181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825" h="76200">
                  <a:moveTo>
                    <a:pt x="121920" y="71819"/>
                  </a:moveTo>
                  <a:lnTo>
                    <a:pt x="44768" y="71819"/>
                  </a:lnTo>
                  <a:cubicBezTo>
                    <a:pt x="32290" y="46006"/>
                    <a:pt x="18002" y="23432"/>
                    <a:pt x="7144" y="7144"/>
                  </a:cubicBezTo>
                  <a:cubicBezTo>
                    <a:pt x="53054" y="14288"/>
                    <a:pt x="93345" y="37910"/>
                    <a:pt x="121920" y="7181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2" name="자유형: 도형 402">
              <a:extLst>
                <a:ext uri="{FF2B5EF4-FFF2-40B4-BE49-F238E27FC236}">
                  <a16:creationId xmlns:a16="http://schemas.microsoft.com/office/drawing/2014/main" id="{5090AB32-4414-6EA3-0072-4D30E8367157}"/>
                </a:ext>
              </a:extLst>
            </p:cNvPr>
            <p:cNvSpPr/>
            <p:nvPr/>
          </p:nvSpPr>
          <p:spPr>
            <a:xfrm>
              <a:off x="8273216" y="2896171"/>
              <a:ext cx="104775" cy="95250"/>
            </a:xfrm>
            <a:custGeom>
              <a:avLst/>
              <a:gdLst>
                <a:gd name="connsiteX0" fmla="*/ 101441 w 104775"/>
                <a:gd name="connsiteY0" fmla="*/ 74009 h 95250"/>
                <a:gd name="connsiteX1" fmla="*/ 59721 w 104775"/>
                <a:gd name="connsiteY1" fmla="*/ 74009 h 95250"/>
                <a:gd name="connsiteX2" fmla="*/ 28289 w 104775"/>
                <a:gd name="connsiteY2" fmla="*/ 96298 h 95250"/>
                <a:gd name="connsiteX3" fmla="*/ 7144 w 104775"/>
                <a:gd name="connsiteY3" fmla="*/ 96298 h 95250"/>
                <a:gd name="connsiteX4" fmla="*/ 59721 w 104775"/>
                <a:gd name="connsiteY4" fmla="*/ 7144 h 95250"/>
                <a:gd name="connsiteX5" fmla="*/ 101441 w 104775"/>
                <a:gd name="connsiteY5" fmla="*/ 74009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4775" h="95250">
                  <a:moveTo>
                    <a:pt x="101441" y="74009"/>
                  </a:moveTo>
                  <a:lnTo>
                    <a:pt x="59721" y="74009"/>
                  </a:lnTo>
                  <a:cubicBezTo>
                    <a:pt x="45244" y="74009"/>
                    <a:pt x="32766" y="83344"/>
                    <a:pt x="28289" y="96298"/>
                  </a:cubicBezTo>
                  <a:lnTo>
                    <a:pt x="7144" y="96298"/>
                  </a:lnTo>
                  <a:cubicBezTo>
                    <a:pt x="24955" y="57055"/>
                    <a:pt x="47720" y="23622"/>
                    <a:pt x="59721" y="7144"/>
                  </a:cubicBezTo>
                  <a:cubicBezTo>
                    <a:pt x="69342" y="20288"/>
                    <a:pt x="86010" y="44577"/>
                    <a:pt x="101441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3" name="자유형: 도형 403">
              <a:extLst>
                <a:ext uri="{FF2B5EF4-FFF2-40B4-BE49-F238E27FC236}">
                  <a16:creationId xmlns:a16="http://schemas.microsoft.com/office/drawing/2014/main" id="{9D210ADB-C662-F03F-D1B0-32B3EA3DB772}"/>
                </a:ext>
              </a:extLst>
            </p:cNvPr>
            <p:cNvSpPr/>
            <p:nvPr/>
          </p:nvSpPr>
          <p:spPr>
            <a:xfrm>
              <a:off x="8165011" y="2898362"/>
              <a:ext cx="142875" cy="95250"/>
            </a:xfrm>
            <a:custGeom>
              <a:avLst/>
              <a:gdLst>
                <a:gd name="connsiteX0" fmla="*/ 90774 w 142875"/>
                <a:gd name="connsiteY0" fmla="*/ 94107 h 95250"/>
                <a:gd name="connsiteX1" fmla="*/ 7144 w 142875"/>
                <a:gd name="connsiteY1" fmla="*/ 94107 h 95250"/>
                <a:gd name="connsiteX2" fmla="*/ 138684 w 142875"/>
                <a:gd name="connsiteY2" fmla="*/ 7144 h 95250"/>
                <a:gd name="connsiteX3" fmla="*/ 90774 w 142875"/>
                <a:gd name="connsiteY3" fmla="*/ 94107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875" h="95250">
                  <a:moveTo>
                    <a:pt x="90774" y="94107"/>
                  </a:moveTo>
                  <a:lnTo>
                    <a:pt x="7144" y="94107"/>
                  </a:lnTo>
                  <a:cubicBezTo>
                    <a:pt x="35909" y="48387"/>
                    <a:pt x="83154" y="15907"/>
                    <a:pt x="138684" y="7144"/>
                  </a:cubicBezTo>
                  <a:cubicBezTo>
                    <a:pt x="124683" y="27908"/>
                    <a:pt x="105537" y="58865"/>
                    <a:pt x="90774" y="941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4" name="자유형: 도형 404">
              <a:extLst>
                <a:ext uri="{FF2B5EF4-FFF2-40B4-BE49-F238E27FC236}">
                  <a16:creationId xmlns:a16="http://schemas.microsoft.com/office/drawing/2014/main" id="{4DF1A712-9C79-E274-A025-1C121AB6CDD2}"/>
                </a:ext>
              </a:extLst>
            </p:cNvPr>
            <p:cNvSpPr/>
            <p:nvPr/>
          </p:nvSpPr>
          <p:spPr>
            <a:xfrm>
              <a:off x="8135579" y="3007613"/>
              <a:ext cx="114300" cy="76200"/>
            </a:xfrm>
            <a:custGeom>
              <a:avLst/>
              <a:gdLst>
                <a:gd name="connsiteX0" fmla="*/ 111728 w 114300"/>
                <a:gd name="connsiteY0" fmla="*/ 7144 h 76200"/>
                <a:gd name="connsiteX1" fmla="*/ 97441 w 114300"/>
                <a:gd name="connsiteY1" fmla="*/ 74009 h 76200"/>
                <a:gd name="connsiteX2" fmla="*/ 7144 w 114300"/>
                <a:gd name="connsiteY2" fmla="*/ 74009 h 76200"/>
                <a:gd name="connsiteX3" fmla="*/ 24860 w 114300"/>
                <a:gd name="connsiteY3" fmla="*/ 7144 h 76200"/>
                <a:gd name="connsiteX4" fmla="*/ 111728 w 11430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76200">
                  <a:moveTo>
                    <a:pt x="111728" y="7144"/>
                  </a:moveTo>
                  <a:cubicBezTo>
                    <a:pt x="104108" y="28766"/>
                    <a:pt x="98774" y="51530"/>
                    <a:pt x="97441" y="74009"/>
                  </a:cubicBezTo>
                  <a:lnTo>
                    <a:pt x="7144" y="74009"/>
                  </a:lnTo>
                  <a:cubicBezTo>
                    <a:pt x="8667" y="50387"/>
                    <a:pt x="15240" y="27623"/>
                    <a:pt x="24860" y="7144"/>
                  </a:cubicBezTo>
                  <a:lnTo>
                    <a:pt x="111728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5" name="자유형: 도형 405">
              <a:extLst>
                <a:ext uri="{FF2B5EF4-FFF2-40B4-BE49-F238E27FC236}">
                  <a16:creationId xmlns:a16="http://schemas.microsoft.com/office/drawing/2014/main" id="{FD5A7021-DE95-2037-5444-052D5D048E85}"/>
                </a:ext>
              </a:extLst>
            </p:cNvPr>
            <p:cNvSpPr/>
            <p:nvPr/>
          </p:nvSpPr>
          <p:spPr>
            <a:xfrm>
              <a:off x="8248260" y="3007613"/>
              <a:ext cx="57150" cy="76200"/>
            </a:xfrm>
            <a:custGeom>
              <a:avLst/>
              <a:gdLst>
                <a:gd name="connsiteX0" fmla="*/ 51244 w 57150"/>
                <a:gd name="connsiteY0" fmla="*/ 7144 h 76200"/>
                <a:gd name="connsiteX1" fmla="*/ 51244 w 57150"/>
                <a:gd name="connsiteY1" fmla="*/ 74009 h 76200"/>
                <a:gd name="connsiteX2" fmla="*/ 7144 w 57150"/>
                <a:gd name="connsiteY2" fmla="*/ 74009 h 76200"/>
                <a:gd name="connsiteX3" fmla="*/ 22955 w 57150"/>
                <a:gd name="connsiteY3" fmla="*/ 7144 h 76200"/>
                <a:gd name="connsiteX4" fmla="*/ 51244 w 57150"/>
                <a:gd name="connsiteY4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" h="76200">
                  <a:moveTo>
                    <a:pt x="51244" y="7144"/>
                  </a:moveTo>
                  <a:lnTo>
                    <a:pt x="51244" y="74009"/>
                  </a:lnTo>
                  <a:lnTo>
                    <a:pt x="7144" y="74009"/>
                  </a:lnTo>
                  <a:cubicBezTo>
                    <a:pt x="8667" y="51721"/>
                    <a:pt x="14764" y="28766"/>
                    <a:pt x="22955" y="7144"/>
                  </a:cubicBezTo>
                  <a:lnTo>
                    <a:pt x="512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6" name="자유형: 도형 406">
              <a:extLst>
                <a:ext uri="{FF2B5EF4-FFF2-40B4-BE49-F238E27FC236}">
                  <a16:creationId xmlns:a16="http://schemas.microsoft.com/office/drawing/2014/main" id="{ECFAAEDC-E77F-2B45-4FE7-2231BECE941F}"/>
                </a:ext>
              </a:extLst>
            </p:cNvPr>
            <p:cNvSpPr/>
            <p:nvPr/>
          </p:nvSpPr>
          <p:spPr>
            <a:xfrm>
              <a:off x="8165107" y="3185921"/>
              <a:ext cx="142875" cy="95250"/>
            </a:xfrm>
            <a:custGeom>
              <a:avLst/>
              <a:gdLst>
                <a:gd name="connsiteX0" fmla="*/ 138113 w 142875"/>
                <a:gd name="connsiteY0" fmla="*/ 94012 h 95250"/>
                <a:gd name="connsiteX1" fmla="*/ 7144 w 142875"/>
                <a:gd name="connsiteY1" fmla="*/ 7144 h 95250"/>
                <a:gd name="connsiteX2" fmla="*/ 90774 w 142875"/>
                <a:gd name="connsiteY2" fmla="*/ 7144 h 95250"/>
                <a:gd name="connsiteX3" fmla="*/ 122206 w 142875"/>
                <a:gd name="connsiteY3" fmla="*/ 68390 h 95250"/>
                <a:gd name="connsiteX4" fmla="*/ 138113 w 142875"/>
                <a:gd name="connsiteY4" fmla="*/ 94012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2875" h="95250">
                  <a:moveTo>
                    <a:pt x="138113" y="94012"/>
                  </a:moveTo>
                  <a:cubicBezTo>
                    <a:pt x="82868" y="85154"/>
                    <a:pt x="35814" y="52673"/>
                    <a:pt x="7144" y="7144"/>
                  </a:cubicBezTo>
                  <a:lnTo>
                    <a:pt x="90774" y="7144"/>
                  </a:lnTo>
                  <a:cubicBezTo>
                    <a:pt x="100299" y="29813"/>
                    <a:pt x="111633" y="50768"/>
                    <a:pt x="122206" y="68390"/>
                  </a:cubicBezTo>
                  <a:cubicBezTo>
                    <a:pt x="127635" y="77724"/>
                    <a:pt x="133065" y="86296"/>
                    <a:pt x="138113" y="940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7" name="자유형: 도형 407">
              <a:extLst>
                <a:ext uri="{FF2B5EF4-FFF2-40B4-BE49-F238E27FC236}">
                  <a16:creationId xmlns:a16="http://schemas.microsoft.com/office/drawing/2014/main" id="{1C2D7A7F-C06B-B83B-728E-314651FEB4CD}"/>
                </a:ext>
              </a:extLst>
            </p:cNvPr>
            <p:cNvSpPr/>
            <p:nvPr/>
          </p:nvSpPr>
          <p:spPr>
            <a:xfrm>
              <a:off x="8273216" y="3185921"/>
              <a:ext cx="114300" cy="104775"/>
            </a:xfrm>
            <a:custGeom>
              <a:avLst/>
              <a:gdLst>
                <a:gd name="connsiteX0" fmla="*/ 112300 w 114300"/>
                <a:gd name="connsiteY0" fmla="*/ 7144 h 104775"/>
                <a:gd name="connsiteX1" fmla="*/ 59721 w 114300"/>
                <a:gd name="connsiteY1" fmla="*/ 97822 h 104775"/>
                <a:gd name="connsiteX2" fmla="*/ 7144 w 114300"/>
                <a:gd name="connsiteY2" fmla="*/ 7144 h 104775"/>
                <a:gd name="connsiteX3" fmla="*/ 112300 w 114300"/>
                <a:gd name="connsiteY3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104775">
                  <a:moveTo>
                    <a:pt x="112300" y="7144"/>
                  </a:moveTo>
                  <a:cubicBezTo>
                    <a:pt x="94488" y="46387"/>
                    <a:pt x="71723" y="81248"/>
                    <a:pt x="59721" y="97822"/>
                  </a:cubicBezTo>
                  <a:cubicBezTo>
                    <a:pt x="47720" y="81344"/>
                    <a:pt x="24955" y="46387"/>
                    <a:pt x="7144" y="7144"/>
                  </a:cubicBezTo>
                  <a:lnTo>
                    <a:pt x="112300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8" name="자유형: 도형 408">
              <a:extLst>
                <a:ext uri="{FF2B5EF4-FFF2-40B4-BE49-F238E27FC236}">
                  <a16:creationId xmlns:a16="http://schemas.microsoft.com/office/drawing/2014/main" id="{681F1DB0-8A6E-B0E6-F92E-2FC5ACCBA245}"/>
                </a:ext>
              </a:extLst>
            </p:cNvPr>
            <p:cNvSpPr/>
            <p:nvPr/>
          </p:nvSpPr>
          <p:spPr>
            <a:xfrm>
              <a:off x="8273216" y="3185921"/>
              <a:ext cx="114300" cy="104775"/>
            </a:xfrm>
            <a:custGeom>
              <a:avLst/>
              <a:gdLst>
                <a:gd name="connsiteX0" fmla="*/ 112300 w 114300"/>
                <a:gd name="connsiteY0" fmla="*/ 7144 h 104775"/>
                <a:gd name="connsiteX1" fmla="*/ 59721 w 114300"/>
                <a:gd name="connsiteY1" fmla="*/ 97822 h 104775"/>
                <a:gd name="connsiteX2" fmla="*/ 7144 w 114300"/>
                <a:gd name="connsiteY2" fmla="*/ 7144 h 104775"/>
                <a:gd name="connsiteX3" fmla="*/ 112300 w 114300"/>
                <a:gd name="connsiteY3" fmla="*/ 7144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104775">
                  <a:moveTo>
                    <a:pt x="112300" y="7144"/>
                  </a:moveTo>
                  <a:cubicBezTo>
                    <a:pt x="94488" y="46387"/>
                    <a:pt x="71723" y="81248"/>
                    <a:pt x="59721" y="97822"/>
                  </a:cubicBezTo>
                  <a:cubicBezTo>
                    <a:pt x="47720" y="81344"/>
                    <a:pt x="24955" y="46387"/>
                    <a:pt x="7144" y="7144"/>
                  </a:cubicBezTo>
                  <a:lnTo>
                    <a:pt x="112300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29" name="자유형: 도형 409">
              <a:extLst>
                <a:ext uri="{FF2B5EF4-FFF2-40B4-BE49-F238E27FC236}">
                  <a16:creationId xmlns:a16="http://schemas.microsoft.com/office/drawing/2014/main" id="{8E31B6B9-019A-8E7D-C43A-9C837DC4CF66}"/>
                </a:ext>
              </a:extLst>
            </p:cNvPr>
            <p:cNvSpPr/>
            <p:nvPr/>
          </p:nvSpPr>
          <p:spPr>
            <a:xfrm>
              <a:off x="8135484" y="3096767"/>
              <a:ext cx="114300" cy="76200"/>
            </a:xfrm>
            <a:custGeom>
              <a:avLst/>
              <a:gdLst>
                <a:gd name="connsiteX0" fmla="*/ 111823 w 114300"/>
                <a:gd name="connsiteY0" fmla="*/ 74009 h 76200"/>
                <a:gd name="connsiteX1" fmla="*/ 24860 w 114300"/>
                <a:gd name="connsiteY1" fmla="*/ 74009 h 76200"/>
                <a:gd name="connsiteX2" fmla="*/ 7144 w 114300"/>
                <a:gd name="connsiteY2" fmla="*/ 7144 h 76200"/>
                <a:gd name="connsiteX3" fmla="*/ 97441 w 114300"/>
                <a:gd name="connsiteY3" fmla="*/ 7144 h 76200"/>
                <a:gd name="connsiteX4" fmla="*/ 111823 w 114300"/>
                <a:gd name="connsiteY4" fmla="*/ 74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76200">
                  <a:moveTo>
                    <a:pt x="111823" y="74009"/>
                  </a:moveTo>
                  <a:lnTo>
                    <a:pt x="24860" y="74009"/>
                  </a:lnTo>
                  <a:cubicBezTo>
                    <a:pt x="15240" y="53531"/>
                    <a:pt x="8763" y="30766"/>
                    <a:pt x="7144" y="7144"/>
                  </a:cubicBezTo>
                  <a:lnTo>
                    <a:pt x="97441" y="7144"/>
                  </a:lnTo>
                  <a:cubicBezTo>
                    <a:pt x="98965" y="29623"/>
                    <a:pt x="104299" y="52388"/>
                    <a:pt x="111823" y="740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30" name="자유형: 도형 410">
              <a:extLst>
                <a:ext uri="{FF2B5EF4-FFF2-40B4-BE49-F238E27FC236}">
                  <a16:creationId xmlns:a16="http://schemas.microsoft.com/office/drawing/2014/main" id="{5A330A0B-8CFD-6B09-DB23-7CD25C2E7EFA}"/>
                </a:ext>
              </a:extLst>
            </p:cNvPr>
            <p:cNvSpPr/>
            <p:nvPr/>
          </p:nvSpPr>
          <p:spPr>
            <a:xfrm>
              <a:off x="8248260" y="3096767"/>
              <a:ext cx="152400" cy="76200"/>
            </a:xfrm>
            <a:custGeom>
              <a:avLst/>
              <a:gdLst>
                <a:gd name="connsiteX0" fmla="*/ 146589 w 152400"/>
                <a:gd name="connsiteY0" fmla="*/ 73533 h 76200"/>
                <a:gd name="connsiteX1" fmla="*/ 146399 w 152400"/>
                <a:gd name="connsiteY1" fmla="*/ 74009 h 76200"/>
                <a:gd name="connsiteX2" fmla="*/ 22955 w 152400"/>
                <a:gd name="connsiteY2" fmla="*/ 74009 h 76200"/>
                <a:gd name="connsiteX3" fmla="*/ 7144 w 152400"/>
                <a:gd name="connsiteY3" fmla="*/ 7144 h 76200"/>
                <a:gd name="connsiteX4" fmla="*/ 53244 w 152400"/>
                <a:gd name="connsiteY4" fmla="*/ 7144 h 76200"/>
                <a:gd name="connsiteX5" fmla="*/ 84677 w 152400"/>
                <a:gd name="connsiteY5" fmla="*/ 29432 h 76200"/>
                <a:gd name="connsiteX6" fmla="*/ 118110 w 152400"/>
                <a:gd name="connsiteY6" fmla="*/ 29432 h 76200"/>
                <a:gd name="connsiteX7" fmla="*/ 118110 w 152400"/>
                <a:gd name="connsiteY7" fmla="*/ 40577 h 76200"/>
                <a:gd name="connsiteX8" fmla="*/ 138589 w 152400"/>
                <a:gd name="connsiteY8" fmla="*/ 71342 h 76200"/>
                <a:gd name="connsiteX9" fmla="*/ 146589 w 152400"/>
                <a:gd name="connsiteY9" fmla="*/ 73533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2400" h="76200">
                  <a:moveTo>
                    <a:pt x="146589" y="73533"/>
                  </a:moveTo>
                  <a:cubicBezTo>
                    <a:pt x="146399" y="73724"/>
                    <a:pt x="146399" y="73724"/>
                    <a:pt x="146399" y="74009"/>
                  </a:cubicBezTo>
                  <a:lnTo>
                    <a:pt x="22955" y="74009"/>
                  </a:lnTo>
                  <a:cubicBezTo>
                    <a:pt x="14668" y="52388"/>
                    <a:pt x="8667" y="29432"/>
                    <a:pt x="7144" y="7144"/>
                  </a:cubicBezTo>
                  <a:lnTo>
                    <a:pt x="53244" y="7144"/>
                  </a:lnTo>
                  <a:cubicBezTo>
                    <a:pt x="57721" y="20098"/>
                    <a:pt x="70199" y="29432"/>
                    <a:pt x="84677" y="29432"/>
                  </a:cubicBezTo>
                  <a:lnTo>
                    <a:pt x="118110" y="29432"/>
                  </a:lnTo>
                  <a:lnTo>
                    <a:pt x="118110" y="40577"/>
                  </a:lnTo>
                  <a:cubicBezTo>
                    <a:pt x="118110" y="54197"/>
                    <a:pt x="126111" y="66199"/>
                    <a:pt x="138589" y="71342"/>
                  </a:cubicBezTo>
                  <a:cubicBezTo>
                    <a:pt x="141255" y="72485"/>
                    <a:pt x="143923" y="73152"/>
                    <a:pt x="146589" y="7353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31" name="자유형: 도형 411">
              <a:extLst>
                <a:ext uri="{FF2B5EF4-FFF2-40B4-BE49-F238E27FC236}">
                  <a16:creationId xmlns:a16="http://schemas.microsoft.com/office/drawing/2014/main" id="{32543784-D383-8175-C2DB-765F71C92037}"/>
                </a:ext>
              </a:extLst>
            </p:cNvPr>
            <p:cNvSpPr/>
            <p:nvPr/>
          </p:nvSpPr>
          <p:spPr>
            <a:xfrm>
              <a:off x="8355511" y="3185921"/>
              <a:ext cx="142875" cy="95250"/>
            </a:xfrm>
            <a:custGeom>
              <a:avLst/>
              <a:gdLst>
                <a:gd name="connsiteX0" fmla="*/ 138113 w 142875"/>
                <a:gd name="connsiteY0" fmla="*/ 7144 h 95250"/>
                <a:gd name="connsiteX1" fmla="*/ 7144 w 142875"/>
                <a:gd name="connsiteY1" fmla="*/ 94012 h 95250"/>
                <a:gd name="connsiteX2" fmla="*/ 23146 w 142875"/>
                <a:gd name="connsiteY2" fmla="*/ 68390 h 95250"/>
                <a:gd name="connsiteX3" fmla="*/ 23336 w 142875"/>
                <a:gd name="connsiteY3" fmla="*/ 68104 h 95250"/>
                <a:gd name="connsiteX4" fmla="*/ 54579 w 142875"/>
                <a:gd name="connsiteY4" fmla="*/ 7239 h 95250"/>
                <a:gd name="connsiteX5" fmla="*/ 138113 w 142875"/>
                <a:gd name="connsiteY5" fmla="*/ 7239 h 95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875" h="95250">
                  <a:moveTo>
                    <a:pt x="138113" y="7144"/>
                  </a:moveTo>
                  <a:cubicBezTo>
                    <a:pt x="109443" y="52673"/>
                    <a:pt x="62389" y="85154"/>
                    <a:pt x="7144" y="94012"/>
                  </a:cubicBezTo>
                  <a:cubicBezTo>
                    <a:pt x="12192" y="86296"/>
                    <a:pt x="17622" y="77629"/>
                    <a:pt x="23146" y="68390"/>
                  </a:cubicBezTo>
                  <a:cubicBezTo>
                    <a:pt x="23241" y="68294"/>
                    <a:pt x="23241" y="68199"/>
                    <a:pt x="23336" y="68104"/>
                  </a:cubicBezTo>
                  <a:cubicBezTo>
                    <a:pt x="33909" y="50578"/>
                    <a:pt x="45149" y="29813"/>
                    <a:pt x="54579" y="7239"/>
                  </a:cubicBezTo>
                  <a:lnTo>
                    <a:pt x="138113" y="723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  <p:sp>
          <p:nvSpPr>
            <p:cNvPr id="32" name="자유형: 도형 412">
              <a:extLst>
                <a:ext uri="{FF2B5EF4-FFF2-40B4-BE49-F238E27FC236}">
                  <a16:creationId xmlns:a16="http://schemas.microsoft.com/office/drawing/2014/main" id="{2F71B994-EB4A-754D-8616-E77F869743BD}"/>
                </a:ext>
              </a:extLst>
            </p:cNvPr>
            <p:cNvSpPr/>
            <p:nvPr/>
          </p:nvSpPr>
          <p:spPr>
            <a:xfrm>
              <a:off x="8411423" y="3117913"/>
              <a:ext cx="114300" cy="57150"/>
            </a:xfrm>
            <a:custGeom>
              <a:avLst/>
              <a:gdLst>
                <a:gd name="connsiteX0" fmla="*/ 108109 w 114300"/>
                <a:gd name="connsiteY0" fmla="*/ 7144 h 57150"/>
                <a:gd name="connsiteX1" fmla="*/ 94107 w 114300"/>
                <a:gd name="connsiteY1" fmla="*/ 52864 h 57150"/>
                <a:gd name="connsiteX2" fmla="*/ 7144 w 114300"/>
                <a:gd name="connsiteY2" fmla="*/ 52864 h 57150"/>
                <a:gd name="connsiteX3" fmla="*/ 9620 w 114300"/>
                <a:gd name="connsiteY3" fmla="*/ 45053 h 57150"/>
                <a:gd name="connsiteX4" fmla="*/ 46863 w 114300"/>
                <a:gd name="connsiteY4" fmla="*/ 8287 h 57150"/>
                <a:gd name="connsiteX5" fmla="*/ 99918 w 114300"/>
                <a:gd name="connsiteY5" fmla="*/ 8287 h 57150"/>
                <a:gd name="connsiteX6" fmla="*/ 108109 w 114300"/>
                <a:gd name="connsiteY6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300" h="57150">
                  <a:moveTo>
                    <a:pt x="108109" y="7144"/>
                  </a:moveTo>
                  <a:cubicBezTo>
                    <a:pt x="105442" y="23146"/>
                    <a:pt x="100775" y="38576"/>
                    <a:pt x="94107" y="52864"/>
                  </a:cubicBezTo>
                  <a:lnTo>
                    <a:pt x="7144" y="52864"/>
                  </a:lnTo>
                  <a:cubicBezTo>
                    <a:pt x="8001" y="50387"/>
                    <a:pt x="8954" y="47720"/>
                    <a:pt x="9620" y="45053"/>
                  </a:cubicBezTo>
                  <a:cubicBezTo>
                    <a:pt x="11906" y="43910"/>
                    <a:pt x="20574" y="34576"/>
                    <a:pt x="46863" y="8287"/>
                  </a:cubicBezTo>
                  <a:lnTo>
                    <a:pt x="99918" y="8287"/>
                  </a:lnTo>
                  <a:cubicBezTo>
                    <a:pt x="102680" y="8287"/>
                    <a:pt x="105442" y="7811"/>
                    <a:pt x="10810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1285C"/>
                </a:solidFill>
                <a:effectLst/>
                <a:uLnTx/>
                <a:uFillTx/>
                <a:latin typeface="Helvetica"/>
                <a:ea typeface="+mn-ea"/>
                <a:cs typeface="+mn-cs"/>
              </a:endParaRP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666ECD66-1690-87B4-E191-137C1ACC253A}"/>
              </a:ext>
            </a:extLst>
          </p:cNvPr>
          <p:cNvSpPr txBox="1"/>
          <p:nvPr/>
        </p:nvSpPr>
        <p:spPr>
          <a:xfrm>
            <a:off x="1285201" y="5285932"/>
            <a:ext cx="26508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 w="10541" cmpd="sng">
                  <a:solidFill>
                    <a:srgbClr val="6B6B6B">
                      <a:lumMod val="50000"/>
                    </a:srgbClr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ea typeface="+mn-ea"/>
                <a:cs typeface="Times New Roman" pitchFamily="18" charset="0"/>
              </a:rPr>
              <a:t>www.omelchuk.ks.ua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srgbClr val="01285C"/>
              </a:solidFill>
              <a:effectLst/>
              <a:uLnTx/>
              <a:uFillTx/>
              <a:latin typeface="Helvetica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2DC6CBC-BD5E-4202-B1F2-ADE55AFBAD52}"/>
              </a:ext>
            </a:extLst>
          </p:cNvPr>
          <p:cNvSpPr txBox="1"/>
          <p:nvPr/>
        </p:nvSpPr>
        <p:spPr>
          <a:xfrm>
            <a:off x="1285201" y="4903771"/>
            <a:ext cx="3010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 w="10541" cmpd="sng">
                  <a:solidFill>
                    <a:srgbClr val="6B6B6B">
                      <a:lumMod val="50000"/>
                    </a:srgbClr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ea typeface="+mn-ea"/>
                <a:cs typeface="Times New Roman" pitchFamily="18" charset="0"/>
              </a:rPr>
              <a:t>omegas</a:t>
            </a:r>
            <a:r>
              <a:rPr kumimoji="0" lang="uk-UA" sz="1400" b="1" i="0" u="none" strike="noStrike" kern="1200" cap="none" spc="0" normalizeH="0" baseline="0" noProof="0" dirty="0">
                <a:ln w="10541" cmpd="sng">
                  <a:solidFill>
                    <a:srgbClr val="6B6B6B">
                      <a:lumMod val="50000"/>
                    </a:srgbClr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ea typeface="+mn-ea"/>
                <a:cs typeface="Times New Roman" pitchFamily="18" charset="0"/>
              </a:rPr>
              <a:t>1975</a:t>
            </a:r>
            <a:r>
              <a:rPr kumimoji="0" lang="en-US" sz="1400" b="1" i="0" u="none" strike="noStrike" kern="1200" cap="none" spc="0" normalizeH="0" baseline="0" noProof="0" dirty="0">
                <a:ln w="10541" cmpd="sng">
                  <a:solidFill>
                    <a:srgbClr val="6B6B6B">
                      <a:lumMod val="50000"/>
                    </a:srgbClr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ea typeface="+mn-ea"/>
                <a:cs typeface="Times New Roman" pitchFamily="18" charset="0"/>
              </a:rPr>
              <a:t>@gmail.com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srgbClr val="01285C"/>
              </a:solidFill>
              <a:effectLst/>
              <a:uLnTx/>
              <a:uFillTx/>
              <a:latin typeface="Helvetica"/>
              <a:ea typeface="+mn-ea"/>
              <a:cs typeface="+mn-cs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FFE63C-B659-642E-8B87-B31FBB7B81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965" y="1497075"/>
            <a:ext cx="3055991" cy="42085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theme/theme1.xml><?xml version="1.0" encoding="utf-8"?>
<a:theme xmlns:a="http://schemas.openxmlformats.org/drawingml/2006/main" name="Тема Office">
  <a:themeElements>
    <a:clrScheme name="Другая 3">
      <a:dk1>
        <a:srgbClr val="01285C"/>
      </a:dk1>
      <a:lt1>
        <a:srgbClr val="FFFFFF"/>
      </a:lt1>
      <a:dk2>
        <a:srgbClr val="003E75"/>
      </a:dk2>
      <a:lt2>
        <a:srgbClr val="F6E342"/>
      </a:lt2>
      <a:accent1>
        <a:srgbClr val="0058A8"/>
      </a:accent1>
      <a:accent2>
        <a:srgbClr val="3FA9F5"/>
      </a:accent2>
      <a:accent3>
        <a:srgbClr val="F6E342"/>
      </a:accent3>
      <a:accent4>
        <a:srgbClr val="75BDFF"/>
      </a:accent4>
      <a:accent5>
        <a:srgbClr val="6B6B6B"/>
      </a:accent5>
      <a:accent6>
        <a:srgbClr val="414141"/>
      </a:accent6>
      <a:hlink>
        <a:srgbClr val="FFFFFF"/>
      </a:hlink>
      <a:folHlink>
        <a:srgbClr val="FFFFFF"/>
      </a:folHlink>
    </a:clrScheme>
    <a:fontScheme name="KSU Ukraine">
      <a:majorFont>
        <a:latin typeface="Helvetica Bold"/>
        <a:ea typeface=""/>
        <a:cs typeface=""/>
      </a:majorFont>
      <a:minorFont>
        <a:latin typeface="Helvetic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Другая 3">
      <a:dk1>
        <a:srgbClr val="01285C"/>
      </a:dk1>
      <a:lt1>
        <a:srgbClr val="FFFFFF"/>
      </a:lt1>
      <a:dk2>
        <a:srgbClr val="003E75"/>
      </a:dk2>
      <a:lt2>
        <a:srgbClr val="F6E342"/>
      </a:lt2>
      <a:accent1>
        <a:srgbClr val="0058A8"/>
      </a:accent1>
      <a:accent2>
        <a:srgbClr val="3FA9F5"/>
      </a:accent2>
      <a:accent3>
        <a:srgbClr val="F6E342"/>
      </a:accent3>
      <a:accent4>
        <a:srgbClr val="75BDFF"/>
      </a:accent4>
      <a:accent5>
        <a:srgbClr val="6B6B6B"/>
      </a:accent5>
      <a:accent6>
        <a:srgbClr val="414141"/>
      </a:accent6>
      <a:hlink>
        <a:srgbClr val="FFFFFF"/>
      </a:hlink>
      <a:folHlink>
        <a:srgbClr val="FFFFFF"/>
      </a:folHlink>
    </a:clrScheme>
    <a:fontScheme name="KSU Ukraine">
      <a:majorFont>
        <a:latin typeface="Helvetica Bold"/>
        <a:ea typeface=""/>
        <a:cs typeface=""/>
      </a:majorFont>
      <a:minorFont>
        <a:latin typeface="Helvetic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Офіс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3411</TotalTime>
  <Words>910</Words>
  <Application>Microsoft Office PowerPoint</Application>
  <PresentationFormat>Широкий екран</PresentationFormat>
  <Paragraphs>158</Paragraphs>
  <Slides>21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21</vt:i4>
      </vt:variant>
    </vt:vector>
  </HeadingPairs>
  <TitlesOfParts>
    <vt:vector size="27" baseType="lpstr">
      <vt:lpstr>Arial</vt:lpstr>
      <vt:lpstr>Calibri</vt:lpstr>
      <vt:lpstr>Helvetica</vt:lpstr>
      <vt:lpstr>Helvetica Bold</vt:lpstr>
      <vt:lpstr>Тема Office</vt:lpstr>
      <vt:lpstr>2_Тема Office</vt:lpstr>
      <vt:lpstr>ДИНАМІКА КАДРОВОГО ПОТЕНЦІАЛУ  СУЧАСНОЇ УКРАЇНСЬКОЇ ЛІНГВОДИДАКТИКИ  НА РІВНІ ДОКТОРІВ НАУК</vt:lpstr>
      <vt:lpstr>Презентація PowerPoint</vt:lpstr>
      <vt:lpstr>Дослідження динаміки кадрового потенціалу української лінгводидактики</vt:lpstr>
      <vt:lpstr>Джерельна база дослідження</vt:lpstr>
      <vt:lpstr>Розподіл захищених докторських дисертацій за напрямами лінгводидактичної науки</vt:lpstr>
      <vt:lpstr>13.00.02 – теорія та методика навчання (українська мова)</vt:lpstr>
      <vt:lpstr>Презентація PowerPoint</vt:lpstr>
      <vt:lpstr>Динаміка захистів докторських дисертацій зі спеціальності  13.00.02 – теорія та методика навчання (українська мова)  у спеціалізованих учених радах України </vt:lpstr>
      <vt:lpstr>Основні лінгводидактичні наукові школи</vt:lpstr>
      <vt:lpstr>на момент захисту докторської  дисертації</vt:lpstr>
      <vt:lpstr>Зміни в чисельності докторів наук</vt:lpstr>
      <vt:lpstr>Тенденції, пов’язані із внутрішньою і зовнішньою міграцією вчених-лінгводидактів</vt:lpstr>
      <vt:lpstr>Розподіл докторів наук з української лінгводидактики, що працюють, за типами закладів</vt:lpstr>
      <vt:lpstr>ГЕОГРАФІЯ кадрового потенціалу докторів наук з української лінгводидактики   (станом на березень 2024 року)</vt:lpstr>
      <vt:lpstr>Середній вік докторів наук зі спеціальності 13.00.02 – теорія та методика навчання (українська мова)</vt:lpstr>
      <vt:lpstr>Середній вік ученого на момент здобуття наукового ступеня доктора наук у різні періоди функціювання української  лінгводидактики</vt:lpstr>
      <vt:lpstr>Середній вік учених-лінгводидактів, що мають науковий ступінь доктора педагогічних наук, за віковими групами</vt:lpstr>
      <vt:lpstr>Вікова структура науковців</vt:lpstr>
      <vt:lpstr>ВИСНОВКИ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Головна тема презентації на 2 строчки</dc:title>
  <dc:creator>Учетная запись Майкрософт</dc:creator>
  <cp:lastModifiedBy>Home</cp:lastModifiedBy>
  <cp:revision>69</cp:revision>
  <dcterms:created xsi:type="dcterms:W3CDTF">2022-07-21T13:42:41Z</dcterms:created>
  <dcterms:modified xsi:type="dcterms:W3CDTF">2024-05-22T16:06:22Z</dcterms:modified>
</cp:coreProperties>
</file>