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4"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757FF82-5A06-461B-AAD4-0C0273A69F92}" type="datetimeFigureOut">
              <a:rPr lang="ru-RU" smtClean="0"/>
              <a:t>09.05.2019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F606E7-A04D-4A10-8DFB-6BAE328E512C}"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757FF82-5A06-461B-AAD4-0C0273A69F92}" type="datetimeFigureOut">
              <a:rPr lang="ru-RU" smtClean="0"/>
              <a:t>09.05.2019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F606E7-A04D-4A10-8DFB-6BAE328E512C}"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757FF82-5A06-461B-AAD4-0C0273A69F92}" type="datetimeFigureOut">
              <a:rPr lang="ru-RU" smtClean="0"/>
              <a:t>09.05.2019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F606E7-A04D-4A10-8DFB-6BAE328E512C}"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757FF82-5A06-461B-AAD4-0C0273A69F92}" type="datetimeFigureOut">
              <a:rPr lang="ru-RU" smtClean="0"/>
              <a:t>09.05.2019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F606E7-A04D-4A10-8DFB-6BAE328E512C}"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757FF82-5A06-461B-AAD4-0C0273A69F92}" type="datetimeFigureOut">
              <a:rPr lang="ru-RU" smtClean="0"/>
              <a:t>09.05.2019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F606E7-A04D-4A10-8DFB-6BAE328E512C}"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757FF82-5A06-461B-AAD4-0C0273A69F92}" type="datetimeFigureOut">
              <a:rPr lang="ru-RU" smtClean="0"/>
              <a:t>09.05.2019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6F606E7-A04D-4A10-8DFB-6BAE328E512C}"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757FF82-5A06-461B-AAD4-0C0273A69F92}" type="datetimeFigureOut">
              <a:rPr lang="ru-RU" smtClean="0"/>
              <a:t>09.05.2019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6F606E7-A04D-4A10-8DFB-6BAE328E512C}"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757FF82-5A06-461B-AAD4-0C0273A69F92}" type="datetimeFigureOut">
              <a:rPr lang="ru-RU" smtClean="0"/>
              <a:t>09.05.2019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6F606E7-A04D-4A10-8DFB-6BAE328E512C}"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57FF82-5A06-461B-AAD4-0C0273A69F92}" type="datetimeFigureOut">
              <a:rPr lang="ru-RU" smtClean="0"/>
              <a:t>09.05.2019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6F606E7-A04D-4A10-8DFB-6BAE328E512C}"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757FF82-5A06-461B-AAD4-0C0273A69F92}" type="datetimeFigureOut">
              <a:rPr lang="ru-RU" smtClean="0"/>
              <a:t>09.05.2019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6F606E7-A04D-4A10-8DFB-6BAE328E512C}"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757FF82-5A06-461B-AAD4-0C0273A69F92}" type="datetimeFigureOut">
              <a:rPr lang="ru-RU" smtClean="0"/>
              <a:t>09.05.2019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6F606E7-A04D-4A10-8DFB-6BAE328E512C}"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3757FF82-5A06-461B-AAD4-0C0273A69F92}" type="datetimeFigureOut">
              <a:rPr lang="ru-RU" smtClean="0"/>
              <a:t>09.05.2019</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66F606E7-A04D-4A10-8DFB-6BAE328E512C}"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907704" y="2276872"/>
            <a:ext cx="5637010" cy="3528392"/>
          </a:xfrm>
        </p:spPr>
        <p:txBody>
          <a:bodyPr>
            <a:normAutofit/>
          </a:bodyPr>
          <a:lstStyle/>
          <a:p>
            <a:r>
              <a:rPr lang="en-US" sz="2400" b="1" dirty="0">
                <a:solidFill>
                  <a:schemeClr val="tx1"/>
                </a:solidFill>
                <a:latin typeface="Times New Roman" panose="02020603050405020304" pitchFamily="18" charset="0"/>
                <a:cs typeface="Times New Roman" panose="02020603050405020304" pitchFamily="18" charset="0"/>
              </a:rPr>
              <a:t>Plan:</a:t>
            </a:r>
          </a:p>
          <a:p>
            <a:r>
              <a:rPr lang="en-US" sz="2400" b="1" dirty="0">
                <a:solidFill>
                  <a:schemeClr val="tx1"/>
                </a:solidFill>
                <a:latin typeface="Times New Roman" panose="02020603050405020304" pitchFamily="18" charset="0"/>
                <a:cs typeface="Times New Roman" panose="02020603050405020304" pitchFamily="18" charset="0"/>
              </a:rPr>
              <a:t>1. Definition of Intonation. </a:t>
            </a:r>
          </a:p>
          <a:p>
            <a:r>
              <a:rPr lang="en-US" sz="2400" b="1" dirty="0">
                <a:solidFill>
                  <a:schemeClr val="tx1"/>
                </a:solidFill>
                <a:latin typeface="Times New Roman" panose="02020603050405020304" pitchFamily="18" charset="0"/>
                <a:cs typeface="Times New Roman" panose="02020603050405020304" pitchFamily="18" charset="0"/>
              </a:rPr>
              <a:t>2. Components of Intonation. </a:t>
            </a:r>
          </a:p>
          <a:p>
            <a:r>
              <a:rPr lang="en-US" sz="2400" b="1" dirty="0">
                <a:solidFill>
                  <a:schemeClr val="tx1"/>
                </a:solidFill>
                <a:latin typeface="Times New Roman" panose="02020603050405020304" pitchFamily="18" charset="0"/>
                <a:cs typeface="Times New Roman" panose="02020603050405020304" pitchFamily="18" charset="0"/>
              </a:rPr>
              <a:t>3. The Structure of Intonation Pattern. </a:t>
            </a:r>
          </a:p>
          <a:p>
            <a:r>
              <a:rPr lang="en-US" sz="2400" b="1" dirty="0">
                <a:solidFill>
                  <a:schemeClr val="tx1"/>
                </a:solidFill>
                <a:latin typeface="Times New Roman" panose="02020603050405020304" pitchFamily="18" charset="0"/>
                <a:cs typeface="Times New Roman" panose="02020603050405020304" pitchFamily="18" charset="0"/>
              </a:rPr>
              <a:t>4. Sentence Stress and Rhythm. </a:t>
            </a:r>
          </a:p>
          <a:p>
            <a:r>
              <a:rPr lang="en-US" sz="2400" b="1" dirty="0">
                <a:solidFill>
                  <a:schemeClr val="tx1"/>
                </a:solidFill>
                <a:latin typeface="Times New Roman" panose="02020603050405020304" pitchFamily="18" charset="0"/>
                <a:cs typeface="Times New Roman" panose="02020603050405020304" pitchFamily="18" charset="0"/>
              </a:rPr>
              <a:t>5. Functions of Intonation. </a:t>
            </a:r>
          </a:p>
          <a:p>
            <a:endParaRPr lang="ru-RU" dirty="0"/>
          </a:p>
        </p:txBody>
      </p:sp>
      <p:sp>
        <p:nvSpPr>
          <p:cNvPr id="2" name="Заголовок 1"/>
          <p:cNvSpPr>
            <a:spLocks noGrp="1"/>
          </p:cNvSpPr>
          <p:nvPr>
            <p:ph type="ctrTitle"/>
          </p:nvPr>
        </p:nvSpPr>
        <p:spPr>
          <a:xfrm>
            <a:off x="1115616" y="836712"/>
            <a:ext cx="7175351" cy="1793167"/>
          </a:xfrm>
        </p:spPr>
        <p:txBody>
          <a:bodyPr/>
          <a:lstStyle/>
          <a:p>
            <a:pPr algn="ctr"/>
            <a:r>
              <a:rPr lang="en-US" dirty="0"/>
              <a:t>Intonation</a:t>
            </a:r>
            <a:endParaRPr lang="ru-RU" dirty="0"/>
          </a:p>
        </p:txBody>
      </p:sp>
    </p:spTree>
    <p:extLst>
      <p:ext uri="{BB962C8B-B14F-4D97-AF65-F5344CB8AC3E}">
        <p14:creationId xmlns:p14="http://schemas.microsoft.com/office/powerpoint/2010/main" val="213089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76672"/>
            <a:ext cx="7920880" cy="5262979"/>
          </a:xfrm>
          <a:prstGeom prst="rect">
            <a:avLst/>
          </a:prstGeom>
        </p:spPr>
        <p:txBody>
          <a:bodyPr wrap="square">
            <a:spAutoFit/>
          </a:bodyPr>
          <a:lstStyle/>
          <a:p>
            <a:pPr indent="450215" algn="just">
              <a:spcAft>
                <a:spcPts val="0"/>
              </a:spcAft>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The </a:t>
            </a:r>
            <a:r>
              <a:rPr lang="en-US" sz="2800" b="1" i="1" dirty="0" smtClean="0">
                <a:solidFill>
                  <a:srgbClr val="000000"/>
                </a:solidFill>
                <a:effectLst/>
                <a:latin typeface="Times New Roman" panose="02020603050405020304" pitchFamily="18" charset="0"/>
                <a:ea typeface="Calibri"/>
                <a:cs typeface="Times New Roman" panose="02020603050405020304" pitchFamily="18" charset="0"/>
              </a:rPr>
              <a:t>intonation pattern</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may include the following components:</a:t>
            </a:r>
          </a:p>
          <a:p>
            <a:pPr indent="450215" algn="just">
              <a:spcAft>
                <a:spcPts val="0"/>
              </a:spcAft>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a:t>
            </a:r>
            <a:endParaRPr lang="ru-RU" sz="28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the </a:t>
            </a:r>
            <a:r>
              <a:rPr lang="en-US" sz="2800" i="1" dirty="0" smtClean="0">
                <a:solidFill>
                  <a:srgbClr val="000000"/>
                </a:solidFill>
                <a:effectLst/>
                <a:latin typeface="Times New Roman" panose="02020603050405020304" pitchFamily="18" charset="0"/>
                <a:ea typeface="Calibri"/>
                <a:cs typeface="Times New Roman" panose="02020603050405020304" pitchFamily="18" charset="0"/>
              </a:rPr>
              <a:t>pre-head</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(unstressed and half stressed syllables preceding the first stressed syllable); </a:t>
            </a:r>
            <a:endParaRPr lang="ru-RU" sz="28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the </a:t>
            </a:r>
            <a:r>
              <a:rPr lang="en-US" sz="2800" i="1" dirty="0" smtClean="0">
                <a:solidFill>
                  <a:srgbClr val="000000"/>
                </a:solidFill>
                <a:effectLst/>
                <a:latin typeface="Times New Roman" panose="02020603050405020304" pitchFamily="18" charset="0"/>
                <a:ea typeface="Calibri"/>
                <a:cs typeface="Times New Roman" panose="02020603050405020304" pitchFamily="18" charset="0"/>
              </a:rPr>
              <a:t>head</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or scale (stressed and unstressed syllables up to the last stressed syllable); </a:t>
            </a:r>
            <a:endParaRPr lang="ru-RU" sz="28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the </a:t>
            </a:r>
            <a:r>
              <a:rPr lang="en-US" sz="2800" i="1" dirty="0" smtClean="0">
                <a:solidFill>
                  <a:srgbClr val="000000"/>
                </a:solidFill>
                <a:effectLst/>
                <a:latin typeface="Times New Roman" panose="02020603050405020304" pitchFamily="18" charset="0"/>
                <a:ea typeface="Calibri"/>
                <a:cs typeface="Times New Roman" panose="02020603050405020304" pitchFamily="18" charset="0"/>
              </a:rPr>
              <a:t>nucleus</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or nuclear tone (the last stressed syllable, within which fall or rise in the intonation group is accomplished); </a:t>
            </a:r>
            <a:endParaRPr lang="ru-RU" sz="28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the </a:t>
            </a:r>
            <a:r>
              <a:rPr lang="en-US" sz="2800" i="1" dirty="0" smtClean="0">
                <a:solidFill>
                  <a:srgbClr val="000000"/>
                </a:solidFill>
                <a:effectLst/>
                <a:latin typeface="Times New Roman" panose="02020603050405020304" pitchFamily="18" charset="0"/>
                <a:ea typeface="Calibri"/>
                <a:cs typeface="Times New Roman" panose="02020603050405020304" pitchFamily="18" charset="0"/>
              </a:rPr>
              <a:t>tail</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(the syllables or on syllable that follow the nucleus). </a:t>
            </a:r>
            <a:endParaRPr lang="ru-RU" sz="2800" dirty="0">
              <a:solidFill>
                <a:srgbClr val="000000"/>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4078199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247628879"/>
              </p:ext>
            </p:extLst>
          </p:nvPr>
        </p:nvGraphicFramePr>
        <p:xfrm>
          <a:off x="395536" y="404664"/>
          <a:ext cx="8424936" cy="5904656"/>
        </p:xfrm>
        <a:graphic>
          <a:graphicData uri="http://schemas.openxmlformats.org/drawingml/2006/table">
            <a:tbl>
              <a:tblPr firstRow="1" firstCol="1" bandRow="1"/>
              <a:tblGrid>
                <a:gridCol w="2105839"/>
                <a:gridCol w="2105839"/>
                <a:gridCol w="2106629"/>
                <a:gridCol w="2106629"/>
              </a:tblGrid>
              <a:tr h="833172">
                <a:tc>
                  <a:txBody>
                    <a:bodyPr/>
                    <a:lstStyle/>
                    <a:p>
                      <a:pPr algn="ctr">
                        <a:lnSpc>
                          <a:spcPct val="115000"/>
                        </a:lnSpc>
                        <a:spcAft>
                          <a:spcPts val="0"/>
                        </a:spcAft>
                      </a:pPr>
                      <a:r>
                        <a:rPr lang="en-US" sz="3200" b="1" i="1" dirty="0">
                          <a:effectLst/>
                          <a:latin typeface="Times New Roman" panose="02020603050405020304" pitchFamily="18" charset="0"/>
                          <a:ea typeface="Calibri"/>
                          <a:cs typeface="Times New Roman" panose="02020603050405020304" pitchFamily="18" charset="0"/>
                        </a:rPr>
                        <a:t>Pre-head</a:t>
                      </a:r>
                      <a:endParaRPr lang="ru-RU" sz="3200" dirty="0">
                        <a:effectLst/>
                        <a:latin typeface="Times New Roman" panose="02020603050405020304" pitchFamily="18" charset="0"/>
                        <a:ea typeface="Calibri"/>
                        <a:cs typeface="Times New Roman" panose="02020603050405020304" pitchFamily="18" charset="0"/>
                      </a:endParaRPr>
                    </a:p>
                  </a:txBody>
                  <a:tcPr marL="64715" marR="647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3200" b="1" i="1" dirty="0">
                          <a:effectLst/>
                          <a:latin typeface="Times New Roman" panose="02020603050405020304" pitchFamily="18" charset="0"/>
                          <a:ea typeface="Calibri"/>
                          <a:cs typeface="Times New Roman" panose="02020603050405020304" pitchFamily="18" charset="0"/>
                        </a:rPr>
                        <a:t>Head </a:t>
                      </a:r>
                      <a:endParaRPr lang="ru-RU" sz="3200" dirty="0">
                        <a:effectLst/>
                        <a:latin typeface="Times New Roman" panose="02020603050405020304" pitchFamily="18" charset="0"/>
                        <a:ea typeface="Calibri"/>
                        <a:cs typeface="Times New Roman" panose="02020603050405020304" pitchFamily="18" charset="0"/>
                      </a:endParaRPr>
                    </a:p>
                  </a:txBody>
                  <a:tcPr marL="64715" marR="647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3200" b="1" i="1">
                          <a:effectLst/>
                          <a:latin typeface="Times New Roman" panose="02020603050405020304" pitchFamily="18" charset="0"/>
                          <a:ea typeface="Calibri"/>
                          <a:cs typeface="Times New Roman" panose="02020603050405020304" pitchFamily="18" charset="0"/>
                        </a:rPr>
                        <a:t>Nucleus </a:t>
                      </a:r>
                      <a:endParaRPr lang="ru-RU" sz="3200">
                        <a:effectLst/>
                        <a:latin typeface="Times New Roman" panose="02020603050405020304" pitchFamily="18" charset="0"/>
                        <a:ea typeface="Calibri"/>
                        <a:cs typeface="Times New Roman" panose="02020603050405020304" pitchFamily="18" charset="0"/>
                      </a:endParaRPr>
                    </a:p>
                  </a:txBody>
                  <a:tcPr marL="64715" marR="647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3200" b="1" i="1" dirty="0">
                          <a:effectLst/>
                          <a:latin typeface="Times New Roman"/>
                          <a:ea typeface="Calibri"/>
                          <a:cs typeface="Times New Roman"/>
                        </a:rPr>
                        <a:t>Tail</a:t>
                      </a:r>
                      <a:endParaRPr lang="ru-RU" sz="3200" dirty="0">
                        <a:effectLst/>
                        <a:latin typeface="Calibri"/>
                        <a:ea typeface="Calibri"/>
                        <a:cs typeface="Times New Roman"/>
                      </a:endParaRPr>
                    </a:p>
                  </a:txBody>
                  <a:tcPr marL="64715" marR="647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71484">
                <a:tc>
                  <a:txBody>
                    <a:bodyPr/>
                    <a:lstStyle/>
                    <a:p>
                      <a:pPr algn="just">
                        <a:spcAft>
                          <a:spcPts val="0"/>
                        </a:spcAft>
                      </a:pPr>
                      <a:r>
                        <a:rPr lang="en-US" sz="3200" dirty="0">
                          <a:solidFill>
                            <a:srgbClr val="000000"/>
                          </a:solidFill>
                          <a:effectLst/>
                          <a:latin typeface="Times New Roman" panose="02020603050405020304" pitchFamily="18" charset="0"/>
                          <a:ea typeface="Calibri"/>
                          <a:cs typeface="Times New Roman" panose="02020603050405020304" pitchFamily="18" charset="0"/>
                        </a:rPr>
                        <a:t>1.</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r>
                        <a:rPr lang="en-US" sz="3200" dirty="0">
                          <a:solidFill>
                            <a:srgbClr val="000000"/>
                          </a:solidFill>
                          <a:effectLst/>
                          <a:latin typeface="Times New Roman" panose="02020603050405020304" pitchFamily="18" charset="0"/>
                          <a:ea typeface="Calibri"/>
                          <a:cs typeface="Times New Roman" panose="02020603050405020304" pitchFamily="18" charset="0"/>
                        </a:rPr>
                        <a:t>2.</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3.</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endParaRPr lang="en-US" sz="3200" dirty="0" smtClean="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4.I’ll</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r>
                        <a:rPr lang="en-US" sz="3200" dirty="0">
                          <a:solidFill>
                            <a:srgbClr val="000000"/>
                          </a:solidFill>
                          <a:effectLst/>
                          <a:latin typeface="Times New Roman" panose="02020603050405020304" pitchFamily="18" charset="0"/>
                          <a:ea typeface="Calibri"/>
                          <a:cs typeface="Times New Roman" panose="02020603050405020304" pitchFamily="18" charset="0"/>
                        </a:rPr>
                        <a:t>5.I’ll</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endParaRPr lang="en-US" sz="3200" dirty="0" smtClean="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6.I</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7.I</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txBody>
                  <a:tcPr marL="64715" marR="647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3200" dirty="0">
                          <a:solidFill>
                            <a:srgbClr val="000000"/>
                          </a:solidFill>
                          <a:effectLst/>
                          <a:latin typeface="Times New Roman" panose="02020603050405020304" pitchFamily="18" charset="0"/>
                          <a:ea typeface="Calibri"/>
                          <a:cs typeface="Times New Roman" panose="02020603050405020304" pitchFamily="18" charset="0"/>
                        </a:rPr>
                        <a:t> </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r>
                        <a:rPr lang="en-US" sz="3200" dirty="0">
                          <a:solidFill>
                            <a:srgbClr val="000000"/>
                          </a:solidFill>
                          <a:effectLst/>
                          <a:latin typeface="Times New Roman" panose="02020603050405020304" pitchFamily="18" charset="0"/>
                          <a:ea typeface="Calibri"/>
                          <a:cs typeface="Times New Roman" panose="02020603050405020304" pitchFamily="18" charset="0"/>
                        </a:rPr>
                        <a:t> </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What </a:t>
                      </a:r>
                      <a:r>
                        <a:rPr lang="en-US" sz="3200" dirty="0">
                          <a:solidFill>
                            <a:srgbClr val="000000"/>
                          </a:solidFill>
                          <a:effectLst/>
                          <a:latin typeface="Times New Roman" panose="02020603050405020304" pitchFamily="18" charset="0"/>
                          <a:ea typeface="Calibri"/>
                          <a:cs typeface="Times New Roman" panose="02020603050405020304" pitchFamily="18" charset="0"/>
                        </a:rPr>
                        <a:t>should I</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r>
                        <a:rPr lang="en-US" sz="3200" dirty="0">
                          <a:solidFill>
                            <a:srgbClr val="000000"/>
                          </a:solidFill>
                          <a:effectLst/>
                          <a:latin typeface="Times New Roman" panose="02020603050405020304" pitchFamily="18" charset="0"/>
                          <a:ea typeface="Calibri"/>
                          <a:cs typeface="Times New Roman" panose="02020603050405020304" pitchFamily="18" charset="0"/>
                        </a:rPr>
                        <a:t>ask what to</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r>
                        <a:rPr lang="en-US" sz="3200" dirty="0">
                          <a:solidFill>
                            <a:srgbClr val="000000"/>
                          </a:solidFill>
                          <a:effectLst/>
                          <a:latin typeface="Times New Roman" panose="02020603050405020304" pitchFamily="18" charset="0"/>
                          <a:ea typeface="Calibri"/>
                          <a:cs typeface="Times New Roman" panose="02020603050405020304" pitchFamily="18" charset="0"/>
                        </a:rPr>
                        <a:t>ask what to</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txBody>
                  <a:tcPr marL="64715" marR="647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3200" dirty="0">
                          <a:solidFill>
                            <a:srgbClr val="000000"/>
                          </a:solidFill>
                          <a:effectLst/>
                          <a:latin typeface="Times New Roman" panose="02020603050405020304" pitchFamily="18" charset="0"/>
                          <a:ea typeface="Calibri"/>
                          <a:cs typeface="Times New Roman" panose="02020603050405020304" pitchFamily="18" charset="0"/>
                        </a:rPr>
                        <a:t>Do.</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r>
                        <a:rPr lang="en-US" sz="3200" dirty="0">
                          <a:solidFill>
                            <a:srgbClr val="000000"/>
                          </a:solidFill>
                          <a:effectLst/>
                          <a:latin typeface="Times New Roman" panose="02020603050405020304" pitchFamily="18" charset="0"/>
                          <a:ea typeface="Calibri"/>
                          <a:cs typeface="Times New Roman" panose="02020603050405020304" pitchFamily="18" charset="0"/>
                        </a:rPr>
                        <a:t>Do</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endParaRPr lang="en-US" sz="3200" dirty="0" smtClean="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do</a:t>
                      </a:r>
                      <a:r>
                        <a:rPr lang="en-US" sz="3200" dirty="0">
                          <a:solidFill>
                            <a:srgbClr val="000000"/>
                          </a:solidFill>
                          <a:effectLst/>
                          <a:latin typeface="Times New Roman" panose="02020603050405020304" pitchFamily="18" charset="0"/>
                          <a:ea typeface="Calibri"/>
                          <a:cs typeface="Times New Roman" panose="02020603050405020304" pitchFamily="18" charset="0"/>
                        </a:rPr>
                        <a:t>?</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r>
                        <a:rPr lang="en-US" sz="3200" dirty="0">
                          <a:solidFill>
                            <a:srgbClr val="000000"/>
                          </a:solidFill>
                          <a:effectLst/>
                          <a:latin typeface="Times New Roman" panose="02020603050405020304" pitchFamily="18" charset="0"/>
                          <a:ea typeface="Calibri"/>
                          <a:cs typeface="Times New Roman" panose="02020603050405020304" pitchFamily="18" charset="0"/>
                        </a:rPr>
                        <a:t>do.</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r>
                        <a:rPr lang="en-US" sz="3200" dirty="0">
                          <a:solidFill>
                            <a:srgbClr val="000000"/>
                          </a:solidFill>
                          <a:effectLst/>
                          <a:latin typeface="Times New Roman" panose="02020603050405020304" pitchFamily="18" charset="0"/>
                          <a:ea typeface="Calibri"/>
                          <a:cs typeface="Times New Roman" panose="02020603050405020304" pitchFamily="18" charset="0"/>
                        </a:rPr>
                        <a:t>do</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endParaRPr lang="en-US" sz="3200" dirty="0" smtClean="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do</a:t>
                      </a:r>
                      <a:r>
                        <a:rPr lang="en-US" sz="3200" dirty="0">
                          <a:solidFill>
                            <a:srgbClr val="000000"/>
                          </a:solidFill>
                          <a:effectLst/>
                          <a:latin typeface="Times New Roman" panose="02020603050405020304" pitchFamily="18" charset="0"/>
                          <a:ea typeface="Calibri"/>
                          <a:cs typeface="Times New Roman" panose="02020603050405020304" pitchFamily="18" charset="0"/>
                        </a:rPr>
                        <a:t>.</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r>
                        <a:rPr lang="en-US" sz="3200" dirty="0">
                          <a:solidFill>
                            <a:srgbClr val="000000"/>
                          </a:solidFill>
                          <a:effectLst/>
                          <a:latin typeface="Times New Roman" panose="02020603050405020304" pitchFamily="18" charset="0"/>
                          <a:ea typeface="Calibri"/>
                          <a:cs typeface="Times New Roman" panose="02020603050405020304" pitchFamily="18" charset="0"/>
                        </a:rPr>
                        <a:t>do</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txBody>
                  <a:tcPr marL="64715" marR="647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3200" dirty="0">
                          <a:solidFill>
                            <a:srgbClr val="000000"/>
                          </a:solidFill>
                          <a:effectLst/>
                          <a:latin typeface="Times New Roman"/>
                          <a:ea typeface="Calibri"/>
                          <a:cs typeface="Times New Roman"/>
                        </a:rPr>
                        <a:t> </a:t>
                      </a:r>
                      <a:endParaRPr lang="ru-RU" sz="3200" dirty="0">
                        <a:solidFill>
                          <a:srgbClr val="000000"/>
                        </a:solidFill>
                        <a:effectLst/>
                        <a:latin typeface="Calibri"/>
                        <a:ea typeface="Calibri"/>
                        <a:cs typeface="Times New Roman"/>
                      </a:endParaRPr>
                    </a:p>
                    <a:p>
                      <a:pPr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something</a:t>
                      </a:r>
                      <a:r>
                        <a:rPr lang="en-US" sz="3200" dirty="0">
                          <a:solidFill>
                            <a:srgbClr val="000000"/>
                          </a:solidFill>
                          <a:effectLst/>
                          <a:latin typeface="Times New Roman" panose="02020603050405020304" pitchFamily="18" charset="0"/>
                          <a:ea typeface="Calibri"/>
                          <a:cs typeface="Times New Roman" panose="02020603050405020304" pitchFamily="18" charset="0"/>
                        </a:rPr>
                        <a:t>.</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r>
                        <a:rPr lang="en-US" sz="3200" dirty="0">
                          <a:solidFill>
                            <a:srgbClr val="000000"/>
                          </a:solidFill>
                          <a:effectLst/>
                          <a:latin typeface="Times New Roman" panose="02020603050405020304" pitchFamily="18" charset="0"/>
                          <a:ea typeface="Calibri"/>
                          <a:cs typeface="Times New Roman" panose="02020603050405020304" pitchFamily="18" charset="0"/>
                        </a:rPr>
                        <a:t> </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r>
                        <a:rPr lang="en-US" sz="3200" dirty="0">
                          <a:solidFill>
                            <a:srgbClr val="000000"/>
                          </a:solidFill>
                          <a:effectLst/>
                          <a:latin typeface="Times New Roman" panose="02020603050405020304" pitchFamily="18" charset="0"/>
                          <a:ea typeface="Calibri"/>
                          <a:cs typeface="Times New Roman" panose="02020603050405020304" pitchFamily="18" charset="0"/>
                        </a:rPr>
                        <a:t> </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endParaRPr lang="en-US" sz="3200" dirty="0" smtClean="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about </a:t>
                      </a:r>
                      <a:r>
                        <a:rPr lang="en-US" sz="3200" dirty="0">
                          <a:solidFill>
                            <a:srgbClr val="000000"/>
                          </a:solidFill>
                          <a:effectLst/>
                          <a:latin typeface="Times New Roman" panose="02020603050405020304" pitchFamily="18" charset="0"/>
                          <a:ea typeface="Calibri"/>
                          <a:cs typeface="Times New Roman" panose="02020603050405020304" pitchFamily="18" charset="0"/>
                        </a:rPr>
                        <a:t>it.</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r>
                        <a:rPr lang="en-US" sz="3200" dirty="0">
                          <a:solidFill>
                            <a:srgbClr val="000000"/>
                          </a:solidFill>
                          <a:effectLst/>
                          <a:latin typeface="Times New Roman" panose="02020603050405020304" pitchFamily="18" charset="0"/>
                          <a:ea typeface="Calibri"/>
                          <a:cs typeface="Times New Roman" panose="02020603050405020304" pitchFamily="18" charset="0"/>
                        </a:rPr>
                        <a:t> </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endParaRPr lang="en-US" sz="3200" dirty="0" smtClean="0">
                        <a:solidFill>
                          <a:srgbClr val="000000"/>
                        </a:solidFill>
                        <a:effectLst/>
                        <a:latin typeface="Times New Roman" panose="02020603050405020304" pitchFamily="18" charset="0"/>
                        <a:ea typeface="Calibri"/>
                        <a:cs typeface="Times New Roman" panose="02020603050405020304" pitchFamily="18" charset="0"/>
                      </a:endParaRPr>
                    </a:p>
                    <a:p>
                      <a:pPr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it</a:t>
                      </a:r>
                      <a:r>
                        <a:rPr lang="en-US" sz="3200" dirty="0">
                          <a:solidFill>
                            <a:srgbClr val="000000"/>
                          </a:solidFill>
                          <a:effectLst/>
                          <a:latin typeface="Times New Roman" panose="02020603050405020304" pitchFamily="18" charset="0"/>
                          <a:ea typeface="Calibri"/>
                          <a:cs typeface="Times New Roman" panose="02020603050405020304" pitchFamily="18" charset="0"/>
                        </a:rPr>
                        <a:t>.</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a:txBody>
                  <a:tcPr marL="64715" marR="647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279007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3759" y="188640"/>
            <a:ext cx="8640960" cy="6494085"/>
          </a:xfrm>
          <a:prstGeom prst="rect">
            <a:avLst/>
          </a:prstGeom>
        </p:spPr>
        <p:txBody>
          <a:bodyPr wrap="square">
            <a:spAutoFit/>
          </a:bodyPr>
          <a:lstStyle/>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The head and the pre-head form </a:t>
            </a:r>
            <a:r>
              <a:rPr lang="en-US" sz="3200" b="1" i="1" dirty="0" smtClean="0">
                <a:solidFill>
                  <a:srgbClr val="000000"/>
                </a:solidFill>
                <a:effectLst/>
                <a:latin typeface="Times New Roman" panose="02020603050405020304" pitchFamily="18" charset="0"/>
                <a:ea typeface="Calibri"/>
                <a:cs typeface="Times New Roman" panose="02020603050405020304" pitchFamily="18" charset="0"/>
              </a:rPr>
              <a:t>the pre-nuclear part of the intonation pattern</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 </a:t>
            </a:r>
          </a:p>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According to the changes in the voice </a:t>
            </a:r>
            <a:r>
              <a:rPr lang="en-US" sz="3200" b="1" dirty="0" smtClean="0">
                <a:solidFill>
                  <a:srgbClr val="000000"/>
                </a:solidFill>
                <a:effectLst/>
                <a:latin typeface="Times New Roman" panose="02020603050405020304" pitchFamily="18" charset="0"/>
                <a:ea typeface="Calibri"/>
                <a:cs typeface="Times New Roman" panose="02020603050405020304" pitchFamily="18" charset="0"/>
              </a:rPr>
              <a:t>pitch pre-heads </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can be </a:t>
            </a: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rising, mid</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 and </a:t>
            </a: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low</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 </a:t>
            </a:r>
            <a:endParaRPr lang="ru-RU" sz="32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3200" b="1" dirty="0" smtClean="0">
                <a:solidFill>
                  <a:srgbClr val="000000"/>
                </a:solidFill>
                <a:effectLst/>
                <a:latin typeface="Times New Roman" panose="02020603050405020304" pitchFamily="18" charset="0"/>
                <a:ea typeface="Calibri"/>
                <a:cs typeface="Times New Roman" panose="02020603050405020304" pitchFamily="18" charset="0"/>
              </a:rPr>
              <a:t>Heads</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 (scales) can be </a:t>
            </a: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descending </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(when the pitch gradually descends to the nucleus), </a:t>
            </a: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ascending </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(when the syllables form an ascending sequence) and </a:t>
            </a: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level </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(when all the syllables are more or less on the same level). </a:t>
            </a:r>
          </a:p>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According to the direction of pitch movement within and between syllables, </a:t>
            </a:r>
            <a:r>
              <a:rPr lang="en-US" sz="3200" b="1" dirty="0" smtClean="0">
                <a:solidFill>
                  <a:srgbClr val="000000"/>
                </a:solidFill>
                <a:effectLst/>
                <a:latin typeface="Times New Roman" panose="02020603050405020304" pitchFamily="18" charset="0"/>
                <a:ea typeface="Calibri"/>
                <a:cs typeface="Times New Roman" panose="02020603050405020304" pitchFamily="18" charset="0"/>
              </a:rPr>
              <a:t>descending</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 and </a:t>
            </a:r>
            <a:r>
              <a:rPr lang="en-US" sz="3200" b="1" dirty="0" smtClean="0">
                <a:solidFill>
                  <a:srgbClr val="000000"/>
                </a:solidFill>
                <a:effectLst/>
                <a:latin typeface="Times New Roman" panose="02020603050405020304" pitchFamily="18" charset="0"/>
                <a:ea typeface="Calibri"/>
                <a:cs typeface="Times New Roman" panose="02020603050405020304" pitchFamily="18" charset="0"/>
              </a:rPr>
              <a:t>ascending heads </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(scales) can be </a:t>
            </a: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stepping, sliding </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and </a:t>
            </a:r>
            <a:r>
              <a:rPr lang="en-US" sz="3200" i="1" dirty="0" err="1" smtClean="0">
                <a:solidFill>
                  <a:srgbClr val="000000"/>
                </a:solidFill>
                <a:effectLst/>
                <a:latin typeface="Times New Roman" panose="02020603050405020304" pitchFamily="18" charset="0"/>
                <a:ea typeface="Calibri"/>
                <a:cs typeface="Times New Roman" panose="02020603050405020304" pitchFamily="18" charset="0"/>
              </a:rPr>
              <a:t>scandent</a:t>
            </a: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 </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898465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280920" cy="5693866"/>
          </a:xfrm>
          <a:prstGeom prst="rect">
            <a:avLst/>
          </a:prstGeom>
        </p:spPr>
        <p:txBody>
          <a:bodyPr wrap="square">
            <a:spAutoFit/>
          </a:bodyPr>
          <a:lstStyle/>
          <a:p>
            <a:pPr indent="450215" algn="just">
              <a:spcAft>
                <a:spcPts val="0"/>
              </a:spcAft>
            </a:pPr>
            <a:r>
              <a:rPr lang="en-US" sz="2800" dirty="0" smtClean="0">
                <a:solidFill>
                  <a:srgbClr val="000000"/>
                </a:solidFill>
                <a:effectLst/>
                <a:latin typeface="Times New Roman"/>
                <a:ea typeface="Calibri"/>
              </a:rPr>
              <a:t>The most important part of the intonation pattern is the nucleus, which carries </a:t>
            </a:r>
            <a:r>
              <a:rPr lang="en-US" sz="2800" i="1" dirty="0" smtClean="0">
                <a:solidFill>
                  <a:srgbClr val="000000"/>
                </a:solidFill>
                <a:effectLst/>
                <a:latin typeface="Times New Roman"/>
                <a:ea typeface="Calibri"/>
              </a:rPr>
              <a:t>nuclear tone</a:t>
            </a:r>
            <a:r>
              <a:rPr lang="en-US" sz="2800" dirty="0" smtClean="0">
                <a:solidFill>
                  <a:srgbClr val="000000"/>
                </a:solidFill>
                <a:effectLst/>
                <a:latin typeface="Times New Roman"/>
                <a:ea typeface="Calibri"/>
              </a:rPr>
              <a:t>. The intonation pattern cannot exist without it. </a:t>
            </a:r>
          </a:p>
          <a:p>
            <a:pPr indent="450215" algn="just">
              <a:spcAft>
                <a:spcPts val="0"/>
              </a:spcAft>
            </a:pPr>
            <a:r>
              <a:rPr lang="en-US" sz="2800" dirty="0" smtClean="0">
                <a:solidFill>
                  <a:srgbClr val="000000"/>
                </a:solidFill>
                <a:effectLst/>
                <a:latin typeface="Times New Roman"/>
                <a:ea typeface="Calibri"/>
              </a:rPr>
              <a:t>The nucleus can be described as a syllable which is marked by a significant change in pitch direction (where pitch goes distinctly up or down). It has greater prominence than the other syllables. </a:t>
            </a:r>
          </a:p>
          <a:p>
            <a:pPr indent="450215" algn="just">
              <a:spcAft>
                <a:spcPts val="0"/>
              </a:spcAft>
            </a:pPr>
            <a:r>
              <a:rPr lang="en-US" sz="2800" dirty="0" smtClean="0">
                <a:solidFill>
                  <a:srgbClr val="000000"/>
                </a:solidFill>
                <a:effectLst/>
                <a:latin typeface="Times New Roman"/>
                <a:ea typeface="Calibri"/>
              </a:rPr>
              <a:t>The nucleus indicates the </a:t>
            </a:r>
            <a:r>
              <a:rPr lang="en-US" sz="2800" i="1" dirty="0" smtClean="0">
                <a:solidFill>
                  <a:srgbClr val="000000"/>
                </a:solidFill>
                <a:effectLst/>
                <a:latin typeface="Times New Roman"/>
                <a:ea typeface="Calibri"/>
              </a:rPr>
              <a:t>communicative </a:t>
            </a:r>
            <a:r>
              <a:rPr lang="en-US" sz="2800" i="1" dirty="0" err="1" smtClean="0">
                <a:solidFill>
                  <a:srgbClr val="000000"/>
                </a:solidFill>
                <a:effectLst/>
                <a:latin typeface="Times New Roman"/>
                <a:ea typeface="Calibri"/>
              </a:rPr>
              <a:t>centre</a:t>
            </a:r>
            <a:r>
              <a:rPr lang="en-US" sz="2800" i="1" dirty="0" smtClean="0">
                <a:solidFill>
                  <a:srgbClr val="000000"/>
                </a:solidFill>
                <a:effectLst/>
                <a:latin typeface="Times New Roman"/>
                <a:ea typeface="Calibri"/>
              </a:rPr>
              <a:t> </a:t>
            </a:r>
            <a:r>
              <a:rPr lang="en-US" sz="2800" dirty="0" smtClean="0">
                <a:solidFill>
                  <a:srgbClr val="000000"/>
                </a:solidFill>
                <a:effectLst/>
                <a:latin typeface="Times New Roman"/>
                <a:ea typeface="Calibri"/>
              </a:rPr>
              <a:t>of the intonation group, it defines the communicative type of the sentence and determines the semantic value of the intonation group. The communicative </a:t>
            </a:r>
            <a:r>
              <a:rPr lang="en-US" sz="2800" dirty="0" err="1" smtClean="0">
                <a:solidFill>
                  <a:srgbClr val="000000"/>
                </a:solidFill>
                <a:effectLst/>
                <a:latin typeface="Times New Roman"/>
                <a:ea typeface="Calibri"/>
              </a:rPr>
              <a:t>centre</a:t>
            </a:r>
            <a:r>
              <a:rPr lang="en-US" sz="2800" dirty="0" smtClean="0">
                <a:solidFill>
                  <a:srgbClr val="000000"/>
                </a:solidFill>
                <a:effectLst/>
                <a:latin typeface="Times New Roman"/>
                <a:ea typeface="Calibri"/>
              </a:rPr>
              <a:t> is associated with the most important word of the intonation group. </a:t>
            </a:r>
            <a:endParaRPr lang="ru-RU" sz="2800" dirty="0">
              <a:solidFill>
                <a:srgbClr val="000000"/>
              </a:solidFill>
              <a:effectLst/>
              <a:latin typeface="Calibri"/>
              <a:ea typeface="Calibri"/>
            </a:endParaRPr>
          </a:p>
        </p:txBody>
      </p:sp>
    </p:spTree>
    <p:extLst>
      <p:ext uri="{BB962C8B-B14F-4D97-AF65-F5344CB8AC3E}">
        <p14:creationId xmlns:p14="http://schemas.microsoft.com/office/powerpoint/2010/main" val="10502804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88640"/>
            <a:ext cx="8640960" cy="6555641"/>
          </a:xfrm>
          <a:prstGeom prst="rect">
            <a:avLst/>
          </a:prstGeom>
        </p:spPr>
        <p:txBody>
          <a:bodyPr wrap="square">
            <a:spAutoFit/>
          </a:bodyPr>
          <a:lstStyle/>
          <a:p>
            <a:r>
              <a:rPr lang="en-US" sz="2800" dirty="0" smtClean="0">
                <a:effectLst/>
                <a:latin typeface="Times New Roman" panose="02020603050405020304" pitchFamily="18" charset="0"/>
                <a:ea typeface="Calibri"/>
                <a:cs typeface="Times New Roman" panose="02020603050405020304" pitchFamily="18" charset="0"/>
              </a:rPr>
              <a:t>The nuclear tones are generally classified into </a:t>
            </a:r>
            <a:r>
              <a:rPr lang="en-US" sz="2800" i="1" dirty="0" smtClean="0">
                <a:effectLst/>
                <a:latin typeface="Times New Roman" panose="02020603050405020304" pitchFamily="18" charset="0"/>
                <a:ea typeface="Calibri"/>
                <a:cs typeface="Times New Roman" panose="02020603050405020304" pitchFamily="18" charset="0"/>
              </a:rPr>
              <a:t>simple </a:t>
            </a:r>
            <a:r>
              <a:rPr lang="en-US" sz="2800" dirty="0" smtClean="0">
                <a:effectLst/>
                <a:latin typeface="Times New Roman" panose="02020603050405020304" pitchFamily="18" charset="0"/>
                <a:ea typeface="Calibri"/>
                <a:cs typeface="Times New Roman" panose="02020603050405020304" pitchFamily="18" charset="0"/>
              </a:rPr>
              <a:t>(Low Fall, Low Rise, High Fall, High Rise), </a:t>
            </a:r>
            <a:r>
              <a:rPr lang="en-US" sz="2800" i="1" dirty="0" smtClean="0">
                <a:effectLst/>
                <a:latin typeface="Times New Roman" panose="02020603050405020304" pitchFamily="18" charset="0"/>
                <a:ea typeface="Calibri"/>
                <a:cs typeface="Times New Roman" panose="02020603050405020304" pitchFamily="18" charset="0"/>
              </a:rPr>
              <a:t>complex </a:t>
            </a:r>
            <a:r>
              <a:rPr lang="en-US" sz="2800" dirty="0" smtClean="0">
                <a:effectLst/>
                <a:latin typeface="Times New Roman" panose="02020603050405020304" pitchFamily="18" charset="0"/>
                <a:ea typeface="Calibri"/>
                <a:cs typeface="Times New Roman" panose="02020603050405020304" pitchFamily="18" charset="0"/>
              </a:rPr>
              <a:t>(Fall-Rise, Rise-Fall) and </a:t>
            </a:r>
            <a:r>
              <a:rPr lang="en-US" sz="2800" i="1" dirty="0" smtClean="0">
                <a:effectLst/>
                <a:latin typeface="Times New Roman" panose="02020603050405020304" pitchFamily="18" charset="0"/>
                <a:ea typeface="Calibri"/>
                <a:cs typeface="Times New Roman" panose="02020603050405020304" pitchFamily="18" charset="0"/>
              </a:rPr>
              <a:t>compound </a:t>
            </a:r>
            <a:r>
              <a:rPr lang="en-US" sz="2800" dirty="0" smtClean="0">
                <a:effectLst/>
                <a:latin typeface="Times New Roman" panose="02020603050405020304" pitchFamily="18" charset="0"/>
                <a:ea typeface="Calibri"/>
                <a:cs typeface="Times New Roman" panose="02020603050405020304" pitchFamily="18" charset="0"/>
              </a:rPr>
              <a:t>(Rise + Fall + Rise). </a:t>
            </a:r>
          </a:p>
          <a:p>
            <a:pPr indent="450215" algn="just">
              <a:spcAft>
                <a:spcPts val="0"/>
              </a:spcAft>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The </a:t>
            </a:r>
            <a:r>
              <a:rPr lang="en-US" sz="2800" u="sng" dirty="0" smtClean="0">
                <a:solidFill>
                  <a:srgbClr val="000000"/>
                </a:solidFill>
                <a:effectLst/>
                <a:latin typeface="Times New Roman" panose="02020603050405020304" pitchFamily="18" charset="0"/>
                <a:ea typeface="Calibri"/>
                <a:cs typeface="Times New Roman" panose="02020603050405020304" pitchFamily="18" charset="0"/>
              </a:rPr>
              <a:t>falling tones </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of any level and range convey completeness, finality, certainty and independence; they are categorical in character: </a:t>
            </a:r>
            <a:r>
              <a:rPr lang="en-US" sz="2800" i="1" dirty="0" smtClean="0">
                <a:solidFill>
                  <a:srgbClr val="000000"/>
                </a:solidFill>
                <a:effectLst/>
                <a:latin typeface="Times New Roman" panose="02020603050405020304" pitchFamily="18" charset="0"/>
                <a:ea typeface="Calibri"/>
                <a:cs typeface="Times New Roman" panose="02020603050405020304" pitchFamily="18" charset="0"/>
              </a:rPr>
              <a:t>Where is John? – He ʹhasn’t ˎcome yet. </a:t>
            </a:r>
            <a:endParaRPr lang="ru-RU" sz="28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The </a:t>
            </a:r>
            <a:r>
              <a:rPr lang="en-US" sz="2800" u="sng" dirty="0" smtClean="0">
                <a:solidFill>
                  <a:srgbClr val="000000"/>
                </a:solidFill>
                <a:effectLst/>
                <a:latin typeface="Times New Roman" panose="02020603050405020304" pitchFamily="18" charset="0"/>
                <a:ea typeface="Calibri"/>
                <a:cs typeface="Times New Roman" panose="02020603050405020304" pitchFamily="18" charset="0"/>
              </a:rPr>
              <a:t>rising tones </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of any level and range are incomplete, uncertain and non-categorical. They convey the impression that the conversation is not finished and something else is to follow. The rising tone is used when the speaker wants to encourage further conversation: </a:t>
            </a:r>
            <a:r>
              <a:rPr lang="en-US" sz="2800" i="1" dirty="0" smtClean="0">
                <a:solidFill>
                  <a:srgbClr val="000000"/>
                </a:solidFill>
                <a:effectLst/>
                <a:latin typeface="Times New Roman" panose="02020603050405020304" pitchFamily="18" charset="0"/>
                <a:ea typeface="Calibri"/>
                <a:cs typeface="Times New Roman" panose="02020603050405020304" pitchFamily="18" charset="0"/>
              </a:rPr>
              <a:t>ʹAre you ˏready? </a:t>
            </a:r>
            <a:endParaRPr lang="ru-RU" sz="28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The rising tones are frequently used in polite requests, invitations, greetings, farewells and other cases of social interaction. </a:t>
            </a:r>
            <a:endParaRPr lang="ru-RU" sz="2800" dirty="0" smtClean="0">
              <a:solidFill>
                <a:srgbClr val="000000"/>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478232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180" y="33327"/>
            <a:ext cx="9144000" cy="7017306"/>
          </a:xfrm>
          <a:prstGeom prst="rect">
            <a:avLst/>
          </a:prstGeom>
        </p:spPr>
        <p:txBody>
          <a:bodyPr wrap="square">
            <a:spAutoFit/>
          </a:bodyPr>
          <a:lstStyle/>
          <a:p>
            <a:pPr lvl="0" indent="450215" algn="just"/>
            <a:r>
              <a:rPr lang="en-US" sz="2400" dirty="0">
                <a:solidFill>
                  <a:srgbClr val="000000"/>
                </a:solidFill>
                <a:latin typeface="Times New Roman" panose="02020603050405020304" pitchFamily="18" charset="0"/>
                <a:ea typeface="Calibri"/>
                <a:cs typeface="Times New Roman" panose="02020603050405020304" pitchFamily="18" charset="0"/>
              </a:rPr>
              <a:t>The </a:t>
            </a:r>
            <a:r>
              <a:rPr lang="en-US" sz="2400" i="1" dirty="0">
                <a:solidFill>
                  <a:srgbClr val="000000"/>
                </a:solidFill>
                <a:latin typeface="Times New Roman" panose="02020603050405020304" pitchFamily="18" charset="0"/>
                <a:ea typeface="Calibri"/>
                <a:cs typeface="Times New Roman" panose="02020603050405020304" pitchFamily="18" charset="0"/>
              </a:rPr>
              <a:t>Fall-Rise</a:t>
            </a:r>
            <a:r>
              <a:rPr lang="en-US" sz="2400" dirty="0">
                <a:solidFill>
                  <a:srgbClr val="000000"/>
                </a:solidFill>
                <a:latin typeface="Times New Roman" panose="02020603050405020304" pitchFamily="18" charset="0"/>
                <a:ea typeface="Calibri"/>
                <a:cs typeface="Times New Roman" panose="02020603050405020304" pitchFamily="18" charset="0"/>
              </a:rPr>
              <a:t> (it consists of a fall in pitch followed by a rise) is often used in English and expresses a variety of meanings. When used at the end of the phrase it asserts something and at the same time suggests that there is something else to be said: </a:t>
            </a:r>
            <a:r>
              <a:rPr lang="en-US" sz="2400" i="1" dirty="0">
                <a:solidFill>
                  <a:srgbClr val="000000"/>
                </a:solidFill>
                <a:latin typeface="Times New Roman" panose="02020603050405020304" pitchFamily="18" charset="0"/>
                <a:ea typeface="Calibri"/>
                <a:cs typeface="Times New Roman" panose="02020603050405020304" pitchFamily="18" charset="0"/>
              </a:rPr>
              <a:t>It’s very interesting. – ˇYes. </a:t>
            </a:r>
            <a:endParaRPr lang="ru-RU" sz="2400" dirty="0">
              <a:solidFill>
                <a:srgbClr val="000000"/>
              </a:solidFill>
              <a:latin typeface="Times New Roman" panose="02020603050405020304" pitchFamily="18" charset="0"/>
              <a:ea typeface="Calibri"/>
              <a:cs typeface="Times New Roman" panose="02020603050405020304" pitchFamily="18" charset="0"/>
            </a:endParaRPr>
          </a:p>
          <a:p>
            <a:pPr lvl="0" indent="450215" algn="just"/>
            <a:r>
              <a:rPr lang="en-US" sz="2400" dirty="0">
                <a:solidFill>
                  <a:srgbClr val="000000"/>
                </a:solidFill>
                <a:latin typeface="Times New Roman" panose="02020603050405020304" pitchFamily="18" charset="0"/>
                <a:ea typeface="Calibri"/>
                <a:cs typeface="Times New Roman" panose="02020603050405020304" pitchFamily="18" charset="0"/>
              </a:rPr>
              <a:t>This tone can also be used in non-final intonation groups. It indicates that another point is to follow: </a:t>
            </a:r>
            <a:r>
              <a:rPr lang="en-US" sz="2400" i="1" dirty="0">
                <a:solidFill>
                  <a:srgbClr val="000000"/>
                </a:solidFill>
                <a:latin typeface="Times New Roman" panose="02020603050405020304" pitchFamily="18" charset="0"/>
                <a:ea typeface="Calibri"/>
                <a:cs typeface="Times New Roman" panose="02020603050405020304" pitchFamily="18" charset="0"/>
              </a:rPr>
              <a:t>ʹWhen I ʹcome ˇback ǀ we will ʹtalk about it </a:t>
            </a:r>
            <a:r>
              <a:rPr lang="en-US" sz="2400" i="1" dirty="0" err="1">
                <a:solidFill>
                  <a:srgbClr val="000000"/>
                </a:solidFill>
                <a:latin typeface="Times New Roman" panose="02020603050405020304" pitchFamily="18" charset="0"/>
                <a:ea typeface="Calibri"/>
                <a:cs typeface="Times New Roman" panose="02020603050405020304" pitchFamily="18" charset="0"/>
              </a:rPr>
              <a:t>aˎgain</a:t>
            </a:r>
            <a:r>
              <a:rPr lang="en-US" sz="2400" dirty="0">
                <a:solidFill>
                  <a:srgbClr val="000000"/>
                </a:solidFill>
                <a:latin typeface="Times New Roman" panose="02020603050405020304" pitchFamily="18" charset="0"/>
                <a:ea typeface="Calibri"/>
                <a:cs typeface="Times New Roman" panose="02020603050405020304" pitchFamily="18" charset="0"/>
              </a:rPr>
              <a:t>. </a:t>
            </a:r>
            <a:endParaRPr lang="ru-RU" sz="2400" dirty="0">
              <a:solidFill>
                <a:srgbClr val="000000"/>
              </a:solidFill>
              <a:latin typeface="Times New Roman" panose="02020603050405020304" pitchFamily="18" charset="0"/>
              <a:ea typeface="Calibri"/>
              <a:cs typeface="Times New Roman" panose="02020603050405020304" pitchFamily="18" charset="0"/>
            </a:endParaRPr>
          </a:p>
          <a:p>
            <a:pPr lvl="0" indent="450215" algn="just"/>
            <a:r>
              <a:rPr lang="en-US" sz="2400" dirty="0">
                <a:solidFill>
                  <a:srgbClr val="000000"/>
                </a:solidFill>
                <a:latin typeface="Times New Roman" panose="02020603050405020304" pitchFamily="18" charset="0"/>
                <a:ea typeface="Calibri"/>
                <a:cs typeface="Times New Roman" panose="02020603050405020304" pitchFamily="18" charset="0"/>
              </a:rPr>
              <a:t>The </a:t>
            </a:r>
            <a:r>
              <a:rPr lang="en-US" sz="2400" i="1" dirty="0">
                <a:solidFill>
                  <a:srgbClr val="000000"/>
                </a:solidFill>
                <a:latin typeface="Times New Roman" panose="02020603050405020304" pitchFamily="18" charset="0"/>
                <a:ea typeface="Calibri"/>
                <a:cs typeface="Times New Roman" panose="02020603050405020304" pitchFamily="18" charset="0"/>
              </a:rPr>
              <a:t>Fall-Rise</a:t>
            </a:r>
            <a:r>
              <a:rPr lang="en-US" sz="2400" dirty="0">
                <a:solidFill>
                  <a:srgbClr val="000000"/>
                </a:solidFill>
                <a:latin typeface="Times New Roman" panose="02020603050405020304" pitchFamily="18" charset="0"/>
                <a:ea typeface="Calibri"/>
                <a:cs typeface="Times New Roman" panose="02020603050405020304" pitchFamily="18" charset="0"/>
              </a:rPr>
              <a:t> is also chosen by speakers when they want to refer to something already mentioned in the conversation or to the information shared by the interlocutors. </a:t>
            </a:r>
            <a:endParaRPr lang="ru-RU" sz="2400" dirty="0">
              <a:solidFill>
                <a:srgbClr val="000000"/>
              </a:solidFill>
              <a:latin typeface="Times New Roman" panose="02020603050405020304" pitchFamily="18" charset="0"/>
              <a:ea typeface="Calibri"/>
              <a:cs typeface="Times New Roman" panose="02020603050405020304" pitchFamily="18" charset="0"/>
            </a:endParaRPr>
          </a:p>
          <a:p>
            <a:pPr lvl="0" indent="450215" algn="just"/>
            <a:r>
              <a:rPr lang="en-US" sz="2400" i="1" dirty="0">
                <a:solidFill>
                  <a:srgbClr val="000000"/>
                </a:solidFill>
                <a:latin typeface="Times New Roman" panose="02020603050405020304" pitchFamily="18" charset="0"/>
                <a:ea typeface="Calibri"/>
                <a:cs typeface="Times New Roman" panose="02020603050405020304" pitchFamily="18" charset="0"/>
              </a:rPr>
              <a:t>Level tone</a:t>
            </a:r>
            <a:r>
              <a:rPr lang="en-US" sz="2400" dirty="0">
                <a:solidFill>
                  <a:srgbClr val="000000"/>
                </a:solidFill>
                <a:latin typeface="Times New Roman" panose="02020603050405020304" pitchFamily="18" charset="0"/>
                <a:ea typeface="Calibri"/>
                <a:cs typeface="Times New Roman" panose="02020603050405020304" pitchFamily="18" charset="0"/>
              </a:rPr>
              <a:t> is used in short utterances when it conveys a feeling of saying something routine, uninteresting and boring. It also frequently used in intonation groups boundaries to convey non-finality. </a:t>
            </a:r>
            <a:endParaRPr lang="ru-RU" sz="2400" dirty="0">
              <a:solidFill>
                <a:srgbClr val="000000"/>
              </a:solidFill>
              <a:latin typeface="Times New Roman" panose="02020603050405020304" pitchFamily="18" charset="0"/>
              <a:ea typeface="Calibri"/>
              <a:cs typeface="Times New Roman" panose="02020603050405020304" pitchFamily="18" charset="0"/>
            </a:endParaRPr>
          </a:p>
          <a:p>
            <a:pPr lvl="0" indent="450215" algn="just"/>
            <a:r>
              <a:rPr lang="en-US" sz="2400" i="1" dirty="0">
                <a:solidFill>
                  <a:srgbClr val="000000"/>
                </a:solidFill>
                <a:latin typeface="Times New Roman" panose="02020603050405020304" pitchFamily="18" charset="0"/>
                <a:ea typeface="Calibri"/>
                <a:cs typeface="Times New Roman" panose="02020603050405020304" pitchFamily="18" charset="0"/>
              </a:rPr>
              <a:t>Mid-level tone </a:t>
            </a:r>
            <a:r>
              <a:rPr lang="en-US" sz="2400" dirty="0">
                <a:solidFill>
                  <a:srgbClr val="000000"/>
                </a:solidFill>
                <a:latin typeface="Times New Roman" panose="02020603050405020304" pitchFamily="18" charset="0"/>
                <a:ea typeface="Calibri"/>
                <a:cs typeface="Times New Roman" panose="02020603050405020304" pitchFamily="18" charset="0"/>
              </a:rPr>
              <a:t>is particularly common in spontaneous speech. It may convey hesitation and uncertainty. </a:t>
            </a:r>
            <a:endParaRPr lang="ru-RU" sz="2400" dirty="0">
              <a:solidFill>
                <a:srgbClr val="000000"/>
              </a:solidFill>
              <a:latin typeface="Times New Roman" panose="02020603050405020304" pitchFamily="18" charset="0"/>
              <a:ea typeface="Calibri"/>
              <a:cs typeface="Times New Roman" panose="02020603050405020304" pitchFamily="18" charset="0"/>
            </a:endParaRPr>
          </a:p>
          <a:p>
            <a:pPr lvl="0" indent="450215" algn="just"/>
            <a:r>
              <a:rPr lang="en-US" sz="2400" i="1" dirty="0">
                <a:solidFill>
                  <a:srgbClr val="000000"/>
                </a:solidFill>
                <a:latin typeface="Times New Roman" panose="02020603050405020304" pitchFamily="18" charset="0"/>
                <a:ea typeface="Calibri"/>
                <a:cs typeface="Times New Roman" panose="02020603050405020304" pitchFamily="18" charset="0"/>
              </a:rPr>
              <a:t>Rise-Fall</a:t>
            </a:r>
            <a:r>
              <a:rPr lang="en-US" sz="2400" dirty="0">
                <a:solidFill>
                  <a:srgbClr val="000000"/>
                </a:solidFill>
                <a:latin typeface="Times New Roman" panose="02020603050405020304" pitchFamily="18" charset="0"/>
                <a:ea typeface="Calibri"/>
                <a:cs typeface="Times New Roman" panose="02020603050405020304" pitchFamily="18" charset="0"/>
              </a:rPr>
              <a:t> and </a:t>
            </a:r>
            <a:r>
              <a:rPr lang="en-US" sz="2400" i="1" dirty="0">
                <a:solidFill>
                  <a:srgbClr val="000000"/>
                </a:solidFill>
                <a:latin typeface="Times New Roman" panose="02020603050405020304" pitchFamily="18" charset="0"/>
                <a:ea typeface="Calibri"/>
                <a:cs typeface="Times New Roman" panose="02020603050405020304" pitchFamily="18" charset="0"/>
              </a:rPr>
              <a:t>Rise-Fall-Rise tones </a:t>
            </a:r>
            <a:r>
              <a:rPr lang="en-US" sz="2400" dirty="0">
                <a:solidFill>
                  <a:srgbClr val="000000"/>
                </a:solidFill>
                <a:latin typeface="Times New Roman" panose="02020603050405020304" pitchFamily="18" charset="0"/>
                <a:ea typeface="Calibri"/>
                <a:cs typeface="Times New Roman" panose="02020603050405020304" pitchFamily="18" charset="0"/>
              </a:rPr>
              <a:t>add refinement to speech, but it is generally recommended to introduce them at the advanced level, when foreign learners have already mastered the basics of English intonation. </a:t>
            </a:r>
            <a:endParaRPr lang="ru-RU" sz="2400" dirty="0">
              <a:solidFill>
                <a:srgbClr val="000000"/>
              </a:solidFill>
              <a:latin typeface="Times New Roman" panose="02020603050405020304" pitchFamily="18" charset="0"/>
              <a:ea typeface="Calibri"/>
              <a:cs typeface="Times New Roman" panose="02020603050405020304" pitchFamily="18" charset="0"/>
            </a:endParaRPr>
          </a:p>
          <a:p>
            <a:pPr lvl="0"/>
            <a:endParaRPr lang="ru-RU" dirty="0">
              <a:solidFill>
                <a:prstClr val="black"/>
              </a:solidFill>
            </a:endParaRPr>
          </a:p>
        </p:txBody>
      </p:sp>
    </p:spTree>
    <p:extLst>
      <p:ext uri="{BB962C8B-B14F-4D97-AF65-F5344CB8AC3E}">
        <p14:creationId xmlns:p14="http://schemas.microsoft.com/office/powerpoint/2010/main" val="5183217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332656"/>
            <a:ext cx="8136904" cy="6001643"/>
          </a:xfrm>
          <a:prstGeom prst="rect">
            <a:avLst/>
          </a:prstGeom>
        </p:spPr>
        <p:txBody>
          <a:bodyPr wrap="square">
            <a:spAutoFit/>
          </a:bodyPr>
          <a:lstStyle/>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The tone of a nucleus determines the pitch of the tail. </a:t>
            </a:r>
          </a:p>
          <a:p>
            <a:pPr marL="457200" indent="-457200" algn="just">
              <a:spcAft>
                <a:spcPts val="0"/>
              </a:spcAft>
              <a:buFont typeface="Wingdings" panose="05000000000000000000" pitchFamily="2" charset="2"/>
              <a:buChar char="ü"/>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After a falling tone the rest of the intonation pattern is at a low pitch. </a:t>
            </a:r>
          </a:p>
          <a:p>
            <a:pPr marL="457200" indent="-457200" algn="just">
              <a:spcAft>
                <a:spcPts val="0"/>
              </a:spcAft>
              <a:buFont typeface="Wingdings" panose="05000000000000000000" pitchFamily="2" charset="2"/>
              <a:buChar char="ü"/>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After a rising tone the rest of the intonation pattern is in an upward pitch direction. </a:t>
            </a:r>
          </a:p>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The nucleus and the tail form what is called </a:t>
            </a: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terminal tone</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 </a:t>
            </a:r>
            <a:endParaRPr lang="ru-RU" sz="32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The head, the pre-head and the tail are optional elements of the intonation pattern. An intonation pattern can consist of only one syllable, which is its nucleus. </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9069561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566678"/>
            <a:ext cx="7848872" cy="5016758"/>
          </a:xfrm>
          <a:prstGeom prst="rect">
            <a:avLst/>
          </a:prstGeom>
        </p:spPr>
        <p:txBody>
          <a:bodyPr wrap="square">
            <a:spAutoFit/>
          </a:bodyPr>
          <a:lstStyle/>
          <a:p>
            <a:pPr indent="450215" algn="just">
              <a:spcAft>
                <a:spcPts val="0"/>
              </a:spcAft>
            </a:pPr>
            <a:r>
              <a:rPr lang="en-US" sz="3200" b="1" dirty="0" smtClean="0">
                <a:solidFill>
                  <a:srgbClr val="000000"/>
                </a:solidFill>
                <a:effectLst/>
                <a:latin typeface="Times New Roman" panose="02020603050405020304" pitchFamily="18" charset="0"/>
                <a:ea typeface="Calibri"/>
                <a:cs typeface="Times New Roman" panose="02020603050405020304" pitchFamily="18" charset="0"/>
              </a:rPr>
              <a:t>4. SENTENCE STRESS AND RHYTHM </a:t>
            </a:r>
            <a:endParaRPr lang="ru-RU" sz="32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 </a:t>
            </a:r>
            <a:endParaRPr lang="ru-RU" sz="32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Sentence stress </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is a greater prominence of words, which are made more or less prominent in an intonation group. </a:t>
            </a:r>
          </a:p>
          <a:p>
            <a:pPr indent="450215" algn="just">
              <a:spcAft>
                <a:spcPts val="0"/>
              </a:spcAft>
            </a:pPr>
            <a:endParaRPr lang="en-US" sz="32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The special prominence of accented words is achieved through the greater force of utterance and changes in the direction of voice pitch, constituting the nuclear tone. </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3082792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04664"/>
            <a:ext cx="7920880" cy="6001643"/>
          </a:xfrm>
          <a:prstGeom prst="rect">
            <a:avLst/>
          </a:prstGeom>
        </p:spPr>
        <p:txBody>
          <a:bodyPr wrap="square">
            <a:spAutoFit/>
          </a:bodyPr>
          <a:lstStyle/>
          <a:p>
            <a:pPr indent="450215" algn="just">
              <a:spcAft>
                <a:spcPts val="0"/>
              </a:spcAft>
            </a:pPr>
            <a:r>
              <a:rPr lang="en-US" sz="3200" dirty="0" smtClean="0">
                <a:solidFill>
                  <a:srgbClr val="000000"/>
                </a:solidFill>
                <a:effectLst/>
                <a:latin typeface="Times New Roman"/>
                <a:ea typeface="Calibri"/>
              </a:rPr>
              <a:t>The difference between stress and accent is based on the fact that </a:t>
            </a:r>
            <a:r>
              <a:rPr lang="en-US" sz="3200" i="1" dirty="0" smtClean="0">
                <a:solidFill>
                  <a:srgbClr val="000000"/>
                </a:solidFill>
                <a:effectLst/>
                <a:latin typeface="Times New Roman"/>
                <a:ea typeface="Calibri"/>
              </a:rPr>
              <a:t>in the case of </a:t>
            </a:r>
            <a:r>
              <a:rPr lang="en-US" sz="3200" b="1" i="1" dirty="0" smtClean="0">
                <a:solidFill>
                  <a:srgbClr val="000000"/>
                </a:solidFill>
                <a:effectLst/>
                <a:latin typeface="Times New Roman"/>
                <a:ea typeface="Calibri"/>
              </a:rPr>
              <a:t>stress</a:t>
            </a:r>
            <a:r>
              <a:rPr lang="en-US" sz="3200" i="1" dirty="0" smtClean="0">
                <a:solidFill>
                  <a:srgbClr val="000000"/>
                </a:solidFill>
                <a:effectLst/>
                <a:latin typeface="Times New Roman"/>
                <a:ea typeface="Calibri"/>
              </a:rPr>
              <a:t> the dominant perceptual component is </a:t>
            </a:r>
            <a:r>
              <a:rPr lang="en-US" sz="3200" b="1" i="1" dirty="0" smtClean="0">
                <a:solidFill>
                  <a:srgbClr val="000000"/>
                </a:solidFill>
                <a:effectLst/>
                <a:latin typeface="Times New Roman"/>
                <a:ea typeface="Calibri"/>
              </a:rPr>
              <a:t>loudness</a:t>
            </a:r>
            <a:r>
              <a:rPr lang="en-US" sz="3200" dirty="0" smtClean="0">
                <a:solidFill>
                  <a:srgbClr val="000000"/>
                </a:solidFill>
                <a:effectLst/>
                <a:latin typeface="Times New Roman"/>
                <a:ea typeface="Calibri"/>
              </a:rPr>
              <a:t>, in </a:t>
            </a:r>
            <a:r>
              <a:rPr lang="en-US" sz="3200" i="1" dirty="0" smtClean="0">
                <a:solidFill>
                  <a:srgbClr val="000000"/>
                </a:solidFill>
                <a:effectLst/>
                <a:latin typeface="Times New Roman"/>
                <a:ea typeface="Calibri"/>
              </a:rPr>
              <a:t>the case of </a:t>
            </a:r>
            <a:r>
              <a:rPr lang="en-US" sz="3200" b="1" i="1" dirty="0" smtClean="0">
                <a:solidFill>
                  <a:srgbClr val="000000"/>
                </a:solidFill>
                <a:effectLst/>
                <a:latin typeface="Times New Roman"/>
                <a:ea typeface="Calibri"/>
              </a:rPr>
              <a:t>accent</a:t>
            </a:r>
            <a:r>
              <a:rPr lang="en-US" sz="3200" i="1" dirty="0" smtClean="0">
                <a:solidFill>
                  <a:srgbClr val="000000"/>
                </a:solidFill>
                <a:effectLst/>
                <a:latin typeface="Times New Roman"/>
                <a:ea typeface="Calibri"/>
              </a:rPr>
              <a:t> it is </a:t>
            </a:r>
            <a:r>
              <a:rPr lang="en-US" sz="3200" b="1" i="1" dirty="0" smtClean="0">
                <a:solidFill>
                  <a:srgbClr val="000000"/>
                </a:solidFill>
                <a:effectLst/>
                <a:latin typeface="Times New Roman"/>
                <a:ea typeface="Calibri"/>
              </a:rPr>
              <a:t>pitch</a:t>
            </a:r>
            <a:r>
              <a:rPr lang="en-US" sz="3200" dirty="0" smtClean="0">
                <a:solidFill>
                  <a:srgbClr val="000000"/>
                </a:solidFill>
                <a:effectLst/>
                <a:latin typeface="Times New Roman"/>
                <a:ea typeface="Calibri"/>
              </a:rPr>
              <a:t>. </a:t>
            </a:r>
          </a:p>
          <a:p>
            <a:pPr indent="450215" algn="just">
              <a:spcAft>
                <a:spcPts val="0"/>
              </a:spcAft>
            </a:pPr>
            <a:r>
              <a:rPr lang="en-US" sz="3200" dirty="0" smtClean="0">
                <a:solidFill>
                  <a:srgbClr val="000000"/>
                </a:solidFill>
                <a:effectLst/>
                <a:latin typeface="Times New Roman"/>
                <a:ea typeface="Calibri"/>
              </a:rPr>
              <a:t>Degrees of stress in an utterance correlate with the pitch range system. </a:t>
            </a:r>
          </a:p>
          <a:p>
            <a:pPr indent="450215" algn="just">
              <a:spcAft>
                <a:spcPts val="0"/>
              </a:spcAft>
            </a:pPr>
            <a:r>
              <a:rPr lang="en-US" sz="3200" dirty="0" smtClean="0">
                <a:solidFill>
                  <a:srgbClr val="000000"/>
                </a:solidFill>
                <a:effectLst/>
                <a:latin typeface="Times New Roman"/>
                <a:ea typeface="Calibri"/>
              </a:rPr>
              <a:t>Nuclear stress is the strongest, because it carries the most important information. Non-nuclear stresses are subdivided into full and partial. Full stress occurs only in the head of an intonation group, partial stress occurs in the pre-head and tail. </a:t>
            </a:r>
            <a:endParaRPr lang="ru-RU" sz="3200" dirty="0">
              <a:solidFill>
                <a:srgbClr val="000000"/>
              </a:solidFill>
              <a:effectLst/>
              <a:latin typeface="Calibri"/>
              <a:ea typeface="Calibri"/>
            </a:endParaRPr>
          </a:p>
        </p:txBody>
      </p:sp>
    </p:spTree>
    <p:extLst>
      <p:ext uri="{BB962C8B-B14F-4D97-AF65-F5344CB8AC3E}">
        <p14:creationId xmlns:p14="http://schemas.microsoft.com/office/powerpoint/2010/main" val="18765359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229200"/>
            <a:ext cx="8424935" cy="1217072"/>
          </a:xfrm>
        </p:spPr>
        <p:txBody>
          <a:bodyPr/>
          <a:lstStyle/>
          <a:p>
            <a:pPr marL="0" indent="0" algn="ctr">
              <a:buNone/>
            </a:pPr>
            <a:r>
              <a:rPr lang="en-US" sz="2800" dirty="0" smtClean="0">
                <a:solidFill>
                  <a:schemeClr val="tx1"/>
                </a:solidFill>
                <a:effectLst/>
                <a:latin typeface="Times New Roman"/>
                <a:ea typeface="Calibri"/>
              </a:rPr>
              <a:t>There </a:t>
            </a:r>
            <a:r>
              <a:rPr lang="en-US" sz="2800" dirty="0">
                <a:solidFill>
                  <a:schemeClr val="tx1"/>
                </a:solidFill>
                <a:effectLst/>
                <a:latin typeface="Times New Roman"/>
                <a:ea typeface="Calibri"/>
              </a:rPr>
              <a:t>are some rules concerning words that are usually stressed or unstressed in an utterance</a:t>
            </a:r>
            <a:endParaRPr lang="ru-RU" sz="2800" dirty="0">
              <a:solidFill>
                <a:schemeClr val="tx1"/>
              </a:solidFill>
            </a:endParaRPr>
          </a:p>
        </p:txBody>
      </p:sp>
      <p:sp>
        <p:nvSpPr>
          <p:cNvPr id="3" name="Объект 2"/>
          <p:cNvSpPr>
            <a:spLocks noGrp="1"/>
          </p:cNvSpPr>
          <p:nvPr>
            <p:ph sz="quarter" idx="13"/>
          </p:nvPr>
        </p:nvSpPr>
        <p:spPr>
          <a:xfrm>
            <a:off x="251520" y="188640"/>
            <a:ext cx="4464496" cy="5184576"/>
          </a:xfrm>
        </p:spPr>
        <p:txBody>
          <a:bodyPr>
            <a:normAutofit fontScale="70000" lnSpcReduction="20000"/>
          </a:bodyPr>
          <a:lstStyle/>
          <a:p>
            <a:pPr indent="0" algn="just">
              <a:spcAft>
                <a:spcPts val="0"/>
              </a:spcAft>
              <a:buNone/>
            </a:pPr>
            <a:r>
              <a:rPr lang="en-US" sz="2900" dirty="0">
                <a:solidFill>
                  <a:srgbClr val="000000"/>
                </a:solidFill>
                <a:latin typeface="Times New Roman"/>
                <a:ea typeface="Calibri"/>
              </a:rPr>
              <a:t>The words that are usually </a:t>
            </a:r>
            <a:r>
              <a:rPr lang="en-US" sz="2900" b="1" dirty="0">
                <a:solidFill>
                  <a:srgbClr val="000000"/>
                </a:solidFill>
                <a:latin typeface="Times New Roman"/>
                <a:ea typeface="Calibri"/>
              </a:rPr>
              <a:t>stressed</a:t>
            </a:r>
            <a:r>
              <a:rPr lang="en-US" sz="2900" dirty="0">
                <a:solidFill>
                  <a:srgbClr val="000000"/>
                </a:solidFill>
                <a:latin typeface="Times New Roman"/>
                <a:ea typeface="Calibri"/>
              </a:rPr>
              <a:t> (the notional parts of speech): nouns; adjectives; numerals; interjections; demonstrative pronouns; emphatic pronouns; possessive pronouns (absolute form); interrogative pronouns; indefinite pronouns </a:t>
            </a:r>
            <a:r>
              <a:rPr lang="en-US" sz="2900" i="1" dirty="0">
                <a:solidFill>
                  <a:srgbClr val="000000"/>
                </a:solidFill>
                <a:latin typeface="Times New Roman"/>
                <a:ea typeface="Calibri"/>
              </a:rPr>
              <a:t>somebody, someone, something, anybody, anyone, anything </a:t>
            </a:r>
            <a:r>
              <a:rPr lang="en-US" sz="2900" dirty="0">
                <a:solidFill>
                  <a:srgbClr val="000000"/>
                </a:solidFill>
                <a:latin typeface="Times New Roman"/>
                <a:ea typeface="Calibri"/>
              </a:rPr>
              <a:t>used as subject; indefinite negative pronouns </a:t>
            </a:r>
            <a:r>
              <a:rPr lang="en-US" sz="2900" i="1" dirty="0">
                <a:solidFill>
                  <a:srgbClr val="000000"/>
                </a:solidFill>
                <a:latin typeface="Times New Roman"/>
                <a:ea typeface="Calibri"/>
              </a:rPr>
              <a:t>no, none, no one, nobody, nothing</a:t>
            </a:r>
            <a:r>
              <a:rPr lang="en-US" sz="2900" dirty="0">
                <a:solidFill>
                  <a:srgbClr val="000000"/>
                </a:solidFill>
                <a:latin typeface="Times New Roman"/>
                <a:ea typeface="Calibri"/>
              </a:rPr>
              <a:t>; indefinite pronouns </a:t>
            </a:r>
            <a:r>
              <a:rPr lang="en-US" sz="2900" i="1" dirty="0">
                <a:solidFill>
                  <a:srgbClr val="000000"/>
                </a:solidFill>
                <a:latin typeface="Times New Roman"/>
                <a:ea typeface="Calibri"/>
              </a:rPr>
              <a:t>some, any </a:t>
            </a:r>
            <a:r>
              <a:rPr lang="en-US" sz="2900" dirty="0">
                <a:solidFill>
                  <a:srgbClr val="000000"/>
                </a:solidFill>
                <a:latin typeface="Times New Roman"/>
                <a:ea typeface="Calibri"/>
              </a:rPr>
              <a:t>(expressing quality); determinatives </a:t>
            </a:r>
            <a:r>
              <a:rPr lang="en-US" sz="2900" i="1" dirty="0">
                <a:solidFill>
                  <a:srgbClr val="000000"/>
                </a:solidFill>
                <a:latin typeface="Times New Roman"/>
                <a:ea typeface="Calibri"/>
              </a:rPr>
              <a:t>all, each, every, other, either, both</a:t>
            </a:r>
            <a:r>
              <a:rPr lang="en-US" sz="2900" dirty="0">
                <a:solidFill>
                  <a:srgbClr val="000000"/>
                </a:solidFill>
                <a:latin typeface="Times New Roman"/>
                <a:ea typeface="Calibri"/>
              </a:rPr>
              <a:t>; pronouns </a:t>
            </a:r>
            <a:r>
              <a:rPr lang="en-US" sz="2900" i="1" dirty="0">
                <a:solidFill>
                  <a:srgbClr val="000000"/>
                </a:solidFill>
                <a:latin typeface="Times New Roman"/>
                <a:ea typeface="Calibri"/>
              </a:rPr>
              <a:t>much, many, a little, a few</a:t>
            </a:r>
            <a:r>
              <a:rPr lang="en-US" sz="2900" dirty="0">
                <a:solidFill>
                  <a:srgbClr val="000000"/>
                </a:solidFill>
                <a:latin typeface="Times New Roman"/>
                <a:ea typeface="Calibri"/>
              </a:rPr>
              <a:t>; notional verbs; auxiliary verbs (negative contracted forms); two-word prepositions; two-word conjunctions; particles </a:t>
            </a:r>
            <a:r>
              <a:rPr lang="en-US" sz="2900" i="1" dirty="0">
                <a:solidFill>
                  <a:srgbClr val="000000"/>
                </a:solidFill>
                <a:latin typeface="Times New Roman"/>
                <a:ea typeface="Calibri"/>
              </a:rPr>
              <a:t>only, also, too, even, just</a:t>
            </a:r>
            <a:r>
              <a:rPr lang="en-US" sz="2900" dirty="0">
                <a:solidFill>
                  <a:srgbClr val="000000"/>
                </a:solidFill>
                <a:latin typeface="Times New Roman"/>
                <a:ea typeface="Calibri"/>
              </a:rPr>
              <a:t>.</a:t>
            </a:r>
            <a:r>
              <a:rPr lang="en-US" sz="2400" dirty="0">
                <a:solidFill>
                  <a:srgbClr val="000000"/>
                </a:solidFill>
                <a:latin typeface="Times New Roman"/>
                <a:ea typeface="Calibri"/>
              </a:rPr>
              <a:t> </a:t>
            </a:r>
            <a:endParaRPr lang="ru-RU" sz="2000" dirty="0">
              <a:solidFill>
                <a:srgbClr val="000000"/>
              </a:solidFill>
              <a:latin typeface="Calibri"/>
              <a:ea typeface="Calibri"/>
            </a:endParaRPr>
          </a:p>
          <a:p>
            <a:endParaRPr lang="ru-RU" dirty="0"/>
          </a:p>
        </p:txBody>
      </p:sp>
      <p:sp>
        <p:nvSpPr>
          <p:cNvPr id="4" name="Объект 3"/>
          <p:cNvSpPr>
            <a:spLocks noGrp="1"/>
          </p:cNvSpPr>
          <p:nvPr>
            <p:ph sz="quarter" idx="14"/>
          </p:nvPr>
        </p:nvSpPr>
        <p:spPr>
          <a:xfrm>
            <a:off x="4716016" y="188640"/>
            <a:ext cx="4175320" cy="4824536"/>
          </a:xfrm>
        </p:spPr>
        <p:txBody>
          <a:bodyPr>
            <a:normAutofit fontScale="92500"/>
          </a:bodyPr>
          <a:lstStyle/>
          <a:p>
            <a:pPr indent="0" algn="just">
              <a:spcAft>
                <a:spcPts val="0"/>
              </a:spcAft>
              <a:buNone/>
            </a:pPr>
            <a:r>
              <a:rPr lang="en-US" dirty="0">
                <a:solidFill>
                  <a:srgbClr val="000000"/>
                </a:solidFill>
                <a:latin typeface="Times New Roman"/>
                <a:ea typeface="Calibri"/>
              </a:rPr>
              <a:t>The words that are usually </a:t>
            </a:r>
            <a:r>
              <a:rPr lang="en-US" b="1" dirty="0">
                <a:solidFill>
                  <a:srgbClr val="000000"/>
                </a:solidFill>
                <a:latin typeface="Times New Roman"/>
                <a:ea typeface="Calibri"/>
              </a:rPr>
              <a:t>unstressed</a:t>
            </a:r>
            <a:r>
              <a:rPr lang="en-US" dirty="0">
                <a:solidFill>
                  <a:srgbClr val="000000"/>
                </a:solidFill>
                <a:latin typeface="Times New Roman"/>
                <a:ea typeface="Calibri"/>
              </a:rPr>
              <a:t> (form-words): personal pronouns; reflexive pronouns; reciprocal pronouns; relative pronouns; possessive pronouns; indefinite pronouns somebody</a:t>
            </a:r>
            <a:r>
              <a:rPr lang="en-US" i="1" dirty="0">
                <a:solidFill>
                  <a:srgbClr val="000000"/>
                </a:solidFill>
                <a:latin typeface="Times New Roman"/>
                <a:ea typeface="Calibri"/>
              </a:rPr>
              <a:t>, someone, something, anybody, anyone, anything </a:t>
            </a:r>
            <a:r>
              <a:rPr lang="en-US" dirty="0">
                <a:solidFill>
                  <a:srgbClr val="000000"/>
                </a:solidFill>
                <a:latin typeface="Times New Roman"/>
                <a:ea typeface="Calibri"/>
              </a:rPr>
              <a:t>used as object; indefinite pronouns </a:t>
            </a:r>
            <a:r>
              <a:rPr lang="en-US" i="1" dirty="0">
                <a:solidFill>
                  <a:srgbClr val="000000"/>
                </a:solidFill>
                <a:latin typeface="Times New Roman"/>
                <a:ea typeface="Calibri"/>
              </a:rPr>
              <a:t>some, any </a:t>
            </a:r>
            <a:r>
              <a:rPr lang="en-US" dirty="0">
                <a:solidFill>
                  <a:srgbClr val="000000"/>
                </a:solidFill>
                <a:latin typeface="Times New Roman"/>
                <a:ea typeface="Calibri"/>
              </a:rPr>
              <a:t>(expressing quantity); auxiliary verbs (affirmative form); one-word prepositions and conjunctions; articles; particles </a:t>
            </a:r>
            <a:r>
              <a:rPr lang="en-US" i="1" dirty="0">
                <a:solidFill>
                  <a:srgbClr val="000000"/>
                </a:solidFill>
                <a:latin typeface="Times New Roman"/>
                <a:ea typeface="Calibri"/>
              </a:rPr>
              <a:t>there, to</a:t>
            </a:r>
            <a:r>
              <a:rPr lang="en-US" dirty="0">
                <a:solidFill>
                  <a:srgbClr val="000000"/>
                </a:solidFill>
                <a:latin typeface="Times New Roman"/>
                <a:ea typeface="Calibri"/>
              </a:rPr>
              <a:t>; modal verbs (contracted forms and general questions are exceptions). </a:t>
            </a:r>
            <a:endParaRPr lang="ru-RU" dirty="0">
              <a:solidFill>
                <a:srgbClr val="000000"/>
              </a:solidFill>
              <a:latin typeface="Calibri"/>
              <a:ea typeface="Calibri"/>
            </a:endParaRPr>
          </a:p>
          <a:p>
            <a:endParaRPr lang="ru-RU" dirty="0"/>
          </a:p>
        </p:txBody>
      </p:sp>
    </p:spTree>
    <p:extLst>
      <p:ext uri="{BB962C8B-B14F-4D97-AF65-F5344CB8AC3E}">
        <p14:creationId xmlns:p14="http://schemas.microsoft.com/office/powerpoint/2010/main" val="39571164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889844"/>
            <a:ext cx="7632848" cy="5632311"/>
          </a:xfrm>
          <a:prstGeom prst="rect">
            <a:avLst/>
          </a:prstGeom>
        </p:spPr>
        <p:txBody>
          <a:bodyPr wrap="square">
            <a:spAutoFit/>
          </a:bodyPr>
          <a:lstStyle/>
          <a:p>
            <a:pPr indent="450215" algn="just">
              <a:spcAft>
                <a:spcPts val="0"/>
              </a:spcAft>
            </a:pPr>
            <a:r>
              <a:rPr lang="en-US" sz="2400" b="1" dirty="0" smtClean="0">
                <a:solidFill>
                  <a:srgbClr val="000000"/>
                </a:solidFill>
                <a:effectLst/>
                <a:latin typeface="Times New Roman" panose="02020603050405020304" pitchFamily="18" charset="0"/>
                <a:ea typeface="Calibri"/>
                <a:cs typeface="Times New Roman" panose="02020603050405020304" pitchFamily="18" charset="0"/>
              </a:rPr>
              <a:t>1. DEFINITION OF INTONATION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The flow of speech does not consist only of segmental units (speech sounds); there are also other phonetic means that characterize a sequence of speech sounds. They are called </a:t>
            </a:r>
            <a:r>
              <a:rPr lang="en-US" sz="2400" b="1" i="1" dirty="0" err="1" smtClean="0">
                <a:solidFill>
                  <a:srgbClr val="000000"/>
                </a:solidFill>
                <a:effectLst/>
                <a:latin typeface="Times New Roman" panose="02020603050405020304" pitchFamily="18" charset="0"/>
                <a:ea typeface="Calibri"/>
                <a:cs typeface="Times New Roman" panose="02020603050405020304" pitchFamily="18" charset="0"/>
              </a:rPr>
              <a:t>suprasegmental</a:t>
            </a:r>
            <a:r>
              <a:rPr lang="en-US" sz="2400" i="1" dirty="0" smtClean="0">
                <a:solidFill>
                  <a:srgbClr val="000000"/>
                </a:solidFill>
                <a:effectLst/>
                <a:latin typeface="Times New Roman" panose="02020603050405020304" pitchFamily="18" charset="0"/>
                <a:ea typeface="Calibri"/>
                <a:cs typeface="Times New Roman" panose="02020603050405020304" pitchFamily="18" charset="0"/>
              </a:rPr>
              <a:t> </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or </a:t>
            </a:r>
            <a:r>
              <a:rPr lang="en-US" sz="2400" b="1" i="1" dirty="0" smtClean="0">
                <a:solidFill>
                  <a:srgbClr val="000000"/>
                </a:solidFill>
                <a:effectLst/>
                <a:latin typeface="Times New Roman" panose="02020603050405020304" pitchFamily="18" charset="0"/>
                <a:ea typeface="Calibri"/>
                <a:cs typeface="Times New Roman" panose="02020603050405020304" pitchFamily="18" charset="0"/>
              </a:rPr>
              <a:t>prosodic means</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algn="just"/>
            <a:r>
              <a:rPr lang="en-US" sz="2400" b="1" i="1" u="sng" dirty="0" smtClean="0">
                <a:effectLst/>
                <a:latin typeface="Times New Roman" panose="02020603050405020304" pitchFamily="18" charset="0"/>
                <a:ea typeface="Calibri"/>
                <a:cs typeface="Times New Roman" panose="02020603050405020304" pitchFamily="18" charset="0"/>
              </a:rPr>
              <a:t>Intonation</a:t>
            </a:r>
            <a:r>
              <a:rPr lang="en-US" sz="2400" i="1" dirty="0" smtClean="0">
                <a:effectLst/>
                <a:latin typeface="Times New Roman" panose="02020603050405020304" pitchFamily="18" charset="0"/>
                <a:ea typeface="Calibri"/>
                <a:cs typeface="Times New Roman" panose="02020603050405020304" pitchFamily="18" charset="0"/>
              </a:rPr>
              <a:t> </a:t>
            </a:r>
            <a:r>
              <a:rPr lang="en-US" sz="2400" dirty="0" smtClean="0">
                <a:effectLst/>
                <a:latin typeface="Times New Roman" panose="02020603050405020304" pitchFamily="18" charset="0"/>
                <a:ea typeface="Calibri"/>
                <a:cs typeface="Times New Roman" panose="02020603050405020304" pitchFamily="18" charset="0"/>
              </a:rPr>
              <a:t>is a complex unity of these prosodic features of speech: melody (pitch of the voice); sentence stress; temporal characteristics (duration, tempo, </a:t>
            </a:r>
            <a:r>
              <a:rPr lang="en-US" sz="2400" dirty="0" err="1" smtClean="0">
                <a:effectLst/>
                <a:latin typeface="Times New Roman" panose="02020603050405020304" pitchFamily="18" charset="0"/>
                <a:ea typeface="Calibri"/>
                <a:cs typeface="Times New Roman" panose="02020603050405020304" pitchFamily="18" charset="0"/>
              </a:rPr>
              <a:t>pausation</a:t>
            </a:r>
            <a:r>
              <a:rPr lang="en-US" sz="2400" dirty="0" smtClean="0">
                <a:effectLst/>
                <a:latin typeface="Times New Roman" panose="02020603050405020304" pitchFamily="18" charset="0"/>
                <a:ea typeface="Calibri"/>
                <a:cs typeface="Times New Roman" panose="02020603050405020304" pitchFamily="18" charset="0"/>
              </a:rPr>
              <a:t>); rhythm; timber (voice quality). The term "</a:t>
            </a:r>
            <a:r>
              <a:rPr lang="en-US" sz="2400" b="1" i="1" dirty="0" smtClean="0">
                <a:effectLst/>
                <a:latin typeface="Times New Roman" panose="02020603050405020304" pitchFamily="18" charset="0"/>
                <a:ea typeface="Calibri"/>
                <a:cs typeface="Times New Roman" panose="02020603050405020304" pitchFamily="18" charset="0"/>
              </a:rPr>
              <a:t>prosody</a:t>
            </a:r>
            <a:r>
              <a:rPr lang="en-US" sz="2400" dirty="0" smtClean="0">
                <a:effectLst/>
                <a:latin typeface="Times New Roman" panose="02020603050405020304" pitchFamily="18" charset="0"/>
                <a:ea typeface="Calibri"/>
                <a:cs typeface="Times New Roman" panose="02020603050405020304" pitchFamily="18" charset="0"/>
              </a:rPr>
              <a:t>" is widely used in linguistic literature alongside with the term "intonation" but in the broad sense. Intonation organizes a sentence, determines communicative types of sentences and clauses, divides sentences into intonation groups, gives prominence to words and phrases, expresses contrasts and attitudes.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19285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39552" y="566678"/>
            <a:ext cx="8136904" cy="6001643"/>
          </a:xfrm>
          <a:prstGeom prst="rect">
            <a:avLst/>
          </a:prstGeom>
        </p:spPr>
        <p:txBody>
          <a:bodyPr wrap="square">
            <a:spAutoFit/>
          </a:bodyPr>
          <a:lstStyle/>
          <a:p>
            <a:pPr indent="450215" algn="just">
              <a:spcAft>
                <a:spcPts val="0"/>
              </a:spcAft>
            </a:pPr>
            <a:r>
              <a:rPr lang="en-US" sz="3200" dirty="0" smtClean="0">
                <a:solidFill>
                  <a:srgbClr val="000000"/>
                </a:solidFill>
                <a:effectLst/>
                <a:latin typeface="Times New Roman"/>
                <a:ea typeface="Calibri"/>
              </a:rPr>
              <a:t>It is necessary to point out that any word in a sentence may have </a:t>
            </a:r>
            <a:r>
              <a:rPr lang="en-US" sz="3200" b="1" i="1" dirty="0" smtClean="0">
                <a:solidFill>
                  <a:srgbClr val="000000"/>
                </a:solidFill>
                <a:effectLst/>
                <a:latin typeface="Times New Roman"/>
                <a:ea typeface="Calibri"/>
              </a:rPr>
              <a:t>logical stress</a:t>
            </a:r>
          </a:p>
          <a:p>
            <a:pPr indent="450215" algn="just">
              <a:spcAft>
                <a:spcPts val="0"/>
              </a:spcAft>
            </a:pPr>
            <a:r>
              <a:rPr lang="en-US" sz="3200" dirty="0" smtClean="0">
                <a:solidFill>
                  <a:srgbClr val="000000"/>
                </a:solidFill>
                <a:effectLst/>
                <a:latin typeface="Times New Roman"/>
                <a:ea typeface="Calibri"/>
              </a:rPr>
              <a:t> </a:t>
            </a:r>
          </a:p>
          <a:p>
            <a:pPr indent="450215" algn="just">
              <a:spcAft>
                <a:spcPts val="0"/>
              </a:spcAft>
            </a:pPr>
            <a:r>
              <a:rPr lang="en-US" sz="3200" i="1" dirty="0" smtClean="0">
                <a:solidFill>
                  <a:srgbClr val="000000"/>
                </a:solidFill>
                <a:effectLst/>
                <a:latin typeface="Times New Roman"/>
                <a:ea typeface="Calibri"/>
              </a:rPr>
              <a:t>He ʹis a student. </a:t>
            </a:r>
            <a:r>
              <a:rPr lang="en-US" sz="3200" dirty="0" smtClean="0">
                <a:solidFill>
                  <a:srgbClr val="000000"/>
                </a:solidFill>
                <a:effectLst/>
                <a:latin typeface="Times New Roman"/>
                <a:ea typeface="Calibri"/>
              </a:rPr>
              <a:t>– </a:t>
            </a:r>
            <a:r>
              <a:rPr lang="uk-UA" sz="3200" i="1" dirty="0" smtClean="0">
                <a:solidFill>
                  <a:srgbClr val="000000"/>
                </a:solidFill>
                <a:effectLst/>
                <a:latin typeface="Times New Roman"/>
                <a:ea typeface="Calibri"/>
              </a:rPr>
              <a:t>Він дійсно є студентом</a:t>
            </a:r>
            <a:r>
              <a:rPr lang="en-US" sz="3200" dirty="0" smtClean="0">
                <a:solidFill>
                  <a:srgbClr val="000000"/>
                </a:solidFill>
                <a:effectLst/>
                <a:latin typeface="Times New Roman"/>
                <a:ea typeface="Calibri"/>
              </a:rPr>
              <a:t>.</a:t>
            </a:r>
          </a:p>
          <a:p>
            <a:pPr indent="450215" algn="just">
              <a:spcAft>
                <a:spcPts val="0"/>
              </a:spcAft>
            </a:pPr>
            <a:endParaRPr lang="en-US" sz="3200" dirty="0">
              <a:solidFill>
                <a:srgbClr val="000000"/>
              </a:solidFill>
              <a:latin typeface="Times New Roman"/>
              <a:ea typeface="Calibri"/>
            </a:endParaRPr>
          </a:p>
          <a:p>
            <a:pPr indent="450215" algn="just">
              <a:spcAft>
                <a:spcPts val="0"/>
              </a:spcAft>
            </a:pPr>
            <a:r>
              <a:rPr lang="en-US" sz="3200" dirty="0" smtClean="0">
                <a:solidFill>
                  <a:srgbClr val="000000"/>
                </a:solidFill>
                <a:effectLst/>
                <a:latin typeface="Times New Roman"/>
                <a:ea typeface="Calibri"/>
              </a:rPr>
              <a:t> A word which is made prominent by logical stress may stand at the beginning, in the middle or at the end of a sense group, and it is usually the last stressed word in it. Sentence stress on words following logical stress either disappears or become weak. Besides, form-words may be stressed in some special cases. </a:t>
            </a:r>
            <a:endParaRPr lang="ru-RU" sz="3200" dirty="0">
              <a:solidFill>
                <a:srgbClr val="000000"/>
              </a:solidFill>
              <a:effectLst/>
              <a:latin typeface="Calibri"/>
              <a:ea typeface="Calibri"/>
            </a:endParaRPr>
          </a:p>
        </p:txBody>
      </p:sp>
    </p:spTree>
    <p:extLst>
      <p:ext uri="{BB962C8B-B14F-4D97-AF65-F5344CB8AC3E}">
        <p14:creationId xmlns:p14="http://schemas.microsoft.com/office/powerpoint/2010/main" val="15138914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88640"/>
            <a:ext cx="9144000" cy="6124754"/>
          </a:xfrm>
          <a:prstGeom prst="rect">
            <a:avLst/>
          </a:prstGeom>
        </p:spPr>
        <p:txBody>
          <a:bodyPr wrap="square">
            <a:spAutoFit/>
          </a:bodyPr>
          <a:lstStyle/>
          <a:p>
            <a:pPr indent="450215" algn="just">
              <a:spcAft>
                <a:spcPts val="0"/>
              </a:spcAft>
            </a:pPr>
            <a:r>
              <a:rPr lang="en-US" sz="2800" b="1" i="1" dirty="0" smtClean="0">
                <a:solidFill>
                  <a:srgbClr val="000000"/>
                </a:solidFill>
                <a:effectLst/>
                <a:latin typeface="Times New Roman"/>
                <a:ea typeface="Calibri"/>
              </a:rPr>
              <a:t>Rhythm</a:t>
            </a:r>
            <a:r>
              <a:rPr lang="en-US" sz="2800" i="1" dirty="0" smtClean="0">
                <a:solidFill>
                  <a:srgbClr val="000000"/>
                </a:solidFill>
                <a:effectLst/>
                <a:latin typeface="Times New Roman"/>
                <a:ea typeface="Calibri"/>
              </a:rPr>
              <a:t> </a:t>
            </a:r>
            <a:r>
              <a:rPr lang="en-US" sz="2800" dirty="0" smtClean="0">
                <a:solidFill>
                  <a:srgbClr val="000000"/>
                </a:solidFill>
                <a:effectLst/>
                <a:latin typeface="Times New Roman"/>
                <a:ea typeface="Calibri"/>
              </a:rPr>
              <a:t>is the regular alternation of stressed and unstressed syllables. In connected English speech stressed syllables have a strong tendency to follow each other as nearly as possible at equal intervals of time and the unstressed syllables occupy the time between the stressed syllables. The greater is the number of unstressed syllables the quicker they are pronounced. The phenomenon of rhythm is closely connected with the phonetic nature of stress. </a:t>
            </a:r>
          </a:p>
          <a:p>
            <a:pPr indent="450215" algn="just">
              <a:spcAft>
                <a:spcPts val="0"/>
              </a:spcAft>
            </a:pPr>
            <a:r>
              <a:rPr lang="en-US" sz="2800" dirty="0" smtClean="0">
                <a:solidFill>
                  <a:srgbClr val="000000"/>
                </a:solidFill>
                <a:effectLst/>
                <a:latin typeface="Times New Roman"/>
                <a:ea typeface="Calibri"/>
              </a:rPr>
              <a:t>The basic unit of the rhythmical structure of an utterance is the </a:t>
            </a:r>
            <a:r>
              <a:rPr lang="en-US" sz="2800" b="1" i="1" dirty="0" smtClean="0">
                <a:solidFill>
                  <a:srgbClr val="000000"/>
                </a:solidFill>
                <a:effectLst/>
                <a:latin typeface="Times New Roman"/>
                <a:ea typeface="Calibri"/>
              </a:rPr>
              <a:t>rhythmic group</a:t>
            </a:r>
            <a:r>
              <a:rPr lang="en-US" sz="2800" i="1" dirty="0" smtClean="0">
                <a:solidFill>
                  <a:srgbClr val="000000"/>
                </a:solidFill>
                <a:effectLst/>
                <a:latin typeface="Times New Roman"/>
                <a:ea typeface="Calibri"/>
              </a:rPr>
              <a:t> </a:t>
            </a:r>
            <a:r>
              <a:rPr lang="en-US" sz="2800" dirty="0" smtClean="0">
                <a:solidFill>
                  <a:srgbClr val="000000"/>
                </a:solidFill>
                <a:effectLst/>
                <a:latin typeface="Times New Roman"/>
                <a:ea typeface="Calibri"/>
              </a:rPr>
              <a:t>(a speech segment containing a stressed syllable and unstressed syllables attached to it). A sense group may consist of one or more rhythmic groups. The perception of boundaries between rhythmic groups is associated with the stressed syllables or peaks of prominence. </a:t>
            </a:r>
            <a:endParaRPr lang="ru-RU" sz="2800" dirty="0">
              <a:solidFill>
                <a:srgbClr val="000000"/>
              </a:solidFill>
              <a:effectLst/>
              <a:latin typeface="Calibri"/>
              <a:ea typeface="Calibri"/>
            </a:endParaRPr>
          </a:p>
        </p:txBody>
      </p:sp>
    </p:spTree>
    <p:extLst>
      <p:ext uri="{BB962C8B-B14F-4D97-AF65-F5344CB8AC3E}">
        <p14:creationId xmlns:p14="http://schemas.microsoft.com/office/powerpoint/2010/main" val="25950742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12369"/>
            <a:ext cx="8424936" cy="5078313"/>
          </a:xfrm>
          <a:prstGeom prst="rect">
            <a:avLst/>
          </a:prstGeom>
        </p:spPr>
        <p:txBody>
          <a:bodyPr wrap="square">
            <a:spAutoFit/>
          </a:bodyPr>
          <a:lstStyle/>
          <a:p>
            <a:pPr indent="450215" algn="just">
              <a:spcAft>
                <a:spcPts val="0"/>
              </a:spcAft>
            </a:pPr>
            <a:r>
              <a:rPr lang="en-US" sz="3600" dirty="0" smtClean="0">
                <a:solidFill>
                  <a:srgbClr val="000000"/>
                </a:solidFill>
                <a:effectLst/>
                <a:latin typeface="Times New Roman"/>
                <a:ea typeface="Calibri"/>
              </a:rPr>
              <a:t>Unstressed syllables have a tendency to cling to the preceding stressed syllables – </a:t>
            </a:r>
            <a:r>
              <a:rPr lang="en-US" sz="3600" b="1" i="1" u="sng" dirty="0" smtClean="0">
                <a:solidFill>
                  <a:srgbClr val="000000"/>
                </a:solidFill>
                <a:effectLst/>
                <a:latin typeface="Times New Roman"/>
                <a:ea typeface="Calibri"/>
              </a:rPr>
              <a:t>enclitics</a:t>
            </a:r>
            <a:r>
              <a:rPr lang="en-US" sz="3600" dirty="0" smtClean="0">
                <a:solidFill>
                  <a:srgbClr val="000000"/>
                </a:solidFill>
                <a:effectLst/>
                <a:latin typeface="Times New Roman"/>
                <a:ea typeface="Calibri"/>
              </a:rPr>
              <a:t>, or to the following stressed syllables – </a:t>
            </a:r>
            <a:r>
              <a:rPr lang="en-US" sz="3600" b="1" i="1" u="sng" dirty="0" err="1" smtClean="0">
                <a:solidFill>
                  <a:srgbClr val="000000"/>
                </a:solidFill>
                <a:effectLst/>
                <a:latin typeface="Times New Roman"/>
                <a:ea typeface="Calibri"/>
              </a:rPr>
              <a:t>proclitics</a:t>
            </a:r>
            <a:r>
              <a:rPr lang="en-US" sz="3600" dirty="0" smtClean="0">
                <a:solidFill>
                  <a:srgbClr val="000000"/>
                </a:solidFill>
                <a:effectLst/>
                <a:latin typeface="Times New Roman"/>
                <a:ea typeface="Calibri"/>
              </a:rPr>
              <a:t>. </a:t>
            </a:r>
          </a:p>
          <a:p>
            <a:pPr indent="450215" algn="just">
              <a:spcAft>
                <a:spcPts val="0"/>
              </a:spcAft>
            </a:pPr>
            <a:endParaRPr lang="en-US" sz="3600" dirty="0">
              <a:solidFill>
                <a:srgbClr val="000000"/>
              </a:solidFill>
              <a:latin typeface="Times New Roman"/>
              <a:ea typeface="Calibri"/>
            </a:endParaRPr>
          </a:p>
          <a:p>
            <a:pPr indent="450215" algn="just">
              <a:spcAft>
                <a:spcPts val="0"/>
              </a:spcAft>
            </a:pPr>
            <a:r>
              <a:rPr lang="en-US" sz="3600" dirty="0" smtClean="0">
                <a:solidFill>
                  <a:srgbClr val="000000"/>
                </a:solidFill>
                <a:effectLst/>
                <a:latin typeface="Times New Roman"/>
                <a:ea typeface="Calibri"/>
              </a:rPr>
              <a:t>In English, as a rule, only initial unstressed syllables cling to the following stressed syllable, non-initial unstressed syllables are usually enclitics. </a:t>
            </a:r>
            <a:endParaRPr lang="ru-RU" sz="3600" dirty="0">
              <a:solidFill>
                <a:srgbClr val="000000"/>
              </a:solidFill>
              <a:effectLst/>
              <a:latin typeface="Calibri"/>
              <a:ea typeface="Calibri"/>
            </a:endParaRPr>
          </a:p>
        </p:txBody>
      </p:sp>
    </p:spTree>
    <p:extLst>
      <p:ext uri="{BB962C8B-B14F-4D97-AF65-F5344CB8AC3E}">
        <p14:creationId xmlns:p14="http://schemas.microsoft.com/office/powerpoint/2010/main" val="18090927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566678"/>
            <a:ext cx="8136904" cy="5509200"/>
          </a:xfrm>
          <a:prstGeom prst="rect">
            <a:avLst/>
          </a:prstGeom>
        </p:spPr>
        <p:txBody>
          <a:bodyPr wrap="square">
            <a:spAutoFit/>
          </a:bodyPr>
          <a:lstStyle/>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Rhythm is connected with sentence stress. Under the influence of rhythm words which are normally pronounced with two equally strong stresses may lose one of them, or may have their word stress realized differently. </a:t>
            </a:r>
          </a:p>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The word immediately preceded by a stressed word loses its first stress; the word immediately followed by a stressed word loses its second stress: </a:t>
            </a:r>
            <a:endParaRPr lang="ru-RU" sz="32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ctr">
              <a:spcAft>
                <a:spcPts val="0"/>
              </a:spcAft>
            </a:pP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He is ʹfifteen ʹyears ˎold. </a:t>
            </a:r>
          </a:p>
          <a:p>
            <a:pPr indent="450215" algn="ctr">
              <a:spcAft>
                <a:spcPts val="0"/>
              </a:spcAft>
            </a:pP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He is ʹjust </a:t>
            </a:r>
            <a:r>
              <a:rPr lang="en-US" sz="3200" i="1" dirty="0" err="1" smtClean="0">
                <a:solidFill>
                  <a:srgbClr val="000000"/>
                </a:solidFill>
                <a:effectLst/>
                <a:latin typeface="Times New Roman" panose="02020603050405020304" pitchFamily="18" charset="0"/>
                <a:ea typeface="Calibri"/>
                <a:cs typeface="Times New Roman" panose="02020603050405020304" pitchFamily="18" charset="0"/>
              </a:rPr>
              <a:t>fifˎteen</a:t>
            </a: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 </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42142911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620688"/>
            <a:ext cx="8352928" cy="5078313"/>
          </a:xfrm>
          <a:prstGeom prst="rect">
            <a:avLst/>
          </a:prstGeom>
        </p:spPr>
        <p:txBody>
          <a:bodyPr wrap="square">
            <a:spAutoFit/>
          </a:bodyPr>
          <a:lstStyle/>
          <a:p>
            <a:pPr indent="450215" algn="ctr">
              <a:spcAft>
                <a:spcPts val="0"/>
              </a:spcAft>
            </a:pPr>
            <a:r>
              <a:rPr lang="en-US" sz="3600" b="1" dirty="0" smtClean="0">
                <a:solidFill>
                  <a:srgbClr val="000000"/>
                </a:solidFill>
                <a:effectLst/>
                <a:latin typeface="Times New Roman"/>
                <a:ea typeface="Calibri"/>
              </a:rPr>
              <a:t>5. FUNCTIONS OF INTONATION</a:t>
            </a:r>
          </a:p>
          <a:p>
            <a:pPr indent="450215" algn="just">
              <a:spcAft>
                <a:spcPts val="0"/>
              </a:spcAft>
            </a:pPr>
            <a:r>
              <a:rPr lang="en-US" sz="3200" b="1" dirty="0" smtClean="0">
                <a:solidFill>
                  <a:srgbClr val="000000"/>
                </a:solidFill>
                <a:effectLst/>
                <a:latin typeface="Times New Roman"/>
                <a:ea typeface="Calibri"/>
              </a:rPr>
              <a:t> </a:t>
            </a:r>
            <a:r>
              <a:rPr lang="en-US" sz="3200" dirty="0">
                <a:latin typeface="Times New Roman"/>
                <a:ea typeface="Calibri"/>
              </a:rPr>
              <a:t>T</a:t>
            </a:r>
            <a:r>
              <a:rPr lang="en-US" sz="3200" dirty="0" smtClean="0">
                <a:effectLst/>
                <a:latin typeface="Times New Roman"/>
                <a:ea typeface="Calibri"/>
              </a:rPr>
              <a:t>he basic function of intonation is </a:t>
            </a:r>
            <a:r>
              <a:rPr lang="en-US" sz="3200" i="1" dirty="0" smtClean="0">
                <a:effectLst/>
                <a:latin typeface="Times New Roman"/>
                <a:ea typeface="Calibri"/>
              </a:rPr>
              <a:t>communicative</a:t>
            </a:r>
            <a:r>
              <a:rPr lang="en-US" sz="3200" dirty="0" smtClean="0">
                <a:effectLst/>
                <a:latin typeface="Times New Roman"/>
                <a:ea typeface="Calibri"/>
              </a:rPr>
              <a:t>. It has a great value for expressing ideas and emotions and contributes to mutual understanding between people. One of the aims of communication is the exchange of information between people. The meaning of an utterance derives not only from the grammatical structure and the lexical composition but from variations of intonation as well.</a:t>
            </a:r>
            <a:endParaRPr lang="ru-RU" sz="3200" dirty="0">
              <a:solidFill>
                <a:srgbClr val="000000"/>
              </a:solidFill>
              <a:effectLst/>
              <a:latin typeface="Calibri"/>
              <a:ea typeface="Calibri"/>
            </a:endParaRPr>
          </a:p>
        </p:txBody>
      </p:sp>
    </p:spTree>
    <p:extLst>
      <p:ext uri="{BB962C8B-B14F-4D97-AF65-F5344CB8AC3E}">
        <p14:creationId xmlns:p14="http://schemas.microsoft.com/office/powerpoint/2010/main" val="16187761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04664"/>
            <a:ext cx="8424936" cy="5509200"/>
          </a:xfrm>
          <a:prstGeom prst="rect">
            <a:avLst/>
          </a:prstGeom>
        </p:spPr>
        <p:txBody>
          <a:bodyPr wrap="square">
            <a:spAutoFit/>
          </a:bodyPr>
          <a:lstStyle/>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Other functions of intonation may be regarded as the realization of the communicative function.</a:t>
            </a:r>
          </a:p>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 </a:t>
            </a:r>
            <a:endParaRPr lang="ru-RU" sz="32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Intonation serves to structure the text and thus performs the </a:t>
            </a: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organizing function</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 </a:t>
            </a:r>
          </a:p>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On the one hand, it delimitates the text into smaller units (</a:t>
            </a: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delimitative function</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 on the other hand, it ties smaller units into bigger ones (</a:t>
            </a: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constitutive function</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 </a:t>
            </a:r>
          </a:p>
          <a:p>
            <a:pPr indent="450215" algn="just">
              <a:spcAft>
                <a:spcPts val="0"/>
              </a:spcAft>
            </a:pPr>
            <a:endParaRPr lang="en-US" sz="32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These two processes take place simultaneously. </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40608057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04664"/>
            <a:ext cx="8136904" cy="5509200"/>
          </a:xfrm>
          <a:prstGeom prst="rect">
            <a:avLst/>
          </a:prstGeom>
        </p:spPr>
        <p:txBody>
          <a:bodyPr wrap="square">
            <a:spAutoFit/>
          </a:bodyPr>
          <a:lstStyle/>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Intonation is capable of distinguishing the syntactic (communicative) type of the sentence, thus performing the </a:t>
            </a:r>
            <a:r>
              <a:rPr lang="en-US" sz="3200" b="1" i="1" dirty="0" smtClean="0">
                <a:solidFill>
                  <a:srgbClr val="000000"/>
                </a:solidFill>
                <a:effectLst/>
                <a:latin typeface="Times New Roman" panose="02020603050405020304" pitchFamily="18" charset="0"/>
                <a:ea typeface="Calibri"/>
                <a:cs typeface="Times New Roman" panose="02020603050405020304" pitchFamily="18" charset="0"/>
              </a:rPr>
              <a:t>distinctive</a:t>
            </a: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 </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function. In other words, intonation can indicate whether the utterance is a statement, a question, a command or an exclamation: </a:t>
            </a:r>
            <a:endParaRPr lang="ru-RU" sz="32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ʹWill you ʹstop ˎtalking? </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(command) </a:t>
            </a:r>
            <a:endParaRPr lang="ru-RU" sz="32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ʹWill you ʹstop ˏtalking? </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(request). </a:t>
            </a:r>
            <a:endParaRPr lang="ru-RU" sz="32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It can be seen from these examples that it is the change of the nuclear tone that leads to the change of the syntactic type of the sentence. </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9071349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76672"/>
            <a:ext cx="7992888" cy="5693866"/>
          </a:xfrm>
          <a:prstGeom prst="rect">
            <a:avLst/>
          </a:prstGeom>
        </p:spPr>
        <p:txBody>
          <a:bodyPr wrap="square">
            <a:spAutoFit/>
          </a:bodyPr>
          <a:lstStyle/>
          <a:p>
            <a:pPr indent="450215" algn="just">
              <a:spcAft>
                <a:spcPts val="0"/>
              </a:spcAft>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Intonation helps to express attitudes of the speakers to what is said, to the listener or to the situation. It can convey a wide range of attitudes (</a:t>
            </a:r>
            <a:r>
              <a:rPr lang="en-US" sz="2800" i="1" dirty="0" smtClean="0">
                <a:solidFill>
                  <a:srgbClr val="000000"/>
                </a:solidFill>
                <a:effectLst/>
                <a:latin typeface="Times New Roman" panose="02020603050405020304" pitchFamily="18" charset="0"/>
                <a:ea typeface="Calibri"/>
                <a:cs typeface="Times New Roman" panose="02020603050405020304" pitchFamily="18" charset="0"/>
              </a:rPr>
              <a:t>attitudinal function</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a:t>
            </a:r>
          </a:p>
          <a:p>
            <a:pPr indent="450215" algn="just">
              <a:spcAft>
                <a:spcPts val="0"/>
              </a:spcAft>
            </a:pPr>
            <a:endParaRPr lang="en-US" sz="2800" dirty="0">
              <a:solidFill>
                <a:srgbClr val="000000"/>
              </a:solidFill>
              <a:latin typeface="Times New Roman" panose="02020603050405020304" pitchFamily="18" charset="0"/>
              <a:ea typeface="Calibri"/>
              <a:cs typeface="Times New Roman" panose="02020603050405020304" pitchFamily="18" charset="0"/>
            </a:endParaRPr>
          </a:p>
          <a:p>
            <a:pPr indent="450215" algn="just">
              <a:spcAft>
                <a:spcPts val="0"/>
              </a:spcAft>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When people speak they can sound angry or happy, pleased or surprised, interested or indifferent, and so on. The same sentence can be pronounced in different ways and thus express a variety of attitudinal meanings. </a:t>
            </a:r>
          </a:p>
          <a:p>
            <a:pPr indent="450215" algn="just">
              <a:spcAft>
                <a:spcPts val="0"/>
              </a:spcAft>
            </a:pPr>
            <a:endParaRPr lang="ru-RU" sz="28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800" i="1" dirty="0" smtClean="0">
                <a:solidFill>
                  <a:srgbClr val="000000"/>
                </a:solidFill>
                <a:effectLst/>
                <a:latin typeface="Times New Roman" panose="02020603050405020304" pitchFamily="18" charset="0"/>
                <a:ea typeface="Calibri"/>
                <a:cs typeface="Times New Roman" panose="02020603050405020304" pitchFamily="18" charset="0"/>
              </a:rPr>
              <a:t>When can you do it? – ˎNow. </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(detached, reserved) </a:t>
            </a:r>
            <a:endParaRPr lang="ru-RU" sz="28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800" i="1" dirty="0" smtClean="0">
                <a:solidFill>
                  <a:srgbClr val="000000"/>
                </a:solidFill>
                <a:effectLst/>
                <a:latin typeface="Times New Roman" panose="02020603050405020304" pitchFamily="18" charset="0"/>
                <a:ea typeface="Calibri"/>
                <a:cs typeface="Times New Roman" panose="02020603050405020304" pitchFamily="18" charset="0"/>
              </a:rPr>
              <a:t>When did you finish? – ˋNow. </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(involved) </a:t>
            </a:r>
            <a:endParaRPr lang="ru-RU" sz="28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800" i="1" dirty="0" smtClean="0">
                <a:solidFill>
                  <a:srgbClr val="000000"/>
                </a:solidFill>
                <a:effectLst/>
                <a:latin typeface="Times New Roman" panose="02020603050405020304" pitchFamily="18" charset="0"/>
                <a:ea typeface="Calibri"/>
                <a:cs typeface="Times New Roman" panose="02020603050405020304" pitchFamily="18" charset="0"/>
              </a:rPr>
              <a:t>You are to do it right now. – ̌ Now? </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(astonished) </a:t>
            </a:r>
            <a:endParaRPr lang="ru-RU" sz="2800" dirty="0">
              <a:solidFill>
                <a:srgbClr val="000000"/>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7636341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332656"/>
            <a:ext cx="8856984" cy="6001643"/>
          </a:xfrm>
          <a:prstGeom prst="rect">
            <a:avLst/>
          </a:prstGeom>
        </p:spPr>
        <p:txBody>
          <a:bodyPr wrap="square">
            <a:spAutoFit/>
          </a:bodyPr>
          <a:lstStyle/>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Intonation can also differentiate the actual meaning of the sentence. </a:t>
            </a:r>
          </a:p>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The change of the meaning is achieved by the opposition of nuclear tones: </a:t>
            </a:r>
            <a:endParaRPr lang="ru-RU" sz="32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Have you read the book? – Not ˎonce. </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(the speaker has not read the book) </a:t>
            </a:r>
            <a:endParaRPr lang="ru-RU" sz="32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Have you read the book? – Not ̌once. </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(the book has been read several times) </a:t>
            </a:r>
            <a:endParaRPr lang="ru-RU" sz="32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The change of the meaning can also be the result of the shift of terminal tone: </a:t>
            </a:r>
            <a:endParaRPr lang="ru-RU" sz="32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He’s a ʹFrench ˎteacher. </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(He comes from France.) </a:t>
            </a:r>
            <a:endParaRPr lang="ru-RU" sz="32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He’s a ˎFrench teacher. </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(He teaches French.) </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0097258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35846"/>
            <a:ext cx="8136904" cy="6370975"/>
          </a:xfrm>
          <a:prstGeom prst="rect">
            <a:avLst/>
          </a:prstGeom>
        </p:spPr>
        <p:txBody>
          <a:bodyPr wrap="square">
            <a:spAutoFit/>
          </a:bodyPr>
          <a:lstStyle/>
          <a:p>
            <a:pPr indent="450215" algn="just">
              <a:spcAft>
                <a:spcPts val="0"/>
              </a:spcAft>
            </a:pPr>
            <a:r>
              <a:rPr lang="en-US" sz="2400" b="1" dirty="0" smtClean="0">
                <a:solidFill>
                  <a:srgbClr val="000000"/>
                </a:solidFill>
                <a:effectLst/>
                <a:latin typeface="Times New Roman" panose="02020603050405020304" pitchFamily="18" charset="0"/>
                <a:ea typeface="Calibri"/>
                <a:cs typeface="Times New Roman" panose="02020603050405020304" pitchFamily="18" charset="0"/>
              </a:rPr>
              <a:t>David Crystal</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in </a:t>
            </a:r>
            <a:r>
              <a:rPr lang="en-US" sz="2400" i="1" dirty="0" smtClean="0">
                <a:solidFill>
                  <a:srgbClr val="000000"/>
                </a:solidFill>
                <a:effectLst/>
                <a:latin typeface="Times New Roman" panose="02020603050405020304" pitchFamily="18" charset="0"/>
                <a:ea typeface="Calibri"/>
                <a:cs typeface="Times New Roman" panose="02020603050405020304" pitchFamily="18" charset="0"/>
              </a:rPr>
              <a:t>The Cambridge Encyclopedia of Language</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offers the functions of intonation summarized as follows:</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1. </a:t>
            </a:r>
            <a:r>
              <a:rPr lang="en-US" sz="2400" b="1" dirty="0" smtClean="0">
                <a:solidFill>
                  <a:srgbClr val="000000"/>
                </a:solidFill>
                <a:effectLst/>
                <a:latin typeface="Times New Roman" panose="02020603050405020304" pitchFamily="18" charset="0"/>
                <a:ea typeface="Calibri"/>
                <a:cs typeface="Times New Roman" panose="02020603050405020304" pitchFamily="18" charset="0"/>
              </a:rPr>
              <a:t>Emotional:</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to express a wide range of attitudinal meanings – excitement, boredom, surprise, friendliness, reserve, etc. Here, intonation works along with other prosodic and paralinguistic features to provide the basis of all kinds of vocal emotional expression.</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2. </a:t>
            </a:r>
            <a:r>
              <a:rPr lang="en-US" sz="2400" b="1" dirty="0" smtClean="0">
                <a:solidFill>
                  <a:srgbClr val="000000"/>
                </a:solidFill>
                <a:effectLst/>
                <a:latin typeface="Times New Roman" panose="02020603050405020304" pitchFamily="18" charset="0"/>
                <a:ea typeface="Calibri"/>
                <a:cs typeface="Times New Roman" panose="02020603050405020304" pitchFamily="18" charset="0"/>
              </a:rPr>
              <a:t>Grammatical:</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to mark grammatical contrasts. The identification of such major units as clause and sentence often way pitch contours break up an utterance; and several specific contrasts depends on the, such as question and statement, or positive and negative, may rely on intonation. Many languages make the important conversational distinction between ‘asking’ and ‘telling’ in this way, e.g. </a:t>
            </a:r>
          </a:p>
          <a:p>
            <a:pPr indent="450215" algn="just">
              <a:spcAft>
                <a:spcPts val="0"/>
              </a:spcAft>
            </a:pPr>
            <a:r>
              <a:rPr lang="en-US" sz="2400" i="1" dirty="0" smtClean="0">
                <a:solidFill>
                  <a:srgbClr val="000000"/>
                </a:solidFill>
                <a:effectLst/>
                <a:latin typeface="Times New Roman" panose="02020603050405020304" pitchFamily="18" charset="0"/>
                <a:ea typeface="Calibri"/>
                <a:cs typeface="Times New Roman" panose="02020603050405020304" pitchFamily="18" charset="0"/>
              </a:rPr>
              <a:t>She’s here, isn’t she</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(where a rising pitch is the spoken equivalent of the question mark) vs </a:t>
            </a:r>
            <a:r>
              <a:rPr lang="en-US" sz="2400" i="1" dirty="0" smtClean="0">
                <a:solidFill>
                  <a:srgbClr val="000000"/>
                </a:solidFill>
                <a:effectLst/>
                <a:latin typeface="Times New Roman" panose="02020603050405020304" pitchFamily="18" charset="0"/>
                <a:ea typeface="Calibri"/>
                <a:cs typeface="Times New Roman" panose="02020603050405020304" pitchFamily="18" charset="0"/>
              </a:rPr>
              <a:t>She’s here, isn’t she!</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(where a falling pitch expresses the exclamation mark).</a:t>
            </a:r>
            <a:endParaRPr lang="ru-RU" sz="2400" dirty="0">
              <a:solidFill>
                <a:srgbClr val="000000"/>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5914924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02359"/>
            <a:ext cx="8964488" cy="5693866"/>
          </a:xfrm>
          <a:prstGeom prst="rect">
            <a:avLst/>
          </a:prstGeom>
        </p:spPr>
        <p:txBody>
          <a:bodyPr wrap="square">
            <a:spAutoFit/>
          </a:bodyPr>
          <a:lstStyle/>
          <a:p>
            <a:pPr indent="450215" algn="just">
              <a:spcAft>
                <a:spcPts val="0"/>
              </a:spcAft>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There exist </a:t>
            </a:r>
            <a:r>
              <a:rPr lang="en-US" sz="2800" b="1" i="1" dirty="0" smtClean="0">
                <a:solidFill>
                  <a:srgbClr val="000000"/>
                </a:solidFill>
                <a:effectLst/>
                <a:latin typeface="Times New Roman" panose="02020603050405020304" pitchFamily="18" charset="0"/>
                <a:ea typeface="Calibri"/>
                <a:cs typeface="Times New Roman" panose="02020603050405020304" pitchFamily="18" charset="0"/>
              </a:rPr>
              <a:t>different approaches to the description of intonation</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and </a:t>
            </a:r>
            <a:r>
              <a:rPr lang="en-US" sz="2800" b="1" i="1" dirty="0" smtClean="0">
                <a:solidFill>
                  <a:srgbClr val="000000"/>
                </a:solidFill>
                <a:effectLst/>
                <a:latin typeface="Times New Roman" panose="02020603050405020304" pitchFamily="18" charset="0"/>
                <a:ea typeface="Calibri"/>
                <a:cs typeface="Times New Roman" panose="02020603050405020304" pitchFamily="18" charset="0"/>
              </a:rPr>
              <a:t>different definitions </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of this phenomenon. </a:t>
            </a:r>
            <a:endParaRPr lang="ru-RU" sz="2800" dirty="0" smtClean="0">
              <a:solidFill>
                <a:srgbClr val="000000"/>
              </a:solidFill>
              <a:effectLst/>
              <a:latin typeface="Times New Roman" panose="02020603050405020304" pitchFamily="18" charset="0"/>
              <a:ea typeface="Calibri"/>
              <a:cs typeface="Times New Roman" panose="02020603050405020304" pitchFamily="18" charset="0"/>
            </a:endParaRPr>
          </a:p>
          <a:p>
            <a:pPr marL="457200" indent="-457200" algn="just">
              <a:spcAft>
                <a:spcPts val="0"/>
              </a:spcAft>
              <a:buFont typeface="Wingdings" panose="05000000000000000000" pitchFamily="2" charset="2"/>
              <a:buChar char="v"/>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Intonation on the perception level is defined as a complex, formed by significant variations of </a:t>
            </a:r>
            <a:r>
              <a:rPr lang="en-US" sz="2800" i="1" dirty="0" smtClean="0">
                <a:solidFill>
                  <a:srgbClr val="000000"/>
                </a:solidFill>
                <a:effectLst/>
                <a:latin typeface="Times New Roman" panose="02020603050405020304" pitchFamily="18" charset="0"/>
                <a:ea typeface="Calibri"/>
                <a:cs typeface="Times New Roman" panose="02020603050405020304" pitchFamily="18" charset="0"/>
              </a:rPr>
              <a:t>pitch, loudness and tempo </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(the rate of speech an </a:t>
            </a:r>
            <a:r>
              <a:rPr lang="en-US" sz="2800" dirty="0" err="1" smtClean="0">
                <a:solidFill>
                  <a:srgbClr val="000000"/>
                </a:solidFill>
                <a:effectLst/>
                <a:latin typeface="Times New Roman" panose="02020603050405020304" pitchFamily="18" charset="0"/>
                <a:ea typeface="Calibri"/>
                <a:cs typeface="Times New Roman" panose="02020603050405020304" pitchFamily="18" charset="0"/>
              </a:rPr>
              <a:t>pausation</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closely related. </a:t>
            </a:r>
          </a:p>
          <a:p>
            <a:pPr marL="457200" indent="-457200" algn="just">
              <a:spcAft>
                <a:spcPts val="0"/>
              </a:spcAft>
              <a:buFont typeface="Wingdings" panose="05000000000000000000" pitchFamily="2" charset="2"/>
              <a:buChar char="v"/>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There are definitions that also include timbre, which is sometimes regarded as the fourth component of intonation by some linguists (it shows the speaker’s emotions, such as joy, sadness, irony, anger, indignation, etc.). </a:t>
            </a:r>
            <a:endParaRPr lang="ru-RU" sz="2800" dirty="0" smtClean="0">
              <a:solidFill>
                <a:srgbClr val="000000"/>
              </a:solidFill>
              <a:effectLst/>
              <a:latin typeface="Times New Roman" panose="02020603050405020304" pitchFamily="18" charset="0"/>
              <a:ea typeface="Calibri"/>
              <a:cs typeface="Times New Roman" panose="02020603050405020304" pitchFamily="18" charset="0"/>
            </a:endParaRPr>
          </a:p>
          <a:p>
            <a:pPr marL="457200" indent="-457200" algn="just">
              <a:spcAft>
                <a:spcPts val="0"/>
              </a:spcAft>
              <a:buFont typeface="Wingdings" panose="05000000000000000000" pitchFamily="2" charset="2"/>
              <a:buChar char="v"/>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In the British and American tradition intonation is restricted to the pitch (tone) changes only. Intonation is identified with pitch movements (melody), because pitch has the greatest linguistic value. </a:t>
            </a:r>
            <a:endParaRPr lang="ru-RU" sz="2800" dirty="0">
              <a:solidFill>
                <a:srgbClr val="000000"/>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1541493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35846"/>
            <a:ext cx="8352928" cy="6001643"/>
          </a:xfrm>
          <a:prstGeom prst="rect">
            <a:avLst/>
          </a:prstGeom>
        </p:spPr>
        <p:txBody>
          <a:bodyPr wrap="square">
            <a:spAutoFit/>
          </a:bodyPr>
          <a:lstStyle/>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3. </a:t>
            </a:r>
            <a:r>
              <a:rPr lang="en-US" sz="2400" b="1" dirty="0" smtClean="0">
                <a:solidFill>
                  <a:srgbClr val="000000"/>
                </a:solidFill>
                <a:effectLst/>
                <a:latin typeface="Times New Roman" panose="02020603050405020304" pitchFamily="18" charset="0"/>
                <a:ea typeface="Calibri"/>
                <a:cs typeface="Times New Roman" panose="02020603050405020304" pitchFamily="18" charset="0"/>
              </a:rPr>
              <a:t>Information structure: </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To convey what is new and what is already known in the meaning of an utterance – what is referred to as the ‘information structure’ of the utterance. If someone says </a:t>
            </a:r>
            <a:r>
              <a:rPr lang="en-US" sz="2400" i="1" dirty="0" smtClean="0">
                <a:solidFill>
                  <a:srgbClr val="000000"/>
                </a:solidFill>
                <a:effectLst/>
                <a:latin typeface="Times New Roman" panose="02020603050405020304" pitchFamily="18" charset="0"/>
                <a:ea typeface="Calibri"/>
                <a:cs typeface="Times New Roman" panose="02020603050405020304" pitchFamily="18" charset="0"/>
              </a:rPr>
              <a:t>I saw a BLUE car,</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with maximum </a:t>
            </a:r>
            <a:r>
              <a:rPr lang="en-US" sz="2400" dirty="0" err="1" smtClean="0">
                <a:solidFill>
                  <a:srgbClr val="000000"/>
                </a:solidFill>
                <a:effectLst/>
                <a:latin typeface="Times New Roman" panose="02020603050405020304" pitchFamily="18" charset="0"/>
                <a:ea typeface="Calibri"/>
                <a:cs typeface="Times New Roman" panose="02020603050405020304" pitchFamily="18" charset="0"/>
              </a:rPr>
              <a:t>intonational</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prominence on </a:t>
            </a:r>
            <a:r>
              <a:rPr lang="en-US" sz="2400" i="1" dirty="0" smtClean="0">
                <a:solidFill>
                  <a:srgbClr val="000000"/>
                </a:solidFill>
                <a:effectLst/>
                <a:latin typeface="Times New Roman" panose="02020603050405020304" pitchFamily="18" charset="0"/>
                <a:ea typeface="Calibri"/>
                <a:cs typeface="Times New Roman" panose="02020603050405020304" pitchFamily="18" charset="0"/>
              </a:rPr>
              <a:t>blue</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this presupposes that someone has previously asked about the </a:t>
            </a:r>
            <a:r>
              <a:rPr lang="en-US" sz="2400" dirty="0" err="1" smtClean="0">
                <a:solidFill>
                  <a:srgbClr val="000000"/>
                </a:solidFill>
                <a:effectLst/>
                <a:latin typeface="Times New Roman" panose="02020603050405020304" pitchFamily="18" charset="0"/>
                <a:ea typeface="Calibri"/>
                <a:cs typeface="Times New Roman" panose="02020603050405020304" pitchFamily="18" charset="0"/>
              </a:rPr>
              <a:t>colour</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whereas if the emphasis is on </a:t>
            </a:r>
            <a:r>
              <a:rPr lang="en-US" sz="2400" i="1" dirty="0" smtClean="0">
                <a:solidFill>
                  <a:srgbClr val="000000"/>
                </a:solidFill>
                <a:effectLst/>
                <a:latin typeface="Times New Roman" panose="02020603050405020304" pitchFamily="18" charset="0"/>
                <a:ea typeface="Calibri"/>
                <a:cs typeface="Times New Roman" panose="02020603050405020304" pitchFamily="18" charset="0"/>
              </a:rPr>
              <a:t>I</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it presupposes a previous question about which person is involved. It would be very odd for someone to ask </a:t>
            </a:r>
            <a:r>
              <a:rPr lang="en-US" sz="2400" i="1" dirty="0" smtClean="0">
                <a:solidFill>
                  <a:srgbClr val="000000"/>
                </a:solidFill>
                <a:effectLst/>
                <a:latin typeface="Times New Roman" panose="02020603050405020304" pitchFamily="18" charset="0"/>
                <a:ea typeface="Calibri"/>
                <a:cs typeface="Times New Roman" panose="02020603050405020304" pitchFamily="18" charset="0"/>
              </a:rPr>
              <a:t>Who saw a blue car!, </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and for the reply to be: </a:t>
            </a:r>
            <a:r>
              <a:rPr lang="en-US" sz="2400" i="1" dirty="0" smtClean="0">
                <a:solidFill>
                  <a:srgbClr val="000000"/>
                </a:solidFill>
                <a:effectLst/>
                <a:latin typeface="Times New Roman" panose="02020603050405020304" pitchFamily="18" charset="0"/>
                <a:ea typeface="Calibri"/>
                <a:cs typeface="Times New Roman" panose="02020603050405020304" pitchFamily="18" charset="0"/>
              </a:rPr>
              <a:t>I saw a BLUE car!</a:t>
            </a:r>
            <a:endParaRPr lang="ru-RU" sz="2400" i="1"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4. </a:t>
            </a:r>
            <a:r>
              <a:rPr lang="en-US" sz="2400" b="1" dirty="0" smtClean="0">
                <a:solidFill>
                  <a:srgbClr val="000000"/>
                </a:solidFill>
                <a:effectLst/>
                <a:latin typeface="Times New Roman" panose="02020603050405020304" pitchFamily="18" charset="0"/>
                <a:ea typeface="Calibri"/>
                <a:cs typeface="Times New Roman" panose="02020603050405020304" pitchFamily="18" charset="0"/>
              </a:rPr>
              <a:t>Textual:</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to construct larger than an utterance stretches of discourse. Prosodic coherence is well illustrated in the way paragraphs of information are given a distinctive melodic shape, e.g. in radio news-reading. As the news-reader moves from one item of news to the next, the pitch level jumps up, then gradually descends, until by the end of the item the voice reaches a relatively low level.</a:t>
            </a:r>
            <a:endParaRPr lang="ru-RU" sz="2400" dirty="0">
              <a:solidFill>
                <a:srgbClr val="000000"/>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0451480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76672"/>
            <a:ext cx="8064896" cy="5509200"/>
          </a:xfrm>
          <a:prstGeom prst="rect">
            <a:avLst/>
          </a:prstGeom>
        </p:spPr>
        <p:txBody>
          <a:bodyPr wrap="square">
            <a:spAutoFit/>
          </a:bodyPr>
          <a:lstStyle/>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5. </a:t>
            </a:r>
            <a:r>
              <a:rPr lang="en-US" sz="3200" b="1" dirty="0" smtClean="0">
                <a:solidFill>
                  <a:srgbClr val="000000"/>
                </a:solidFill>
                <a:effectLst/>
                <a:latin typeface="Times New Roman" panose="02020603050405020304" pitchFamily="18" charset="0"/>
                <a:ea typeface="Calibri"/>
                <a:cs typeface="Times New Roman" panose="02020603050405020304" pitchFamily="18" charset="0"/>
              </a:rPr>
              <a:t>Psychological:</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 to organize language into units that are more easily perceived and memorized. Learning a long sequence of numbers, for example, proves easier if the sequence is divided into rhythmical ‘chunks’.</a:t>
            </a:r>
          </a:p>
          <a:p>
            <a:pPr indent="450215" algn="just">
              <a:spcAft>
                <a:spcPts val="0"/>
              </a:spcAft>
            </a:pPr>
            <a:endParaRPr lang="ru-RU" sz="32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6. </a:t>
            </a:r>
            <a:r>
              <a:rPr lang="en-US" sz="3200" b="1" dirty="0" smtClean="0">
                <a:solidFill>
                  <a:srgbClr val="000000"/>
                </a:solidFill>
                <a:effectLst/>
                <a:latin typeface="Times New Roman" panose="02020603050405020304" pitchFamily="18" charset="0"/>
                <a:ea typeface="Calibri"/>
                <a:cs typeface="Times New Roman" panose="02020603050405020304" pitchFamily="18" charset="0"/>
              </a:rPr>
              <a:t>Indexica</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l: to serve as markers of personal identity – an ‘indexical’ function. In particular, they help to identify people as belonging to different social groups and occupations (such as preachers, street vendors, army sergeants).</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8880472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38975"/>
            <a:ext cx="8856984" cy="6309420"/>
          </a:xfrm>
          <a:prstGeom prst="rect">
            <a:avLst/>
          </a:prstGeom>
        </p:spPr>
        <p:txBody>
          <a:bodyPr wrap="square">
            <a:spAutoFit/>
          </a:bodyPr>
          <a:lstStyle/>
          <a:p>
            <a:pPr indent="450215" algn="just">
              <a:spcAft>
                <a:spcPts val="0"/>
              </a:spcAft>
            </a:pPr>
            <a:r>
              <a:rPr lang="en-US" sz="2400" b="1" dirty="0" smtClean="0">
                <a:solidFill>
                  <a:srgbClr val="000000"/>
                </a:solidFill>
                <a:effectLst/>
                <a:latin typeface="Times New Roman" panose="02020603050405020304" pitchFamily="18" charset="0"/>
                <a:ea typeface="Calibri"/>
                <a:cs typeface="Times New Roman" panose="02020603050405020304" pitchFamily="18" charset="0"/>
              </a:rPr>
              <a:t>Peter Roach</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a:t>
            </a: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summarizes the following functions of intonation most of which are, on a closer look, overlapping with the above given ones:</a:t>
            </a:r>
          </a:p>
          <a:p>
            <a:pPr indent="450215" algn="just">
              <a:spcAft>
                <a:spcPts val="0"/>
              </a:spcAft>
            </a:pPr>
            <a:endParaRPr lang="en-US" sz="2000" dirty="0">
              <a:solidFill>
                <a:srgbClr val="000000"/>
              </a:solidFill>
              <a:latin typeface="Times New Roman" panose="02020603050405020304" pitchFamily="18" charset="0"/>
              <a:ea typeface="Calibri"/>
              <a:cs typeface="Times New Roman" panose="02020603050405020304" pitchFamily="18" charset="0"/>
            </a:endParaRPr>
          </a:p>
          <a:p>
            <a:pPr indent="450215" algn="just">
              <a:spcAft>
                <a:spcPts val="0"/>
              </a:spcAft>
            </a:pPr>
            <a:r>
              <a:rPr lang="en-US" sz="2000" b="1" dirty="0" smtClean="0">
                <a:solidFill>
                  <a:srgbClr val="000000"/>
                </a:solidFill>
                <a:effectLst/>
                <a:latin typeface="Times New Roman" panose="02020603050405020304" pitchFamily="18" charset="0"/>
                <a:ea typeface="Calibri"/>
                <a:cs typeface="Times New Roman" panose="02020603050405020304" pitchFamily="18" charset="0"/>
              </a:rPr>
              <a:t>1.</a:t>
            </a: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 </a:t>
            </a:r>
            <a:r>
              <a:rPr lang="en-US" sz="2000" b="1" dirty="0" smtClean="0">
                <a:solidFill>
                  <a:srgbClr val="000000"/>
                </a:solidFill>
                <a:effectLst/>
                <a:latin typeface="Times New Roman" panose="02020603050405020304" pitchFamily="18" charset="0"/>
                <a:ea typeface="Calibri"/>
                <a:cs typeface="Times New Roman" panose="02020603050405020304" pitchFamily="18" charset="0"/>
              </a:rPr>
              <a:t>Attitudin</a:t>
            </a: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al: intonation enables us to express emotions and attitudes as we speak, and this adds a special kind of 'meaning' to spoken language.</a:t>
            </a:r>
          </a:p>
          <a:p>
            <a:pPr algn="just">
              <a:spcAft>
                <a:spcPts val="0"/>
              </a:spcAft>
            </a:pPr>
            <a:endParaRPr lang="ru-RU" sz="20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000" b="1" dirty="0" smtClean="0">
                <a:solidFill>
                  <a:srgbClr val="000000"/>
                </a:solidFill>
                <a:effectLst/>
                <a:latin typeface="Times New Roman" panose="02020603050405020304" pitchFamily="18" charset="0"/>
                <a:ea typeface="Calibri"/>
                <a:cs typeface="Times New Roman" panose="02020603050405020304" pitchFamily="18" charset="0"/>
              </a:rPr>
              <a:t>2.</a:t>
            </a: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 </a:t>
            </a:r>
            <a:r>
              <a:rPr lang="en-US" sz="2000" b="1" dirty="0" smtClean="0">
                <a:solidFill>
                  <a:srgbClr val="000000"/>
                </a:solidFill>
                <a:effectLst/>
                <a:latin typeface="Times New Roman" panose="02020603050405020304" pitchFamily="18" charset="0"/>
                <a:ea typeface="Calibri"/>
                <a:cs typeface="Times New Roman" panose="02020603050405020304" pitchFamily="18" charset="0"/>
              </a:rPr>
              <a:t>Accentu</a:t>
            </a: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al: intonation helps to produce the effect of prominence on syllables that need to be perceived as stressed, and in particular the placing of tonic stress on a particular syllable marks out the word to which it belongs as the most important in a tone unit.</a:t>
            </a:r>
          </a:p>
          <a:p>
            <a:pPr indent="450215" algn="just">
              <a:spcAft>
                <a:spcPts val="0"/>
              </a:spcAft>
            </a:pPr>
            <a:endParaRPr lang="ru-RU" sz="20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000" b="1" dirty="0" smtClean="0">
                <a:solidFill>
                  <a:srgbClr val="000000"/>
                </a:solidFill>
                <a:effectLst/>
                <a:latin typeface="Times New Roman" panose="02020603050405020304" pitchFamily="18" charset="0"/>
                <a:ea typeface="Calibri"/>
                <a:cs typeface="Times New Roman" panose="02020603050405020304" pitchFamily="18" charset="0"/>
              </a:rPr>
              <a:t>3. Grammatical</a:t>
            </a: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 the listener is better able to recognize the grammar and the </a:t>
            </a:r>
            <a:r>
              <a:rPr lang="en-US" sz="2000" dirty="0" err="1" smtClean="0">
                <a:solidFill>
                  <a:srgbClr val="000000"/>
                </a:solidFill>
                <a:effectLst/>
                <a:latin typeface="Times New Roman" panose="02020603050405020304" pitchFamily="18" charset="0"/>
                <a:ea typeface="Calibri"/>
                <a:cs typeface="Times New Roman" panose="02020603050405020304" pitchFamily="18" charset="0"/>
              </a:rPr>
              <a:t>synctactic</a:t>
            </a: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 structure of what is being said by using the information contained in the intonation: for example, such things as the placement of boundaries between phrases, clauses and statements and the use of grammatical subordination may be indicated.</a:t>
            </a:r>
          </a:p>
          <a:p>
            <a:pPr indent="450215" algn="just">
              <a:spcAft>
                <a:spcPts val="0"/>
              </a:spcAft>
            </a:pPr>
            <a:endParaRPr lang="ru-RU" sz="2000" b="1"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000" b="1" dirty="0" smtClean="0">
                <a:solidFill>
                  <a:srgbClr val="000000"/>
                </a:solidFill>
                <a:effectLst/>
                <a:latin typeface="Times New Roman" panose="02020603050405020304" pitchFamily="18" charset="0"/>
                <a:ea typeface="Calibri"/>
                <a:cs typeface="Times New Roman" panose="02020603050405020304" pitchFamily="18" charset="0"/>
              </a:rPr>
              <a:t>4. Discourse:</a:t>
            </a: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 intonation can signal to the listener what is to be taken as NEW information and what is already GIVEN, can suggest when the speaker is indicating some sort of contrast or link with material in another tone-unit and, in conversation, can convey to the listener what kind of response is expected.</a:t>
            </a:r>
            <a:endParaRPr lang="ru-RU" sz="2000" dirty="0">
              <a:solidFill>
                <a:srgbClr val="000000"/>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8282744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404664"/>
            <a:ext cx="8784976" cy="6278642"/>
          </a:xfrm>
          <a:prstGeom prst="rect">
            <a:avLst/>
          </a:prstGeom>
        </p:spPr>
        <p:txBody>
          <a:bodyPr wrap="square">
            <a:spAutoFit/>
          </a:bodyPr>
          <a:lstStyle/>
          <a:p>
            <a:r>
              <a:rPr lang="en-US" sz="2000" dirty="0" smtClean="0">
                <a:latin typeface="Times New Roman" panose="02020603050405020304" pitchFamily="18" charset="0"/>
                <a:ea typeface="Calibri"/>
                <a:cs typeface="Times New Roman" panose="02020603050405020304" pitchFamily="18" charset="0"/>
              </a:rPr>
              <a:t>According to </a:t>
            </a:r>
            <a:r>
              <a:rPr lang="en-US" sz="2400" b="1" dirty="0" err="1" smtClean="0">
                <a:latin typeface="Times New Roman" panose="02020603050405020304" pitchFamily="18" charset="0"/>
                <a:ea typeface="Calibri"/>
                <a:cs typeface="Times New Roman" panose="02020603050405020304" pitchFamily="18" charset="0"/>
              </a:rPr>
              <a:t>Sokolova</a:t>
            </a:r>
            <a:r>
              <a:rPr lang="en-US" sz="2400" b="1" dirty="0" smtClean="0">
                <a:latin typeface="Times New Roman" panose="02020603050405020304" pitchFamily="18" charset="0"/>
                <a:ea typeface="Calibri"/>
                <a:cs typeface="Times New Roman" panose="02020603050405020304" pitchFamily="18" charset="0"/>
              </a:rPr>
              <a:t> M.</a:t>
            </a:r>
            <a:r>
              <a:rPr lang="en-US" sz="2000" dirty="0" smtClean="0">
                <a:latin typeface="Times New Roman" panose="02020603050405020304" pitchFamily="18" charset="0"/>
                <a:ea typeface="Calibri"/>
                <a:cs typeface="Times New Roman" panose="02020603050405020304" pitchFamily="18" charset="0"/>
              </a:rPr>
              <a:t> t</a:t>
            </a:r>
            <a:r>
              <a:rPr lang="en-US" sz="2000" dirty="0" smtClean="0">
                <a:effectLst/>
                <a:latin typeface="Times New Roman" panose="02020603050405020304" pitchFamily="18" charset="0"/>
                <a:ea typeface="Calibri"/>
                <a:cs typeface="Times New Roman" panose="02020603050405020304" pitchFamily="18" charset="0"/>
              </a:rPr>
              <a:t>he communicative function of intonation is realized in various ways which can be grouped under five general headings:</a:t>
            </a:r>
          </a:p>
          <a:p>
            <a:r>
              <a:rPr lang="en-US" sz="2000" dirty="0" smtClean="0">
                <a:effectLst/>
                <a:latin typeface="Times New Roman" panose="02020603050405020304" pitchFamily="18" charset="0"/>
                <a:ea typeface="Calibri"/>
                <a:cs typeface="Times New Roman" panose="02020603050405020304" pitchFamily="18" charset="0"/>
              </a:rPr>
              <a:t> </a:t>
            </a:r>
          </a:p>
          <a:p>
            <a:pPr indent="450215" algn="just">
              <a:spcAft>
                <a:spcPts val="0"/>
              </a:spcAft>
            </a:pP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Intonation serves (1) to structure the information content of a textual unit so as to show which information is new or cannot be taken for granted, as against information which the listener is assumed to possess or to be able to acquire from the context, that is given information; (2) to determine the speech function of a phrase, i.e. to indicate whether it is intended as a statement, question, command, etc.; </a:t>
            </a:r>
            <a:r>
              <a:rPr lang="en-US" sz="2000" dirty="0" smtClean="0">
                <a:solidFill>
                  <a:srgbClr val="000000"/>
                </a:solidFill>
                <a:latin typeface="Times New Roman" panose="02020603050405020304" pitchFamily="18" charset="0"/>
                <a:ea typeface="Calibri"/>
                <a:cs typeface="Times New Roman" panose="02020603050405020304" pitchFamily="18" charset="0"/>
              </a:rPr>
              <a:t>(3) </a:t>
            </a: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to convey </a:t>
            </a:r>
            <a:r>
              <a:rPr lang="en-US" sz="2000" dirty="0" err="1" smtClean="0">
                <a:solidFill>
                  <a:srgbClr val="000000"/>
                </a:solidFill>
                <a:effectLst/>
                <a:latin typeface="Times New Roman" panose="02020603050405020304" pitchFamily="18" charset="0"/>
                <a:ea typeface="Calibri"/>
                <a:cs typeface="Times New Roman" panose="02020603050405020304" pitchFamily="18" charset="0"/>
              </a:rPr>
              <a:t>connotational</a:t>
            </a: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 meanings of "attitude" such as surprise, annoyance, enthusiasm, involvement, etc. This can include whether meaning are intended, over and above the meanings conveyed by the lexical items and the grammatical structure; </a:t>
            </a:r>
            <a:r>
              <a:rPr lang="en-US" sz="2000" dirty="0" smtClean="0">
                <a:solidFill>
                  <a:srgbClr val="000000"/>
                </a:solidFill>
                <a:latin typeface="Times New Roman" panose="02020603050405020304" pitchFamily="18" charset="0"/>
                <a:ea typeface="Calibri"/>
                <a:cs typeface="Times New Roman" panose="02020603050405020304" pitchFamily="18" charset="0"/>
              </a:rPr>
              <a:t>(4) </a:t>
            </a: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to structure a text, intonation is an organizing mechanism: on the one hand, it delimitates texts into smaller units, i.e. phonetic passages, phrases and intonation groups, on the other hand, it integrates these smaller constituents forming a complete text; </a:t>
            </a:r>
            <a:r>
              <a:rPr lang="en-US" sz="2000" dirty="0" smtClean="0">
                <a:solidFill>
                  <a:srgbClr val="000000"/>
                </a:solidFill>
                <a:latin typeface="Times New Roman" panose="02020603050405020304" pitchFamily="18" charset="0"/>
                <a:ea typeface="Calibri"/>
                <a:cs typeface="Times New Roman" panose="02020603050405020304" pitchFamily="18" charset="0"/>
              </a:rPr>
              <a:t>(5) </a:t>
            </a: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to differentiate the meaning of textual units (i.e. intonation groups, phrases and sometimes phonetic passages) of the same grammatical structure and the same lexical composition, which is the distinctive or phonological function of intonation; </a:t>
            </a:r>
            <a:r>
              <a:rPr lang="en-US" sz="2000" dirty="0" smtClean="0">
                <a:solidFill>
                  <a:srgbClr val="000000"/>
                </a:solidFill>
                <a:latin typeface="Times New Roman" panose="02020603050405020304" pitchFamily="18" charset="0"/>
                <a:ea typeface="Calibri"/>
                <a:cs typeface="Times New Roman" panose="02020603050405020304" pitchFamily="18" charset="0"/>
              </a:rPr>
              <a:t>(6) </a:t>
            </a: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to characterize a particular style or variety of oral speech which may be called the stylistic function.  </a:t>
            </a:r>
            <a:endParaRPr lang="ru-RU" sz="2000" dirty="0" smtClean="0">
              <a:solidFill>
                <a:srgbClr val="000000"/>
              </a:solidFill>
              <a:effectLst/>
              <a:latin typeface="Times New Roman" panose="02020603050405020304" pitchFamily="18" charset="0"/>
              <a:ea typeface="Calibri"/>
              <a:cs typeface="Times New Roman" panose="02020603050405020304" pitchFamily="18" charset="0"/>
            </a:endParaRPr>
          </a:p>
          <a:p>
            <a:endParaRPr lang="ru-RU" dirty="0"/>
          </a:p>
        </p:txBody>
      </p:sp>
    </p:spTree>
    <p:extLst>
      <p:ext uri="{BB962C8B-B14F-4D97-AF65-F5344CB8AC3E}">
        <p14:creationId xmlns:p14="http://schemas.microsoft.com/office/powerpoint/2010/main" val="18293542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7007" y="27856"/>
            <a:ext cx="8928992" cy="6740307"/>
          </a:xfrm>
          <a:prstGeom prst="rect">
            <a:avLst/>
          </a:prstGeom>
        </p:spPr>
        <p:txBody>
          <a:bodyPr wrap="square">
            <a:spAutoFit/>
          </a:bodyPr>
          <a:lstStyle/>
          <a:p>
            <a:pPr algn="just"/>
            <a:r>
              <a:rPr lang="en-US" sz="2400" dirty="0" smtClean="0">
                <a:effectLst/>
                <a:latin typeface="Times New Roman"/>
                <a:ea typeface="Calibri"/>
              </a:rPr>
              <a:t>There is no general agreement about either the number or the headings of the functions of intonation. </a:t>
            </a:r>
          </a:p>
          <a:p>
            <a:pPr algn="just"/>
            <a:r>
              <a:rPr lang="en-US" sz="2400" b="1" dirty="0" smtClean="0">
                <a:effectLst/>
                <a:latin typeface="Times New Roman"/>
                <a:ea typeface="Calibri"/>
              </a:rPr>
              <a:t>Joseph Desmond O'Connor and Gordon Frederick Arnold</a:t>
            </a:r>
            <a:r>
              <a:rPr lang="en-US" sz="2400" dirty="0" smtClean="0">
                <a:effectLst/>
                <a:latin typeface="Times New Roman"/>
                <a:ea typeface="Calibri"/>
              </a:rPr>
              <a:t> assert that a major function of intonation is to express the speaker's attitude to the situation he is placed in, and they attach these meanings not to pre-head, head and nucleus separately, but to each of ten "tone-unit types" as they combine with each of four sentence types, statement, question, command and exclamation. </a:t>
            </a:r>
            <a:r>
              <a:rPr lang="en-US" sz="2400" b="1" dirty="0" smtClean="0">
                <a:effectLst/>
                <a:latin typeface="Times New Roman"/>
                <a:ea typeface="Calibri"/>
              </a:rPr>
              <a:t>Michael Halliday</a:t>
            </a:r>
            <a:r>
              <a:rPr lang="en-US" sz="2400" dirty="0" smtClean="0">
                <a:effectLst/>
                <a:latin typeface="Times New Roman"/>
                <a:ea typeface="Calibri"/>
              </a:rPr>
              <a:t> supposes that English intonation contrasts are grammatical. He argues first that there is a neutral or unmarked tone choice and then explains all other choices as meaningful by contrast. Thus if one takes the statement </a:t>
            </a:r>
            <a:r>
              <a:rPr lang="en-US" sz="2400" i="1" dirty="0" smtClean="0">
                <a:effectLst/>
                <a:latin typeface="Times New Roman"/>
                <a:ea typeface="Calibri"/>
              </a:rPr>
              <a:t>I don't know</a:t>
            </a:r>
            <a:r>
              <a:rPr lang="en-US" sz="2400" dirty="0" smtClean="0">
                <a:effectLst/>
                <a:latin typeface="Times New Roman"/>
                <a:ea typeface="Calibri"/>
              </a:rPr>
              <a:t> the suggested </a:t>
            </a:r>
            <a:r>
              <a:rPr lang="en-US" sz="2400" dirty="0" err="1" smtClean="0">
                <a:effectLst/>
                <a:latin typeface="Times New Roman"/>
                <a:ea typeface="Calibri"/>
              </a:rPr>
              <a:t>intonational</a:t>
            </a:r>
            <a:r>
              <a:rPr lang="en-US" sz="2400" dirty="0" smtClean="0">
                <a:effectLst/>
                <a:latin typeface="Times New Roman"/>
                <a:ea typeface="Calibri"/>
              </a:rPr>
              <a:t> meanings are: Low Fall  –  neutral Low Rise  –  non-committal High Rise  –  contradictory Fall-Rise  –  with reservation Rise-Fall  –  with commitment </a:t>
            </a:r>
          </a:p>
          <a:p>
            <a:pPr algn="just"/>
            <a:r>
              <a:rPr lang="en-US" sz="2400" dirty="0" smtClean="0">
                <a:effectLst/>
                <a:latin typeface="Times New Roman"/>
                <a:ea typeface="Calibri"/>
              </a:rPr>
              <a:t>Unlike </a:t>
            </a:r>
            <a:r>
              <a:rPr lang="en-US" sz="2400" b="1" dirty="0" smtClean="0">
                <a:effectLst/>
                <a:latin typeface="Times New Roman"/>
                <a:ea typeface="Calibri"/>
              </a:rPr>
              <a:t>Joseph Desmond O'Connor and Gordon Frederick Arnold</a:t>
            </a:r>
            <a:r>
              <a:rPr lang="en-US" sz="2400" dirty="0" smtClean="0">
                <a:effectLst/>
                <a:latin typeface="Times New Roman"/>
                <a:ea typeface="Calibri"/>
              </a:rPr>
              <a:t>, </a:t>
            </a:r>
            <a:r>
              <a:rPr lang="en-US" sz="2400" b="1" dirty="0" smtClean="0">
                <a:effectLst/>
                <a:latin typeface="Times New Roman"/>
                <a:ea typeface="Calibri"/>
              </a:rPr>
              <a:t>Michael Halliday</a:t>
            </a:r>
            <a:r>
              <a:rPr lang="en-US" sz="2400" dirty="0" smtClean="0">
                <a:effectLst/>
                <a:latin typeface="Times New Roman"/>
                <a:ea typeface="Calibri"/>
              </a:rPr>
              <a:t> attributes separate significance to the pre-nuclear choices, again taking one choice as neutral and the other(s) as meaningful by contrast. </a:t>
            </a:r>
            <a:endParaRPr lang="ru-RU" sz="2400" dirty="0"/>
          </a:p>
        </p:txBody>
      </p:sp>
    </p:spTree>
    <p:extLst>
      <p:ext uri="{BB962C8B-B14F-4D97-AF65-F5344CB8AC3E}">
        <p14:creationId xmlns:p14="http://schemas.microsoft.com/office/powerpoint/2010/main" val="12195673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88640"/>
            <a:ext cx="8856984" cy="6370975"/>
          </a:xfrm>
          <a:prstGeom prst="rect">
            <a:avLst/>
          </a:prstGeom>
        </p:spPr>
        <p:txBody>
          <a:bodyPr wrap="square">
            <a:spAutoFit/>
          </a:bodyPr>
          <a:lstStyle/>
          <a:p>
            <a:pPr indent="450215" algn="just">
              <a:spcAft>
                <a:spcPts val="0"/>
              </a:spcAft>
            </a:pPr>
            <a:r>
              <a:rPr lang="en-US" sz="2400" b="1" dirty="0" smtClean="0">
                <a:solidFill>
                  <a:srgbClr val="000000"/>
                </a:solidFill>
                <a:effectLst/>
                <a:latin typeface="Times New Roman"/>
                <a:ea typeface="Calibri"/>
              </a:rPr>
              <a:t>David Crystal</a:t>
            </a:r>
            <a:r>
              <a:rPr lang="en-US" sz="2400" dirty="0" smtClean="0">
                <a:solidFill>
                  <a:srgbClr val="000000"/>
                </a:solidFill>
                <a:effectLst/>
                <a:latin typeface="Times New Roman"/>
                <a:ea typeface="Calibri"/>
              </a:rPr>
              <a:t> presents an approach based on the view "that any explanation of </a:t>
            </a:r>
            <a:r>
              <a:rPr lang="en-US" sz="2400" dirty="0" err="1" smtClean="0">
                <a:solidFill>
                  <a:srgbClr val="000000"/>
                </a:solidFill>
                <a:effectLst/>
                <a:latin typeface="Times New Roman"/>
                <a:ea typeface="Calibri"/>
              </a:rPr>
              <a:t>intonational</a:t>
            </a:r>
            <a:r>
              <a:rPr lang="en-US" sz="2400" dirty="0" smtClean="0">
                <a:solidFill>
                  <a:srgbClr val="000000"/>
                </a:solidFill>
                <a:effectLst/>
                <a:latin typeface="Times New Roman"/>
                <a:ea typeface="Calibri"/>
              </a:rPr>
              <a:t> meaning cannot be arrived at by seeing the issues solely in either grammatical or attitudinal terms". He ignores the significance of pre-head and head choices and deals only with terminal tones. He supports </a:t>
            </a:r>
            <a:r>
              <a:rPr lang="en-US" sz="2400" b="1" dirty="0" smtClean="0">
                <a:solidFill>
                  <a:srgbClr val="000000"/>
                </a:solidFill>
                <a:effectLst/>
                <a:latin typeface="Times New Roman"/>
                <a:ea typeface="Calibri"/>
              </a:rPr>
              <a:t>Randolph Quirk</a:t>
            </a:r>
            <a:r>
              <a:rPr lang="en-US" sz="2400" dirty="0" smtClean="0">
                <a:solidFill>
                  <a:srgbClr val="000000"/>
                </a:solidFill>
                <a:effectLst/>
                <a:latin typeface="Times New Roman"/>
                <a:ea typeface="Calibri"/>
              </a:rPr>
              <a:t>'s view that a tone unit has a falling nucleus unless there is some specific </a:t>
            </a:r>
            <a:r>
              <a:rPr lang="en-US" sz="2400" dirty="0" smtClean="0">
                <a:solidFill>
                  <a:srgbClr val="000000"/>
                </a:solidFill>
                <a:effectLst/>
                <a:latin typeface="Times New Roman"/>
                <a:ea typeface="Calibri"/>
              </a:rPr>
              <a:t>reason </a:t>
            </a:r>
            <a:r>
              <a:rPr lang="en-US" sz="2400" dirty="0" smtClean="0">
                <a:solidFill>
                  <a:srgbClr val="000000"/>
                </a:solidFill>
                <a:effectLst/>
                <a:latin typeface="Times New Roman"/>
                <a:ea typeface="Calibri"/>
              </a:rPr>
              <a:t>why it should not and illustrates this statement by observing that non-final structures are marked as such by the choice of low- or mid-rising or level tones.</a:t>
            </a:r>
          </a:p>
          <a:p>
            <a:pPr indent="450215" algn="just">
              <a:spcAft>
                <a:spcPts val="0"/>
              </a:spcAft>
            </a:pPr>
            <a:r>
              <a:rPr lang="en-US" sz="2400" dirty="0" smtClean="0">
                <a:solidFill>
                  <a:srgbClr val="000000"/>
                </a:solidFill>
                <a:effectLst/>
                <a:latin typeface="Times New Roman"/>
                <a:ea typeface="Calibri"/>
              </a:rPr>
              <a:t> </a:t>
            </a:r>
          </a:p>
          <a:p>
            <a:pPr indent="450215" algn="just">
              <a:spcAft>
                <a:spcPts val="0"/>
              </a:spcAft>
            </a:pPr>
            <a:r>
              <a:rPr lang="en-US" sz="2400" b="1" dirty="0" smtClean="0">
                <a:solidFill>
                  <a:srgbClr val="000000"/>
                </a:solidFill>
                <a:effectLst/>
                <a:latin typeface="Times New Roman"/>
                <a:ea typeface="Calibri"/>
              </a:rPr>
              <a:t>M. </a:t>
            </a:r>
            <a:r>
              <a:rPr lang="en-US" sz="2400" b="1" dirty="0" err="1" smtClean="0">
                <a:solidFill>
                  <a:srgbClr val="000000"/>
                </a:solidFill>
                <a:effectLst/>
                <a:latin typeface="Times New Roman"/>
                <a:ea typeface="Calibri"/>
              </a:rPr>
              <a:t>Sokolova</a:t>
            </a:r>
            <a:r>
              <a:rPr lang="en-US" sz="2400" dirty="0" err="1" smtClean="0">
                <a:solidFill>
                  <a:srgbClr val="000000"/>
                </a:solidFill>
                <a:effectLst/>
                <a:latin typeface="Times New Roman"/>
                <a:ea typeface="Calibri"/>
              </a:rPr>
              <a:t>’s</a:t>
            </a:r>
            <a:r>
              <a:rPr lang="en-US" sz="2400" dirty="0" smtClean="0">
                <a:solidFill>
                  <a:srgbClr val="000000"/>
                </a:solidFill>
                <a:effectLst/>
                <a:latin typeface="Times New Roman"/>
                <a:ea typeface="Calibri"/>
              </a:rPr>
              <a:t> approach is different. On the phonological level intonation is viewed as a complex structure of all its prosodic parameters. She considers the description of intonation structure as one aspect of the description of interaction and argue that intonation choices carry information about the structure of the interaction, the relationship between and the </a:t>
            </a:r>
            <a:r>
              <a:rPr lang="en-US" sz="2400" dirty="0" smtClean="0">
                <a:solidFill>
                  <a:srgbClr val="000000"/>
                </a:solidFill>
                <a:effectLst/>
                <a:latin typeface="Times New Roman"/>
                <a:ea typeface="Calibri"/>
              </a:rPr>
              <a:t>discourse </a:t>
            </a:r>
            <a:r>
              <a:rPr lang="en-US" sz="2400" dirty="0" smtClean="0">
                <a:solidFill>
                  <a:srgbClr val="000000"/>
                </a:solidFill>
                <a:effectLst/>
                <a:latin typeface="Times New Roman"/>
                <a:ea typeface="Calibri"/>
              </a:rPr>
              <a:t>function of individual utterances, the international "</a:t>
            </a:r>
            <a:r>
              <a:rPr lang="en-US" sz="2400" dirty="0" smtClean="0">
                <a:solidFill>
                  <a:srgbClr val="000000"/>
                </a:solidFill>
                <a:effectLst/>
                <a:latin typeface="Times New Roman"/>
                <a:ea typeface="Calibri"/>
              </a:rPr>
              <a:t>given" </a:t>
            </a:r>
            <a:r>
              <a:rPr lang="en-US" sz="2400" dirty="0" smtClean="0">
                <a:solidFill>
                  <a:srgbClr val="000000"/>
                </a:solidFill>
                <a:effectLst/>
                <a:latin typeface="Times New Roman"/>
                <a:ea typeface="Calibri"/>
              </a:rPr>
              <a:t>and "</a:t>
            </a:r>
            <a:r>
              <a:rPr lang="en-US" sz="2400" dirty="0" smtClean="0">
                <a:solidFill>
                  <a:srgbClr val="000000"/>
                </a:solidFill>
                <a:effectLst/>
                <a:latin typeface="Times New Roman"/>
                <a:ea typeface="Calibri"/>
              </a:rPr>
              <a:t>new" information </a:t>
            </a:r>
            <a:r>
              <a:rPr lang="en-US" sz="2400" dirty="0" smtClean="0">
                <a:solidFill>
                  <a:srgbClr val="000000"/>
                </a:solidFill>
                <a:effectLst/>
                <a:latin typeface="Times New Roman"/>
                <a:ea typeface="Calibri"/>
              </a:rPr>
              <a:t>and the state of convergence and divergence of the participants.</a:t>
            </a:r>
            <a:endParaRPr lang="ru-RU" sz="2400" dirty="0">
              <a:solidFill>
                <a:srgbClr val="000000"/>
              </a:solidFill>
              <a:effectLst/>
              <a:latin typeface="Calibri"/>
              <a:ea typeface="Calibri"/>
            </a:endParaRPr>
          </a:p>
        </p:txBody>
      </p:sp>
    </p:spTree>
    <p:extLst>
      <p:ext uri="{BB962C8B-B14F-4D97-AF65-F5344CB8AC3E}">
        <p14:creationId xmlns:p14="http://schemas.microsoft.com/office/powerpoint/2010/main" val="26019879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612845"/>
            <a:ext cx="8712968" cy="5262979"/>
          </a:xfrm>
          <a:prstGeom prst="rect">
            <a:avLst/>
          </a:prstGeom>
        </p:spPr>
        <p:txBody>
          <a:bodyPr wrap="square">
            <a:spAutoFit/>
          </a:bodyPr>
          <a:lstStyle/>
          <a:p>
            <a:pPr indent="450215" algn="just">
              <a:spcAft>
                <a:spcPts val="0"/>
              </a:spcAft>
            </a:pPr>
            <a:r>
              <a:rPr lang="en-US" sz="2400" b="1" dirty="0" smtClean="0">
                <a:solidFill>
                  <a:srgbClr val="000000"/>
                </a:solidFill>
                <a:effectLst/>
                <a:latin typeface="Times New Roman" panose="02020603050405020304" pitchFamily="18" charset="0"/>
                <a:ea typeface="Calibri"/>
                <a:cs typeface="Times New Roman" panose="02020603050405020304" pitchFamily="18" charset="0"/>
              </a:rPr>
              <a:t>6. STYLISTIC USE OF INTONATION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err="1" smtClean="0">
                <a:solidFill>
                  <a:srgbClr val="000000"/>
                </a:solidFill>
                <a:effectLst/>
                <a:latin typeface="Times New Roman" panose="02020603050405020304" pitchFamily="18" charset="0"/>
                <a:ea typeface="Calibri"/>
                <a:cs typeface="Times New Roman" panose="02020603050405020304" pitchFamily="18" charset="0"/>
              </a:rPr>
              <a:t>Phonistylistics</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came into existence as an attempt to start bridging the gap between linguistic and extra-linguistic factors in analyzing stylistic differentiation of oral texts. It is mostly concerned with </a:t>
            </a:r>
            <a:r>
              <a:rPr lang="en-US" sz="2400" i="1" dirty="0" smtClean="0">
                <a:solidFill>
                  <a:srgbClr val="000000"/>
                </a:solidFill>
                <a:effectLst/>
                <a:latin typeface="Times New Roman" panose="02020603050405020304" pitchFamily="18" charset="0"/>
                <a:ea typeface="Calibri"/>
                <a:cs typeface="Times New Roman" panose="02020603050405020304" pitchFamily="18" charset="0"/>
              </a:rPr>
              <a:t>how </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a person talks about something rather than </a:t>
            </a:r>
            <a:r>
              <a:rPr lang="en-US" sz="2400" i="1" dirty="0" smtClean="0">
                <a:solidFill>
                  <a:srgbClr val="000000"/>
                </a:solidFill>
                <a:effectLst/>
                <a:latin typeface="Times New Roman" panose="02020603050405020304" pitchFamily="18" charset="0"/>
                <a:ea typeface="Calibri"/>
                <a:cs typeface="Times New Roman" panose="02020603050405020304" pitchFamily="18" charset="0"/>
              </a:rPr>
              <a:t>what </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he talks about. In real life people find themselves in various situations and select those language means not only lexical and grammatical but phonetic means as well, which match the needs of every particular situation.</a:t>
            </a:r>
          </a:p>
          <a:p>
            <a:pPr indent="450215" algn="just">
              <a:spcAft>
                <a:spcPts val="0"/>
              </a:spcAft>
            </a:pPr>
            <a:r>
              <a:rPr lang="en-US" sz="2400" b="1" i="1" dirty="0" err="1" smtClean="0">
                <a:solidFill>
                  <a:srgbClr val="000000"/>
                </a:solidFill>
                <a:effectLst/>
                <a:latin typeface="Times New Roman" panose="02020603050405020304" pitchFamily="18" charset="0"/>
                <a:ea typeface="Calibri"/>
                <a:cs typeface="Times New Roman" panose="02020603050405020304" pitchFamily="18" charset="0"/>
              </a:rPr>
              <a:t>Phonostylistic</a:t>
            </a:r>
            <a:r>
              <a:rPr lang="en-US" sz="2400" dirty="0" err="1" smtClean="0">
                <a:solidFill>
                  <a:srgbClr val="000000"/>
                </a:solidFill>
                <a:effectLst/>
                <a:latin typeface="Times New Roman" panose="02020603050405020304" pitchFamily="18" charset="0"/>
                <a:ea typeface="Calibri"/>
                <a:cs typeface="Times New Roman" panose="02020603050405020304" pitchFamily="18" charset="0"/>
              </a:rPr>
              <a:t>s</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studies the way phonetic means are used in this or that situation. Its aim is to analyze all possible kinds of utterances, then to identify all phonetic features both segmental and </a:t>
            </a:r>
            <a:r>
              <a:rPr lang="en-US" sz="2400" dirty="0" err="1" smtClean="0">
                <a:solidFill>
                  <a:srgbClr val="000000"/>
                </a:solidFill>
                <a:effectLst/>
                <a:latin typeface="Times New Roman" panose="02020603050405020304" pitchFamily="18" charset="0"/>
                <a:ea typeface="Calibri"/>
                <a:cs typeface="Times New Roman" panose="02020603050405020304" pitchFamily="18" charset="0"/>
              </a:rPr>
              <a:t>suprasegmental</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which are restricted to certain kinds of context and explain why such features have been used. </a:t>
            </a:r>
            <a:endParaRPr lang="ru-RU" sz="2400" dirty="0">
              <a:solidFill>
                <a:srgbClr val="000000"/>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9649347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751344"/>
            <a:ext cx="7992888" cy="6001643"/>
          </a:xfrm>
          <a:prstGeom prst="rect">
            <a:avLst/>
          </a:prstGeom>
        </p:spPr>
        <p:txBody>
          <a:bodyPr wrap="square">
            <a:spAutoFit/>
          </a:bodyPr>
          <a:lstStyle/>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One of the objectives of </a:t>
            </a:r>
            <a:r>
              <a:rPr lang="en-US" sz="2400" dirty="0" err="1" smtClean="0">
                <a:solidFill>
                  <a:srgbClr val="000000"/>
                </a:solidFill>
                <a:effectLst/>
                <a:latin typeface="Times New Roman" panose="02020603050405020304" pitchFamily="18" charset="0"/>
                <a:ea typeface="Calibri"/>
                <a:cs typeface="Times New Roman" panose="02020603050405020304" pitchFamily="18" charset="0"/>
              </a:rPr>
              <a:t>phonostylistics</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is the study of </a:t>
            </a:r>
            <a:r>
              <a:rPr lang="en-US" sz="2400" b="1" dirty="0" smtClean="0">
                <a:solidFill>
                  <a:srgbClr val="000000"/>
                </a:solidFill>
                <a:effectLst/>
                <a:latin typeface="Times New Roman" panose="02020603050405020304" pitchFamily="18" charset="0"/>
                <a:ea typeface="Calibri"/>
                <a:cs typeface="Times New Roman" panose="02020603050405020304" pitchFamily="18" charset="0"/>
              </a:rPr>
              <a:t>functional phonetic (</a:t>
            </a:r>
            <a:r>
              <a:rPr lang="en-US" sz="2400" b="1" dirty="0" err="1" smtClean="0">
                <a:solidFill>
                  <a:srgbClr val="000000"/>
                </a:solidFill>
                <a:effectLst/>
                <a:latin typeface="Times New Roman" panose="02020603050405020304" pitchFamily="18" charset="0"/>
                <a:ea typeface="Calibri"/>
                <a:cs typeface="Times New Roman" panose="02020603050405020304" pitchFamily="18" charset="0"/>
              </a:rPr>
              <a:t>intonational</a:t>
            </a:r>
            <a:r>
              <a:rPr lang="en-US" sz="2400" b="1" dirty="0" smtClean="0">
                <a:solidFill>
                  <a:srgbClr val="000000"/>
                </a:solidFill>
                <a:effectLst/>
                <a:latin typeface="Times New Roman" panose="02020603050405020304" pitchFamily="18" charset="0"/>
                <a:ea typeface="Calibri"/>
                <a:cs typeface="Times New Roman" panose="02020603050405020304" pitchFamily="18" charset="0"/>
              </a:rPr>
              <a:t>) styles</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A </a:t>
            </a:r>
            <a:r>
              <a:rPr lang="en-US" sz="2400" i="1" dirty="0" smtClean="0">
                <a:solidFill>
                  <a:srgbClr val="000000"/>
                </a:solidFill>
                <a:effectLst/>
                <a:latin typeface="Times New Roman" panose="02020603050405020304" pitchFamily="18" charset="0"/>
                <a:ea typeface="Calibri"/>
                <a:cs typeface="Times New Roman" panose="02020603050405020304" pitchFamily="18" charset="0"/>
              </a:rPr>
              <a:t>phonetic style </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can be defined as a system of </a:t>
            </a:r>
            <a:r>
              <a:rPr lang="en-US" sz="2400" dirty="0" err="1" smtClean="0">
                <a:solidFill>
                  <a:srgbClr val="000000"/>
                </a:solidFill>
                <a:effectLst/>
                <a:latin typeface="Times New Roman" panose="02020603050405020304" pitchFamily="18" charset="0"/>
                <a:ea typeface="Calibri"/>
                <a:cs typeface="Times New Roman" panose="02020603050405020304" pitchFamily="18" charset="0"/>
              </a:rPr>
              <a:t>intonational</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means which are used in a certain social sphere and serves a definite aim in communication.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Different scientists distinguish different phonetic styles and give their own classifications. But the most appropriate classification of phonetic styles is based on the idea that the main style forming factor is </a:t>
            </a:r>
            <a:r>
              <a:rPr lang="en-US" sz="2400" i="1" dirty="0" smtClean="0">
                <a:solidFill>
                  <a:srgbClr val="000000"/>
                </a:solidFill>
                <a:effectLst/>
                <a:latin typeface="Times New Roman" panose="02020603050405020304" pitchFamily="18" charset="0"/>
                <a:ea typeface="Calibri"/>
                <a:cs typeface="Times New Roman" panose="02020603050405020304" pitchFamily="18" charset="0"/>
              </a:rPr>
              <a:t>the purpose (or aim) of communication</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According to this factor it is possible to single out the following phonetic styles (M. </a:t>
            </a:r>
            <a:r>
              <a:rPr lang="en-US" sz="2400" dirty="0" err="1" smtClean="0">
                <a:solidFill>
                  <a:srgbClr val="000000"/>
                </a:solidFill>
                <a:effectLst/>
                <a:latin typeface="Times New Roman" panose="02020603050405020304" pitchFamily="18" charset="0"/>
                <a:ea typeface="Calibri"/>
                <a:cs typeface="Times New Roman" panose="02020603050405020304" pitchFamily="18" charset="0"/>
              </a:rPr>
              <a:t>Sokolova</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informational style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academic (scientific) style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a:t>
            </a:r>
            <a:r>
              <a:rPr lang="en-US" sz="2400" dirty="0" err="1" smtClean="0">
                <a:solidFill>
                  <a:srgbClr val="000000"/>
                </a:solidFill>
                <a:effectLst/>
                <a:latin typeface="Times New Roman" panose="02020603050405020304" pitchFamily="18" charset="0"/>
                <a:ea typeface="Calibri"/>
                <a:cs typeface="Times New Roman" panose="02020603050405020304" pitchFamily="18" charset="0"/>
              </a:rPr>
              <a:t>publicistic</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(oratorical) style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declamatory (artistic) style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a:ea typeface="Calibri"/>
              </a:rPr>
              <a:t>− conversational (familiar) style. </a:t>
            </a:r>
            <a:endParaRPr lang="ru-RU" sz="2400" dirty="0">
              <a:solidFill>
                <a:srgbClr val="000000"/>
              </a:solidFill>
              <a:effectLst/>
              <a:latin typeface="Calibri"/>
              <a:ea typeface="Calibri"/>
            </a:endParaRPr>
          </a:p>
        </p:txBody>
      </p:sp>
    </p:spTree>
    <p:extLst>
      <p:ext uri="{BB962C8B-B14F-4D97-AF65-F5344CB8AC3E}">
        <p14:creationId xmlns:p14="http://schemas.microsoft.com/office/powerpoint/2010/main" val="10877269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74345"/>
            <a:ext cx="8424936" cy="5632311"/>
          </a:xfrm>
          <a:prstGeom prst="rect">
            <a:avLst/>
          </a:prstGeom>
        </p:spPr>
        <p:txBody>
          <a:bodyPr wrap="square">
            <a:spAutoFit/>
          </a:bodyPr>
          <a:lstStyle/>
          <a:p>
            <a:pPr indent="450215" algn="just">
              <a:spcAft>
                <a:spcPts val="0"/>
              </a:spcAft>
            </a:pPr>
            <a:r>
              <a:rPr lang="en-US" sz="2400" i="1" dirty="0" smtClean="0">
                <a:solidFill>
                  <a:srgbClr val="000000"/>
                </a:solidFill>
                <a:effectLst/>
                <a:latin typeface="Times New Roman" panose="02020603050405020304" pitchFamily="18" charset="0"/>
                <a:ea typeface="Calibri"/>
                <a:cs typeface="Times New Roman" panose="02020603050405020304" pitchFamily="18" charset="0"/>
              </a:rPr>
              <a:t>Informational style </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is considered to be neutral because the main purpose of the speaker is to convey some information and not to express his attitudes and ideas. In its pure form this style is realized in the written informational texts read aloud. Another realizations of informational style are press reporting, broadcasting (reading the news on the radio and TV), business and legal intercommunication, the reading of official and administrative documents and so on. </a:t>
            </a:r>
          </a:p>
          <a:p>
            <a:pPr indent="450215" algn="just">
              <a:spcAft>
                <a:spcPts val="0"/>
              </a:spcAft>
            </a:pPr>
            <a:endParaRPr lang="en-US"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The prosodic features of informational style are the following: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the loudness is relatively normal throughout the text;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the tempo is normal or it can be rather slow;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the rhythm is systematic and organized properly;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the most common terminal tone is a low falling tone (mid-level and low-rising tones may be used in non-final intonation groups). </a:t>
            </a:r>
            <a:endParaRPr lang="ru-RU" sz="2400" dirty="0">
              <a:solidFill>
                <a:srgbClr val="000000"/>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2014815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548680"/>
            <a:ext cx="7992888" cy="5262979"/>
          </a:xfrm>
          <a:prstGeom prst="rect">
            <a:avLst/>
          </a:prstGeom>
        </p:spPr>
        <p:txBody>
          <a:bodyPr wrap="square">
            <a:spAutoFit/>
          </a:bodyPr>
          <a:lstStyle/>
          <a:p>
            <a:pPr indent="450215" algn="just">
              <a:spcAft>
                <a:spcPts val="0"/>
              </a:spcAft>
            </a:pPr>
            <a:r>
              <a:rPr lang="en-US" sz="2400" i="1" dirty="0" smtClean="0">
                <a:solidFill>
                  <a:srgbClr val="000000"/>
                </a:solidFill>
                <a:effectLst/>
                <a:latin typeface="Times New Roman" panose="02020603050405020304" pitchFamily="18" charset="0"/>
                <a:ea typeface="Calibri"/>
                <a:cs typeface="Times New Roman" panose="02020603050405020304" pitchFamily="18" charset="0"/>
              </a:rPr>
              <a:t>Academic style </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is used when the main aim of the speaker is to educate or to instruct the listener. It is often realized in lectures, different discussions, at conferences and seminars in class. </a:t>
            </a: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The person (lecturer) sounds self-assured and rather authoritative. The prosodic features of academic style are the following: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the degree of loudness usually depends on the size of the audience;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the rate is normal or slow (in the most important parts of the lecture);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pauses are rather long and the rhythm is properly organized;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the prevailing tones are high falling and fall-rising. </a:t>
            </a:r>
            <a:endParaRPr lang="ru-RU" sz="2400" dirty="0">
              <a:solidFill>
                <a:srgbClr val="000000"/>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472993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692696"/>
            <a:ext cx="8424936" cy="4832092"/>
          </a:xfrm>
          <a:prstGeom prst="rect">
            <a:avLst/>
          </a:prstGeom>
        </p:spPr>
        <p:txBody>
          <a:bodyPr wrap="square">
            <a:spAutoFit/>
          </a:bodyPr>
          <a:lstStyle/>
          <a:p>
            <a:pPr indent="450215" algn="just">
              <a:spcAft>
                <a:spcPts val="0"/>
              </a:spcAft>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There are different </a:t>
            </a:r>
            <a:r>
              <a:rPr lang="en-US" sz="2800" b="1" u="sng" dirty="0" smtClean="0">
                <a:solidFill>
                  <a:srgbClr val="000000"/>
                </a:solidFill>
                <a:effectLst/>
                <a:latin typeface="Times New Roman" panose="02020603050405020304" pitchFamily="18" charset="0"/>
                <a:ea typeface="Calibri"/>
                <a:cs typeface="Times New Roman" panose="02020603050405020304" pitchFamily="18" charset="0"/>
              </a:rPr>
              <a:t>methods of indicating intonation</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but the most vivid are </a:t>
            </a:r>
          </a:p>
          <a:p>
            <a:pPr marL="457200" indent="-457200" algn="just">
              <a:spcAft>
                <a:spcPts val="0"/>
              </a:spcAft>
              <a:buFont typeface="Wingdings" panose="05000000000000000000" pitchFamily="2" charset="2"/>
              <a:buChar char="Ø"/>
            </a:pPr>
            <a:r>
              <a:rPr lang="en-US" sz="2800" b="1" i="1" dirty="0" smtClean="0">
                <a:solidFill>
                  <a:srgbClr val="000000"/>
                </a:solidFill>
                <a:effectLst/>
                <a:latin typeface="Times New Roman" panose="02020603050405020304" pitchFamily="18" charset="0"/>
                <a:ea typeface="Calibri"/>
                <a:cs typeface="Times New Roman" panose="02020603050405020304" pitchFamily="18" charset="0"/>
              </a:rPr>
              <a:t>staves </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(two horizontal parallel lines which represent the approximate upper and lower limits of the pitch range of the voice in speech) with </a:t>
            </a:r>
          </a:p>
          <a:p>
            <a:pPr marL="457200" indent="-457200" algn="just">
              <a:spcAft>
                <a:spcPts val="0"/>
              </a:spcAft>
              <a:buFont typeface="Wingdings" panose="05000000000000000000" pitchFamily="2" charset="2"/>
              <a:buChar char="Ø"/>
            </a:pPr>
            <a:r>
              <a:rPr lang="en-US" sz="2800" b="1" i="1" dirty="0" smtClean="0">
                <a:solidFill>
                  <a:srgbClr val="000000"/>
                </a:solidFill>
                <a:effectLst/>
                <a:latin typeface="Times New Roman" panose="02020603050405020304" pitchFamily="18" charset="0"/>
                <a:ea typeface="Calibri"/>
                <a:cs typeface="Times New Roman" panose="02020603050405020304" pitchFamily="18" charset="0"/>
              </a:rPr>
              <a:t>dots</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a:t>
            </a:r>
            <a:r>
              <a:rPr lang="en-US" sz="2800" b="1" i="1" dirty="0" smtClean="0">
                <a:solidFill>
                  <a:srgbClr val="000000"/>
                </a:solidFill>
                <a:effectLst/>
                <a:latin typeface="Times New Roman" panose="02020603050405020304" pitchFamily="18" charset="0"/>
                <a:ea typeface="Calibri"/>
                <a:cs typeface="Times New Roman" panose="02020603050405020304" pitchFamily="18" charset="0"/>
              </a:rPr>
              <a:t>dashes</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and </a:t>
            </a:r>
            <a:r>
              <a:rPr lang="en-US" sz="2800" b="1" i="1" dirty="0" smtClean="0">
                <a:solidFill>
                  <a:srgbClr val="000000"/>
                </a:solidFill>
                <a:effectLst/>
                <a:latin typeface="Times New Roman" panose="02020603050405020304" pitchFamily="18" charset="0"/>
                <a:ea typeface="Calibri"/>
                <a:cs typeface="Times New Roman" panose="02020603050405020304" pitchFamily="18" charset="0"/>
              </a:rPr>
              <a:t>curves</a:t>
            </a: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(which correspond to unstressed and stressed syllables within the voice range) which are placed on different levels and tonetic symbols (used in the line of the text itself).</a:t>
            </a:r>
          </a:p>
          <a:p>
            <a:pPr algn="just">
              <a:spcAft>
                <a:spcPts val="0"/>
              </a:spcAft>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 </a:t>
            </a:r>
          </a:p>
          <a:p>
            <a:pPr indent="450215" algn="just">
              <a:spcAft>
                <a:spcPts val="0"/>
              </a:spcAft>
            </a:pPr>
            <a:r>
              <a:rPr lang="en-US" sz="2800" dirty="0" smtClean="0">
                <a:solidFill>
                  <a:srgbClr val="000000"/>
                </a:solidFill>
                <a:effectLst/>
                <a:latin typeface="Times New Roman" panose="02020603050405020304" pitchFamily="18" charset="0"/>
                <a:ea typeface="Calibri"/>
                <a:cs typeface="Times New Roman" panose="02020603050405020304" pitchFamily="18" charset="0"/>
              </a:rPr>
              <a:t>They are widely used in textbooks. </a:t>
            </a:r>
            <a:endParaRPr lang="ru-RU" sz="2800" dirty="0">
              <a:solidFill>
                <a:srgbClr val="000000"/>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45906336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88640"/>
            <a:ext cx="8496944" cy="6217087"/>
          </a:xfrm>
          <a:prstGeom prst="rect">
            <a:avLst/>
          </a:prstGeom>
        </p:spPr>
        <p:txBody>
          <a:bodyPr wrap="square">
            <a:spAutoFit/>
          </a:bodyPr>
          <a:lstStyle/>
          <a:p>
            <a:pPr indent="450215" algn="just">
              <a:spcAft>
                <a:spcPts val="0"/>
              </a:spcAft>
            </a:pPr>
            <a:r>
              <a:rPr lang="en-US" sz="2000" i="1" dirty="0" err="1" smtClean="0">
                <a:solidFill>
                  <a:srgbClr val="000000"/>
                </a:solidFill>
                <a:effectLst/>
                <a:latin typeface="Times New Roman" panose="02020603050405020304" pitchFamily="18" charset="0"/>
                <a:ea typeface="Calibri"/>
                <a:cs typeface="Times New Roman" panose="02020603050405020304" pitchFamily="18" charset="0"/>
              </a:rPr>
              <a:t>Publicistic</a:t>
            </a:r>
            <a:r>
              <a:rPr lang="en-US" sz="2000" i="1" dirty="0" smtClean="0">
                <a:solidFill>
                  <a:srgbClr val="000000"/>
                </a:solidFill>
                <a:effectLst/>
                <a:latin typeface="Times New Roman" panose="02020603050405020304" pitchFamily="18" charset="0"/>
                <a:ea typeface="Calibri"/>
                <a:cs typeface="Times New Roman" panose="02020603050405020304" pitchFamily="18" charset="0"/>
              </a:rPr>
              <a:t> style </a:t>
            </a: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serves for many kinds of rhetorical activities (it is often called “oratorical”). </a:t>
            </a:r>
            <a:r>
              <a:rPr lang="en-US" sz="2000" dirty="0" err="1" smtClean="0">
                <a:solidFill>
                  <a:srgbClr val="000000"/>
                </a:solidFill>
                <a:effectLst/>
                <a:latin typeface="Times New Roman" panose="02020603050405020304" pitchFamily="18" charset="0"/>
                <a:ea typeface="Calibri"/>
                <a:cs typeface="Times New Roman" panose="02020603050405020304" pitchFamily="18" charset="0"/>
              </a:rPr>
              <a:t>Publicistic</a:t>
            </a: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 style is manifested in political, judicial, oratorical speeches, in sermons, parliamentary debates meetings, press conferences and so on. It is evident that intonation is of primary importance in </a:t>
            </a:r>
            <a:r>
              <a:rPr lang="en-US" sz="2000" dirty="0" err="1" smtClean="0">
                <a:solidFill>
                  <a:srgbClr val="000000"/>
                </a:solidFill>
                <a:effectLst/>
                <a:latin typeface="Times New Roman" panose="02020603050405020304" pitchFamily="18" charset="0"/>
                <a:ea typeface="Calibri"/>
                <a:cs typeface="Times New Roman" panose="02020603050405020304" pitchFamily="18" charset="0"/>
              </a:rPr>
              <a:t>publicistic</a:t>
            </a: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 style. It helps to make presentations more effective and to achieve excessive emotional </a:t>
            </a:r>
            <a:r>
              <a:rPr lang="en-US" sz="2000" dirty="0" err="1" smtClean="0">
                <a:solidFill>
                  <a:srgbClr val="000000"/>
                </a:solidFill>
                <a:effectLst/>
                <a:latin typeface="Times New Roman" panose="02020603050405020304" pitchFamily="18" charset="0"/>
                <a:ea typeface="Calibri"/>
                <a:cs typeface="Times New Roman" panose="02020603050405020304" pitchFamily="18" charset="0"/>
              </a:rPr>
              <a:t>colouring</a:t>
            </a: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 of the speech. </a:t>
            </a:r>
            <a:r>
              <a:rPr lang="en-US" sz="2000" dirty="0" err="1" smtClean="0">
                <a:solidFill>
                  <a:srgbClr val="000000"/>
                </a:solidFill>
                <a:effectLst/>
                <a:latin typeface="Times New Roman" panose="02020603050405020304" pitchFamily="18" charset="0"/>
                <a:ea typeface="Calibri"/>
                <a:cs typeface="Times New Roman" panose="02020603050405020304" pitchFamily="18" charset="0"/>
              </a:rPr>
              <a:t>Publicistic</a:t>
            </a: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 style speeches are never spontaneous. They are written and rehearsed beforehand (however, the speaker tries to create the effect of spontaneity to avoid the impression of complete preparedness). The purpose of this style is to stimulate and inspire the listeners. The speaker sounds self-assured, concerned and personally involved. On the prosodic level </a:t>
            </a:r>
            <a:r>
              <a:rPr lang="en-US" sz="2000" dirty="0" err="1" smtClean="0">
                <a:solidFill>
                  <a:srgbClr val="000000"/>
                </a:solidFill>
                <a:effectLst/>
                <a:latin typeface="Times New Roman" panose="02020603050405020304" pitchFamily="18" charset="0"/>
                <a:ea typeface="Calibri"/>
                <a:cs typeface="Times New Roman" panose="02020603050405020304" pitchFamily="18" charset="0"/>
              </a:rPr>
              <a:t>publicistic</a:t>
            </a: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 style is characterized by great variations of pitch, loudness, tempo and timbre: </a:t>
            </a:r>
            <a:endParaRPr lang="ru-RU" sz="20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 the loudness is enormously increased; </a:t>
            </a:r>
            <a:endParaRPr lang="ru-RU" sz="20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 the rate is moderately slow (to draw the listeners’ attention to the most important parts); </a:t>
            </a:r>
            <a:endParaRPr lang="ru-RU" sz="20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 pauses are definitely long between the passages and sometimes voiceless hesitation pauses can occur to produce the effect of spontaneity; </a:t>
            </a:r>
            <a:endParaRPr lang="ru-RU" sz="20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 the rhythm is properly organized; </a:t>
            </a:r>
            <a:endParaRPr lang="ru-RU" sz="20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000" dirty="0" smtClean="0">
                <a:solidFill>
                  <a:srgbClr val="000000"/>
                </a:solidFill>
                <a:effectLst/>
                <a:latin typeface="Times New Roman" panose="02020603050405020304" pitchFamily="18" charset="0"/>
                <a:ea typeface="Calibri"/>
                <a:cs typeface="Times New Roman" panose="02020603050405020304" pitchFamily="18" charset="0"/>
              </a:rPr>
              <a:t>− the terminal tones are mostly emphatic and emotional; in non-final intonation groups falling-rising tones are frequent. </a:t>
            </a:r>
            <a:endParaRPr lang="ru-RU" sz="20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dirty="0" smtClean="0">
                <a:solidFill>
                  <a:srgbClr val="000000"/>
                </a:solidFill>
                <a:effectLst/>
                <a:latin typeface="Times New Roman"/>
                <a:ea typeface="Calibri"/>
              </a:rPr>
              <a:t> </a:t>
            </a:r>
            <a:endParaRPr lang="ru-RU" sz="1600" dirty="0">
              <a:solidFill>
                <a:srgbClr val="000000"/>
              </a:solidFill>
              <a:effectLst/>
              <a:latin typeface="Calibri"/>
              <a:ea typeface="Calibri"/>
            </a:endParaRPr>
          </a:p>
        </p:txBody>
      </p:sp>
    </p:spTree>
    <p:extLst>
      <p:ext uri="{BB962C8B-B14F-4D97-AF65-F5344CB8AC3E}">
        <p14:creationId xmlns:p14="http://schemas.microsoft.com/office/powerpoint/2010/main" val="7828208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612845"/>
            <a:ext cx="8136904" cy="5632311"/>
          </a:xfrm>
          <a:prstGeom prst="rect">
            <a:avLst/>
          </a:prstGeom>
        </p:spPr>
        <p:txBody>
          <a:bodyPr wrap="square">
            <a:spAutoFit/>
          </a:bodyPr>
          <a:lstStyle/>
          <a:p>
            <a:pPr indent="450215" algn="just">
              <a:spcAft>
                <a:spcPts val="0"/>
              </a:spcAft>
            </a:pPr>
            <a:r>
              <a:rPr lang="en-US" sz="2400" i="1" dirty="0" smtClean="0">
                <a:solidFill>
                  <a:srgbClr val="000000"/>
                </a:solidFill>
                <a:effectLst/>
                <a:latin typeface="Times New Roman" panose="02020603050405020304" pitchFamily="18" charset="0"/>
                <a:ea typeface="Calibri"/>
                <a:cs typeface="Times New Roman" panose="02020603050405020304" pitchFamily="18" charset="0"/>
              </a:rPr>
              <a:t>Declamatory style </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is also called artistic or stage. It is a highly emotional and expressive style and it needs special training. Declamatory style is used on the stage, in films or in prose and poetry recitations. It is always a written form of the language read aloud or recited. The speaker sounds concerned, personally involved and emotionally rich. The prosodic features of declamatory style are the following: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the loudness varies according to the size of the audience and to the emotional setting;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the rate is deliberately slow, but it can change depending on the importance of information and the degree of emphasis;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pauses are long, especially between the passages;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the rhythm is properly organized;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terminal tones are mostly low and high falls (sometimes mid-level and rising tones are used to break the monotony). </a:t>
            </a:r>
            <a:endParaRPr lang="ru-RU" sz="2400" dirty="0">
              <a:solidFill>
                <a:srgbClr val="000000"/>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1864803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75928" y="332656"/>
            <a:ext cx="8208912" cy="6689524"/>
          </a:xfrm>
          <a:prstGeom prst="rect">
            <a:avLst/>
          </a:prstGeom>
        </p:spPr>
        <p:txBody>
          <a:bodyPr wrap="square">
            <a:spAutoFit/>
          </a:bodyPr>
          <a:lstStyle/>
          <a:p>
            <a:pPr indent="450215" algn="just">
              <a:spcAft>
                <a:spcPts val="0"/>
              </a:spcAft>
            </a:pPr>
            <a:r>
              <a:rPr lang="en-US" sz="2400" i="1" dirty="0" smtClean="0">
                <a:solidFill>
                  <a:srgbClr val="000000"/>
                </a:solidFill>
                <a:effectLst/>
                <a:latin typeface="Times New Roman" panose="02020603050405020304" pitchFamily="18" charset="0"/>
                <a:ea typeface="Calibri"/>
                <a:cs typeface="Times New Roman" panose="02020603050405020304" pitchFamily="18" charset="0"/>
              </a:rPr>
              <a:t>Conversational style </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is the most commonly used phonetic style. It is realized in natural spontaneous everyday speech. The variations within this style are familiar to the great majority of English-speaking people. That is why it is called familiar. It is also heard in conversational interaction between the speakers. So it is generally called conversational. Some scientists call it informal, because it often occurs in informal relationships in the speech of relatives, friends and so on. This style is characterized by peculiar features on the grammatical and lexical levels. On the prosodic level the following generalizations can be made: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variations within the length of pauses, speed, rhythm, pitch ranges, pitch levels and loudness are great;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intonation groups are rather short;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the most common tones are falling and rising, and in highly emotional contexts emphatic tones occur;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the tempo of colloquial speech is very varied; it is flexible; </a:t>
            </a:r>
            <a:endParaRPr lang="ru-RU" sz="24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just">
              <a:spcAft>
                <a:spcPts val="0"/>
              </a:spcAft>
            </a:pPr>
            <a:r>
              <a:rPr lang="ru-RU" sz="2400" dirty="0" smtClean="0">
                <a:solidFill>
                  <a:srgbClr val="000000"/>
                </a:solidFill>
                <a:effectLst/>
                <a:latin typeface="Times New Roman" panose="02020603050405020304" pitchFamily="18" charset="0"/>
                <a:ea typeface="Calibri"/>
                <a:cs typeface="Times New Roman" panose="02020603050405020304" pitchFamily="18" charset="0"/>
              </a:rPr>
              <a:t>− </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pauses may occur randomly</a:t>
            </a:r>
            <a:r>
              <a:rPr lang="ru-RU" sz="2400" dirty="0" smtClean="0">
                <a:solidFill>
                  <a:srgbClr val="000000"/>
                </a:solidFill>
                <a:effectLst/>
                <a:latin typeface="Times New Roman" panose="02020603050405020304" pitchFamily="18" charset="0"/>
                <a:ea typeface="Calibri"/>
                <a:cs typeface="Times New Roman" panose="02020603050405020304" pitchFamily="18" charset="0"/>
              </a:rPr>
              <a:t>. </a:t>
            </a:r>
          </a:p>
          <a:p>
            <a:pPr indent="450215" algn="just">
              <a:lnSpc>
                <a:spcPct val="115000"/>
              </a:lnSpc>
              <a:spcAft>
                <a:spcPts val="0"/>
              </a:spcAft>
            </a:pPr>
            <a:r>
              <a:rPr lang="en-US" dirty="0" smtClean="0">
                <a:effectLst/>
                <a:latin typeface="Times New Roman"/>
                <a:ea typeface="Calibri"/>
                <a:cs typeface="Times New Roman"/>
              </a:rPr>
              <a:t> </a:t>
            </a:r>
            <a:endParaRPr lang="ru-RU" sz="1400" dirty="0">
              <a:effectLst/>
              <a:latin typeface="Calibri"/>
              <a:ea typeface="Calibri"/>
              <a:cs typeface="Times New Roman"/>
            </a:endParaRPr>
          </a:p>
        </p:txBody>
      </p:sp>
    </p:spTree>
    <p:extLst>
      <p:ext uri="{BB962C8B-B14F-4D97-AF65-F5344CB8AC3E}">
        <p14:creationId xmlns:p14="http://schemas.microsoft.com/office/powerpoint/2010/main" val="2529535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548680"/>
            <a:ext cx="8856984" cy="6494085"/>
          </a:xfrm>
          <a:prstGeom prst="rect">
            <a:avLst/>
          </a:prstGeom>
        </p:spPr>
        <p:txBody>
          <a:bodyPr wrap="square">
            <a:spAutoFit/>
          </a:bodyPr>
          <a:lstStyle/>
          <a:p>
            <a:pPr indent="450215" algn="ctr">
              <a:spcAft>
                <a:spcPts val="0"/>
              </a:spcAft>
            </a:pPr>
            <a:r>
              <a:rPr lang="en-US" sz="2800" b="1" dirty="0" smtClean="0">
                <a:solidFill>
                  <a:srgbClr val="000000"/>
                </a:solidFill>
                <a:effectLst/>
                <a:latin typeface="Times New Roman"/>
                <a:ea typeface="Calibri"/>
              </a:rPr>
              <a:t>2. COMPONENTS OF INTONATION</a:t>
            </a:r>
          </a:p>
          <a:p>
            <a:pPr indent="450215" algn="just">
              <a:spcAft>
                <a:spcPts val="0"/>
              </a:spcAft>
            </a:pPr>
            <a:endParaRPr lang="en-US" b="1" dirty="0" smtClean="0">
              <a:solidFill>
                <a:srgbClr val="000000"/>
              </a:solidFill>
              <a:effectLst/>
              <a:latin typeface="Times New Roman"/>
              <a:ea typeface="Calibri"/>
            </a:endParaRPr>
          </a:p>
          <a:p>
            <a:pPr indent="450215" algn="just"/>
            <a:r>
              <a:rPr lang="en-US" sz="2800" i="1" dirty="0">
                <a:latin typeface="Times New Roman" panose="02020603050405020304" pitchFamily="18" charset="0"/>
                <a:cs typeface="Times New Roman" panose="02020603050405020304" pitchFamily="18" charset="0"/>
              </a:rPr>
              <a:t>Pitch </a:t>
            </a:r>
            <a:r>
              <a:rPr lang="en-US" sz="2800" dirty="0">
                <a:latin typeface="Times New Roman" panose="02020603050405020304" pitchFamily="18" charset="0"/>
                <a:cs typeface="Times New Roman" panose="02020603050405020304" pitchFamily="18" charset="0"/>
              </a:rPr>
              <a:t>is usually described as a system of </a:t>
            </a:r>
            <a:endParaRPr lang="en-US" sz="2800"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v"/>
            </a:pPr>
            <a:r>
              <a:rPr lang="en-US" sz="2800" dirty="0" smtClean="0">
                <a:latin typeface="Times New Roman" panose="02020603050405020304" pitchFamily="18" charset="0"/>
                <a:cs typeface="Times New Roman" panose="02020603050405020304" pitchFamily="18" charset="0"/>
              </a:rPr>
              <a:t>tones </a:t>
            </a:r>
            <a:r>
              <a:rPr lang="en-US" sz="2800" dirty="0">
                <a:latin typeface="Times New Roman" panose="02020603050405020304" pitchFamily="18" charset="0"/>
                <a:cs typeface="Times New Roman" panose="02020603050405020304" pitchFamily="18" charset="0"/>
              </a:rPr>
              <a:t>(</a:t>
            </a:r>
            <a:r>
              <a:rPr lang="en-US" sz="2800" i="1" dirty="0">
                <a:latin typeface="Times New Roman" panose="02020603050405020304" pitchFamily="18" charset="0"/>
                <a:cs typeface="Times New Roman" panose="02020603050405020304" pitchFamily="18" charset="0"/>
              </a:rPr>
              <a:t>fall, rise, fall-rise </a:t>
            </a:r>
            <a:r>
              <a:rPr lang="en-US" sz="2800" dirty="0">
                <a:latin typeface="Times New Roman" panose="02020603050405020304" pitchFamily="18" charset="0"/>
                <a:cs typeface="Times New Roman" panose="02020603050405020304" pitchFamily="18" charset="0"/>
              </a:rPr>
              <a:t>and so on), </a:t>
            </a:r>
            <a:endParaRPr lang="en-US" sz="2800"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v"/>
            </a:pPr>
            <a:r>
              <a:rPr lang="en-US" sz="2800" dirty="0" smtClean="0">
                <a:latin typeface="Times New Roman" panose="02020603050405020304" pitchFamily="18" charset="0"/>
                <a:cs typeface="Times New Roman" panose="02020603050405020304" pitchFamily="18" charset="0"/>
              </a:rPr>
              <a:t>pitch </a:t>
            </a:r>
            <a:r>
              <a:rPr lang="en-US" sz="2800" dirty="0">
                <a:latin typeface="Times New Roman" panose="02020603050405020304" pitchFamily="18" charset="0"/>
                <a:cs typeface="Times New Roman" panose="02020603050405020304" pitchFamily="18" charset="0"/>
              </a:rPr>
              <a:t>levels (keys, registers), which can be </a:t>
            </a:r>
            <a:r>
              <a:rPr lang="en-US" sz="2800" i="1" dirty="0">
                <a:latin typeface="Times New Roman" panose="02020603050405020304" pitchFamily="18" charset="0"/>
                <a:cs typeface="Times New Roman" panose="02020603050405020304" pitchFamily="18" charset="0"/>
              </a:rPr>
              <a:t>high, medium </a:t>
            </a:r>
            <a:r>
              <a:rPr lang="en-US" sz="2800" dirty="0">
                <a:latin typeface="Times New Roman" panose="02020603050405020304" pitchFamily="18" charset="0"/>
                <a:cs typeface="Times New Roman" panose="02020603050405020304" pitchFamily="18" charset="0"/>
              </a:rPr>
              <a:t>and</a:t>
            </a:r>
            <a:r>
              <a:rPr lang="en-US" sz="2800" i="1" dirty="0">
                <a:latin typeface="Times New Roman" panose="02020603050405020304" pitchFamily="18" charset="0"/>
                <a:cs typeface="Times New Roman" panose="02020603050405020304" pitchFamily="18" charset="0"/>
              </a:rPr>
              <a:t> low</a:t>
            </a:r>
            <a:r>
              <a:rPr lang="en-US" sz="2800" dirty="0">
                <a:latin typeface="Times New Roman" panose="02020603050405020304" pitchFamily="18" charset="0"/>
                <a:cs typeface="Times New Roman" panose="02020603050405020304" pitchFamily="18" charset="0"/>
              </a:rPr>
              <a:t>, and </a:t>
            </a:r>
            <a:endParaRPr lang="en-US" sz="2800"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v"/>
            </a:pPr>
            <a:r>
              <a:rPr lang="en-US" sz="2800" dirty="0" smtClean="0">
                <a:latin typeface="Times New Roman" panose="02020603050405020304" pitchFamily="18" charset="0"/>
                <a:cs typeface="Times New Roman" panose="02020603050405020304" pitchFamily="18" charset="0"/>
              </a:rPr>
              <a:t>pitch </a:t>
            </a:r>
            <a:r>
              <a:rPr lang="en-US" sz="2800" dirty="0">
                <a:latin typeface="Times New Roman" panose="02020603050405020304" pitchFamily="18" charset="0"/>
                <a:cs typeface="Times New Roman" panose="02020603050405020304" pitchFamily="18" charset="0"/>
              </a:rPr>
              <a:t>ranges (intervals between the highest and the lowest pitched syllables), which can be </a:t>
            </a:r>
            <a:r>
              <a:rPr lang="en-US" sz="2800" i="1" dirty="0">
                <a:latin typeface="Times New Roman" panose="02020603050405020304" pitchFamily="18" charset="0"/>
                <a:cs typeface="Times New Roman" panose="02020603050405020304" pitchFamily="18" charset="0"/>
              </a:rPr>
              <a:t>wide, normal </a:t>
            </a:r>
            <a:r>
              <a:rPr lang="en-US" sz="2800" dirty="0">
                <a:latin typeface="Times New Roman" panose="02020603050405020304" pitchFamily="18" charset="0"/>
                <a:cs typeface="Times New Roman" panose="02020603050405020304" pitchFamily="18" charset="0"/>
              </a:rPr>
              <a:t>and </a:t>
            </a:r>
            <a:r>
              <a:rPr lang="en-US" sz="2800" i="1" dirty="0">
                <a:latin typeface="Times New Roman" panose="02020603050405020304" pitchFamily="18" charset="0"/>
                <a:cs typeface="Times New Roman" panose="02020603050405020304" pitchFamily="18" charset="0"/>
              </a:rPr>
              <a:t>narrow</a:t>
            </a:r>
            <a:r>
              <a:rPr lang="en-US" sz="2800" dirty="0">
                <a:latin typeface="Times New Roman" panose="02020603050405020304" pitchFamily="18" charset="0"/>
                <a:cs typeface="Times New Roman" panose="02020603050405020304" pitchFamily="18" charset="0"/>
              </a:rPr>
              <a:t>. </a:t>
            </a:r>
            <a:endParaRPr lang="en-US" sz="2800" dirty="0" smtClean="0">
              <a:latin typeface="Times New Roman" panose="02020603050405020304" pitchFamily="18" charset="0"/>
              <a:cs typeface="Times New Roman" panose="02020603050405020304" pitchFamily="18" charset="0"/>
            </a:endParaRPr>
          </a:p>
          <a:p>
            <a:pPr algn="just"/>
            <a:r>
              <a:rPr lang="en-US" sz="2800" dirty="0" smtClean="0">
                <a:effectLst/>
                <a:latin typeface="Times New Roman"/>
                <a:ea typeface="Calibri"/>
              </a:rPr>
              <a:t>Pitch performs </a:t>
            </a:r>
            <a:r>
              <a:rPr lang="en-US" sz="2800" b="1" i="1" dirty="0" smtClean="0">
                <a:effectLst/>
                <a:latin typeface="Times New Roman"/>
                <a:ea typeface="Calibri"/>
              </a:rPr>
              <a:t>the constitutive function </a:t>
            </a:r>
            <a:r>
              <a:rPr lang="en-US" sz="2800" dirty="0" smtClean="0">
                <a:effectLst/>
                <a:latin typeface="Times New Roman"/>
                <a:ea typeface="Calibri"/>
              </a:rPr>
              <a:t>within a sentence. It manifests itself in the fact that each syllable in a sentence has certain pitch and cannot exist without it. Simultaneously pitch performs </a:t>
            </a:r>
            <a:r>
              <a:rPr lang="en-US" sz="2800" b="1" i="1" dirty="0" smtClean="0">
                <a:effectLst/>
                <a:latin typeface="Times New Roman"/>
                <a:ea typeface="Calibri"/>
              </a:rPr>
              <a:t>the delimitative function </a:t>
            </a:r>
            <a:r>
              <a:rPr lang="en-US" sz="2800" dirty="0" smtClean="0">
                <a:effectLst/>
                <a:latin typeface="Times New Roman"/>
                <a:ea typeface="Calibri"/>
              </a:rPr>
              <a:t>both within a sentence and at its end. </a:t>
            </a:r>
            <a:endParaRPr lang="ru-RU" sz="2800" dirty="0">
              <a:latin typeface="Times New Roman" panose="02020603050405020304" pitchFamily="18" charset="0"/>
              <a:cs typeface="Times New Roman" panose="02020603050405020304" pitchFamily="18" charset="0"/>
            </a:endParaRPr>
          </a:p>
          <a:p>
            <a:pPr indent="450215" algn="just">
              <a:spcAft>
                <a:spcPts val="0"/>
              </a:spcAft>
            </a:pPr>
            <a:r>
              <a:rPr lang="en-US" b="1" dirty="0" smtClean="0">
                <a:solidFill>
                  <a:srgbClr val="000000"/>
                </a:solidFill>
                <a:effectLst/>
                <a:latin typeface="Times New Roman"/>
                <a:ea typeface="Calibri"/>
              </a:rPr>
              <a:t> </a:t>
            </a:r>
          </a:p>
          <a:p>
            <a:pPr indent="450215" algn="just">
              <a:spcAft>
                <a:spcPts val="0"/>
              </a:spcAft>
            </a:pPr>
            <a:endParaRPr lang="ru-RU" sz="1600" dirty="0">
              <a:solidFill>
                <a:srgbClr val="000000"/>
              </a:solidFill>
              <a:effectLst/>
              <a:latin typeface="Calibri"/>
              <a:ea typeface="Calibri"/>
            </a:endParaRPr>
          </a:p>
        </p:txBody>
      </p:sp>
    </p:spTree>
    <p:extLst>
      <p:ext uri="{BB962C8B-B14F-4D97-AF65-F5344CB8AC3E}">
        <p14:creationId xmlns:p14="http://schemas.microsoft.com/office/powerpoint/2010/main" val="25552887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p:txBody>
          <a:bodyPr/>
          <a:lstStyle/>
          <a:p>
            <a:pPr indent="450215" algn="just">
              <a:spcAft>
                <a:spcPts val="0"/>
              </a:spcAft>
            </a:pPr>
            <a:r>
              <a:rPr lang="en-US" sz="3600" b="1" i="1" dirty="0">
                <a:solidFill>
                  <a:srgbClr val="000000"/>
                </a:solidFill>
                <a:latin typeface="Times New Roman" panose="02020603050405020304" pitchFamily="18" charset="0"/>
                <a:ea typeface="Calibri"/>
                <a:cs typeface="Times New Roman" panose="02020603050405020304" pitchFamily="18" charset="0"/>
              </a:rPr>
              <a:t>Loudness </a:t>
            </a:r>
            <a:endParaRPr lang="en-US" sz="3600" b="1" i="1" dirty="0" smtClean="0">
              <a:solidFill>
                <a:srgbClr val="000000"/>
              </a:solidFill>
              <a:latin typeface="Times New Roman" panose="02020603050405020304" pitchFamily="18" charset="0"/>
              <a:ea typeface="Calibri"/>
              <a:cs typeface="Times New Roman" panose="02020603050405020304" pitchFamily="18" charset="0"/>
            </a:endParaRPr>
          </a:p>
          <a:p>
            <a:pPr indent="0" algn="just">
              <a:spcAft>
                <a:spcPts val="0"/>
              </a:spcAft>
              <a:buNone/>
            </a:pPr>
            <a:r>
              <a:rPr lang="en-US" sz="3600" dirty="0" smtClean="0">
                <a:solidFill>
                  <a:srgbClr val="000000"/>
                </a:solidFill>
                <a:latin typeface="Times New Roman" panose="02020603050405020304" pitchFamily="18" charset="0"/>
                <a:ea typeface="Calibri"/>
                <a:cs typeface="Times New Roman" panose="02020603050405020304" pitchFamily="18" charset="0"/>
              </a:rPr>
              <a:t>is </a:t>
            </a:r>
            <a:r>
              <a:rPr lang="en-US" sz="3600" dirty="0">
                <a:solidFill>
                  <a:srgbClr val="000000"/>
                </a:solidFill>
                <a:latin typeface="Times New Roman" panose="02020603050405020304" pitchFamily="18" charset="0"/>
                <a:ea typeface="Calibri"/>
                <a:cs typeface="Times New Roman" panose="02020603050405020304" pitchFamily="18" charset="0"/>
              </a:rPr>
              <a:t>described as </a:t>
            </a:r>
            <a:endParaRPr lang="en-US" sz="3600" dirty="0" smtClean="0">
              <a:solidFill>
                <a:srgbClr val="000000"/>
              </a:solidFill>
              <a:latin typeface="Times New Roman" panose="02020603050405020304" pitchFamily="18" charset="0"/>
              <a:ea typeface="Calibri"/>
              <a:cs typeface="Times New Roman" panose="02020603050405020304" pitchFamily="18" charset="0"/>
            </a:endParaRPr>
          </a:p>
          <a:p>
            <a:pPr marL="571500" indent="-342900" algn="just">
              <a:spcAft>
                <a:spcPts val="0"/>
              </a:spcAft>
              <a:buFont typeface="Wingdings" panose="05000000000000000000" pitchFamily="2" charset="2"/>
              <a:buChar char="§"/>
            </a:pPr>
            <a:r>
              <a:rPr lang="en-US" sz="3600" dirty="0" smtClean="0">
                <a:solidFill>
                  <a:srgbClr val="000000"/>
                </a:solidFill>
                <a:latin typeface="Times New Roman" panose="02020603050405020304" pitchFamily="18" charset="0"/>
                <a:ea typeface="Calibri"/>
                <a:cs typeface="Times New Roman" panose="02020603050405020304" pitchFamily="18" charset="0"/>
              </a:rPr>
              <a:t>normal</a:t>
            </a:r>
            <a:r>
              <a:rPr lang="en-US" sz="3600" dirty="0">
                <a:solidFill>
                  <a:srgbClr val="000000"/>
                </a:solidFill>
                <a:latin typeface="Times New Roman" panose="02020603050405020304" pitchFamily="18" charset="0"/>
                <a:ea typeface="Calibri"/>
                <a:cs typeface="Times New Roman" panose="02020603050405020304" pitchFamily="18" charset="0"/>
              </a:rPr>
              <a:t>, </a:t>
            </a:r>
            <a:endParaRPr lang="en-US" sz="3600" dirty="0" smtClean="0">
              <a:solidFill>
                <a:srgbClr val="000000"/>
              </a:solidFill>
              <a:latin typeface="Times New Roman" panose="02020603050405020304" pitchFamily="18" charset="0"/>
              <a:ea typeface="Calibri"/>
              <a:cs typeface="Times New Roman" panose="02020603050405020304" pitchFamily="18" charset="0"/>
            </a:endParaRPr>
          </a:p>
          <a:p>
            <a:pPr marL="571500" indent="-342900" algn="just">
              <a:spcAft>
                <a:spcPts val="0"/>
              </a:spcAft>
              <a:buFont typeface="Wingdings" panose="05000000000000000000" pitchFamily="2" charset="2"/>
              <a:buChar char="§"/>
            </a:pPr>
            <a:r>
              <a:rPr lang="en-US" sz="3600" dirty="0" smtClean="0">
                <a:solidFill>
                  <a:srgbClr val="000000"/>
                </a:solidFill>
                <a:latin typeface="Times New Roman" panose="02020603050405020304" pitchFamily="18" charset="0"/>
                <a:ea typeface="Calibri"/>
                <a:cs typeface="Times New Roman" panose="02020603050405020304" pitchFamily="18" charset="0"/>
              </a:rPr>
              <a:t>increased,</a:t>
            </a:r>
          </a:p>
          <a:p>
            <a:pPr marL="571500" indent="-342900" algn="just">
              <a:spcAft>
                <a:spcPts val="0"/>
              </a:spcAft>
              <a:buFont typeface="Wingdings" panose="05000000000000000000" pitchFamily="2" charset="2"/>
              <a:buChar char="§"/>
            </a:pPr>
            <a:r>
              <a:rPr lang="en-US" sz="3600" dirty="0" smtClean="0">
                <a:solidFill>
                  <a:srgbClr val="000000"/>
                </a:solidFill>
                <a:latin typeface="Times New Roman" panose="02020603050405020304" pitchFamily="18" charset="0"/>
                <a:ea typeface="Calibri"/>
                <a:cs typeface="Times New Roman" panose="02020603050405020304" pitchFamily="18" charset="0"/>
              </a:rPr>
              <a:t>low</a:t>
            </a:r>
            <a:r>
              <a:rPr lang="en-US" sz="3600" dirty="0">
                <a:solidFill>
                  <a:srgbClr val="000000"/>
                </a:solidFill>
                <a:latin typeface="Times New Roman" panose="02020603050405020304" pitchFamily="18" charset="0"/>
                <a:ea typeface="Calibri"/>
                <a:cs typeface="Times New Roman" panose="02020603050405020304" pitchFamily="18" charset="0"/>
              </a:rPr>
              <a:t>. </a:t>
            </a:r>
            <a:endParaRPr lang="ru-RU" sz="3600" dirty="0">
              <a:solidFill>
                <a:srgbClr val="000000"/>
              </a:solidFill>
              <a:latin typeface="Times New Roman" panose="02020603050405020304" pitchFamily="18" charset="0"/>
              <a:ea typeface="Calibri"/>
              <a:cs typeface="Times New Roman" panose="02020603050405020304" pitchFamily="18" charset="0"/>
            </a:endParaRPr>
          </a:p>
          <a:p>
            <a:endParaRPr lang="ru-RU" dirty="0"/>
          </a:p>
        </p:txBody>
      </p:sp>
      <p:sp>
        <p:nvSpPr>
          <p:cNvPr id="4" name="Объект 3"/>
          <p:cNvSpPr>
            <a:spLocks noGrp="1"/>
          </p:cNvSpPr>
          <p:nvPr>
            <p:ph sz="quarter" idx="14"/>
          </p:nvPr>
        </p:nvSpPr>
        <p:spPr>
          <a:xfrm>
            <a:off x="4283968" y="731520"/>
            <a:ext cx="4464496" cy="5721816"/>
          </a:xfrm>
        </p:spPr>
        <p:txBody>
          <a:bodyPr>
            <a:normAutofit lnSpcReduction="10000"/>
          </a:bodyPr>
          <a:lstStyle/>
          <a:p>
            <a:r>
              <a:rPr lang="en-US" sz="2800" b="1" i="1" dirty="0" smtClean="0">
                <a:solidFill>
                  <a:schemeClr val="tx1"/>
                </a:solidFill>
                <a:latin typeface="Times New Roman"/>
                <a:ea typeface="Calibri"/>
              </a:rPr>
              <a:t>Tempo: </a:t>
            </a:r>
            <a:r>
              <a:rPr lang="en-US" sz="2800" b="1" dirty="0" smtClean="0">
                <a:solidFill>
                  <a:schemeClr val="tx1"/>
                </a:solidFill>
                <a:latin typeface="Times New Roman"/>
                <a:ea typeface="Calibri"/>
              </a:rPr>
              <a:t>rate + </a:t>
            </a:r>
            <a:r>
              <a:rPr lang="en-US" sz="2800" b="1" dirty="0" err="1">
                <a:solidFill>
                  <a:schemeClr val="tx1"/>
                </a:solidFill>
                <a:latin typeface="Times New Roman"/>
                <a:ea typeface="Calibri"/>
              </a:rPr>
              <a:t>pausation</a:t>
            </a:r>
            <a:r>
              <a:rPr lang="en-US" sz="2800" b="1" dirty="0">
                <a:solidFill>
                  <a:schemeClr val="tx1"/>
                </a:solidFill>
                <a:latin typeface="Times New Roman"/>
                <a:ea typeface="Calibri"/>
              </a:rPr>
              <a:t>. </a:t>
            </a:r>
            <a:endParaRPr lang="en-US" sz="2800" b="1" dirty="0" smtClean="0">
              <a:solidFill>
                <a:schemeClr val="tx1"/>
              </a:solidFill>
              <a:latin typeface="Times New Roman"/>
              <a:ea typeface="Calibri"/>
            </a:endParaRPr>
          </a:p>
          <a:p>
            <a:pPr marL="45720" indent="0">
              <a:buNone/>
            </a:pPr>
            <a:r>
              <a:rPr lang="en-US" sz="2400" b="1" dirty="0" smtClean="0">
                <a:solidFill>
                  <a:schemeClr val="tx1"/>
                </a:solidFill>
                <a:latin typeface="Times New Roman"/>
                <a:ea typeface="Calibri"/>
              </a:rPr>
              <a:t>The </a:t>
            </a:r>
            <a:r>
              <a:rPr lang="en-US" sz="2400" b="1" dirty="0">
                <a:solidFill>
                  <a:schemeClr val="tx1"/>
                </a:solidFill>
                <a:latin typeface="Times New Roman"/>
                <a:ea typeface="Calibri"/>
              </a:rPr>
              <a:t>rate of speech </a:t>
            </a:r>
            <a:r>
              <a:rPr lang="en-US" sz="2400" dirty="0">
                <a:solidFill>
                  <a:schemeClr val="tx1"/>
                </a:solidFill>
                <a:latin typeface="Times New Roman"/>
                <a:ea typeface="Calibri"/>
              </a:rPr>
              <a:t>can be normal, slow and fast. </a:t>
            </a:r>
            <a:endParaRPr lang="en-US" sz="2400" dirty="0" smtClean="0">
              <a:solidFill>
                <a:schemeClr val="tx1"/>
              </a:solidFill>
              <a:latin typeface="Times New Roman"/>
              <a:ea typeface="Calibri"/>
            </a:endParaRPr>
          </a:p>
          <a:p>
            <a:pPr marL="45720" indent="0">
              <a:buNone/>
            </a:pPr>
            <a:r>
              <a:rPr lang="en-US" sz="2400" b="1" dirty="0" smtClean="0">
                <a:solidFill>
                  <a:schemeClr val="tx1"/>
                </a:solidFill>
                <a:latin typeface="Times New Roman"/>
                <a:ea typeface="Calibri"/>
              </a:rPr>
              <a:t>A </a:t>
            </a:r>
            <a:r>
              <a:rPr lang="en-US" sz="2400" b="1" dirty="0">
                <a:solidFill>
                  <a:schemeClr val="tx1"/>
                </a:solidFill>
                <a:latin typeface="Times New Roman"/>
                <a:ea typeface="Calibri"/>
              </a:rPr>
              <a:t>pause </a:t>
            </a:r>
            <a:r>
              <a:rPr lang="en-US" sz="2400" dirty="0">
                <a:solidFill>
                  <a:schemeClr val="tx1"/>
                </a:solidFill>
                <a:latin typeface="Times New Roman"/>
                <a:ea typeface="Calibri"/>
              </a:rPr>
              <a:t>is a complete stop of phonation.</a:t>
            </a:r>
            <a:r>
              <a:rPr lang="en-US" sz="2400" dirty="0">
                <a:latin typeface="Times New Roman"/>
                <a:ea typeface="Calibri"/>
              </a:rPr>
              <a:t> </a:t>
            </a:r>
            <a:endParaRPr lang="en-US" sz="2400" dirty="0" smtClean="0">
              <a:latin typeface="Times New Roman"/>
              <a:ea typeface="Calibri"/>
            </a:endParaRPr>
          </a:p>
          <a:p>
            <a:pPr indent="0" algn="just">
              <a:spcAft>
                <a:spcPts val="0"/>
              </a:spcAft>
              <a:buNone/>
            </a:pPr>
            <a:r>
              <a:rPr lang="en-US" sz="2400" b="1" dirty="0" smtClean="0">
                <a:solidFill>
                  <a:srgbClr val="000000"/>
                </a:solidFill>
                <a:latin typeface="Times New Roman"/>
                <a:ea typeface="Calibri"/>
              </a:rPr>
              <a:t>Types </a:t>
            </a:r>
            <a:r>
              <a:rPr lang="en-US" sz="2400" b="1" dirty="0">
                <a:solidFill>
                  <a:srgbClr val="000000"/>
                </a:solidFill>
                <a:latin typeface="Times New Roman"/>
                <a:ea typeface="Calibri"/>
              </a:rPr>
              <a:t>of pauses: </a:t>
            </a:r>
            <a:endParaRPr lang="ru-RU" sz="2000" b="1" dirty="0">
              <a:solidFill>
                <a:srgbClr val="000000"/>
              </a:solidFill>
              <a:latin typeface="Calibri"/>
              <a:ea typeface="Calibri"/>
            </a:endParaRPr>
          </a:p>
          <a:p>
            <a:pPr indent="0" algn="just">
              <a:spcAft>
                <a:spcPts val="0"/>
              </a:spcAft>
              <a:buNone/>
            </a:pPr>
            <a:r>
              <a:rPr lang="en-US" sz="2400" dirty="0">
                <a:solidFill>
                  <a:srgbClr val="000000"/>
                </a:solidFill>
                <a:latin typeface="Times New Roman"/>
                <a:ea typeface="Calibri"/>
              </a:rPr>
              <a:t>− </a:t>
            </a:r>
            <a:r>
              <a:rPr lang="en-US" sz="2400" b="1" i="1" dirty="0">
                <a:solidFill>
                  <a:srgbClr val="000000"/>
                </a:solidFill>
                <a:latin typeface="Times New Roman"/>
                <a:ea typeface="Calibri"/>
              </a:rPr>
              <a:t>short pauses </a:t>
            </a:r>
            <a:r>
              <a:rPr lang="en-US" sz="2400" dirty="0">
                <a:solidFill>
                  <a:srgbClr val="000000"/>
                </a:solidFill>
                <a:latin typeface="Times New Roman"/>
                <a:ea typeface="Calibri"/>
              </a:rPr>
              <a:t>which may be used to separate intonation groups within a phrase; </a:t>
            </a:r>
            <a:endParaRPr lang="ru-RU" sz="2000" dirty="0">
              <a:solidFill>
                <a:srgbClr val="000000"/>
              </a:solidFill>
              <a:latin typeface="Calibri"/>
              <a:ea typeface="Calibri"/>
            </a:endParaRPr>
          </a:p>
          <a:p>
            <a:pPr indent="0" algn="just">
              <a:spcAft>
                <a:spcPts val="0"/>
              </a:spcAft>
              <a:buNone/>
            </a:pPr>
            <a:r>
              <a:rPr lang="en-US" sz="2400" dirty="0">
                <a:solidFill>
                  <a:srgbClr val="000000"/>
                </a:solidFill>
                <a:latin typeface="Times New Roman"/>
                <a:ea typeface="Calibri"/>
              </a:rPr>
              <a:t>− </a:t>
            </a:r>
            <a:r>
              <a:rPr lang="en-US" sz="2400" b="1" i="1" dirty="0">
                <a:solidFill>
                  <a:srgbClr val="000000"/>
                </a:solidFill>
                <a:latin typeface="Times New Roman"/>
                <a:ea typeface="Calibri"/>
              </a:rPr>
              <a:t>longer pauses </a:t>
            </a:r>
            <a:r>
              <a:rPr lang="en-US" sz="2400" dirty="0">
                <a:solidFill>
                  <a:srgbClr val="000000"/>
                </a:solidFill>
                <a:latin typeface="Times New Roman"/>
                <a:ea typeface="Calibri"/>
              </a:rPr>
              <a:t>which normally manifest the end of the phrase; </a:t>
            </a:r>
            <a:endParaRPr lang="ru-RU" sz="2000" dirty="0">
              <a:solidFill>
                <a:srgbClr val="000000"/>
              </a:solidFill>
              <a:latin typeface="Calibri"/>
              <a:ea typeface="Calibri"/>
            </a:endParaRPr>
          </a:p>
          <a:p>
            <a:pPr indent="0" algn="just">
              <a:spcAft>
                <a:spcPts val="0"/>
              </a:spcAft>
              <a:buNone/>
            </a:pPr>
            <a:r>
              <a:rPr lang="en-US" sz="2400" dirty="0">
                <a:solidFill>
                  <a:srgbClr val="000000"/>
                </a:solidFill>
                <a:latin typeface="Times New Roman"/>
                <a:ea typeface="Calibri"/>
              </a:rPr>
              <a:t>− </a:t>
            </a:r>
            <a:r>
              <a:rPr lang="en-US" sz="2400" b="1" i="1" dirty="0">
                <a:solidFill>
                  <a:srgbClr val="000000"/>
                </a:solidFill>
                <a:latin typeface="Times New Roman"/>
                <a:ea typeface="Calibri"/>
              </a:rPr>
              <a:t>very long pauses </a:t>
            </a:r>
            <a:r>
              <a:rPr lang="en-US" sz="2400" dirty="0">
                <a:solidFill>
                  <a:srgbClr val="000000"/>
                </a:solidFill>
                <a:latin typeface="Times New Roman"/>
                <a:ea typeface="Calibri"/>
              </a:rPr>
              <a:t>which are used to separate bigger phonetic units. </a:t>
            </a:r>
            <a:endParaRPr lang="ru-RU" sz="2000" dirty="0">
              <a:solidFill>
                <a:srgbClr val="000000"/>
              </a:solidFill>
              <a:latin typeface="Calibri"/>
              <a:ea typeface="Calibri"/>
            </a:endParaRPr>
          </a:p>
          <a:p>
            <a:pPr marL="45720" indent="0">
              <a:buNone/>
            </a:pPr>
            <a:endParaRPr lang="ru-RU" dirty="0"/>
          </a:p>
        </p:txBody>
      </p:sp>
    </p:spTree>
    <p:extLst>
      <p:ext uri="{BB962C8B-B14F-4D97-AF65-F5344CB8AC3E}">
        <p14:creationId xmlns:p14="http://schemas.microsoft.com/office/powerpoint/2010/main" val="5866681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476672"/>
            <a:ext cx="7560840" cy="5262979"/>
          </a:xfrm>
          <a:prstGeom prst="rect">
            <a:avLst/>
          </a:prstGeom>
        </p:spPr>
        <p:txBody>
          <a:bodyPr wrap="square">
            <a:spAutoFit/>
          </a:bodyPr>
          <a:lstStyle/>
          <a:p>
            <a:pPr indent="450215" algn="just">
              <a:spcAft>
                <a:spcPts val="0"/>
              </a:spcAft>
            </a:pPr>
            <a:r>
              <a:rPr lang="en-US" sz="2400" b="1" dirty="0" smtClean="0">
                <a:solidFill>
                  <a:srgbClr val="000000"/>
                </a:solidFill>
                <a:effectLst/>
                <a:latin typeface="Times New Roman" panose="02020603050405020304" pitchFamily="18" charset="0"/>
                <a:ea typeface="Calibri"/>
                <a:cs typeface="Times New Roman" panose="02020603050405020304" pitchFamily="18" charset="0"/>
              </a:rPr>
              <a:t>Functionally</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there may be distinguished</a:t>
            </a:r>
          </a:p>
          <a:p>
            <a:pPr indent="450215" algn="just">
              <a:spcAft>
                <a:spcPts val="0"/>
              </a:spcAft>
            </a:pPr>
            <a:endParaRPr lang="en-US" sz="2400" dirty="0">
              <a:solidFill>
                <a:srgbClr val="000000"/>
              </a:solidFill>
              <a:latin typeface="Times New Roman" panose="02020603050405020304" pitchFamily="18" charset="0"/>
              <a:ea typeface="Calibri"/>
              <a:cs typeface="Times New Roman" panose="02020603050405020304" pitchFamily="18" charset="0"/>
            </a:endParaRPr>
          </a:p>
          <a:p>
            <a:pPr indent="450215"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a:t>
            </a:r>
          </a:p>
          <a:p>
            <a:pPr marL="342900" indent="-342900" algn="just">
              <a:spcAft>
                <a:spcPts val="0"/>
              </a:spcAft>
              <a:buFont typeface="Wingdings" panose="05000000000000000000" pitchFamily="2" charset="2"/>
              <a:buChar char="v"/>
            </a:pPr>
            <a:r>
              <a:rPr lang="en-US" sz="2400" b="1" i="1" dirty="0" smtClean="0">
                <a:solidFill>
                  <a:srgbClr val="000000"/>
                </a:solidFill>
                <a:effectLst/>
                <a:latin typeface="Times New Roman" panose="02020603050405020304" pitchFamily="18" charset="0"/>
                <a:ea typeface="Calibri"/>
                <a:cs typeface="Times New Roman" panose="02020603050405020304" pitchFamily="18" charset="0"/>
              </a:rPr>
              <a:t>syntactic pauses </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(which separate </a:t>
            </a:r>
            <a:r>
              <a:rPr lang="en-US" sz="2400" dirty="0" err="1" smtClean="0">
                <a:solidFill>
                  <a:srgbClr val="000000"/>
                </a:solidFill>
                <a:effectLst/>
                <a:latin typeface="Times New Roman" panose="02020603050405020304" pitchFamily="18" charset="0"/>
                <a:ea typeface="Calibri"/>
                <a:cs typeface="Times New Roman" panose="02020603050405020304" pitchFamily="18" charset="0"/>
              </a:rPr>
              <a:t>phonopassages</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phrases, intonation groups), </a:t>
            </a:r>
          </a:p>
          <a:p>
            <a:pPr marL="342900" indent="-342900" algn="just">
              <a:spcAft>
                <a:spcPts val="0"/>
              </a:spcAft>
              <a:buFont typeface="Wingdings" panose="05000000000000000000" pitchFamily="2" charset="2"/>
              <a:buChar char="v"/>
            </a:pPr>
            <a:r>
              <a:rPr lang="en-US" sz="2400" b="1" i="1" dirty="0" smtClean="0">
                <a:solidFill>
                  <a:srgbClr val="000000"/>
                </a:solidFill>
                <a:effectLst/>
                <a:latin typeface="Times New Roman" panose="02020603050405020304" pitchFamily="18" charset="0"/>
                <a:ea typeface="Calibri"/>
                <a:cs typeface="Times New Roman" panose="02020603050405020304" pitchFamily="18" charset="0"/>
              </a:rPr>
              <a:t>emphatic pauses </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(which serve to make some parts of the utterance especially prominent), </a:t>
            </a:r>
          </a:p>
          <a:p>
            <a:pPr marL="342900" indent="-342900" algn="just">
              <a:spcAft>
                <a:spcPts val="0"/>
              </a:spcAft>
              <a:buFont typeface="Wingdings" panose="05000000000000000000" pitchFamily="2" charset="2"/>
              <a:buChar char="v"/>
            </a:pPr>
            <a:r>
              <a:rPr lang="en-US" sz="2400" b="1" i="1" dirty="0" smtClean="0">
                <a:solidFill>
                  <a:srgbClr val="000000"/>
                </a:solidFill>
                <a:effectLst/>
                <a:latin typeface="Times New Roman" panose="02020603050405020304" pitchFamily="18" charset="0"/>
                <a:ea typeface="Calibri"/>
                <a:cs typeface="Times New Roman" panose="02020603050405020304" pitchFamily="18" charset="0"/>
              </a:rPr>
              <a:t>hesitation pauses </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(which are mainly used in spontaneous speech to gain some time to think over what to say next).</a:t>
            </a:r>
          </a:p>
          <a:p>
            <a:pPr algn="just">
              <a:spcAft>
                <a:spcPts val="0"/>
              </a:spcAft>
            </a:pPr>
            <a:endParaRPr lang="en-US" sz="2400" dirty="0" smtClean="0">
              <a:solidFill>
                <a:srgbClr val="000000"/>
              </a:solidFill>
              <a:latin typeface="Times New Roman" panose="02020603050405020304" pitchFamily="18" charset="0"/>
              <a:ea typeface="Calibri"/>
              <a:cs typeface="Times New Roman" panose="02020603050405020304" pitchFamily="18" charset="0"/>
            </a:endParaRPr>
          </a:p>
          <a:p>
            <a:pPr algn="just">
              <a:spcAft>
                <a:spcPts val="0"/>
              </a:spcAft>
            </a:pPr>
            <a:endParaRPr lang="en-US" sz="2400" dirty="0">
              <a:solidFill>
                <a:srgbClr val="000000"/>
              </a:solidFill>
              <a:latin typeface="Times New Roman" panose="02020603050405020304" pitchFamily="18" charset="0"/>
              <a:ea typeface="Calibri"/>
              <a:cs typeface="Times New Roman" panose="02020603050405020304" pitchFamily="18" charset="0"/>
            </a:endParaRPr>
          </a:p>
          <a:p>
            <a:pPr algn="just">
              <a:spcAft>
                <a:spcPts val="0"/>
              </a:spcAft>
            </a:pP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Besides the segmentation of the speech continuum, pauses contribute to the temporal and rhythmical organization of speech (</a:t>
            </a:r>
            <a:r>
              <a:rPr lang="en-US" sz="2400" b="1" i="1" dirty="0" smtClean="0">
                <a:solidFill>
                  <a:srgbClr val="000000"/>
                </a:solidFill>
                <a:effectLst/>
                <a:latin typeface="Times New Roman" panose="02020603050405020304" pitchFamily="18" charset="0"/>
                <a:ea typeface="Calibri"/>
                <a:cs typeface="Times New Roman" panose="02020603050405020304" pitchFamily="18" charset="0"/>
              </a:rPr>
              <a:t>constitutive function</a:t>
            </a:r>
            <a:r>
              <a:rPr lang="en-US" sz="2400" dirty="0" smtClean="0">
                <a:solidFill>
                  <a:srgbClr val="000000"/>
                </a:solidFill>
                <a:effectLst/>
                <a:latin typeface="Times New Roman" panose="02020603050405020304" pitchFamily="18" charset="0"/>
                <a:ea typeface="Calibri"/>
                <a:cs typeface="Times New Roman" panose="02020603050405020304" pitchFamily="18" charset="0"/>
              </a:rPr>
              <a:t>). </a:t>
            </a:r>
            <a:endParaRPr lang="ru-RU" sz="2400" dirty="0">
              <a:solidFill>
                <a:srgbClr val="000000"/>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3716618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620688"/>
            <a:ext cx="7776864" cy="5693866"/>
          </a:xfrm>
          <a:prstGeom prst="rect">
            <a:avLst/>
          </a:prstGeom>
        </p:spPr>
        <p:txBody>
          <a:bodyPr wrap="square">
            <a:spAutoFit/>
          </a:bodyPr>
          <a:lstStyle/>
          <a:p>
            <a:pPr indent="450215" algn="just">
              <a:spcAft>
                <a:spcPts val="0"/>
              </a:spcAft>
            </a:pPr>
            <a:r>
              <a:rPr lang="en-US" sz="2800" dirty="0" smtClean="0">
                <a:solidFill>
                  <a:srgbClr val="000000"/>
                </a:solidFill>
                <a:effectLst/>
                <a:latin typeface="Times New Roman"/>
                <a:ea typeface="Calibri"/>
              </a:rPr>
              <a:t>The basic unit of intonation is an </a:t>
            </a:r>
            <a:r>
              <a:rPr lang="en-US" sz="2800" b="1" i="1" dirty="0" smtClean="0">
                <a:solidFill>
                  <a:srgbClr val="000000"/>
                </a:solidFill>
                <a:effectLst/>
                <a:latin typeface="Times New Roman"/>
                <a:ea typeface="Calibri"/>
              </a:rPr>
              <a:t>intonation pattern</a:t>
            </a:r>
            <a:r>
              <a:rPr lang="en-US" sz="2800" dirty="0" smtClean="0">
                <a:solidFill>
                  <a:srgbClr val="000000"/>
                </a:solidFill>
                <a:effectLst/>
                <a:latin typeface="Times New Roman"/>
                <a:ea typeface="Calibri"/>
              </a:rPr>
              <a:t>: pitch movements (which are inseparably connected with variations of loudness) and tempo. Intonation patterns serve to actualize </a:t>
            </a:r>
            <a:r>
              <a:rPr lang="en-US" sz="2800" dirty="0" err="1" smtClean="0">
                <a:solidFill>
                  <a:srgbClr val="000000"/>
                </a:solidFill>
                <a:effectLst/>
                <a:latin typeface="Times New Roman"/>
                <a:ea typeface="Calibri"/>
              </a:rPr>
              <a:t>syntagms</a:t>
            </a:r>
            <a:r>
              <a:rPr lang="en-US" sz="2800" dirty="0" smtClean="0">
                <a:solidFill>
                  <a:srgbClr val="000000"/>
                </a:solidFill>
                <a:effectLst/>
                <a:latin typeface="Times New Roman"/>
                <a:ea typeface="Calibri"/>
              </a:rPr>
              <a:t> in oral speech. </a:t>
            </a:r>
          </a:p>
          <a:p>
            <a:pPr indent="450215" algn="just">
              <a:spcAft>
                <a:spcPts val="0"/>
              </a:spcAft>
            </a:pPr>
            <a:r>
              <a:rPr lang="en-US" sz="2800" dirty="0" smtClean="0">
                <a:solidFill>
                  <a:srgbClr val="000000"/>
                </a:solidFill>
                <a:effectLst/>
                <a:latin typeface="Times New Roman"/>
                <a:ea typeface="Calibri"/>
              </a:rPr>
              <a:t>A </a:t>
            </a:r>
            <a:r>
              <a:rPr lang="en-US" sz="2800" b="1" i="1" dirty="0" err="1" smtClean="0">
                <a:solidFill>
                  <a:srgbClr val="000000"/>
                </a:solidFill>
                <a:effectLst/>
                <a:latin typeface="Times New Roman"/>
                <a:ea typeface="Calibri"/>
              </a:rPr>
              <a:t>syntagm</a:t>
            </a:r>
            <a:r>
              <a:rPr lang="en-US" sz="2800" i="1" dirty="0" smtClean="0">
                <a:solidFill>
                  <a:srgbClr val="000000"/>
                </a:solidFill>
                <a:effectLst/>
                <a:latin typeface="Times New Roman"/>
                <a:ea typeface="Calibri"/>
              </a:rPr>
              <a:t> </a:t>
            </a:r>
            <a:r>
              <a:rPr lang="en-US" sz="2800" dirty="0" smtClean="0">
                <a:solidFill>
                  <a:srgbClr val="000000"/>
                </a:solidFill>
                <a:effectLst/>
                <a:latin typeface="Times New Roman"/>
                <a:ea typeface="Calibri"/>
              </a:rPr>
              <a:t>(sense-group) is a group of words which is semantically and syntactically complete. In phonetics actualized </a:t>
            </a:r>
            <a:r>
              <a:rPr lang="en-US" sz="2800" dirty="0" err="1" smtClean="0">
                <a:solidFill>
                  <a:srgbClr val="000000"/>
                </a:solidFill>
                <a:effectLst/>
                <a:latin typeface="Times New Roman"/>
                <a:ea typeface="Calibri"/>
              </a:rPr>
              <a:t>syntagms</a:t>
            </a:r>
            <a:r>
              <a:rPr lang="en-US" sz="2800" dirty="0" smtClean="0">
                <a:solidFill>
                  <a:srgbClr val="000000"/>
                </a:solidFill>
                <a:effectLst/>
                <a:latin typeface="Times New Roman"/>
                <a:ea typeface="Calibri"/>
              </a:rPr>
              <a:t> are called </a:t>
            </a:r>
            <a:r>
              <a:rPr lang="en-US" sz="2800" b="1" i="1" dirty="0" smtClean="0">
                <a:solidFill>
                  <a:srgbClr val="000000"/>
                </a:solidFill>
                <a:effectLst/>
                <a:latin typeface="Times New Roman"/>
                <a:ea typeface="Calibri"/>
              </a:rPr>
              <a:t>intonation groups</a:t>
            </a:r>
            <a:r>
              <a:rPr lang="en-US" sz="2800" dirty="0" smtClean="0">
                <a:solidFill>
                  <a:srgbClr val="000000"/>
                </a:solidFill>
                <a:effectLst/>
                <a:latin typeface="Times New Roman"/>
                <a:ea typeface="Calibri"/>
              </a:rPr>
              <a:t>. Each intonation group can consist of one or more potential </a:t>
            </a:r>
            <a:r>
              <a:rPr lang="en-US" sz="2800" dirty="0" err="1" smtClean="0">
                <a:solidFill>
                  <a:srgbClr val="000000"/>
                </a:solidFill>
                <a:effectLst/>
                <a:latin typeface="Times New Roman"/>
                <a:ea typeface="Calibri"/>
              </a:rPr>
              <a:t>syntagms</a:t>
            </a:r>
            <a:r>
              <a:rPr lang="en-US" sz="2800" dirty="0" smtClean="0">
                <a:solidFill>
                  <a:srgbClr val="000000"/>
                </a:solidFill>
                <a:effectLst/>
                <a:latin typeface="Times New Roman"/>
                <a:ea typeface="Calibri"/>
              </a:rPr>
              <a:t>. </a:t>
            </a:r>
          </a:p>
          <a:p>
            <a:pPr indent="450215" algn="just">
              <a:spcAft>
                <a:spcPts val="0"/>
              </a:spcAft>
            </a:pPr>
            <a:r>
              <a:rPr lang="en-US" sz="2800" dirty="0" smtClean="0">
                <a:solidFill>
                  <a:srgbClr val="000000"/>
                </a:solidFill>
                <a:effectLst/>
                <a:latin typeface="Times New Roman"/>
                <a:ea typeface="Calibri"/>
              </a:rPr>
              <a:t>For example, the sentence </a:t>
            </a:r>
            <a:r>
              <a:rPr lang="en-US" sz="2800" i="1" dirty="0" smtClean="0">
                <a:solidFill>
                  <a:srgbClr val="000000"/>
                </a:solidFill>
                <a:effectLst/>
                <a:latin typeface="Times New Roman"/>
                <a:ea typeface="Calibri"/>
              </a:rPr>
              <a:t>I think he is coming soon </a:t>
            </a:r>
            <a:r>
              <a:rPr lang="en-US" sz="2800" dirty="0" smtClean="0">
                <a:solidFill>
                  <a:srgbClr val="000000"/>
                </a:solidFill>
                <a:effectLst/>
                <a:latin typeface="Times New Roman"/>
                <a:ea typeface="Calibri"/>
              </a:rPr>
              <a:t>has two potential </a:t>
            </a:r>
            <a:r>
              <a:rPr lang="en-US" sz="2800" dirty="0" err="1" smtClean="0">
                <a:solidFill>
                  <a:srgbClr val="000000"/>
                </a:solidFill>
                <a:effectLst/>
                <a:latin typeface="Times New Roman"/>
                <a:ea typeface="Calibri"/>
              </a:rPr>
              <a:t>syntagms</a:t>
            </a:r>
            <a:r>
              <a:rPr lang="en-US" sz="2800" dirty="0" smtClean="0">
                <a:solidFill>
                  <a:srgbClr val="000000"/>
                </a:solidFill>
                <a:effectLst/>
                <a:latin typeface="Times New Roman"/>
                <a:ea typeface="Calibri"/>
              </a:rPr>
              <a:t>: </a:t>
            </a:r>
            <a:r>
              <a:rPr lang="en-US" sz="2800" i="1" dirty="0" smtClean="0">
                <a:solidFill>
                  <a:srgbClr val="000000"/>
                </a:solidFill>
                <a:effectLst/>
                <a:latin typeface="Times New Roman"/>
                <a:ea typeface="Calibri"/>
              </a:rPr>
              <a:t>I think </a:t>
            </a:r>
            <a:r>
              <a:rPr lang="en-US" sz="2800" dirty="0" smtClean="0">
                <a:solidFill>
                  <a:srgbClr val="000000"/>
                </a:solidFill>
                <a:effectLst/>
                <a:latin typeface="Times New Roman"/>
                <a:ea typeface="Calibri"/>
              </a:rPr>
              <a:t>and </a:t>
            </a:r>
            <a:r>
              <a:rPr lang="en-US" sz="2800" i="1" dirty="0" smtClean="0">
                <a:solidFill>
                  <a:srgbClr val="000000"/>
                </a:solidFill>
                <a:effectLst/>
                <a:latin typeface="Times New Roman"/>
                <a:ea typeface="Calibri"/>
              </a:rPr>
              <a:t>he is coming soon. </a:t>
            </a:r>
            <a:endParaRPr lang="ru-RU" sz="2800" dirty="0">
              <a:solidFill>
                <a:srgbClr val="000000"/>
              </a:solidFill>
              <a:effectLst/>
              <a:latin typeface="Calibri"/>
              <a:ea typeface="Calibri"/>
            </a:endParaRPr>
          </a:p>
        </p:txBody>
      </p:sp>
    </p:spTree>
    <p:extLst>
      <p:ext uri="{BB962C8B-B14F-4D97-AF65-F5344CB8AC3E}">
        <p14:creationId xmlns:p14="http://schemas.microsoft.com/office/powerpoint/2010/main" val="40935261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764704"/>
            <a:ext cx="7848872" cy="5509200"/>
          </a:xfrm>
          <a:prstGeom prst="rect">
            <a:avLst/>
          </a:prstGeom>
        </p:spPr>
        <p:txBody>
          <a:bodyPr wrap="square">
            <a:spAutoFit/>
          </a:bodyPr>
          <a:lstStyle/>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A </a:t>
            </a:r>
            <a:r>
              <a:rPr lang="en-US" sz="3200" b="1" i="1" dirty="0" smtClean="0">
                <a:solidFill>
                  <a:srgbClr val="000000"/>
                </a:solidFill>
                <a:effectLst/>
                <a:latin typeface="Times New Roman" panose="02020603050405020304" pitchFamily="18" charset="0"/>
                <a:ea typeface="Calibri"/>
                <a:cs typeface="Times New Roman" panose="02020603050405020304" pitchFamily="18" charset="0"/>
              </a:rPr>
              <a:t>phrase</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 (</a:t>
            </a: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a sentence actualized in oral speech</a:t>
            </a: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 can contain one or several intonation groups. </a:t>
            </a:r>
          </a:p>
          <a:p>
            <a:pPr indent="450215" algn="just">
              <a:spcAft>
                <a:spcPts val="0"/>
              </a:spcAft>
            </a:pPr>
            <a:r>
              <a:rPr lang="en-US" sz="3200" dirty="0" smtClean="0">
                <a:solidFill>
                  <a:srgbClr val="000000"/>
                </a:solidFill>
                <a:effectLst/>
                <a:latin typeface="Times New Roman" panose="02020603050405020304" pitchFamily="18" charset="0"/>
                <a:ea typeface="Calibri"/>
                <a:cs typeface="Times New Roman" panose="02020603050405020304" pitchFamily="18" charset="0"/>
              </a:rPr>
              <a:t>The number of intonation groups depends on the length of the phrase and the semantic importance given to various parts of the phrase: </a:t>
            </a:r>
          </a:p>
          <a:p>
            <a:pPr indent="450215" algn="just">
              <a:spcAft>
                <a:spcPts val="0"/>
              </a:spcAft>
            </a:pPr>
            <a:endParaRPr lang="ru-RU" sz="32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ctr">
              <a:spcAft>
                <a:spcPts val="0"/>
              </a:spcAft>
            </a:pP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This ʹbed was ʹnot ʹslept ˎin. </a:t>
            </a:r>
          </a:p>
          <a:p>
            <a:pPr indent="450215" algn="just">
              <a:spcAft>
                <a:spcPts val="0"/>
              </a:spcAft>
            </a:pPr>
            <a:endParaRPr lang="ru-RU" sz="3200" dirty="0" smtClean="0">
              <a:solidFill>
                <a:srgbClr val="000000"/>
              </a:solidFill>
              <a:effectLst/>
              <a:latin typeface="Times New Roman" panose="02020603050405020304" pitchFamily="18" charset="0"/>
              <a:ea typeface="Calibri"/>
              <a:cs typeface="Times New Roman" panose="02020603050405020304" pitchFamily="18" charset="0"/>
            </a:endParaRPr>
          </a:p>
          <a:p>
            <a:pPr indent="450215" algn="ctr">
              <a:spcAft>
                <a:spcPts val="0"/>
              </a:spcAft>
            </a:pPr>
            <a:r>
              <a:rPr lang="en-US" sz="3200" i="1" dirty="0" smtClean="0">
                <a:solidFill>
                  <a:srgbClr val="000000"/>
                </a:solidFill>
                <a:effectLst/>
                <a:latin typeface="Times New Roman" panose="02020603050405020304" pitchFamily="18" charset="0"/>
                <a:ea typeface="Calibri"/>
                <a:cs typeface="Times New Roman" panose="02020603050405020304" pitchFamily="18" charset="0"/>
              </a:rPr>
              <a:t>ˏThis bed ǀ was ʹnot ʹslept ˎin. </a:t>
            </a:r>
            <a:endParaRPr lang="ru-RU" sz="3200" dirty="0">
              <a:solidFill>
                <a:srgbClr val="000000"/>
              </a:solidFill>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668436589"/>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91</TotalTime>
  <Words>4645</Words>
  <Application>Microsoft Office PowerPoint</Application>
  <PresentationFormat>Экран (4:3)</PresentationFormat>
  <Paragraphs>243</Paragraphs>
  <Slides>42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42</vt:i4>
      </vt:variant>
    </vt:vector>
  </HeadingPairs>
  <TitlesOfParts>
    <vt:vector size="43" baseType="lpstr">
      <vt:lpstr>Воздушный поток</vt:lpstr>
      <vt:lpstr>Intonation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There are some rules concerning words that are usually stressed or unstressed in an utterance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Intonation</dc:title>
  <dc:creator>HP</dc:creator>
  <cp:lastModifiedBy>HP</cp:lastModifiedBy>
  <cp:revision>49</cp:revision>
  <dcterms:created xsi:type="dcterms:W3CDTF">2019-03-31T00:38:16Z</dcterms:created>
  <dcterms:modified xsi:type="dcterms:W3CDTF">2019-05-09T05:28:20Z</dcterms:modified>
</cp:coreProperties>
</file>