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6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46B4619B-697E-4BE4-8117-8E5F3937502A}" type="datetimeFigureOut">
              <a:rPr lang="ru-RU" smtClean="0"/>
              <a:t>19.02.2019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B80BA96-9A20-442B-AB1E-65814C3AC889}" type="slidenum">
              <a:rPr lang="ru-RU" smtClean="0"/>
              <a:t>‹#›</a:t>
            </a:fld>
            <a:endParaRPr lang="ru-RU"/>
          </a:p>
        </p:txBody>
      </p:sp>
    </p:spTree>
    <p:extLst>
      <p:ext uri="{BB962C8B-B14F-4D97-AF65-F5344CB8AC3E}">
        <p14:creationId xmlns:p14="http://schemas.microsoft.com/office/powerpoint/2010/main" val="35687709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6B4619B-697E-4BE4-8117-8E5F3937502A}" type="datetimeFigureOut">
              <a:rPr lang="ru-RU" smtClean="0"/>
              <a:t>19.02.2019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B80BA96-9A20-442B-AB1E-65814C3AC889}" type="slidenum">
              <a:rPr lang="ru-RU" smtClean="0"/>
              <a:t>‹#›</a:t>
            </a:fld>
            <a:endParaRPr lang="ru-RU"/>
          </a:p>
        </p:txBody>
      </p:sp>
    </p:spTree>
    <p:extLst>
      <p:ext uri="{BB962C8B-B14F-4D97-AF65-F5344CB8AC3E}">
        <p14:creationId xmlns:p14="http://schemas.microsoft.com/office/powerpoint/2010/main" val="6397285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6B4619B-697E-4BE4-8117-8E5F3937502A}" type="datetimeFigureOut">
              <a:rPr lang="ru-RU" smtClean="0"/>
              <a:t>19.02.2019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B80BA96-9A20-442B-AB1E-65814C3AC889}" type="slidenum">
              <a:rPr lang="ru-RU" smtClean="0"/>
              <a:t>‹#›</a:t>
            </a:fld>
            <a:endParaRPr lang="ru-RU"/>
          </a:p>
        </p:txBody>
      </p:sp>
    </p:spTree>
    <p:extLst>
      <p:ext uri="{BB962C8B-B14F-4D97-AF65-F5344CB8AC3E}">
        <p14:creationId xmlns:p14="http://schemas.microsoft.com/office/powerpoint/2010/main" val="28895195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6B4619B-697E-4BE4-8117-8E5F3937502A}" type="datetimeFigureOut">
              <a:rPr lang="ru-RU" smtClean="0"/>
              <a:t>19.02.2019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B80BA96-9A20-442B-AB1E-65814C3AC889}" type="slidenum">
              <a:rPr lang="ru-RU" smtClean="0"/>
              <a:t>‹#›</a:t>
            </a:fld>
            <a:endParaRPr lang="ru-RU"/>
          </a:p>
        </p:txBody>
      </p:sp>
    </p:spTree>
    <p:extLst>
      <p:ext uri="{BB962C8B-B14F-4D97-AF65-F5344CB8AC3E}">
        <p14:creationId xmlns:p14="http://schemas.microsoft.com/office/powerpoint/2010/main" val="25208014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46B4619B-697E-4BE4-8117-8E5F3937502A}" type="datetimeFigureOut">
              <a:rPr lang="ru-RU" smtClean="0"/>
              <a:t>19.02.2019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B80BA96-9A20-442B-AB1E-65814C3AC889}" type="slidenum">
              <a:rPr lang="ru-RU" smtClean="0"/>
              <a:t>‹#›</a:t>
            </a:fld>
            <a:endParaRPr lang="ru-RU"/>
          </a:p>
        </p:txBody>
      </p:sp>
    </p:spTree>
    <p:extLst>
      <p:ext uri="{BB962C8B-B14F-4D97-AF65-F5344CB8AC3E}">
        <p14:creationId xmlns:p14="http://schemas.microsoft.com/office/powerpoint/2010/main" val="11557663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46B4619B-697E-4BE4-8117-8E5F3937502A}" type="datetimeFigureOut">
              <a:rPr lang="ru-RU" smtClean="0"/>
              <a:t>19.02.2019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B80BA96-9A20-442B-AB1E-65814C3AC889}" type="slidenum">
              <a:rPr lang="ru-RU" smtClean="0"/>
              <a:t>‹#›</a:t>
            </a:fld>
            <a:endParaRPr lang="ru-RU"/>
          </a:p>
        </p:txBody>
      </p:sp>
    </p:spTree>
    <p:extLst>
      <p:ext uri="{BB962C8B-B14F-4D97-AF65-F5344CB8AC3E}">
        <p14:creationId xmlns:p14="http://schemas.microsoft.com/office/powerpoint/2010/main" val="4387068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46B4619B-697E-4BE4-8117-8E5F3937502A}" type="datetimeFigureOut">
              <a:rPr lang="ru-RU" smtClean="0"/>
              <a:t>19.02.2019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CB80BA96-9A20-442B-AB1E-65814C3AC889}" type="slidenum">
              <a:rPr lang="ru-RU" smtClean="0"/>
              <a:t>‹#›</a:t>
            </a:fld>
            <a:endParaRPr lang="ru-RU"/>
          </a:p>
        </p:txBody>
      </p:sp>
    </p:spTree>
    <p:extLst>
      <p:ext uri="{BB962C8B-B14F-4D97-AF65-F5344CB8AC3E}">
        <p14:creationId xmlns:p14="http://schemas.microsoft.com/office/powerpoint/2010/main" val="18285530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46B4619B-697E-4BE4-8117-8E5F3937502A}" type="datetimeFigureOut">
              <a:rPr lang="ru-RU" smtClean="0"/>
              <a:t>19.02.2019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CB80BA96-9A20-442B-AB1E-65814C3AC889}" type="slidenum">
              <a:rPr lang="ru-RU" smtClean="0"/>
              <a:t>‹#›</a:t>
            </a:fld>
            <a:endParaRPr lang="ru-RU"/>
          </a:p>
        </p:txBody>
      </p:sp>
    </p:spTree>
    <p:extLst>
      <p:ext uri="{BB962C8B-B14F-4D97-AF65-F5344CB8AC3E}">
        <p14:creationId xmlns:p14="http://schemas.microsoft.com/office/powerpoint/2010/main" val="17009435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6B4619B-697E-4BE4-8117-8E5F3937502A}" type="datetimeFigureOut">
              <a:rPr lang="ru-RU" smtClean="0"/>
              <a:t>19.02.2019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CB80BA96-9A20-442B-AB1E-65814C3AC889}" type="slidenum">
              <a:rPr lang="ru-RU" smtClean="0"/>
              <a:t>‹#›</a:t>
            </a:fld>
            <a:endParaRPr lang="ru-RU"/>
          </a:p>
        </p:txBody>
      </p:sp>
    </p:spTree>
    <p:extLst>
      <p:ext uri="{BB962C8B-B14F-4D97-AF65-F5344CB8AC3E}">
        <p14:creationId xmlns:p14="http://schemas.microsoft.com/office/powerpoint/2010/main" val="725728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6B4619B-697E-4BE4-8117-8E5F3937502A}" type="datetimeFigureOut">
              <a:rPr lang="ru-RU" smtClean="0"/>
              <a:t>19.02.2019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B80BA96-9A20-442B-AB1E-65814C3AC889}" type="slidenum">
              <a:rPr lang="ru-RU" smtClean="0"/>
              <a:t>‹#›</a:t>
            </a:fld>
            <a:endParaRPr lang="ru-RU"/>
          </a:p>
        </p:txBody>
      </p:sp>
    </p:spTree>
    <p:extLst>
      <p:ext uri="{BB962C8B-B14F-4D97-AF65-F5344CB8AC3E}">
        <p14:creationId xmlns:p14="http://schemas.microsoft.com/office/powerpoint/2010/main" val="12848203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6B4619B-697E-4BE4-8117-8E5F3937502A}" type="datetimeFigureOut">
              <a:rPr lang="ru-RU" smtClean="0"/>
              <a:t>19.02.2019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B80BA96-9A20-442B-AB1E-65814C3AC889}" type="slidenum">
              <a:rPr lang="ru-RU" smtClean="0"/>
              <a:t>‹#›</a:t>
            </a:fld>
            <a:endParaRPr lang="ru-RU"/>
          </a:p>
        </p:txBody>
      </p:sp>
    </p:spTree>
    <p:extLst>
      <p:ext uri="{BB962C8B-B14F-4D97-AF65-F5344CB8AC3E}">
        <p14:creationId xmlns:p14="http://schemas.microsoft.com/office/powerpoint/2010/main" val="4954348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6B4619B-697E-4BE4-8117-8E5F3937502A}" type="datetimeFigureOut">
              <a:rPr lang="ru-RU" smtClean="0"/>
              <a:t>19.02.2019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B80BA96-9A20-442B-AB1E-65814C3AC889}" type="slidenum">
              <a:rPr lang="ru-RU" smtClean="0"/>
              <a:t>‹#›</a:t>
            </a:fld>
            <a:endParaRPr lang="ru-RU"/>
          </a:p>
        </p:txBody>
      </p:sp>
    </p:spTree>
    <p:extLst>
      <p:ext uri="{BB962C8B-B14F-4D97-AF65-F5344CB8AC3E}">
        <p14:creationId xmlns:p14="http://schemas.microsoft.com/office/powerpoint/2010/main" val="13174551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99592" y="620688"/>
            <a:ext cx="7772400" cy="1470025"/>
          </a:xfrm>
        </p:spPr>
        <p:txBody>
          <a:bodyPr>
            <a:normAutofit fontScale="90000"/>
          </a:bodyPr>
          <a:lstStyle/>
          <a:p>
            <a:pPr>
              <a:lnSpc>
                <a:spcPct val="115000"/>
              </a:lnSpc>
              <a:spcAft>
                <a:spcPts val="1000"/>
              </a:spcAft>
            </a:pPr>
            <a:r>
              <a:rPr lang="en-US" b="1" dirty="0" smtClean="0">
                <a:effectLst/>
                <a:latin typeface="Times New Roman"/>
                <a:ea typeface="Calibri"/>
                <a:cs typeface="Times New Roman"/>
              </a:rPr>
              <a:t/>
            </a:r>
            <a:br>
              <a:rPr lang="en-US" b="1" dirty="0" smtClean="0">
                <a:effectLst/>
                <a:latin typeface="Times New Roman"/>
                <a:ea typeface="Calibri"/>
                <a:cs typeface="Times New Roman"/>
              </a:rPr>
            </a:br>
            <a:r>
              <a:rPr lang="en-US" b="1" dirty="0" smtClean="0">
                <a:effectLst/>
                <a:latin typeface="Times New Roman"/>
                <a:ea typeface="Calibri"/>
                <a:cs typeface="Times New Roman"/>
              </a:rPr>
              <a:t>The problem of a canon in </a:t>
            </a:r>
            <a:br>
              <a:rPr lang="en-US" b="1" dirty="0" smtClean="0">
                <a:effectLst/>
                <a:latin typeface="Times New Roman"/>
                <a:ea typeface="Calibri"/>
                <a:cs typeface="Times New Roman"/>
              </a:rPr>
            </a:br>
            <a:r>
              <a:rPr lang="en-US" b="1" dirty="0" smtClean="0">
                <a:effectLst/>
                <a:latin typeface="Times New Roman"/>
                <a:ea typeface="Calibri"/>
                <a:cs typeface="Times New Roman"/>
              </a:rPr>
              <a:t>American literature.</a:t>
            </a:r>
            <a:r>
              <a:rPr lang="ru-RU" sz="3600" dirty="0">
                <a:ea typeface="Calibri"/>
                <a:cs typeface="Times New Roman"/>
              </a:rPr>
              <a:t/>
            </a:r>
            <a:br>
              <a:rPr lang="ru-RU" sz="3600" dirty="0">
                <a:ea typeface="Calibri"/>
                <a:cs typeface="Times New Roman"/>
              </a:rPr>
            </a:br>
            <a:endParaRPr lang="ru-RU" dirty="0"/>
          </a:p>
        </p:txBody>
      </p:sp>
      <p:sp>
        <p:nvSpPr>
          <p:cNvPr id="3" name="Подзаголовок 2"/>
          <p:cNvSpPr>
            <a:spLocks noGrp="1"/>
          </p:cNvSpPr>
          <p:nvPr>
            <p:ph type="subTitle" idx="1"/>
          </p:nvPr>
        </p:nvSpPr>
        <p:spPr>
          <a:xfrm>
            <a:off x="683568" y="2348880"/>
            <a:ext cx="7776864" cy="4104456"/>
          </a:xfrm>
        </p:spPr>
        <p:txBody>
          <a:bodyPr>
            <a:normAutofit fontScale="92500" lnSpcReduction="20000"/>
          </a:bodyPr>
          <a:lstStyle/>
          <a:p>
            <a:pPr>
              <a:lnSpc>
                <a:spcPct val="115000"/>
              </a:lnSpc>
              <a:spcAft>
                <a:spcPts val="1000"/>
              </a:spcAft>
            </a:pPr>
            <a:r>
              <a:rPr lang="en-US" dirty="0" smtClean="0">
                <a:solidFill>
                  <a:schemeClr val="tx1"/>
                </a:solidFill>
                <a:effectLst/>
                <a:latin typeface="Times New Roman" panose="02020603050405020304" pitchFamily="18" charset="0"/>
                <a:ea typeface="Calibri"/>
                <a:cs typeface="Times New Roman" panose="02020603050405020304" pitchFamily="18" charset="0"/>
              </a:rPr>
              <a:t>Plan.</a:t>
            </a:r>
            <a:endParaRPr lang="ru-RU" sz="2400" dirty="0">
              <a:solidFill>
                <a:schemeClr val="tx1"/>
              </a:solidFill>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dirty="0" smtClean="0">
                <a:solidFill>
                  <a:schemeClr val="tx1"/>
                </a:solidFill>
                <a:effectLst/>
                <a:latin typeface="Times New Roman" panose="02020603050405020304" pitchFamily="18" charset="0"/>
                <a:ea typeface="Calibri"/>
                <a:cs typeface="Times New Roman" panose="02020603050405020304" pitchFamily="18" charset="0"/>
              </a:rPr>
              <a:t>1. Definition of Canon.</a:t>
            </a:r>
            <a:endParaRPr lang="ru-RU" sz="2400" dirty="0">
              <a:solidFill>
                <a:schemeClr val="tx1"/>
              </a:solidFill>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dirty="0" smtClean="0">
                <a:solidFill>
                  <a:schemeClr val="tx1"/>
                </a:solidFill>
                <a:effectLst/>
                <a:latin typeface="Times New Roman" panose="02020603050405020304" pitchFamily="18" charset="0"/>
                <a:ea typeface="Calibri"/>
                <a:cs typeface="Times New Roman" panose="02020603050405020304" pitchFamily="18" charset="0"/>
              </a:rPr>
              <a:t>2. Difference between Canon and Apocrypha.</a:t>
            </a:r>
            <a:endParaRPr lang="ru-RU" sz="2400" dirty="0">
              <a:solidFill>
                <a:schemeClr val="tx1"/>
              </a:solidFill>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dirty="0" smtClean="0">
                <a:solidFill>
                  <a:schemeClr val="tx1"/>
                </a:solidFill>
                <a:effectLst/>
                <a:latin typeface="Times New Roman" panose="02020603050405020304" pitchFamily="18" charset="0"/>
                <a:ea typeface="Calibri"/>
                <a:cs typeface="Times New Roman" panose="02020603050405020304" pitchFamily="18" charset="0"/>
              </a:rPr>
              <a:t>3. Examples of Canon from Literature.</a:t>
            </a:r>
            <a:endParaRPr lang="ru-RU" sz="2400" dirty="0">
              <a:solidFill>
                <a:schemeClr val="tx1"/>
              </a:solidFill>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dirty="0" smtClean="0">
                <a:solidFill>
                  <a:schemeClr val="tx1"/>
                </a:solidFill>
                <a:effectLst/>
                <a:latin typeface="Times New Roman" panose="02020603050405020304" pitchFamily="18" charset="0"/>
                <a:ea typeface="Calibri"/>
                <a:cs typeface="Times New Roman" panose="02020603050405020304" pitchFamily="18" charset="0"/>
              </a:rPr>
              <a:t>4. Function of a Canon.</a:t>
            </a:r>
            <a:endParaRPr lang="ru-RU" sz="2400" dirty="0">
              <a:solidFill>
                <a:schemeClr val="tx1"/>
              </a:solidFill>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dirty="0" smtClean="0">
                <a:solidFill>
                  <a:schemeClr val="tx1"/>
                </a:solidFill>
                <a:effectLst/>
                <a:latin typeface="Times New Roman" panose="02020603050405020304" pitchFamily="18" charset="0"/>
                <a:ea typeface="Calibri"/>
                <a:cs typeface="Times New Roman" panose="02020603050405020304" pitchFamily="18" charset="0"/>
              </a:rPr>
              <a:t>5. The development of a literary canon.</a:t>
            </a:r>
            <a:endParaRPr lang="ru-RU" sz="2400" dirty="0">
              <a:solidFill>
                <a:schemeClr val="tx1"/>
              </a:solidFill>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dirty="0" smtClean="0">
                <a:solidFill>
                  <a:schemeClr val="tx1"/>
                </a:solidFill>
                <a:effectLst/>
                <a:latin typeface="Times New Roman" panose="02020603050405020304" pitchFamily="18" charset="0"/>
                <a:ea typeface="Calibri"/>
                <a:cs typeface="Times New Roman" panose="02020603050405020304" pitchFamily="18" charset="0"/>
              </a:rPr>
              <a:t>6. Revising the Literary Canon. </a:t>
            </a:r>
            <a:endParaRPr lang="ru-RU" sz="2400" dirty="0">
              <a:solidFill>
                <a:schemeClr val="tx1"/>
              </a:solidFill>
              <a:latin typeface="Times New Roman" panose="02020603050405020304" pitchFamily="18" charset="0"/>
              <a:ea typeface="Calibri"/>
              <a:cs typeface="Times New Roman" panose="02020603050405020304" pitchFamily="18" charset="0"/>
            </a:endParaRPr>
          </a:p>
          <a:p>
            <a:endParaRPr lang="ru-RU" dirty="0"/>
          </a:p>
        </p:txBody>
      </p:sp>
    </p:spTree>
    <p:extLst>
      <p:ext uri="{BB962C8B-B14F-4D97-AF65-F5344CB8AC3E}">
        <p14:creationId xmlns:p14="http://schemas.microsoft.com/office/powerpoint/2010/main" val="404834740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55576" y="476672"/>
            <a:ext cx="7920880" cy="5503301"/>
          </a:xfrm>
          <a:prstGeom prst="rect">
            <a:avLst/>
          </a:prstGeom>
        </p:spPr>
        <p:txBody>
          <a:bodyPr wrap="square">
            <a:spAutoFit/>
          </a:bodyPr>
          <a:lstStyle/>
          <a:p>
            <a:pPr indent="450215" algn="ctr">
              <a:lnSpc>
                <a:spcPct val="115000"/>
              </a:lnSpc>
              <a:spcAft>
                <a:spcPts val="0"/>
              </a:spcAft>
            </a:pPr>
            <a:r>
              <a:rPr lang="en-US" sz="2800" b="1" dirty="0" smtClean="0">
                <a:effectLst/>
                <a:latin typeface="Times New Roman" panose="02020603050405020304" pitchFamily="18" charset="0"/>
                <a:ea typeface="Calibri"/>
                <a:cs typeface="Times New Roman" panose="02020603050405020304" pitchFamily="18" charset="0"/>
              </a:rPr>
              <a:t>V. The development of a literary canon.</a:t>
            </a:r>
          </a:p>
          <a:p>
            <a:pPr indent="450215" algn="just">
              <a:lnSpc>
                <a:spcPct val="115000"/>
              </a:lnSpc>
              <a:spcAft>
                <a:spcPts val="0"/>
              </a:spcAft>
            </a:pPr>
            <a:endParaRPr lang="ru-RU" sz="2800" dirty="0">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2800" dirty="0" smtClean="0">
                <a:effectLst/>
                <a:latin typeface="Times New Roman" panose="02020603050405020304" pitchFamily="18" charset="0"/>
                <a:ea typeface="Calibri"/>
                <a:cs typeface="Times New Roman" panose="02020603050405020304" pitchFamily="18" charset="0"/>
              </a:rPr>
              <a:t>According to the scholar </a:t>
            </a:r>
            <a:r>
              <a:rPr lang="en-US" sz="2800" b="1" dirty="0" smtClean="0">
                <a:effectLst/>
                <a:latin typeface="Times New Roman" panose="02020603050405020304" pitchFamily="18" charset="0"/>
                <a:ea typeface="Calibri"/>
                <a:cs typeface="Times New Roman" panose="02020603050405020304" pitchFamily="18" charset="0"/>
              </a:rPr>
              <a:t>Paul </a:t>
            </a:r>
            <a:r>
              <a:rPr lang="en-US" sz="2800" b="1" dirty="0" err="1" smtClean="0">
                <a:effectLst/>
                <a:latin typeface="Times New Roman" panose="02020603050405020304" pitchFamily="18" charset="0"/>
                <a:ea typeface="Calibri"/>
                <a:cs typeface="Times New Roman" panose="02020603050405020304" pitchFamily="18" charset="0"/>
              </a:rPr>
              <a:t>Lauter</a:t>
            </a:r>
            <a:r>
              <a:rPr lang="en-US" sz="2800" dirty="0" smtClean="0">
                <a:effectLst/>
                <a:latin typeface="Times New Roman" panose="02020603050405020304" pitchFamily="18" charset="0"/>
                <a:ea typeface="Calibri"/>
                <a:cs typeface="Times New Roman" panose="02020603050405020304" pitchFamily="18" charset="0"/>
              </a:rPr>
              <a:t>, who historicized the American canon, </a:t>
            </a:r>
            <a:r>
              <a:rPr lang="en-US" sz="2800" i="1" dirty="0" smtClean="0">
                <a:effectLst/>
                <a:latin typeface="Times New Roman" panose="02020603050405020304" pitchFamily="18" charset="0"/>
                <a:ea typeface="Calibri"/>
                <a:cs typeface="Times New Roman" panose="02020603050405020304" pitchFamily="18" charset="0"/>
              </a:rPr>
              <a:t>the first American literature classes started </a:t>
            </a:r>
            <a:r>
              <a:rPr lang="en-US" sz="2800" b="1" i="1" dirty="0" smtClean="0">
                <a:effectLst/>
                <a:latin typeface="Times New Roman" panose="02020603050405020304" pitchFamily="18" charset="0"/>
                <a:ea typeface="Calibri"/>
                <a:cs typeface="Times New Roman" panose="02020603050405020304" pitchFamily="18" charset="0"/>
              </a:rPr>
              <a:t>in the mid-to-late 1890s</a:t>
            </a:r>
            <a:r>
              <a:rPr lang="en-US" sz="2800" dirty="0" smtClean="0">
                <a:effectLst/>
                <a:latin typeface="Times New Roman" panose="02020603050405020304" pitchFamily="18" charset="0"/>
                <a:ea typeface="Calibri"/>
                <a:cs typeface="Times New Roman" panose="02020603050405020304" pitchFamily="18" charset="0"/>
              </a:rPr>
              <a:t>, at the same times the first American-literature textbooks started. </a:t>
            </a:r>
          </a:p>
          <a:p>
            <a:pPr indent="450215" algn="just">
              <a:lnSpc>
                <a:spcPct val="115000"/>
              </a:lnSpc>
              <a:spcAft>
                <a:spcPts val="0"/>
              </a:spcAft>
            </a:pPr>
            <a:r>
              <a:rPr lang="en-US" sz="2800" dirty="0" smtClean="0">
                <a:effectLst/>
                <a:latin typeface="Times New Roman" panose="02020603050405020304" pitchFamily="18" charset="0"/>
                <a:ea typeface="Calibri"/>
                <a:cs typeface="Times New Roman" panose="02020603050405020304" pitchFamily="18" charset="0"/>
              </a:rPr>
              <a:t>The upper-Midwest was at the forefront of this development, probably because the East Coast schools were swathed in “tradition,” which essentially adhered to British, Old World poetics. </a:t>
            </a:r>
            <a:endParaRPr lang="ru-RU" sz="28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27145894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476672"/>
            <a:ext cx="8352928" cy="6004529"/>
          </a:xfrm>
          <a:prstGeom prst="rect">
            <a:avLst/>
          </a:prstGeom>
        </p:spPr>
        <p:txBody>
          <a:bodyPr wrap="square">
            <a:spAutoFit/>
          </a:bodyPr>
          <a:lstStyle/>
          <a:p>
            <a:pPr indent="450215"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According to English professor </a:t>
            </a:r>
            <a:r>
              <a:rPr lang="en-US" sz="2400" b="1" dirty="0" smtClean="0">
                <a:effectLst/>
                <a:latin typeface="Times New Roman" panose="02020603050405020304" pitchFamily="18" charset="0"/>
                <a:ea typeface="Calibri"/>
                <a:cs typeface="Times New Roman" panose="02020603050405020304" pitchFamily="18" charset="0"/>
              </a:rPr>
              <a:t>Stephen </a:t>
            </a:r>
            <a:r>
              <a:rPr lang="en-US" sz="2400" b="1" dirty="0" err="1" smtClean="0">
                <a:effectLst/>
                <a:latin typeface="Times New Roman" panose="02020603050405020304" pitchFamily="18" charset="0"/>
                <a:ea typeface="Calibri"/>
                <a:cs typeface="Times New Roman" panose="02020603050405020304" pitchFamily="18" charset="0"/>
              </a:rPr>
              <a:t>Behrendt</a:t>
            </a:r>
            <a:r>
              <a:rPr lang="en-US" sz="2400" dirty="0" smtClean="0">
                <a:effectLst/>
                <a:latin typeface="Times New Roman" panose="02020603050405020304" pitchFamily="18" charset="0"/>
                <a:ea typeface="Calibri"/>
                <a:cs typeface="Times New Roman" panose="02020603050405020304" pitchFamily="18" charset="0"/>
              </a:rPr>
              <a:t>, many of the educators who contributed to early canonization efforts were both teachers and clergymen: “Early on, professional educators decided about what would become canonized, as part of what they naturally did when creating a curriculum in any discipline. In fact, in the earliest years, many of these professional educators were religious, that is, either clergy or clergy-related, which inevitably brought in also a perceivable ‘moral’ focus or ‘moral compass’ in terms of what works were approved and sanctioned, and for what reasons.”</a:t>
            </a:r>
            <a:endParaRPr lang="ru-RU" sz="2400" dirty="0">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This example of clergymen selecting texts that agreed with their moral disposition is a notable early instance of selective canonization and suggests the way in which </a:t>
            </a:r>
            <a:r>
              <a:rPr lang="en-US" sz="2400" i="1" dirty="0" smtClean="0">
                <a:effectLst/>
                <a:latin typeface="Times New Roman" panose="02020603050405020304" pitchFamily="18" charset="0"/>
                <a:ea typeface="Calibri"/>
                <a:cs typeface="Times New Roman" panose="02020603050405020304" pitchFamily="18" charset="0"/>
              </a:rPr>
              <a:t>canons come to represent the ideology</a:t>
            </a:r>
            <a:r>
              <a:rPr lang="en-US" sz="2400" dirty="0" smtClean="0">
                <a:effectLst/>
                <a:latin typeface="Times New Roman" panose="02020603050405020304" pitchFamily="18" charset="0"/>
                <a:ea typeface="Calibri"/>
                <a:cs typeface="Times New Roman" panose="02020603050405020304" pitchFamily="18" charset="0"/>
              </a:rPr>
              <a:t> of those who select them. </a:t>
            </a:r>
            <a:endParaRPr lang="ru-RU" sz="24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41711433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675169"/>
            <a:ext cx="8352928" cy="5189113"/>
          </a:xfrm>
          <a:prstGeom prst="rect">
            <a:avLst/>
          </a:prstGeom>
        </p:spPr>
        <p:txBody>
          <a:bodyPr wrap="square">
            <a:spAutoFit/>
          </a:bodyPr>
          <a:lstStyle/>
          <a:p>
            <a:pPr indent="450215"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Apart from religious beliefs, other important factors characterized the early canon. </a:t>
            </a:r>
          </a:p>
          <a:p>
            <a:pPr indent="450215"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The Western literary canon has historically been dictated by economically secure, traditionally educated, socially privileged </a:t>
            </a:r>
            <a:r>
              <a:rPr lang="en-US" sz="2400" i="1" dirty="0" smtClean="0">
                <a:effectLst/>
                <a:latin typeface="Times New Roman" panose="02020603050405020304" pitchFamily="18" charset="0"/>
                <a:ea typeface="Calibri"/>
                <a:cs typeface="Times New Roman" panose="02020603050405020304" pitchFamily="18" charset="0"/>
              </a:rPr>
              <a:t>white men</a:t>
            </a:r>
            <a:r>
              <a:rPr lang="en-US" sz="2400" dirty="0" smtClean="0">
                <a:effectLst/>
                <a:latin typeface="Times New Roman" panose="02020603050405020304" pitchFamily="18" charset="0"/>
                <a:ea typeface="Calibri"/>
                <a:cs typeface="Times New Roman" panose="02020603050405020304" pitchFamily="18" charset="0"/>
              </a:rPr>
              <a:t>: literacy was historically the province of the privileged and so, the uneducated or minimally educated – which included some women but most laboring-class citizens, of both sexes, as well children – were automatically excluded. </a:t>
            </a:r>
          </a:p>
          <a:p>
            <a:pPr indent="450215"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The remnant of </a:t>
            </a:r>
            <a:r>
              <a:rPr lang="en-US" sz="2400" i="1" dirty="0" smtClean="0">
                <a:effectLst/>
                <a:latin typeface="Times New Roman" panose="02020603050405020304" pitchFamily="18" charset="0"/>
                <a:ea typeface="Calibri"/>
                <a:cs typeface="Times New Roman" panose="02020603050405020304" pitchFamily="18" charset="0"/>
              </a:rPr>
              <a:t>this class-based exclusionary thinking is visible in</a:t>
            </a:r>
            <a:r>
              <a:rPr lang="en-US" sz="2400" dirty="0" smtClean="0">
                <a:effectLst/>
                <a:latin typeface="Times New Roman" panose="02020603050405020304" pitchFamily="18" charset="0"/>
                <a:ea typeface="Calibri"/>
                <a:cs typeface="Times New Roman" panose="02020603050405020304" pitchFamily="18" charset="0"/>
              </a:rPr>
              <a:t> today’s society in the disdain with which the cultural elite usually greet </a:t>
            </a:r>
            <a:r>
              <a:rPr lang="en-US" sz="2400" i="1" dirty="0" smtClean="0">
                <a:effectLst/>
                <a:latin typeface="Times New Roman" panose="02020603050405020304" pitchFamily="18" charset="0"/>
                <a:ea typeface="Calibri"/>
                <a:cs typeface="Times New Roman" panose="02020603050405020304" pitchFamily="18" charset="0"/>
              </a:rPr>
              <a:t>“popular” art like “Harry Potter”, graphic novels, country-western music, etc.</a:t>
            </a:r>
            <a:endParaRPr lang="ru-RU" sz="24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22028901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404664"/>
            <a:ext cx="8496944" cy="6038576"/>
          </a:xfrm>
          <a:prstGeom prst="rect">
            <a:avLst/>
          </a:prstGeom>
        </p:spPr>
        <p:txBody>
          <a:bodyPr wrap="square">
            <a:spAutoFit/>
          </a:bodyPr>
          <a:lstStyle/>
          <a:p>
            <a:pPr indent="450215" algn="just">
              <a:lnSpc>
                <a:spcPct val="115000"/>
              </a:lnSpc>
              <a:spcAft>
                <a:spcPts val="0"/>
              </a:spcAft>
            </a:pPr>
            <a:r>
              <a:rPr lang="en-US" sz="2800" dirty="0" smtClean="0">
                <a:effectLst/>
                <a:latin typeface="Times New Roman" panose="02020603050405020304" pitchFamily="18" charset="0"/>
                <a:ea typeface="Calibri"/>
                <a:cs typeface="Times New Roman" panose="02020603050405020304" pitchFamily="18" charset="0"/>
              </a:rPr>
              <a:t>Then </a:t>
            </a:r>
            <a:r>
              <a:rPr lang="en-US" sz="2800" b="1" dirty="0" smtClean="0">
                <a:effectLst/>
                <a:latin typeface="Times New Roman" panose="02020603050405020304" pitchFamily="18" charset="0"/>
                <a:ea typeface="Calibri"/>
                <a:cs typeface="Times New Roman" panose="02020603050405020304" pitchFamily="18" charset="0"/>
              </a:rPr>
              <a:t>in the 1920s</a:t>
            </a:r>
            <a:r>
              <a:rPr lang="en-US" sz="2800" dirty="0" smtClean="0">
                <a:effectLst/>
                <a:latin typeface="Times New Roman" panose="02020603050405020304" pitchFamily="18" charset="0"/>
                <a:ea typeface="Calibri"/>
                <a:cs typeface="Times New Roman" panose="02020603050405020304" pitchFamily="18" charset="0"/>
              </a:rPr>
              <a:t> the accepted texts were finally referred to as canons and formally organized.</a:t>
            </a:r>
            <a:endParaRPr lang="ru-RU" sz="2800" dirty="0">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2800" dirty="0" smtClean="0">
                <a:effectLst/>
                <a:latin typeface="Times New Roman" panose="02020603050405020304" pitchFamily="18" charset="0"/>
                <a:ea typeface="Calibri"/>
                <a:cs typeface="Times New Roman" panose="02020603050405020304" pitchFamily="18" charset="0"/>
              </a:rPr>
              <a:t>The birth of various ethnic studies programs </a:t>
            </a:r>
            <a:r>
              <a:rPr lang="en-US" sz="2800" b="1" dirty="0" smtClean="0">
                <a:effectLst/>
                <a:latin typeface="Times New Roman" panose="02020603050405020304" pitchFamily="18" charset="0"/>
                <a:ea typeface="Calibri"/>
                <a:cs typeface="Times New Roman" panose="02020603050405020304" pitchFamily="18" charset="0"/>
              </a:rPr>
              <a:t>in the 1960s</a:t>
            </a:r>
            <a:r>
              <a:rPr lang="en-US" sz="2800" dirty="0" smtClean="0">
                <a:effectLst/>
                <a:latin typeface="Times New Roman" panose="02020603050405020304" pitchFamily="18" charset="0"/>
                <a:ea typeface="Calibri"/>
                <a:cs typeface="Times New Roman" panose="02020603050405020304" pitchFamily="18" charset="0"/>
              </a:rPr>
              <a:t> reflected an increasingly diverse wave of scholars, expressing anger at the outdated canon and taking steps to reform it. </a:t>
            </a:r>
          </a:p>
          <a:p>
            <a:pPr indent="450215" algn="just">
              <a:lnSpc>
                <a:spcPct val="115000"/>
              </a:lnSpc>
              <a:spcAft>
                <a:spcPts val="0"/>
              </a:spcAft>
            </a:pPr>
            <a:r>
              <a:rPr lang="en-US" sz="2800" dirty="0" smtClean="0">
                <a:effectLst/>
                <a:latin typeface="Times New Roman" panose="02020603050405020304" pitchFamily="18" charset="0"/>
                <a:ea typeface="Calibri"/>
                <a:cs typeface="Times New Roman" panose="02020603050405020304" pitchFamily="18" charset="0"/>
              </a:rPr>
              <a:t>In the mid-1960s, scholars began to reflect the diverse demography of the modern world, as more women and minorities entered the professorate and voiced their dissatisfaction with the social, political, moral and gender paradigm that was represented in literary canons. They began introducing changes on their own. </a:t>
            </a:r>
            <a:endParaRPr lang="ru-RU" sz="28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11189325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404664"/>
            <a:ext cx="8208912" cy="5521512"/>
          </a:xfrm>
          <a:prstGeom prst="rect">
            <a:avLst/>
          </a:prstGeom>
        </p:spPr>
        <p:txBody>
          <a:bodyPr wrap="square">
            <a:spAutoFit/>
          </a:bodyPr>
          <a:lstStyle/>
          <a:p>
            <a:pPr indent="450215" algn="just">
              <a:lnSpc>
                <a:spcPct val="115000"/>
              </a:lnSpc>
              <a:spcAft>
                <a:spcPts val="0"/>
              </a:spcAft>
            </a:pPr>
            <a:r>
              <a:rPr lang="en-US" sz="2800" dirty="0" smtClean="0">
                <a:effectLst/>
                <a:latin typeface="Times New Roman" panose="02020603050405020304" pitchFamily="18" charset="0"/>
                <a:ea typeface="Calibri"/>
                <a:cs typeface="Times New Roman" panose="02020603050405020304" pitchFamily="18" charset="0"/>
              </a:rPr>
              <a:t>This resistance to the dominant canon during </a:t>
            </a:r>
            <a:r>
              <a:rPr lang="en-US" sz="2800" b="1" dirty="0" smtClean="0">
                <a:effectLst/>
                <a:latin typeface="Times New Roman" panose="02020603050405020304" pitchFamily="18" charset="0"/>
                <a:ea typeface="Calibri"/>
                <a:cs typeface="Times New Roman" panose="02020603050405020304" pitchFamily="18" charset="0"/>
              </a:rPr>
              <a:t>the late 1900s</a:t>
            </a:r>
            <a:r>
              <a:rPr lang="en-US" sz="2800" dirty="0" smtClean="0">
                <a:effectLst/>
                <a:latin typeface="Times New Roman" panose="02020603050405020304" pitchFamily="18" charset="0"/>
                <a:ea typeface="Calibri"/>
                <a:cs typeface="Times New Roman" panose="02020603050405020304" pitchFamily="18" charset="0"/>
              </a:rPr>
              <a:t> would catalyze canon reform and lead to the production of new anthologies that presented new perspectives.</a:t>
            </a:r>
            <a:endParaRPr lang="ru-RU" sz="2800" dirty="0">
              <a:latin typeface="Times New Roman" panose="02020603050405020304" pitchFamily="18" charset="0"/>
              <a:ea typeface="Calibri"/>
              <a:cs typeface="Times New Roman" panose="02020603050405020304" pitchFamily="18" charset="0"/>
            </a:endParaRPr>
          </a:p>
          <a:p>
            <a:pPr algn="just"/>
            <a:r>
              <a:rPr lang="en-US" sz="2800" dirty="0" smtClean="0">
                <a:effectLst/>
                <a:latin typeface="Times New Roman" panose="02020603050405020304" pitchFamily="18" charset="0"/>
                <a:ea typeface="Calibri"/>
                <a:cs typeface="Times New Roman" panose="02020603050405020304" pitchFamily="18" charset="0"/>
              </a:rPr>
              <a:t>By </a:t>
            </a:r>
            <a:r>
              <a:rPr lang="en-US" sz="2800" b="1" dirty="0" smtClean="0">
                <a:effectLst/>
                <a:latin typeface="Times New Roman" panose="02020603050405020304" pitchFamily="18" charset="0"/>
                <a:ea typeface="Calibri"/>
                <a:cs typeface="Times New Roman" panose="02020603050405020304" pitchFamily="18" charset="0"/>
              </a:rPr>
              <a:t>the end of the 20th century</a:t>
            </a:r>
            <a:r>
              <a:rPr lang="en-US" sz="2800" dirty="0" smtClean="0">
                <a:effectLst/>
                <a:latin typeface="Times New Roman" panose="02020603050405020304" pitchFamily="18" charset="0"/>
                <a:ea typeface="Calibri"/>
                <a:cs typeface="Times New Roman" panose="02020603050405020304" pitchFamily="18" charset="0"/>
              </a:rPr>
              <a:t>, new anthologies began to appear that collected, for example, British women Romantic poets; this collection undermined longstanding notion that Romantic poetry in Britain consisted of five or six men, rather than the literally hundreds of active poets, many of whom were not only women and laboring-class writers but also really good writers. </a:t>
            </a:r>
            <a:endParaRPr lang="ru-RU"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128420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675169"/>
            <a:ext cx="8136904" cy="6038576"/>
          </a:xfrm>
          <a:prstGeom prst="rect">
            <a:avLst/>
          </a:prstGeom>
        </p:spPr>
        <p:txBody>
          <a:bodyPr wrap="square">
            <a:spAutoFit/>
          </a:bodyPr>
          <a:lstStyle/>
          <a:p>
            <a:pPr indent="450215" algn="ctr">
              <a:lnSpc>
                <a:spcPct val="115000"/>
              </a:lnSpc>
              <a:spcAft>
                <a:spcPts val="0"/>
              </a:spcAft>
            </a:pPr>
            <a:r>
              <a:rPr lang="en-US" sz="2400" b="1" dirty="0" smtClean="0">
                <a:effectLst/>
                <a:latin typeface="Times New Roman" panose="02020603050405020304" pitchFamily="18" charset="0"/>
                <a:ea typeface="Calibri"/>
                <a:cs typeface="Times New Roman" panose="02020603050405020304" pitchFamily="18" charset="0"/>
              </a:rPr>
              <a:t>VI. Revising the Literary Canon. </a:t>
            </a:r>
          </a:p>
          <a:p>
            <a:pPr indent="450215" algn="ctr">
              <a:lnSpc>
                <a:spcPct val="115000"/>
              </a:lnSpc>
              <a:spcAft>
                <a:spcPts val="0"/>
              </a:spcAft>
            </a:pPr>
            <a:endParaRPr lang="ru-RU" sz="2400" dirty="0">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The literary canon of a country or a group of people is comprised of a body of works that are highly valued by scholars and others because of their aesthetic value and because they embody the cultural and political values of that society. </a:t>
            </a:r>
            <a:endParaRPr lang="ru-RU" sz="2400" dirty="0">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Works belonging to the canon become institutionalized over time by consistently being taught in the schools as the core curriculum for literary study. </a:t>
            </a:r>
            <a:endParaRPr lang="ru-RU" sz="2400" dirty="0">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As critic </a:t>
            </a:r>
            <a:r>
              <a:rPr lang="en-US" sz="2400" b="1" i="1" dirty="0" smtClean="0">
                <a:effectLst/>
                <a:latin typeface="Times New Roman" panose="02020603050405020304" pitchFamily="18" charset="0"/>
                <a:ea typeface="Calibri"/>
                <a:cs typeface="Times New Roman" panose="02020603050405020304" pitchFamily="18" charset="0"/>
              </a:rPr>
              <a:t>Herbert </a:t>
            </a:r>
            <a:r>
              <a:rPr lang="en-US" sz="2400" b="1" i="1" dirty="0" err="1" smtClean="0">
                <a:effectLst/>
                <a:latin typeface="Times New Roman" panose="02020603050405020304" pitchFamily="18" charset="0"/>
                <a:ea typeface="Calibri"/>
                <a:cs typeface="Times New Roman" panose="02020603050405020304" pitchFamily="18" charset="0"/>
              </a:rPr>
              <a:t>Lindenberger</a:t>
            </a:r>
            <a:r>
              <a:rPr lang="en-US" sz="2400" dirty="0" smtClean="0">
                <a:effectLst/>
                <a:latin typeface="Times New Roman" panose="02020603050405020304" pitchFamily="18" charset="0"/>
                <a:ea typeface="Calibri"/>
                <a:cs typeface="Times New Roman" panose="02020603050405020304" pitchFamily="18" charset="0"/>
              </a:rPr>
              <a:t>, among others, has pointed out, </a:t>
            </a:r>
            <a:r>
              <a:rPr lang="en-US" sz="2400" i="1" dirty="0" smtClean="0">
                <a:effectLst/>
                <a:latin typeface="Times New Roman" panose="02020603050405020304" pitchFamily="18" charset="0"/>
                <a:ea typeface="Calibri"/>
                <a:cs typeface="Times New Roman" panose="02020603050405020304" pitchFamily="18" charset="0"/>
              </a:rPr>
              <a:t>the process of canon formation and evolution is influenced by cultural and historical change, and the English and American canons have regularly undergone revision throughout the centuries</a:t>
            </a:r>
            <a:r>
              <a:rPr lang="en-US" sz="2400" dirty="0" smtClean="0">
                <a:effectLst/>
                <a:latin typeface="Times New Roman" panose="02020603050405020304" pitchFamily="18" charset="0"/>
                <a:ea typeface="Calibri"/>
                <a:cs typeface="Times New Roman" panose="02020603050405020304" pitchFamily="18" charset="0"/>
              </a:rPr>
              <a:t>. </a:t>
            </a:r>
            <a:endParaRPr lang="ru-RU" sz="24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28404071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7504" y="260647"/>
            <a:ext cx="8928992" cy="6703374"/>
          </a:xfrm>
          <a:prstGeom prst="rect">
            <a:avLst/>
          </a:prstGeom>
        </p:spPr>
        <p:txBody>
          <a:bodyPr wrap="square">
            <a:spAutoFit/>
          </a:bodyPr>
          <a:lstStyle/>
          <a:p>
            <a:pPr indent="450215"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For example, </a:t>
            </a:r>
            <a:r>
              <a:rPr lang="en-US" sz="2400" b="1" dirty="0" smtClean="0">
                <a:effectLst/>
                <a:latin typeface="Times New Roman" panose="02020603050405020304" pitchFamily="18" charset="0"/>
                <a:ea typeface="Calibri"/>
                <a:cs typeface="Times New Roman" panose="02020603050405020304" pitchFamily="18" charset="0"/>
              </a:rPr>
              <a:t>in the twentieth century </a:t>
            </a:r>
            <a:r>
              <a:rPr lang="en-US" sz="2400" dirty="0" smtClean="0">
                <a:effectLst/>
                <a:latin typeface="Times New Roman" panose="02020603050405020304" pitchFamily="18" charset="0"/>
                <a:ea typeface="Calibri"/>
                <a:cs typeface="Times New Roman" panose="02020603050405020304" pitchFamily="18" charset="0"/>
              </a:rPr>
              <a:t>the English and American canons in the United States were challenged:</a:t>
            </a:r>
            <a:endParaRPr lang="ru-RU" sz="2400" dirty="0">
              <a:latin typeface="Times New Roman" panose="02020603050405020304" pitchFamily="18" charset="0"/>
              <a:ea typeface="Calibri"/>
              <a:cs typeface="Times New Roman" panose="02020603050405020304" pitchFamily="18" charset="0"/>
            </a:endParaRPr>
          </a:p>
          <a:p>
            <a:pPr marL="342900" lvl="0" indent="-342900" algn="just">
              <a:lnSpc>
                <a:spcPct val="115000"/>
              </a:lnSpc>
              <a:spcAft>
                <a:spcPts val="0"/>
              </a:spcAft>
              <a:buFont typeface="+mj-lt"/>
              <a:buAutoNum type="arabicParenR"/>
            </a:pPr>
            <a:r>
              <a:rPr lang="en-US" sz="2400" b="1" dirty="0" smtClean="0">
                <a:effectLst/>
                <a:latin typeface="Times New Roman" panose="02020603050405020304" pitchFamily="18" charset="0"/>
                <a:ea typeface="Calibri"/>
                <a:cs typeface="Times New Roman" panose="02020603050405020304" pitchFamily="18" charset="0"/>
              </a:rPr>
              <a:t>in the 1920s</a:t>
            </a:r>
            <a:r>
              <a:rPr lang="en-US" sz="2400" dirty="0" smtClean="0">
                <a:effectLst/>
                <a:latin typeface="Times New Roman" panose="02020603050405020304" pitchFamily="18" charset="0"/>
                <a:ea typeface="Calibri"/>
                <a:cs typeface="Times New Roman" panose="02020603050405020304" pitchFamily="18" charset="0"/>
              </a:rPr>
              <a:t> by Jewish intellectuals like Lionel Trilling and Oscar Handlin who became important Ivy League scholars, </a:t>
            </a:r>
            <a:endParaRPr lang="ru-RU" sz="2400" dirty="0">
              <a:latin typeface="Times New Roman" panose="02020603050405020304" pitchFamily="18" charset="0"/>
              <a:ea typeface="Calibri"/>
              <a:cs typeface="Times New Roman" panose="02020603050405020304" pitchFamily="18" charset="0"/>
            </a:endParaRPr>
          </a:p>
          <a:p>
            <a:pPr marL="342900" lvl="0" indent="-342900" algn="just">
              <a:lnSpc>
                <a:spcPct val="115000"/>
              </a:lnSpc>
              <a:spcAft>
                <a:spcPts val="0"/>
              </a:spcAft>
              <a:buFont typeface="+mj-lt"/>
              <a:buAutoNum type="arabicParenR"/>
            </a:pPr>
            <a:r>
              <a:rPr lang="en-US" sz="2400" b="1" dirty="0" smtClean="0">
                <a:effectLst/>
                <a:latin typeface="Times New Roman" panose="02020603050405020304" pitchFamily="18" charset="0"/>
                <a:ea typeface="Calibri"/>
                <a:cs typeface="Times New Roman" panose="02020603050405020304" pitchFamily="18" charset="0"/>
              </a:rPr>
              <a:t>in the 1960s</a:t>
            </a:r>
            <a:r>
              <a:rPr lang="en-US" sz="2400" dirty="0" smtClean="0">
                <a:effectLst/>
                <a:latin typeface="Times New Roman" panose="02020603050405020304" pitchFamily="18" charset="0"/>
                <a:ea typeface="Calibri"/>
                <a:cs typeface="Times New Roman" panose="02020603050405020304" pitchFamily="18" charset="0"/>
              </a:rPr>
              <a:t>, when sweeping cultural change brought the concerns of women and minorities to the forefront of literary study,</a:t>
            </a:r>
            <a:endParaRPr lang="ru-RU" sz="2400" dirty="0">
              <a:latin typeface="Times New Roman" panose="02020603050405020304" pitchFamily="18" charset="0"/>
              <a:ea typeface="Calibri"/>
              <a:cs typeface="Times New Roman" panose="02020603050405020304" pitchFamily="18" charset="0"/>
            </a:endParaRPr>
          </a:p>
          <a:p>
            <a:pPr algn="just"/>
            <a:r>
              <a:rPr lang="en-US" sz="2400" dirty="0" smtClean="0">
                <a:effectLst/>
                <a:latin typeface="Times New Roman" panose="02020603050405020304" pitchFamily="18" charset="0"/>
                <a:ea typeface="Calibri"/>
                <a:cs typeface="Times New Roman" panose="02020603050405020304" pitchFamily="18" charset="0"/>
              </a:rPr>
              <a:t>3) a reexamination of the American and English literary canons took place </a:t>
            </a:r>
            <a:r>
              <a:rPr lang="en-US" sz="2400" b="1" dirty="0" smtClean="0">
                <a:effectLst/>
                <a:latin typeface="Times New Roman" panose="02020603050405020304" pitchFamily="18" charset="0"/>
                <a:ea typeface="Calibri"/>
                <a:cs typeface="Times New Roman" panose="02020603050405020304" pitchFamily="18" charset="0"/>
              </a:rPr>
              <a:t>in the 1980s</a:t>
            </a:r>
            <a:r>
              <a:rPr lang="en-US" sz="2400" dirty="0" smtClean="0">
                <a:effectLst/>
                <a:latin typeface="Times New Roman" panose="02020603050405020304" pitchFamily="18" charset="0"/>
                <a:ea typeface="Calibri"/>
                <a:cs typeface="Times New Roman" panose="02020603050405020304" pitchFamily="18" charset="0"/>
              </a:rPr>
              <a:t>, because the European white male author model had already been thoroughly criticized during the 1960s and 1970s and many works by women, African Americans, Hispanic Americans, Asian Americans, Native Americans, and non-Europeans had made their way into college literature courses. </a:t>
            </a:r>
          </a:p>
          <a:p>
            <a:pPr algn="just"/>
            <a:r>
              <a:rPr lang="en-US" sz="2400" dirty="0" smtClean="0">
                <a:effectLst/>
                <a:latin typeface="Times New Roman" panose="02020603050405020304" pitchFamily="18" charset="0"/>
                <a:ea typeface="Calibri"/>
                <a:cs typeface="Times New Roman" panose="02020603050405020304" pitchFamily="18" charset="0"/>
              </a:rPr>
              <a:t>However, the question of their permanent status as canonical works still remained to be decided: </a:t>
            </a:r>
            <a:r>
              <a:rPr lang="en-US" sz="2400" i="1" dirty="0" smtClean="0">
                <a:effectLst/>
                <a:latin typeface="Times New Roman" panose="02020603050405020304" pitchFamily="18" charset="0"/>
                <a:ea typeface="Calibri"/>
                <a:cs typeface="Times New Roman" panose="02020603050405020304" pitchFamily="18" charset="0"/>
              </a:rPr>
              <a:t>should they become a required and consistent part of the college curriculum, informed by the literary canon? </a:t>
            </a:r>
            <a:r>
              <a:rPr lang="en-US" sz="2400" dirty="0" smtClean="0">
                <a:effectLst/>
                <a:latin typeface="Times New Roman" panose="02020603050405020304" pitchFamily="18" charset="0"/>
                <a:ea typeface="Calibri"/>
                <a:cs typeface="Times New Roman" panose="02020603050405020304" pitchFamily="18" charset="0"/>
              </a:rPr>
              <a:t>This question has been hotly debated both by academics and non-academics since the early 1980s. </a:t>
            </a: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86325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197346"/>
            <a:ext cx="7992888" cy="6436442"/>
          </a:xfrm>
          <a:prstGeom prst="rect">
            <a:avLst/>
          </a:prstGeom>
        </p:spPr>
        <p:txBody>
          <a:bodyPr wrap="square">
            <a:spAutoFit/>
          </a:bodyPr>
          <a:lstStyle/>
          <a:p>
            <a:pPr indent="450215" algn="just">
              <a:lnSpc>
                <a:spcPct val="115000"/>
              </a:lnSpc>
              <a:spcAft>
                <a:spcPts val="0"/>
              </a:spcAft>
            </a:pPr>
            <a:r>
              <a:rPr lang="en-US" sz="2400" dirty="0" smtClean="0">
                <a:effectLst/>
                <a:latin typeface="Times New Roman"/>
                <a:ea typeface="Calibri"/>
                <a:cs typeface="Times New Roman"/>
              </a:rPr>
              <a:t>The Modern Language Association sponsored </a:t>
            </a:r>
            <a:r>
              <a:rPr lang="en-US" sz="2400" b="1" dirty="0" smtClean="0">
                <a:effectLst/>
                <a:latin typeface="Times New Roman"/>
                <a:ea typeface="Calibri"/>
                <a:cs typeface="Times New Roman"/>
              </a:rPr>
              <a:t>special sessions on the canon</a:t>
            </a:r>
            <a:r>
              <a:rPr lang="en-US" sz="2400" dirty="0" smtClean="0">
                <a:effectLst/>
                <a:latin typeface="Times New Roman"/>
                <a:ea typeface="Calibri"/>
                <a:cs typeface="Times New Roman"/>
              </a:rPr>
              <a:t> during their annual conventions; scholars hotly debated the issue in the New York Times and the London Times; former Secretary of Education William Bennett made his reactionary views about the canon nationally known; English departments across the country undertook reevaluations of their English curriculum, guided by such key texts as Paul </a:t>
            </a:r>
            <a:r>
              <a:rPr lang="en-US" sz="2400" dirty="0" err="1" smtClean="0">
                <a:effectLst/>
                <a:latin typeface="Times New Roman"/>
                <a:ea typeface="Calibri"/>
                <a:cs typeface="Times New Roman"/>
              </a:rPr>
              <a:t>Lauter's</a:t>
            </a:r>
            <a:r>
              <a:rPr lang="en-US" sz="2400" dirty="0" smtClean="0">
                <a:effectLst/>
                <a:latin typeface="Times New Roman"/>
                <a:ea typeface="Calibri"/>
                <a:cs typeface="Times New Roman"/>
              </a:rPr>
              <a:t> “Reconstructing American Literature” (1983), </a:t>
            </a:r>
            <a:r>
              <a:rPr lang="en-US" sz="2400" dirty="0" err="1" smtClean="0">
                <a:effectLst/>
                <a:latin typeface="Times New Roman"/>
                <a:ea typeface="Calibri"/>
                <a:cs typeface="Times New Roman"/>
              </a:rPr>
              <a:t>Sacvan</a:t>
            </a:r>
            <a:r>
              <a:rPr lang="en-US" sz="2400" dirty="0" smtClean="0">
                <a:effectLst/>
                <a:latin typeface="Times New Roman"/>
                <a:ea typeface="Calibri"/>
                <a:cs typeface="Times New Roman"/>
              </a:rPr>
              <a:t> </a:t>
            </a:r>
            <a:r>
              <a:rPr lang="en-US" sz="2400" dirty="0" err="1" smtClean="0">
                <a:effectLst/>
                <a:latin typeface="Times New Roman"/>
                <a:ea typeface="Calibri"/>
                <a:cs typeface="Times New Roman"/>
              </a:rPr>
              <a:t>Bercovitch's</a:t>
            </a:r>
            <a:r>
              <a:rPr lang="en-US" sz="2400" dirty="0" smtClean="0">
                <a:effectLst/>
                <a:latin typeface="Times New Roman"/>
                <a:ea typeface="Calibri"/>
                <a:cs typeface="Times New Roman"/>
              </a:rPr>
              <a:t> “Reconstructing American Literary History” (1986), and A. </a:t>
            </a:r>
            <a:r>
              <a:rPr lang="en-US" sz="2400" dirty="0" err="1" smtClean="0">
                <a:effectLst/>
                <a:latin typeface="Times New Roman"/>
                <a:ea typeface="Calibri"/>
                <a:cs typeface="Times New Roman"/>
              </a:rPr>
              <a:t>LaVonne</a:t>
            </a:r>
            <a:r>
              <a:rPr lang="en-US" sz="2400" dirty="0" smtClean="0">
                <a:effectLst/>
                <a:latin typeface="Times New Roman"/>
                <a:ea typeface="Calibri"/>
                <a:cs typeface="Times New Roman"/>
              </a:rPr>
              <a:t> Brown </a:t>
            </a:r>
            <a:r>
              <a:rPr lang="en-US" sz="2400" dirty="0" err="1" smtClean="0">
                <a:effectLst/>
                <a:latin typeface="Times New Roman"/>
                <a:ea typeface="Calibri"/>
                <a:cs typeface="Times New Roman"/>
              </a:rPr>
              <a:t>Ruoff</a:t>
            </a:r>
            <a:r>
              <a:rPr lang="en-US" sz="2400" dirty="0" smtClean="0">
                <a:effectLst/>
                <a:latin typeface="Times New Roman"/>
                <a:ea typeface="Calibri"/>
                <a:cs typeface="Times New Roman"/>
              </a:rPr>
              <a:t> and Jerry W. Ward Jr.'s “Redefining American Literary History” (1990); the contents of new anthologies of literature became an acutely discussed issue; and Allan Bloom's “Closing of the American Mind” (1987) and E. D. Hirsch's “Cultural Literacy” (1987) remained on best-seller lists.</a:t>
            </a:r>
            <a:endParaRPr lang="ru-RU" sz="2400" dirty="0">
              <a:ea typeface="Calibri"/>
              <a:cs typeface="Times New Roman"/>
            </a:endParaRPr>
          </a:p>
        </p:txBody>
      </p:sp>
    </p:spTree>
    <p:extLst>
      <p:ext uri="{BB962C8B-B14F-4D97-AF65-F5344CB8AC3E}">
        <p14:creationId xmlns:p14="http://schemas.microsoft.com/office/powerpoint/2010/main" val="16866094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38072"/>
            <a:ext cx="8640960" cy="6429261"/>
          </a:xfrm>
          <a:prstGeom prst="rect">
            <a:avLst/>
          </a:prstGeom>
        </p:spPr>
        <p:txBody>
          <a:bodyPr wrap="square">
            <a:spAutoFit/>
          </a:bodyPr>
          <a:lstStyle/>
          <a:p>
            <a:pPr indent="450215"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While </a:t>
            </a:r>
            <a:r>
              <a:rPr lang="en-US" sz="2400" b="1" dirty="0" smtClean="0">
                <a:effectLst/>
                <a:latin typeface="Times New Roman" panose="02020603050405020304" pitchFamily="18" charset="0"/>
                <a:ea typeface="Calibri"/>
                <a:cs typeface="Times New Roman" panose="02020603050405020304" pitchFamily="18" charset="0"/>
              </a:rPr>
              <a:t>the issue of which works belong in the English and American literary canon</a:t>
            </a:r>
            <a:r>
              <a:rPr lang="en-US" sz="2400" dirty="0" smtClean="0">
                <a:effectLst/>
                <a:latin typeface="Times New Roman" panose="02020603050405020304" pitchFamily="18" charset="0"/>
                <a:ea typeface="Calibri"/>
                <a:cs typeface="Times New Roman" panose="02020603050405020304" pitchFamily="18" charset="0"/>
              </a:rPr>
              <a:t> has not been permanently settled, </a:t>
            </a:r>
            <a:r>
              <a:rPr lang="en-US" sz="2400" b="1" dirty="0" smtClean="0">
                <a:effectLst/>
                <a:latin typeface="Times New Roman" panose="02020603050405020304" pitchFamily="18" charset="0"/>
                <a:ea typeface="Calibri"/>
                <a:cs typeface="Times New Roman" panose="02020603050405020304" pitchFamily="18" charset="0"/>
              </a:rPr>
              <a:t>a spectrum of opinion</a:t>
            </a:r>
            <a:r>
              <a:rPr lang="en-US" sz="2400" dirty="0" smtClean="0">
                <a:effectLst/>
                <a:latin typeface="Times New Roman" panose="02020603050405020304" pitchFamily="18" charset="0"/>
                <a:ea typeface="Calibri"/>
                <a:cs typeface="Times New Roman" panose="02020603050405020304" pitchFamily="18" charset="0"/>
              </a:rPr>
              <a:t> has gradually emerged:</a:t>
            </a:r>
            <a:endParaRPr lang="ru-RU" sz="2400" dirty="0">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1) Some conservative scholars insist that </a:t>
            </a:r>
            <a:r>
              <a:rPr lang="en-US" sz="2400" i="1" dirty="0" smtClean="0">
                <a:effectLst/>
                <a:latin typeface="Times New Roman" panose="02020603050405020304" pitchFamily="18" charset="0"/>
                <a:ea typeface="Calibri"/>
                <a:cs typeface="Times New Roman" panose="02020603050405020304" pitchFamily="18" charset="0"/>
              </a:rPr>
              <a:t>the classics of English and American literature taught since the beginning of the nineteenth century must remain at the core of the canon since they represent the notion of tradition</a:t>
            </a:r>
            <a:r>
              <a:rPr lang="en-US" sz="2400" dirty="0" smtClean="0">
                <a:effectLst/>
                <a:latin typeface="Times New Roman" panose="02020603050405020304" pitchFamily="18" charset="0"/>
                <a:ea typeface="Calibri"/>
                <a:cs typeface="Times New Roman" panose="02020603050405020304" pitchFamily="18" charset="0"/>
              </a:rPr>
              <a:t>. These critics would exclude non-canonical works on the basis that they are marginal and do not represent the best literary achievement of the culture. </a:t>
            </a:r>
            <a:endParaRPr lang="ru-RU" sz="2400" dirty="0">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2) On the other end of the spectrum are radical scholars who would almost completely </a:t>
            </a:r>
            <a:r>
              <a:rPr lang="en-US" sz="2400" i="1" dirty="0" smtClean="0">
                <a:effectLst/>
                <a:latin typeface="Times New Roman" panose="02020603050405020304" pitchFamily="18" charset="0"/>
                <a:ea typeface="Calibri"/>
                <a:cs typeface="Times New Roman" panose="02020603050405020304" pitchFamily="18" charset="0"/>
              </a:rPr>
              <a:t>replace the classics of the canon with non-canonical and documentary works</a:t>
            </a:r>
            <a:r>
              <a:rPr lang="en-US" sz="2400" dirty="0" smtClean="0">
                <a:effectLst/>
                <a:latin typeface="Times New Roman" panose="02020603050405020304" pitchFamily="18" charset="0"/>
                <a:ea typeface="Calibri"/>
                <a:cs typeface="Times New Roman" panose="02020603050405020304" pitchFamily="18" charset="0"/>
              </a:rPr>
              <a:t>. They argue, for example, that the diary of a female garment worker from the early part of the twentieth century is more pertinent to today's students of English than is the poetry of T. S. Eliot. </a:t>
            </a:r>
            <a:endParaRPr lang="ru-RU" sz="24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42889096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355322"/>
            <a:ext cx="8712968" cy="6180153"/>
          </a:xfrm>
          <a:prstGeom prst="rect">
            <a:avLst/>
          </a:prstGeom>
        </p:spPr>
        <p:txBody>
          <a:bodyPr wrap="square">
            <a:spAutoFit/>
          </a:bodyPr>
          <a:lstStyle/>
          <a:p>
            <a:pPr indent="450215" algn="just">
              <a:lnSpc>
                <a:spcPct val="115000"/>
              </a:lnSpc>
              <a:spcAft>
                <a:spcPts val="0"/>
              </a:spcAft>
            </a:pPr>
            <a:r>
              <a:rPr lang="en-US" sz="2800" dirty="0" smtClean="0">
                <a:effectLst/>
                <a:latin typeface="Times New Roman"/>
                <a:ea typeface="Calibri"/>
                <a:cs typeface="Times New Roman"/>
              </a:rPr>
              <a:t>3) The majority of scholars fall somewhere in the middle, however, in that they advocate </a:t>
            </a:r>
            <a:r>
              <a:rPr lang="en-US" sz="2800" i="1" dirty="0" smtClean="0">
                <a:effectLst/>
                <a:latin typeface="Times New Roman"/>
                <a:ea typeface="Calibri"/>
                <a:cs typeface="Times New Roman"/>
              </a:rPr>
              <a:t>keeping a modest core of classics in the canon but supplementing it with the best of literature by women and minorities</a:t>
            </a:r>
            <a:r>
              <a:rPr lang="en-US" sz="2800" dirty="0" smtClean="0">
                <a:effectLst/>
                <a:latin typeface="Times New Roman"/>
                <a:ea typeface="Calibri"/>
                <a:cs typeface="Times New Roman"/>
              </a:rPr>
              <a:t>. </a:t>
            </a:r>
          </a:p>
          <a:p>
            <a:pPr indent="450215" algn="just">
              <a:lnSpc>
                <a:spcPct val="115000"/>
              </a:lnSpc>
              <a:spcAft>
                <a:spcPts val="0"/>
              </a:spcAft>
            </a:pPr>
            <a:r>
              <a:rPr lang="en-US" sz="2800" dirty="0" smtClean="0">
                <a:effectLst/>
                <a:latin typeface="Times New Roman"/>
                <a:ea typeface="Calibri"/>
                <a:cs typeface="Times New Roman"/>
              </a:rPr>
              <a:t>With the aim of carrying on and refining this debate, critics have written much about inclusion criteria for both American and English works. </a:t>
            </a:r>
          </a:p>
          <a:p>
            <a:pPr indent="450215" algn="just">
              <a:lnSpc>
                <a:spcPct val="115000"/>
              </a:lnSpc>
              <a:spcAft>
                <a:spcPts val="0"/>
              </a:spcAft>
            </a:pPr>
            <a:r>
              <a:rPr lang="en-US" sz="2400" dirty="0" smtClean="0">
                <a:effectLst/>
                <a:latin typeface="Times New Roman"/>
                <a:ea typeface="Calibri"/>
                <a:cs typeface="Times New Roman"/>
              </a:rPr>
              <a:t>Scholars like Lillian S. Robinson, Nina </a:t>
            </a:r>
            <a:r>
              <a:rPr lang="en-US" sz="2400" dirty="0" err="1" smtClean="0">
                <a:effectLst/>
                <a:latin typeface="Times New Roman"/>
                <a:ea typeface="Calibri"/>
                <a:cs typeface="Times New Roman"/>
              </a:rPr>
              <a:t>Baym</a:t>
            </a:r>
            <a:r>
              <a:rPr lang="en-US" sz="2400" dirty="0" smtClean="0">
                <a:effectLst/>
                <a:latin typeface="Times New Roman"/>
                <a:ea typeface="Calibri"/>
                <a:cs typeface="Times New Roman"/>
              </a:rPr>
              <a:t>, and Anette </a:t>
            </a:r>
            <a:r>
              <a:rPr lang="en-US" sz="2400" dirty="0" err="1" smtClean="0">
                <a:effectLst/>
                <a:latin typeface="Times New Roman"/>
                <a:ea typeface="Calibri"/>
                <a:cs typeface="Times New Roman"/>
              </a:rPr>
              <a:t>Kolodny</a:t>
            </a:r>
            <a:r>
              <a:rPr lang="en-US" sz="2400" dirty="0" smtClean="0">
                <a:effectLst/>
                <a:latin typeface="Times New Roman"/>
                <a:ea typeface="Calibri"/>
                <a:cs typeface="Times New Roman"/>
              </a:rPr>
              <a:t> have injected </a:t>
            </a:r>
            <a:r>
              <a:rPr lang="en-US" sz="2400" b="1" dirty="0" smtClean="0">
                <a:effectLst/>
                <a:latin typeface="Times New Roman"/>
                <a:ea typeface="Calibri"/>
                <a:cs typeface="Times New Roman"/>
              </a:rPr>
              <a:t>questions of gender and empowerment </a:t>
            </a:r>
            <a:r>
              <a:rPr lang="en-US" sz="2400" dirty="0" smtClean="0">
                <a:effectLst/>
                <a:latin typeface="Times New Roman"/>
                <a:ea typeface="Calibri"/>
                <a:cs typeface="Times New Roman"/>
              </a:rPr>
              <a:t>into the canon debate. </a:t>
            </a:r>
          </a:p>
          <a:p>
            <a:pPr indent="450215" algn="just">
              <a:lnSpc>
                <a:spcPct val="115000"/>
              </a:lnSpc>
              <a:spcAft>
                <a:spcPts val="0"/>
              </a:spcAft>
            </a:pPr>
            <a:r>
              <a:rPr lang="en-US" sz="2400" dirty="0" smtClean="0">
                <a:effectLst/>
                <a:latin typeface="Times New Roman"/>
                <a:ea typeface="Calibri"/>
                <a:cs typeface="Times New Roman"/>
              </a:rPr>
              <a:t>There has also been discussion about the political aspects of the canon, with critics such as Patrick Williams and Karen Lawrence focusing on </a:t>
            </a:r>
            <a:r>
              <a:rPr lang="en-US" sz="2400" b="1" dirty="0" smtClean="0">
                <a:effectLst/>
                <a:latin typeface="Times New Roman"/>
                <a:ea typeface="Calibri"/>
                <a:cs typeface="Times New Roman"/>
              </a:rPr>
              <a:t>postcolonial aspects of minority literature</a:t>
            </a:r>
            <a:r>
              <a:rPr lang="en-US" sz="2800" dirty="0" smtClean="0">
                <a:effectLst/>
                <a:latin typeface="Times New Roman"/>
                <a:ea typeface="Calibri"/>
                <a:cs typeface="Times New Roman"/>
              </a:rPr>
              <a:t>.</a:t>
            </a:r>
            <a:endParaRPr lang="ru-RU" sz="2800" dirty="0">
              <a:ea typeface="Calibri"/>
              <a:cs typeface="Times New Roman"/>
            </a:endParaRPr>
          </a:p>
        </p:txBody>
      </p:sp>
    </p:spTree>
    <p:extLst>
      <p:ext uri="{BB962C8B-B14F-4D97-AF65-F5344CB8AC3E}">
        <p14:creationId xmlns:p14="http://schemas.microsoft.com/office/powerpoint/2010/main" val="32988936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401142"/>
            <a:ext cx="8712968" cy="5861605"/>
          </a:xfrm>
          <a:prstGeom prst="rect">
            <a:avLst/>
          </a:prstGeom>
        </p:spPr>
        <p:txBody>
          <a:bodyPr wrap="square">
            <a:spAutoFit/>
          </a:bodyPr>
          <a:lstStyle/>
          <a:p>
            <a:pPr indent="450215" algn="ctr">
              <a:lnSpc>
                <a:spcPct val="115000"/>
              </a:lnSpc>
              <a:spcAft>
                <a:spcPts val="0"/>
              </a:spcAft>
            </a:pPr>
            <a:r>
              <a:rPr lang="en-US" b="1" dirty="0" smtClean="0">
                <a:effectLst/>
                <a:latin typeface="Times New Roman"/>
                <a:ea typeface="Calibri"/>
                <a:cs typeface="Times New Roman"/>
              </a:rPr>
              <a:t>I. Definition of Canon.</a:t>
            </a:r>
            <a:endParaRPr lang="ru-RU" sz="1400" dirty="0">
              <a:ea typeface="Calibri"/>
              <a:cs typeface="Times New Roman"/>
            </a:endParaRPr>
          </a:p>
          <a:p>
            <a:pPr indent="450215" algn="just">
              <a:lnSpc>
                <a:spcPct val="115000"/>
              </a:lnSpc>
              <a:spcAft>
                <a:spcPts val="0"/>
              </a:spcAft>
            </a:pPr>
            <a:r>
              <a:rPr lang="en-US" dirty="0" smtClean="0">
                <a:effectLst/>
                <a:latin typeface="Times New Roman"/>
                <a:ea typeface="Calibri"/>
                <a:cs typeface="Times New Roman"/>
              </a:rPr>
              <a:t>Originated from the Greek term “</a:t>
            </a:r>
            <a:r>
              <a:rPr lang="en-US" dirty="0" err="1" smtClean="0">
                <a:effectLst/>
                <a:latin typeface="Times New Roman"/>
                <a:ea typeface="Calibri"/>
                <a:cs typeface="Times New Roman"/>
              </a:rPr>
              <a:t>kanon</a:t>
            </a:r>
            <a:r>
              <a:rPr lang="en-US" dirty="0" smtClean="0">
                <a:effectLst/>
                <a:latin typeface="Times New Roman"/>
                <a:ea typeface="Calibri"/>
                <a:cs typeface="Times New Roman"/>
              </a:rPr>
              <a:t>,” </a:t>
            </a:r>
            <a:r>
              <a:rPr lang="en-US" i="1" dirty="0" smtClean="0">
                <a:effectLst/>
                <a:latin typeface="Times New Roman"/>
                <a:ea typeface="Calibri"/>
                <a:cs typeface="Times New Roman"/>
              </a:rPr>
              <a:t>canon </a:t>
            </a:r>
            <a:r>
              <a:rPr lang="en-US" dirty="0" smtClean="0">
                <a:effectLst/>
                <a:latin typeface="Times New Roman"/>
                <a:ea typeface="Calibri"/>
                <a:cs typeface="Times New Roman"/>
              </a:rPr>
              <a:t>means “a yard stick (</a:t>
            </a:r>
            <a:r>
              <a:rPr lang="uk-UA" dirty="0" smtClean="0">
                <a:effectLst/>
                <a:latin typeface="Times New Roman"/>
                <a:ea typeface="Calibri"/>
                <a:cs typeface="Times New Roman"/>
              </a:rPr>
              <a:t>критерій, мірка)</a:t>
            </a:r>
            <a:r>
              <a:rPr lang="en-US" dirty="0" smtClean="0">
                <a:effectLst/>
                <a:latin typeface="Times New Roman"/>
                <a:ea typeface="Calibri"/>
                <a:cs typeface="Times New Roman"/>
              </a:rPr>
              <a:t>” or “a measuring rod</a:t>
            </a:r>
            <a:r>
              <a:rPr lang="uk-UA" dirty="0" smtClean="0">
                <a:effectLst/>
                <a:latin typeface="Times New Roman"/>
                <a:ea typeface="Calibri"/>
                <a:cs typeface="Times New Roman"/>
              </a:rPr>
              <a:t> (вимірювальний стрижень)</a:t>
            </a:r>
            <a:r>
              <a:rPr lang="en-US" dirty="0" smtClean="0">
                <a:effectLst/>
                <a:latin typeface="Times New Roman"/>
                <a:ea typeface="Calibri"/>
                <a:cs typeface="Times New Roman"/>
              </a:rPr>
              <a:t>”</a:t>
            </a:r>
            <a:r>
              <a:rPr lang="uk-UA" dirty="0" smtClean="0">
                <a:effectLst/>
                <a:latin typeface="Times New Roman"/>
                <a:ea typeface="Calibri"/>
                <a:cs typeface="Times New Roman"/>
              </a:rPr>
              <a:t>.</a:t>
            </a:r>
            <a:r>
              <a:rPr lang="en-US" dirty="0" smtClean="0">
                <a:effectLst/>
                <a:latin typeface="Times New Roman"/>
                <a:ea typeface="Calibri"/>
                <a:cs typeface="Times New Roman"/>
              </a:rPr>
              <a:t> </a:t>
            </a:r>
          </a:p>
          <a:p>
            <a:pPr indent="450215" algn="just">
              <a:lnSpc>
                <a:spcPct val="115000"/>
              </a:lnSpc>
              <a:spcAft>
                <a:spcPts val="0"/>
              </a:spcAft>
            </a:pPr>
            <a:r>
              <a:rPr lang="en-US" dirty="0" smtClean="0">
                <a:effectLst/>
                <a:latin typeface="Times New Roman"/>
                <a:ea typeface="Calibri"/>
                <a:cs typeface="Times New Roman"/>
              </a:rPr>
              <a:t>The term </a:t>
            </a:r>
            <a:r>
              <a:rPr lang="en-US" i="1" dirty="0" smtClean="0">
                <a:effectLst/>
                <a:latin typeface="Times New Roman"/>
                <a:ea typeface="Calibri"/>
                <a:cs typeface="Times New Roman"/>
              </a:rPr>
              <a:t>canon</a:t>
            </a:r>
            <a:r>
              <a:rPr lang="en-US" dirty="0" smtClean="0">
                <a:effectLst/>
                <a:latin typeface="Times New Roman"/>
                <a:ea typeface="Calibri"/>
                <a:cs typeface="Times New Roman"/>
              </a:rPr>
              <a:t> is used in </a:t>
            </a:r>
            <a:r>
              <a:rPr lang="en-US" u="sng" dirty="0" smtClean="0">
                <a:effectLst/>
                <a:latin typeface="Times New Roman"/>
                <a:ea typeface="Calibri"/>
                <a:cs typeface="Times New Roman"/>
              </a:rPr>
              <a:t>three different meanings</a:t>
            </a:r>
            <a:r>
              <a:rPr lang="en-US" dirty="0" smtClean="0">
                <a:effectLst/>
                <a:latin typeface="Times New Roman"/>
                <a:ea typeface="Calibri"/>
                <a:cs typeface="Times New Roman"/>
              </a:rPr>
              <a:t>:</a:t>
            </a:r>
            <a:endParaRPr lang="ru-RU" sz="1400" dirty="0">
              <a:ea typeface="Calibri"/>
              <a:cs typeface="Times New Roman"/>
            </a:endParaRPr>
          </a:p>
          <a:p>
            <a:pPr indent="450215" algn="just">
              <a:lnSpc>
                <a:spcPct val="115000"/>
              </a:lnSpc>
              <a:spcAft>
                <a:spcPts val="0"/>
              </a:spcAft>
            </a:pPr>
            <a:r>
              <a:rPr lang="en-US" dirty="0" smtClean="0">
                <a:effectLst/>
                <a:latin typeface="Times New Roman"/>
                <a:ea typeface="Calibri"/>
                <a:cs typeface="Times New Roman"/>
              </a:rPr>
              <a:t>1) it is defined as </a:t>
            </a:r>
            <a:r>
              <a:rPr lang="en-US" i="1" dirty="0" smtClean="0">
                <a:effectLst/>
                <a:latin typeface="Times New Roman"/>
                <a:ea typeface="Calibri"/>
                <a:cs typeface="Times New Roman"/>
              </a:rPr>
              <a:t>a traditional collection of writings, against which other writings are evaluated</a:t>
            </a:r>
            <a:r>
              <a:rPr lang="en-US" dirty="0" smtClean="0">
                <a:effectLst/>
                <a:latin typeface="Times New Roman"/>
                <a:ea typeface="Calibri"/>
                <a:cs typeface="Times New Roman"/>
              </a:rPr>
              <a:t>. In other words, it means “</a:t>
            </a:r>
            <a:r>
              <a:rPr lang="en-US" i="1" dirty="0" smtClean="0">
                <a:effectLst/>
                <a:latin typeface="Times New Roman"/>
                <a:ea typeface="Calibri"/>
                <a:cs typeface="Times New Roman"/>
              </a:rPr>
              <a:t>a long list of works taken as authentic</a:t>
            </a:r>
            <a:r>
              <a:rPr lang="en-US" dirty="0" smtClean="0">
                <a:effectLst/>
                <a:latin typeface="Times New Roman"/>
                <a:ea typeface="Calibri"/>
                <a:cs typeface="Times New Roman"/>
              </a:rPr>
              <a:t>.” </a:t>
            </a:r>
            <a:endParaRPr lang="ru-RU" sz="1400" dirty="0">
              <a:ea typeface="Calibri"/>
              <a:cs typeface="Times New Roman"/>
            </a:endParaRPr>
          </a:p>
          <a:p>
            <a:pPr indent="450215" algn="just">
              <a:lnSpc>
                <a:spcPct val="115000"/>
              </a:lnSpc>
              <a:spcAft>
                <a:spcPts val="0"/>
              </a:spcAft>
            </a:pPr>
            <a:r>
              <a:rPr lang="en-US" dirty="0" smtClean="0">
                <a:effectLst/>
                <a:latin typeface="Times New Roman"/>
                <a:ea typeface="Calibri"/>
                <a:cs typeface="Times New Roman"/>
              </a:rPr>
              <a:t>For example, the Bible – both written in Hebrew, and even translated versions. This sense of the term makes canon opposite to “</a:t>
            </a:r>
            <a:r>
              <a:rPr lang="en-US" i="1" dirty="0" smtClean="0">
                <a:effectLst/>
                <a:latin typeface="Times New Roman"/>
                <a:ea typeface="Calibri"/>
                <a:cs typeface="Times New Roman"/>
              </a:rPr>
              <a:t>apocrypha</a:t>
            </a:r>
            <a:r>
              <a:rPr lang="en-US" sz="2000" dirty="0" smtClean="0">
                <a:solidFill>
                  <a:srgbClr val="213646"/>
                </a:solidFill>
                <a:effectLst/>
                <a:latin typeface="Georgia"/>
                <a:ea typeface="Calibri"/>
                <a:cs typeface="Times New Roman"/>
              </a:rPr>
              <a:t> </a:t>
            </a:r>
            <a:r>
              <a:rPr lang="en-US" i="1" dirty="0" smtClean="0">
                <a:effectLst/>
                <a:latin typeface="Times New Roman"/>
                <a:ea typeface="Calibri"/>
                <a:cs typeface="Times New Roman"/>
              </a:rPr>
              <a:t>|</a:t>
            </a:r>
            <a:r>
              <a:rPr lang="en-US" i="1" dirty="0" err="1" smtClean="0">
                <a:effectLst/>
                <a:latin typeface="Times New Roman"/>
                <a:ea typeface="Calibri"/>
                <a:cs typeface="Times New Roman"/>
              </a:rPr>
              <a:t>əˈpɒkrɪfə</a:t>
            </a:r>
            <a:r>
              <a:rPr lang="en-US" i="1" dirty="0" smtClean="0">
                <a:effectLst/>
                <a:latin typeface="Times New Roman"/>
                <a:ea typeface="Calibri"/>
                <a:cs typeface="Times New Roman"/>
              </a:rPr>
              <a:t>|</a:t>
            </a:r>
            <a:r>
              <a:rPr lang="en-US" dirty="0" smtClean="0">
                <a:effectLst/>
                <a:latin typeface="Times New Roman"/>
                <a:ea typeface="Calibri"/>
                <a:cs typeface="Times New Roman"/>
              </a:rPr>
              <a:t>,” which means “</a:t>
            </a:r>
            <a:r>
              <a:rPr lang="en-US" i="1" dirty="0" smtClean="0">
                <a:effectLst/>
                <a:latin typeface="Times New Roman"/>
                <a:ea typeface="Calibri"/>
                <a:cs typeface="Times New Roman"/>
              </a:rPr>
              <a:t>written works having anonymous authors</a:t>
            </a:r>
            <a:r>
              <a:rPr lang="en-US" dirty="0" smtClean="0">
                <a:effectLst/>
                <a:latin typeface="Times New Roman"/>
                <a:ea typeface="Calibri"/>
                <a:cs typeface="Times New Roman"/>
              </a:rPr>
              <a:t>.” The Bible was considered a yardstick to evaluate other literary pieces, according to a certain criterion;</a:t>
            </a:r>
            <a:endParaRPr lang="ru-RU" sz="1400" dirty="0">
              <a:ea typeface="Calibri"/>
              <a:cs typeface="Times New Roman"/>
            </a:endParaRPr>
          </a:p>
          <a:p>
            <a:pPr indent="450215" algn="just">
              <a:lnSpc>
                <a:spcPct val="115000"/>
              </a:lnSpc>
              <a:spcAft>
                <a:spcPts val="0"/>
              </a:spcAft>
            </a:pPr>
            <a:r>
              <a:rPr lang="en-US" dirty="0" smtClean="0">
                <a:effectLst/>
                <a:latin typeface="Times New Roman"/>
                <a:ea typeface="Calibri"/>
                <a:cs typeface="Times New Roman"/>
              </a:rPr>
              <a:t>2) it is used to refer to </a:t>
            </a:r>
            <a:r>
              <a:rPr lang="en-US" i="1" dirty="0" smtClean="0">
                <a:effectLst/>
                <a:latin typeface="Times New Roman"/>
                <a:ea typeface="Calibri"/>
                <a:cs typeface="Times New Roman"/>
              </a:rPr>
              <a:t>the writings included in anthologies, or textbooks under certain genres</a:t>
            </a:r>
            <a:r>
              <a:rPr lang="en-US" dirty="0" smtClean="0">
                <a:effectLst/>
                <a:latin typeface="Times New Roman"/>
                <a:ea typeface="Calibri"/>
                <a:cs typeface="Times New Roman"/>
              </a:rPr>
              <a:t>, and thus are evaluated according to the genre under which they are placed. This meaning covers the entire literature generally thought as suitable for aesthetic admiration and academic use.</a:t>
            </a:r>
            <a:endParaRPr lang="ru-RU" sz="1400" dirty="0">
              <a:ea typeface="Calibri"/>
              <a:cs typeface="Times New Roman"/>
            </a:endParaRPr>
          </a:p>
          <a:p>
            <a:pPr indent="450215" algn="just">
              <a:lnSpc>
                <a:spcPct val="115000"/>
              </a:lnSpc>
              <a:spcAft>
                <a:spcPts val="0"/>
              </a:spcAft>
            </a:pPr>
            <a:r>
              <a:rPr lang="en-US" dirty="0" smtClean="0">
                <a:effectLst/>
                <a:latin typeface="Times New Roman"/>
                <a:ea typeface="Calibri"/>
                <a:cs typeface="Times New Roman"/>
              </a:rPr>
              <a:t>3) the term of a canon indicates </a:t>
            </a:r>
            <a:r>
              <a:rPr lang="en-US" i="1" dirty="0" smtClean="0">
                <a:effectLst/>
                <a:latin typeface="Times New Roman"/>
                <a:ea typeface="Calibri"/>
                <a:cs typeface="Times New Roman"/>
              </a:rPr>
              <a:t>the literary writings of a particular author, which are considered by scholars and critics in general to be the genuine creations of that particular author</a:t>
            </a:r>
            <a:r>
              <a:rPr lang="en-US" dirty="0" smtClean="0">
                <a:effectLst/>
                <a:latin typeface="Times New Roman"/>
                <a:ea typeface="Calibri"/>
                <a:cs typeface="Times New Roman"/>
              </a:rPr>
              <a:t>. This is based on some already deduced rules intended to be applied on the future pieces in the same genre. </a:t>
            </a:r>
            <a:endParaRPr lang="ru-RU" sz="1400" dirty="0">
              <a:ea typeface="Calibri"/>
              <a:cs typeface="Times New Roman"/>
            </a:endParaRPr>
          </a:p>
        </p:txBody>
      </p:sp>
    </p:spTree>
    <p:extLst>
      <p:ext uri="{BB962C8B-B14F-4D97-AF65-F5344CB8AC3E}">
        <p14:creationId xmlns:p14="http://schemas.microsoft.com/office/powerpoint/2010/main" val="304063692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260648"/>
            <a:ext cx="8640960" cy="5967788"/>
          </a:xfrm>
          <a:prstGeom prst="rect">
            <a:avLst/>
          </a:prstGeom>
        </p:spPr>
        <p:txBody>
          <a:bodyPr wrap="square">
            <a:spAutoFit/>
          </a:bodyPr>
          <a:lstStyle/>
          <a:p>
            <a:pPr indent="450215" algn="ctr">
              <a:lnSpc>
                <a:spcPct val="115000"/>
              </a:lnSpc>
              <a:spcAft>
                <a:spcPts val="0"/>
              </a:spcAft>
            </a:pPr>
            <a:r>
              <a:rPr lang="en-US" sz="2400" b="1" dirty="0" smtClean="0">
                <a:effectLst/>
                <a:latin typeface="Times New Roman" panose="02020603050405020304" pitchFamily="18" charset="0"/>
                <a:ea typeface="Calibri"/>
                <a:cs typeface="Times New Roman" panose="02020603050405020304" pitchFamily="18" charset="0"/>
              </a:rPr>
              <a:t>II. Difference between Canon and Apocrypha.</a:t>
            </a:r>
            <a:endParaRPr lang="ru-RU" sz="2400" dirty="0">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2800" i="1" dirty="0" smtClean="0">
                <a:effectLst/>
                <a:latin typeface="Times New Roman" panose="02020603050405020304" pitchFamily="18" charset="0"/>
                <a:ea typeface="Calibri"/>
                <a:cs typeface="Times New Roman" panose="02020603050405020304" pitchFamily="18" charset="0"/>
              </a:rPr>
              <a:t>Apocrypha</a:t>
            </a:r>
            <a:r>
              <a:rPr lang="en-US" sz="2800" dirty="0" smtClean="0">
                <a:effectLst/>
                <a:latin typeface="Times New Roman" panose="02020603050405020304" pitchFamily="18" charset="0"/>
                <a:ea typeface="Calibri"/>
                <a:cs typeface="Times New Roman" panose="02020603050405020304" pitchFamily="18" charset="0"/>
              </a:rPr>
              <a:t> is also a literary term, which means </a:t>
            </a:r>
            <a:r>
              <a:rPr lang="en-US" sz="2800" i="1" dirty="0" smtClean="0">
                <a:effectLst/>
                <a:latin typeface="Times New Roman" panose="02020603050405020304" pitchFamily="18" charset="0"/>
                <a:ea typeface="Calibri"/>
                <a:cs typeface="Times New Roman" panose="02020603050405020304" pitchFamily="18" charset="0"/>
              </a:rPr>
              <a:t>“hidden”, </a:t>
            </a:r>
            <a:r>
              <a:rPr lang="en-US" sz="2800" dirty="0" smtClean="0">
                <a:effectLst/>
                <a:latin typeface="Times New Roman" panose="02020603050405020304" pitchFamily="18" charset="0"/>
                <a:ea typeface="Calibri"/>
                <a:cs typeface="Times New Roman" panose="02020603050405020304" pitchFamily="18" charset="0"/>
              </a:rPr>
              <a:t>or</a:t>
            </a:r>
            <a:r>
              <a:rPr lang="en-US" sz="2800" i="1" dirty="0" smtClean="0">
                <a:effectLst/>
                <a:latin typeface="Times New Roman" panose="02020603050405020304" pitchFamily="18" charset="0"/>
                <a:ea typeface="Calibri"/>
                <a:cs typeface="Times New Roman" panose="02020603050405020304" pitchFamily="18" charset="0"/>
              </a:rPr>
              <a:t> “anonymous literary pieces”,</a:t>
            </a:r>
            <a:r>
              <a:rPr lang="en-US" sz="2800" dirty="0" smtClean="0">
                <a:effectLst/>
                <a:latin typeface="Times New Roman" panose="02020603050405020304" pitchFamily="18" charset="0"/>
                <a:ea typeface="Calibri"/>
                <a:cs typeface="Times New Roman" panose="02020603050405020304" pitchFamily="18" charset="0"/>
              </a:rPr>
              <a:t> which were considered not to have confirmed to the rules set by the written Bible, in Hebrew or in Latin. It describes those books, which have dubious authorship or the authority, or where the accuracy of the writers is questionable. </a:t>
            </a:r>
            <a:endParaRPr lang="ru-RU" sz="2800" dirty="0">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2800" dirty="0" smtClean="0">
                <a:effectLst/>
                <a:latin typeface="Times New Roman" panose="02020603050405020304" pitchFamily="18" charset="0"/>
                <a:ea typeface="Calibri"/>
                <a:cs typeface="Times New Roman" panose="02020603050405020304" pitchFamily="18" charset="0"/>
              </a:rPr>
              <a:t>However, </a:t>
            </a:r>
            <a:r>
              <a:rPr lang="en-US" sz="2800" i="1" dirty="0" smtClean="0">
                <a:effectLst/>
                <a:latin typeface="Times New Roman" panose="02020603050405020304" pitchFamily="18" charset="0"/>
                <a:ea typeface="Calibri"/>
                <a:cs typeface="Times New Roman" panose="02020603050405020304" pitchFamily="18" charset="0"/>
              </a:rPr>
              <a:t>canon</a:t>
            </a:r>
            <a:r>
              <a:rPr lang="en-US" sz="2800" dirty="0" smtClean="0">
                <a:effectLst/>
                <a:latin typeface="Times New Roman" panose="02020603050405020304" pitchFamily="18" charset="0"/>
                <a:ea typeface="Calibri"/>
                <a:cs typeface="Times New Roman" panose="02020603050405020304" pitchFamily="18" charset="0"/>
              </a:rPr>
              <a:t> is </a:t>
            </a:r>
            <a:r>
              <a:rPr lang="en-US" sz="2800" i="1" dirty="0" smtClean="0">
                <a:effectLst/>
                <a:latin typeface="Times New Roman" panose="02020603050405020304" pitchFamily="18" charset="0"/>
                <a:ea typeface="Calibri"/>
                <a:cs typeface="Times New Roman" panose="02020603050405020304" pitchFamily="18" charset="0"/>
              </a:rPr>
              <a:t>a literary rule that is used to evaluate books and writings against certain models</a:t>
            </a:r>
            <a:r>
              <a:rPr lang="en-US" sz="2800" dirty="0" smtClean="0">
                <a:effectLst/>
                <a:latin typeface="Times New Roman" panose="02020603050405020304" pitchFamily="18" charset="0"/>
                <a:ea typeface="Calibri"/>
                <a:cs typeface="Times New Roman" panose="02020603050405020304" pitchFamily="18" charset="0"/>
              </a:rPr>
              <a:t>, such as plays are evaluated against “</a:t>
            </a:r>
            <a:r>
              <a:rPr lang="en-US" sz="2800" i="1" dirty="0" smtClean="0">
                <a:effectLst/>
                <a:latin typeface="Times New Roman" panose="02020603050405020304" pitchFamily="18" charset="0"/>
                <a:ea typeface="Calibri"/>
                <a:cs typeface="Times New Roman" panose="02020603050405020304" pitchFamily="18" charset="0"/>
              </a:rPr>
              <a:t>Oedipus the King” </a:t>
            </a:r>
            <a:r>
              <a:rPr lang="en-US" sz="2800" dirty="0" smtClean="0">
                <a:effectLst/>
                <a:latin typeface="Times New Roman" panose="02020603050405020304" pitchFamily="18" charset="0"/>
                <a:ea typeface="Calibri"/>
                <a:cs typeface="Times New Roman" panose="02020603050405020304" pitchFamily="18" charset="0"/>
              </a:rPr>
              <a:t>by Sophocles, where </a:t>
            </a:r>
            <a:r>
              <a:rPr lang="en-US" sz="2800" dirty="0">
                <a:solidFill>
                  <a:prstClr val="black"/>
                </a:solidFill>
                <a:latin typeface="Times New Roman" panose="02020603050405020304" pitchFamily="18" charset="0"/>
                <a:ea typeface="Calibri"/>
                <a:cs typeface="Times New Roman" panose="02020603050405020304" pitchFamily="18" charset="0"/>
              </a:rPr>
              <a:t>“</a:t>
            </a:r>
            <a:r>
              <a:rPr lang="en-US" sz="2800" i="1" dirty="0">
                <a:solidFill>
                  <a:prstClr val="black"/>
                </a:solidFill>
                <a:latin typeface="Times New Roman" panose="02020603050405020304" pitchFamily="18" charset="0"/>
                <a:ea typeface="Calibri"/>
                <a:cs typeface="Times New Roman" panose="02020603050405020304" pitchFamily="18" charset="0"/>
              </a:rPr>
              <a:t>Oedipus the King”</a:t>
            </a:r>
            <a:r>
              <a:rPr lang="en-US" sz="2800" dirty="0" smtClean="0">
                <a:effectLst/>
                <a:latin typeface="Times New Roman" panose="02020603050405020304" pitchFamily="18" charset="0"/>
                <a:ea typeface="Calibri"/>
                <a:cs typeface="Times New Roman" panose="02020603050405020304" pitchFamily="18" charset="0"/>
              </a:rPr>
              <a:t> </a:t>
            </a:r>
            <a:r>
              <a:rPr lang="en-US" sz="2800" dirty="0" smtClean="0">
                <a:effectLst/>
                <a:latin typeface="Times New Roman" panose="02020603050405020304" pitchFamily="18" charset="0"/>
                <a:ea typeface="Calibri"/>
                <a:cs typeface="Times New Roman" panose="02020603050405020304" pitchFamily="18" charset="0"/>
              </a:rPr>
              <a:t>is a yardstick which has set canons for plays.</a:t>
            </a:r>
            <a:endParaRPr lang="ru-RU" sz="28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108941890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332656"/>
            <a:ext cx="8640960" cy="6038576"/>
          </a:xfrm>
          <a:prstGeom prst="rect">
            <a:avLst/>
          </a:prstGeom>
        </p:spPr>
        <p:txBody>
          <a:bodyPr wrap="square">
            <a:spAutoFit/>
          </a:bodyPr>
          <a:lstStyle/>
          <a:p>
            <a:pPr indent="450215" algn="ctr">
              <a:lnSpc>
                <a:spcPct val="115000"/>
              </a:lnSpc>
              <a:spcAft>
                <a:spcPts val="0"/>
              </a:spcAft>
            </a:pPr>
            <a:r>
              <a:rPr lang="en-US" sz="2400" b="1" dirty="0" smtClean="0">
                <a:effectLst/>
                <a:latin typeface="Times New Roman" panose="02020603050405020304" pitchFamily="18" charset="0"/>
                <a:ea typeface="Calibri"/>
                <a:cs typeface="Times New Roman" panose="02020603050405020304" pitchFamily="18" charset="0"/>
              </a:rPr>
              <a:t>III. Examples of Canon from Literature. </a:t>
            </a:r>
            <a:endParaRPr lang="ru-RU" sz="2400" dirty="0">
              <a:latin typeface="Times New Roman" panose="02020603050405020304" pitchFamily="18" charset="0"/>
              <a:ea typeface="Calibri"/>
              <a:cs typeface="Times New Roman" panose="02020603050405020304" pitchFamily="18" charset="0"/>
            </a:endParaRPr>
          </a:p>
          <a:p>
            <a:pPr indent="450215" algn="ctr">
              <a:lnSpc>
                <a:spcPct val="115000"/>
              </a:lnSpc>
              <a:spcAft>
                <a:spcPts val="0"/>
              </a:spcAft>
            </a:pPr>
            <a:r>
              <a:rPr lang="en-US" sz="2400" b="1" i="1" dirty="0" smtClean="0">
                <a:effectLst/>
                <a:latin typeface="Times New Roman" panose="02020603050405020304" pitchFamily="18" charset="0"/>
                <a:ea typeface="Calibri"/>
                <a:cs typeface="Times New Roman" panose="02020603050405020304" pitchFamily="18" charset="0"/>
              </a:rPr>
              <a:t>Example #1: The Plowman’s Tales (by Geoffrey Chaucer)</a:t>
            </a:r>
            <a:endParaRPr lang="ru-RU" sz="2400" dirty="0">
              <a:latin typeface="Times New Roman" panose="02020603050405020304" pitchFamily="18" charset="0"/>
              <a:ea typeface="Calibri"/>
              <a:cs typeface="Times New Roman" panose="02020603050405020304" pitchFamily="18" charset="0"/>
            </a:endParaRPr>
          </a:p>
          <a:p>
            <a:pPr indent="450215" algn="ctr">
              <a:lnSpc>
                <a:spcPct val="115000"/>
              </a:lnSpc>
              <a:spcAft>
                <a:spcPts val="0"/>
              </a:spcAft>
            </a:pPr>
            <a:r>
              <a:rPr lang="en-US" sz="2400" i="1" dirty="0" smtClean="0">
                <a:effectLst/>
                <a:latin typeface="Times New Roman" panose="02020603050405020304" pitchFamily="18" charset="0"/>
                <a:ea typeface="Calibri"/>
                <a:cs typeface="Times New Roman" panose="02020603050405020304" pitchFamily="18" charset="0"/>
              </a:rPr>
              <a:t>“In a summer season when soft was the sun,</a:t>
            </a:r>
            <a:endParaRPr lang="ru-RU" sz="2400" dirty="0">
              <a:latin typeface="Times New Roman" panose="02020603050405020304" pitchFamily="18" charset="0"/>
              <a:ea typeface="Calibri"/>
              <a:cs typeface="Times New Roman" panose="02020603050405020304" pitchFamily="18" charset="0"/>
            </a:endParaRPr>
          </a:p>
          <a:p>
            <a:pPr indent="450215" algn="ctr">
              <a:lnSpc>
                <a:spcPct val="115000"/>
              </a:lnSpc>
              <a:spcAft>
                <a:spcPts val="0"/>
              </a:spcAft>
            </a:pPr>
            <a:r>
              <a:rPr lang="en-US" sz="2400" i="1" dirty="0" smtClean="0">
                <a:effectLst/>
                <a:latin typeface="Times New Roman" panose="02020603050405020304" pitchFamily="18" charset="0"/>
                <a:ea typeface="Calibri"/>
                <a:cs typeface="Times New Roman" panose="02020603050405020304" pitchFamily="18" charset="0"/>
              </a:rPr>
              <a:t>I clothed myself in a cloak as I shepherd were,</a:t>
            </a:r>
            <a:endParaRPr lang="ru-RU" sz="2400" dirty="0">
              <a:latin typeface="Times New Roman" panose="02020603050405020304" pitchFamily="18" charset="0"/>
              <a:ea typeface="Calibri"/>
              <a:cs typeface="Times New Roman" panose="02020603050405020304" pitchFamily="18" charset="0"/>
            </a:endParaRPr>
          </a:p>
          <a:p>
            <a:pPr indent="450215" algn="ctr">
              <a:lnSpc>
                <a:spcPct val="115000"/>
              </a:lnSpc>
              <a:spcAft>
                <a:spcPts val="0"/>
              </a:spcAft>
            </a:pPr>
            <a:r>
              <a:rPr lang="en-US" sz="2400" i="1" dirty="0" smtClean="0">
                <a:effectLst/>
                <a:latin typeface="Times New Roman" panose="02020603050405020304" pitchFamily="18" charset="0"/>
                <a:ea typeface="Calibri"/>
                <a:cs typeface="Times New Roman" panose="02020603050405020304" pitchFamily="18" charset="0"/>
              </a:rPr>
              <a:t>Habit like a hermit’s unholy in works,</a:t>
            </a:r>
            <a:endParaRPr lang="ru-RU" sz="2400" dirty="0">
              <a:latin typeface="Times New Roman" panose="02020603050405020304" pitchFamily="18" charset="0"/>
              <a:ea typeface="Calibri"/>
              <a:cs typeface="Times New Roman" panose="02020603050405020304" pitchFamily="18" charset="0"/>
            </a:endParaRPr>
          </a:p>
          <a:p>
            <a:pPr indent="450215" algn="ctr">
              <a:lnSpc>
                <a:spcPct val="115000"/>
              </a:lnSpc>
              <a:spcAft>
                <a:spcPts val="0"/>
              </a:spcAft>
            </a:pPr>
            <a:r>
              <a:rPr lang="en-US" sz="2400" i="1" dirty="0" smtClean="0">
                <a:effectLst/>
                <a:latin typeface="Times New Roman" panose="02020603050405020304" pitchFamily="18" charset="0"/>
                <a:ea typeface="Calibri"/>
                <a:cs typeface="Times New Roman" panose="02020603050405020304" pitchFamily="18" charset="0"/>
              </a:rPr>
              <a:t>And went wide in the world wonders to hear.</a:t>
            </a:r>
            <a:endParaRPr lang="ru-RU" sz="2400" dirty="0">
              <a:latin typeface="Times New Roman" panose="02020603050405020304" pitchFamily="18" charset="0"/>
              <a:ea typeface="Calibri"/>
              <a:cs typeface="Times New Roman" panose="02020603050405020304" pitchFamily="18" charset="0"/>
            </a:endParaRPr>
          </a:p>
          <a:p>
            <a:pPr indent="450215" algn="ctr">
              <a:lnSpc>
                <a:spcPct val="115000"/>
              </a:lnSpc>
              <a:spcAft>
                <a:spcPts val="0"/>
              </a:spcAft>
            </a:pPr>
            <a:r>
              <a:rPr lang="en-US" sz="2400" i="1" dirty="0" smtClean="0">
                <a:effectLst/>
                <a:latin typeface="Times New Roman" panose="02020603050405020304" pitchFamily="18" charset="0"/>
                <a:ea typeface="Calibri"/>
                <a:cs typeface="Times New Roman" panose="02020603050405020304" pitchFamily="18" charset="0"/>
              </a:rPr>
              <a:t>But on a May morning on Malvern Hills,</a:t>
            </a:r>
            <a:endParaRPr lang="ru-RU" sz="2400" dirty="0">
              <a:latin typeface="Times New Roman" panose="02020603050405020304" pitchFamily="18" charset="0"/>
              <a:ea typeface="Calibri"/>
              <a:cs typeface="Times New Roman" panose="02020603050405020304" pitchFamily="18" charset="0"/>
            </a:endParaRPr>
          </a:p>
          <a:p>
            <a:pPr indent="450215" algn="ctr">
              <a:lnSpc>
                <a:spcPct val="115000"/>
              </a:lnSpc>
              <a:spcAft>
                <a:spcPts val="0"/>
              </a:spcAft>
            </a:pPr>
            <a:r>
              <a:rPr lang="en-US" sz="2400" i="1" dirty="0" smtClean="0">
                <a:effectLst/>
                <a:latin typeface="Times New Roman" panose="02020603050405020304" pitchFamily="18" charset="0"/>
                <a:ea typeface="Calibri"/>
                <a:cs typeface="Times New Roman" panose="02020603050405020304" pitchFamily="18" charset="0"/>
              </a:rPr>
              <a:t>A marvel befell me of fairy, me thought.”</a:t>
            </a:r>
            <a:endParaRPr lang="ru-RU" sz="2400" dirty="0">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Taken from “</a:t>
            </a:r>
            <a:r>
              <a:rPr lang="en-US" sz="2400" i="1" dirty="0" smtClean="0">
                <a:effectLst/>
                <a:latin typeface="Times New Roman" panose="02020603050405020304" pitchFamily="18" charset="0"/>
                <a:ea typeface="Calibri"/>
                <a:cs typeface="Times New Roman" panose="02020603050405020304" pitchFamily="18" charset="0"/>
              </a:rPr>
              <a:t>The Plowman’s Tale”</a:t>
            </a:r>
            <a:r>
              <a:rPr lang="en-US" sz="2400" dirty="0" smtClean="0">
                <a:effectLst/>
                <a:latin typeface="Times New Roman" panose="02020603050405020304" pitchFamily="18" charset="0"/>
                <a:ea typeface="Calibri"/>
                <a:cs typeface="Times New Roman" panose="02020603050405020304" pitchFamily="18" charset="0"/>
              </a:rPr>
              <a:t>, these lines exemplify the third definition of canon. Chaucer’s canon includes “The Canterbury Tales”, for instance, but it does not include the apocryphal work, “The Plowman’s Tale,” which has been mistakenly attributed to him in the past. The canon is the use of archaic language that Chaucer used in his works but not used in this part.</a:t>
            </a:r>
            <a:endParaRPr lang="ru-RU" sz="24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304490125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483578"/>
            <a:ext cx="8208912" cy="5730800"/>
          </a:xfrm>
          <a:prstGeom prst="rect">
            <a:avLst/>
          </a:prstGeom>
        </p:spPr>
        <p:txBody>
          <a:bodyPr wrap="square">
            <a:spAutoFit/>
          </a:bodyPr>
          <a:lstStyle/>
          <a:p>
            <a:pPr indent="450215" algn="ctr">
              <a:lnSpc>
                <a:spcPct val="115000"/>
              </a:lnSpc>
              <a:spcAft>
                <a:spcPts val="0"/>
              </a:spcAft>
            </a:pPr>
            <a:r>
              <a:rPr lang="en-US" sz="3200" b="1" i="1" dirty="0" smtClean="0">
                <a:effectLst/>
                <a:latin typeface="Times New Roman" panose="02020603050405020304" pitchFamily="18" charset="0"/>
                <a:ea typeface="Calibri"/>
                <a:cs typeface="Times New Roman" panose="02020603050405020304" pitchFamily="18" charset="0"/>
              </a:rPr>
              <a:t>Example #2: </a:t>
            </a:r>
          </a:p>
          <a:p>
            <a:pPr indent="450215" algn="ctr">
              <a:lnSpc>
                <a:spcPct val="115000"/>
              </a:lnSpc>
              <a:spcAft>
                <a:spcPts val="0"/>
              </a:spcAft>
            </a:pPr>
            <a:r>
              <a:rPr lang="en-US" sz="3200" b="1" i="1" dirty="0" smtClean="0">
                <a:effectLst/>
                <a:latin typeface="Times New Roman" panose="02020603050405020304" pitchFamily="18" charset="0"/>
                <a:ea typeface="Calibri"/>
                <a:cs typeface="Times New Roman" panose="02020603050405020304" pitchFamily="18" charset="0"/>
              </a:rPr>
              <a:t>Authors Who Made Extraordinary Contributions to Literature.</a:t>
            </a:r>
            <a:endParaRPr lang="ru-RU" sz="3200" dirty="0">
              <a:latin typeface="Times New Roman" panose="02020603050405020304" pitchFamily="18" charset="0"/>
              <a:ea typeface="Calibri"/>
              <a:cs typeface="Times New Roman" panose="02020603050405020304" pitchFamily="18" charset="0"/>
            </a:endParaRPr>
          </a:p>
          <a:p>
            <a:pPr algn="just"/>
            <a:r>
              <a:rPr lang="en-US" sz="3200" dirty="0" smtClean="0">
                <a:effectLst/>
                <a:latin typeface="Times New Roman" panose="02020603050405020304" pitchFamily="18" charset="0"/>
                <a:ea typeface="Calibri"/>
                <a:cs typeface="Times New Roman" panose="02020603050405020304" pitchFamily="18" charset="0"/>
              </a:rPr>
              <a:t>In the history of literature, a number of authors and poets have made such extraordinary contributions that their literary works are considered yardsticks to have set canons to evaluate other works. Their literary works obtain in themselves the position of literary canon which the successive writers use as touchstone to compare their creations with. </a:t>
            </a:r>
            <a:endParaRPr lang="ru-RU"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286399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83568" y="476672"/>
            <a:ext cx="7992888" cy="5543056"/>
          </a:xfrm>
          <a:prstGeom prst="rect">
            <a:avLst/>
          </a:prstGeom>
        </p:spPr>
        <p:txBody>
          <a:bodyPr wrap="square">
            <a:spAutoFit/>
          </a:bodyPr>
          <a:lstStyle/>
          <a:p>
            <a:pPr indent="450215" algn="ctr">
              <a:lnSpc>
                <a:spcPct val="115000"/>
              </a:lnSpc>
              <a:spcAft>
                <a:spcPts val="0"/>
              </a:spcAft>
            </a:pPr>
            <a:r>
              <a:rPr lang="en-US" sz="2800" b="1" dirty="0" smtClean="0">
                <a:effectLst/>
                <a:latin typeface="Times New Roman" panose="02020603050405020304" pitchFamily="18" charset="0"/>
                <a:ea typeface="Calibri"/>
                <a:cs typeface="Times New Roman" panose="02020603050405020304" pitchFamily="18" charset="0"/>
              </a:rPr>
              <a:t>For example: </a:t>
            </a:r>
          </a:p>
          <a:p>
            <a:pPr indent="450215" algn="ctr">
              <a:lnSpc>
                <a:spcPct val="115000"/>
              </a:lnSpc>
              <a:spcAft>
                <a:spcPts val="0"/>
              </a:spcAft>
            </a:pPr>
            <a:r>
              <a:rPr lang="en-US" sz="2800" b="1" dirty="0" smtClean="0">
                <a:effectLst/>
                <a:latin typeface="Times New Roman" panose="02020603050405020304" pitchFamily="18" charset="0"/>
                <a:ea typeface="Calibri"/>
                <a:cs typeface="Times New Roman" panose="02020603050405020304" pitchFamily="18" charset="0"/>
              </a:rPr>
              <a:t>Greek Poet Homer</a:t>
            </a:r>
            <a:endParaRPr lang="ru-RU" sz="2800" dirty="0">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2800" dirty="0" smtClean="0">
                <a:effectLst/>
                <a:latin typeface="Times New Roman" panose="02020603050405020304" pitchFamily="18" charset="0"/>
                <a:ea typeface="Calibri"/>
                <a:cs typeface="Times New Roman" panose="02020603050405020304" pitchFamily="18" charset="0"/>
              </a:rPr>
              <a:t>For a very long time the world considered the Greek epics of Homer, </a:t>
            </a:r>
            <a:r>
              <a:rPr lang="en-US" sz="2800" i="1" dirty="0" smtClean="0">
                <a:effectLst/>
                <a:latin typeface="Times New Roman" panose="02020603050405020304" pitchFamily="18" charset="0"/>
                <a:ea typeface="Calibri"/>
                <a:cs typeface="Times New Roman" panose="02020603050405020304" pitchFamily="18" charset="0"/>
              </a:rPr>
              <a:t>the Iliad</a:t>
            </a:r>
            <a:r>
              <a:rPr lang="en-US" sz="2800" dirty="0" smtClean="0">
                <a:effectLst/>
                <a:latin typeface="Times New Roman" panose="02020603050405020304" pitchFamily="18" charset="0"/>
                <a:ea typeface="Calibri"/>
                <a:cs typeface="Times New Roman" panose="02020603050405020304" pitchFamily="18" charset="0"/>
              </a:rPr>
              <a:t>, and </a:t>
            </a:r>
            <a:r>
              <a:rPr lang="en-US" sz="2800" i="1" dirty="0" smtClean="0">
                <a:effectLst/>
                <a:latin typeface="Times New Roman" panose="02020603050405020304" pitchFamily="18" charset="0"/>
                <a:ea typeface="Calibri"/>
                <a:cs typeface="Times New Roman" panose="02020603050405020304" pitchFamily="18" charset="0"/>
              </a:rPr>
              <a:t>Odyssey</a:t>
            </a:r>
            <a:r>
              <a:rPr lang="en-US" sz="2800" dirty="0" smtClean="0">
                <a:effectLst/>
                <a:latin typeface="Times New Roman" panose="02020603050405020304" pitchFamily="18" charset="0"/>
                <a:ea typeface="Calibri"/>
                <a:cs typeface="Times New Roman" panose="02020603050405020304" pitchFamily="18" charset="0"/>
              </a:rPr>
              <a:t>, as the most sublime examples of literature. However, we have no idea whether the popular and well-known author was a genuine person. Homer and the other writers inspired by him have made their way to the list of the greatest literary brains of the world since antiquity – only by following the literary canons of writing.</a:t>
            </a:r>
            <a:endParaRPr lang="ru-RU" sz="28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23124702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1560" y="404664"/>
            <a:ext cx="8136904" cy="6038576"/>
          </a:xfrm>
          <a:prstGeom prst="rect">
            <a:avLst/>
          </a:prstGeom>
        </p:spPr>
        <p:txBody>
          <a:bodyPr wrap="square">
            <a:spAutoFit/>
          </a:bodyPr>
          <a:lstStyle/>
          <a:p>
            <a:pPr indent="450215" algn="ctr">
              <a:lnSpc>
                <a:spcPct val="115000"/>
              </a:lnSpc>
              <a:spcAft>
                <a:spcPts val="0"/>
              </a:spcAft>
            </a:pPr>
            <a:r>
              <a:rPr lang="en-US" sz="2800" b="1" dirty="0" smtClean="0">
                <a:effectLst/>
                <a:latin typeface="Times New Roman" panose="02020603050405020304" pitchFamily="18" charset="0"/>
                <a:ea typeface="Calibri"/>
                <a:cs typeface="Times New Roman" panose="02020603050405020304" pitchFamily="18" charset="0"/>
              </a:rPr>
              <a:t>English poet William Shakespeare</a:t>
            </a:r>
          </a:p>
          <a:p>
            <a:pPr indent="450215" algn="ctr">
              <a:lnSpc>
                <a:spcPct val="115000"/>
              </a:lnSpc>
              <a:spcAft>
                <a:spcPts val="0"/>
              </a:spcAft>
            </a:pPr>
            <a:endParaRPr lang="ru-RU" sz="2800" dirty="0">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2800" dirty="0" smtClean="0">
                <a:effectLst/>
                <a:latin typeface="Times New Roman" panose="02020603050405020304" pitchFamily="18" charset="0"/>
                <a:ea typeface="Calibri"/>
                <a:cs typeface="Times New Roman" panose="02020603050405020304" pitchFamily="18" charset="0"/>
              </a:rPr>
              <a:t>William Shakespeare wrote both tragedies and comedies for Elizabethan audiences, throughout the late 16th and early 17th centuries. However, Shakespeare’s earned appreciation for these works became yardstick by which other writers to judge their places in literature. For many decades, English writers compared themselves with Shakespeare. This approach of looking at and following a writer’s work for measuring literary excellence and success is, in fact, called </a:t>
            </a:r>
            <a:r>
              <a:rPr lang="en-US" sz="2800" i="1" dirty="0" smtClean="0">
                <a:effectLst/>
                <a:latin typeface="Times New Roman" panose="02020603050405020304" pitchFamily="18" charset="0"/>
                <a:ea typeface="Calibri"/>
                <a:cs typeface="Times New Roman" panose="02020603050405020304" pitchFamily="18" charset="0"/>
              </a:rPr>
              <a:t>a “Shakespearean canon”.</a:t>
            </a:r>
            <a:endParaRPr lang="ru-RU" sz="28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33947838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476672"/>
            <a:ext cx="8424936" cy="6038576"/>
          </a:xfrm>
          <a:prstGeom prst="rect">
            <a:avLst/>
          </a:prstGeom>
        </p:spPr>
        <p:txBody>
          <a:bodyPr wrap="square">
            <a:spAutoFit/>
          </a:bodyPr>
          <a:lstStyle/>
          <a:p>
            <a:pPr indent="450215" algn="ctr">
              <a:lnSpc>
                <a:spcPct val="115000"/>
              </a:lnSpc>
              <a:spcAft>
                <a:spcPts val="0"/>
              </a:spcAft>
            </a:pPr>
            <a:r>
              <a:rPr lang="en-US" sz="2800" b="1" dirty="0" smtClean="0">
                <a:effectLst/>
                <a:latin typeface="Times New Roman" panose="02020603050405020304" pitchFamily="18" charset="0"/>
                <a:ea typeface="Calibri"/>
                <a:cs typeface="Times New Roman" panose="02020603050405020304" pitchFamily="18" charset="0"/>
              </a:rPr>
              <a:t>English Novelist Jane Austen</a:t>
            </a:r>
          </a:p>
          <a:p>
            <a:pPr indent="450215" algn="just">
              <a:lnSpc>
                <a:spcPct val="115000"/>
              </a:lnSpc>
              <a:spcAft>
                <a:spcPts val="0"/>
              </a:spcAft>
            </a:pPr>
            <a:endParaRPr lang="ru-RU" sz="2800" dirty="0">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2800" dirty="0" smtClean="0">
                <a:effectLst/>
                <a:latin typeface="Times New Roman" panose="02020603050405020304" pitchFamily="18" charset="0"/>
                <a:ea typeface="Calibri"/>
                <a:cs typeface="Times New Roman" panose="02020603050405020304" pitchFamily="18" charset="0"/>
              </a:rPr>
              <a:t>Jane Austen is one of those female writers who came to the limelight by breaking all the traditional and conventional shackles. She wrote mild and smiling romantic novels, such as </a:t>
            </a:r>
            <a:r>
              <a:rPr lang="en-US" sz="2800" i="1" dirty="0" smtClean="0">
                <a:effectLst/>
                <a:latin typeface="Times New Roman" panose="02020603050405020304" pitchFamily="18" charset="0"/>
                <a:ea typeface="Calibri"/>
                <a:cs typeface="Times New Roman" panose="02020603050405020304" pitchFamily="18" charset="0"/>
              </a:rPr>
              <a:t>“Pride and Prejudice”</a:t>
            </a:r>
            <a:r>
              <a:rPr lang="en-US" sz="2800" dirty="0" smtClean="0">
                <a:effectLst/>
                <a:latin typeface="Times New Roman" panose="02020603050405020304" pitchFamily="18" charset="0"/>
                <a:ea typeface="Calibri"/>
                <a:cs typeface="Times New Roman" panose="02020603050405020304" pitchFamily="18" charset="0"/>
              </a:rPr>
              <a:t> and </a:t>
            </a:r>
            <a:r>
              <a:rPr lang="en-US" sz="2800" i="1" dirty="0" smtClean="0">
                <a:effectLst/>
                <a:latin typeface="Times New Roman" panose="02020603050405020304" pitchFamily="18" charset="0"/>
                <a:ea typeface="Calibri"/>
                <a:cs typeface="Times New Roman" panose="02020603050405020304" pitchFamily="18" charset="0"/>
              </a:rPr>
              <a:t>“Emma</a:t>
            </a:r>
            <a:r>
              <a:rPr lang="en-US" sz="2800" dirty="0" smtClean="0">
                <a:effectLst/>
                <a:latin typeface="Times New Roman" panose="02020603050405020304" pitchFamily="18" charset="0"/>
                <a:ea typeface="Calibri"/>
                <a:cs typeface="Times New Roman" panose="02020603050405020304" pitchFamily="18" charset="0"/>
              </a:rPr>
              <a:t>”, setting them in England, and making marriage her subject to be explored.</a:t>
            </a:r>
          </a:p>
          <a:p>
            <a:pPr indent="450215" algn="just">
              <a:lnSpc>
                <a:spcPct val="115000"/>
              </a:lnSpc>
              <a:spcAft>
                <a:spcPts val="0"/>
              </a:spcAft>
            </a:pPr>
            <a:r>
              <a:rPr lang="en-US" sz="2800" dirty="0" smtClean="0">
                <a:effectLst/>
                <a:latin typeface="Times New Roman" panose="02020603050405020304" pitchFamily="18" charset="0"/>
                <a:ea typeface="Calibri"/>
                <a:cs typeface="Times New Roman" panose="02020603050405020304" pitchFamily="18" charset="0"/>
              </a:rPr>
              <a:t>As she used round characters in her novels, uniquely different from her counterparts, this became her style, and finally a canon against which other female writers would be evaluated.</a:t>
            </a:r>
            <a:endParaRPr lang="ru-RU" sz="28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12438456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38072"/>
            <a:ext cx="8352928" cy="6429261"/>
          </a:xfrm>
          <a:prstGeom prst="rect">
            <a:avLst/>
          </a:prstGeom>
        </p:spPr>
        <p:txBody>
          <a:bodyPr wrap="square">
            <a:spAutoFit/>
          </a:bodyPr>
          <a:lstStyle/>
          <a:p>
            <a:pPr indent="450215" algn="ctr">
              <a:lnSpc>
                <a:spcPct val="115000"/>
              </a:lnSpc>
              <a:spcAft>
                <a:spcPts val="0"/>
              </a:spcAft>
            </a:pPr>
            <a:r>
              <a:rPr lang="en-US" sz="2400" b="1" dirty="0" smtClean="0">
                <a:effectLst/>
                <a:latin typeface="Times New Roman" panose="02020603050405020304" pitchFamily="18" charset="0"/>
                <a:ea typeface="Calibri"/>
                <a:cs typeface="Times New Roman" panose="02020603050405020304" pitchFamily="18" charset="0"/>
              </a:rPr>
              <a:t>IV. Function of a Canon.</a:t>
            </a:r>
            <a:endParaRPr lang="ru-RU" sz="2400" dirty="0">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The function of a canon has always raised confusion and complexity. The works, traditionally considered as following a certain canon, belong to the writers who have long been dead. Moreover, only the white and male writers of antiquity have been given membership to this exclusive club. Women, minorities, and non-Western writers were kept out of this kind of arbitrary practice for a long time – until they won recognition such as the writers of the Harlem Renaissance.</a:t>
            </a:r>
            <a:endParaRPr lang="ru-RU" sz="2400" dirty="0">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Furthermore, philosophical and political biases also resulted in disputes over literary canons. Hence, a number of critical circles suggest that the idea of having specific canons for specific genres needs to be abandoned. On the contrary, some other critics advocate the expansion of canons by including the extended range of sampling to broaden the horizon literary canons.</a:t>
            </a:r>
            <a:endParaRPr lang="ru-RU" sz="24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1405373780"/>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TotalTime>
  <Words>2299</Words>
  <Application>Microsoft Office PowerPoint</Application>
  <PresentationFormat>Экран (4:3)</PresentationFormat>
  <Paragraphs>75</Paragraphs>
  <Slides>19</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19</vt:i4>
      </vt:variant>
    </vt:vector>
  </HeadingPairs>
  <TitlesOfParts>
    <vt:vector size="24" baseType="lpstr">
      <vt:lpstr>Arial</vt:lpstr>
      <vt:lpstr>Calibri</vt:lpstr>
      <vt:lpstr>Georgia</vt:lpstr>
      <vt:lpstr>Times New Roman</vt:lpstr>
      <vt:lpstr>Тема Office</vt:lpstr>
      <vt:lpstr> The problem of a canon in  American literature.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The problem of a canon in  American literature. </dc:title>
  <dc:creator>user</dc:creator>
  <cp:lastModifiedBy>user</cp:lastModifiedBy>
  <cp:revision>21</cp:revision>
  <dcterms:created xsi:type="dcterms:W3CDTF">2019-02-17T14:24:23Z</dcterms:created>
  <dcterms:modified xsi:type="dcterms:W3CDTF">2019-02-19T16:13:00Z</dcterms:modified>
</cp:coreProperties>
</file>