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047796F-0DD6-4E7D-A78F-FD4BC4A60C28}" type="datetimeFigureOut">
              <a:rPr lang="ru-RU" smtClean="0"/>
              <a:t>01.02.2019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6104FD-3648-4435-9336-BFED1F1D5EEA}" type="slidenum">
              <a:rPr lang="ru-RU" smtClean="0"/>
              <a:t>‹#›</a:t>
            </a:fld>
            <a:endParaRPr lang="ru-RU"/>
          </a:p>
        </p:txBody>
      </p:sp>
    </p:spTree>
    <p:extLst>
      <p:ext uri="{BB962C8B-B14F-4D97-AF65-F5344CB8AC3E}">
        <p14:creationId xmlns:p14="http://schemas.microsoft.com/office/powerpoint/2010/main" val="28951691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047796F-0DD6-4E7D-A78F-FD4BC4A60C28}" type="datetimeFigureOut">
              <a:rPr lang="ru-RU" smtClean="0"/>
              <a:t>01.02.2019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6104FD-3648-4435-9336-BFED1F1D5EEA}" type="slidenum">
              <a:rPr lang="ru-RU" smtClean="0"/>
              <a:t>‹#›</a:t>
            </a:fld>
            <a:endParaRPr lang="ru-RU"/>
          </a:p>
        </p:txBody>
      </p:sp>
    </p:spTree>
    <p:extLst>
      <p:ext uri="{BB962C8B-B14F-4D97-AF65-F5344CB8AC3E}">
        <p14:creationId xmlns:p14="http://schemas.microsoft.com/office/powerpoint/2010/main" val="34607993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047796F-0DD6-4E7D-A78F-FD4BC4A60C28}" type="datetimeFigureOut">
              <a:rPr lang="ru-RU" smtClean="0"/>
              <a:t>01.02.2019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6104FD-3648-4435-9336-BFED1F1D5EEA}" type="slidenum">
              <a:rPr lang="ru-RU" smtClean="0"/>
              <a:t>‹#›</a:t>
            </a:fld>
            <a:endParaRPr lang="ru-RU"/>
          </a:p>
        </p:txBody>
      </p:sp>
    </p:spTree>
    <p:extLst>
      <p:ext uri="{BB962C8B-B14F-4D97-AF65-F5344CB8AC3E}">
        <p14:creationId xmlns:p14="http://schemas.microsoft.com/office/powerpoint/2010/main" val="2741422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047796F-0DD6-4E7D-A78F-FD4BC4A60C28}" type="datetimeFigureOut">
              <a:rPr lang="ru-RU" smtClean="0"/>
              <a:t>01.02.2019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6104FD-3648-4435-9336-BFED1F1D5EEA}" type="slidenum">
              <a:rPr lang="ru-RU" smtClean="0"/>
              <a:t>‹#›</a:t>
            </a:fld>
            <a:endParaRPr lang="ru-RU"/>
          </a:p>
        </p:txBody>
      </p:sp>
    </p:spTree>
    <p:extLst>
      <p:ext uri="{BB962C8B-B14F-4D97-AF65-F5344CB8AC3E}">
        <p14:creationId xmlns:p14="http://schemas.microsoft.com/office/powerpoint/2010/main" val="1020841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047796F-0DD6-4E7D-A78F-FD4BC4A60C28}" type="datetimeFigureOut">
              <a:rPr lang="ru-RU" smtClean="0"/>
              <a:t>01.02.2019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6104FD-3648-4435-9336-BFED1F1D5EEA}" type="slidenum">
              <a:rPr lang="ru-RU" smtClean="0"/>
              <a:t>‹#›</a:t>
            </a:fld>
            <a:endParaRPr lang="ru-RU"/>
          </a:p>
        </p:txBody>
      </p:sp>
    </p:spTree>
    <p:extLst>
      <p:ext uri="{BB962C8B-B14F-4D97-AF65-F5344CB8AC3E}">
        <p14:creationId xmlns:p14="http://schemas.microsoft.com/office/powerpoint/2010/main" val="3225367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047796F-0DD6-4E7D-A78F-FD4BC4A60C28}" type="datetimeFigureOut">
              <a:rPr lang="ru-RU" smtClean="0"/>
              <a:t>01.02.2019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6104FD-3648-4435-9336-BFED1F1D5EEA}" type="slidenum">
              <a:rPr lang="ru-RU" smtClean="0"/>
              <a:t>‹#›</a:t>
            </a:fld>
            <a:endParaRPr lang="ru-RU"/>
          </a:p>
        </p:txBody>
      </p:sp>
    </p:spTree>
    <p:extLst>
      <p:ext uri="{BB962C8B-B14F-4D97-AF65-F5344CB8AC3E}">
        <p14:creationId xmlns:p14="http://schemas.microsoft.com/office/powerpoint/2010/main" val="4138972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047796F-0DD6-4E7D-A78F-FD4BC4A60C28}" type="datetimeFigureOut">
              <a:rPr lang="ru-RU" smtClean="0"/>
              <a:t>01.02.2019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36104FD-3648-4435-9336-BFED1F1D5EEA}" type="slidenum">
              <a:rPr lang="ru-RU" smtClean="0"/>
              <a:t>‹#›</a:t>
            </a:fld>
            <a:endParaRPr lang="ru-RU"/>
          </a:p>
        </p:txBody>
      </p:sp>
    </p:spTree>
    <p:extLst>
      <p:ext uri="{BB962C8B-B14F-4D97-AF65-F5344CB8AC3E}">
        <p14:creationId xmlns:p14="http://schemas.microsoft.com/office/powerpoint/2010/main" val="3019383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047796F-0DD6-4E7D-A78F-FD4BC4A60C28}" type="datetimeFigureOut">
              <a:rPr lang="ru-RU" smtClean="0"/>
              <a:t>01.02.2019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36104FD-3648-4435-9336-BFED1F1D5EEA}" type="slidenum">
              <a:rPr lang="ru-RU" smtClean="0"/>
              <a:t>‹#›</a:t>
            </a:fld>
            <a:endParaRPr lang="ru-RU"/>
          </a:p>
        </p:txBody>
      </p:sp>
    </p:spTree>
    <p:extLst>
      <p:ext uri="{BB962C8B-B14F-4D97-AF65-F5344CB8AC3E}">
        <p14:creationId xmlns:p14="http://schemas.microsoft.com/office/powerpoint/2010/main" val="879184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047796F-0DD6-4E7D-A78F-FD4BC4A60C28}" type="datetimeFigureOut">
              <a:rPr lang="ru-RU" smtClean="0"/>
              <a:t>01.02.2019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36104FD-3648-4435-9336-BFED1F1D5EEA}" type="slidenum">
              <a:rPr lang="ru-RU" smtClean="0"/>
              <a:t>‹#›</a:t>
            </a:fld>
            <a:endParaRPr lang="ru-RU"/>
          </a:p>
        </p:txBody>
      </p:sp>
    </p:spTree>
    <p:extLst>
      <p:ext uri="{BB962C8B-B14F-4D97-AF65-F5344CB8AC3E}">
        <p14:creationId xmlns:p14="http://schemas.microsoft.com/office/powerpoint/2010/main" val="1170534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047796F-0DD6-4E7D-A78F-FD4BC4A60C28}" type="datetimeFigureOut">
              <a:rPr lang="ru-RU" smtClean="0"/>
              <a:t>01.02.2019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6104FD-3648-4435-9336-BFED1F1D5EEA}" type="slidenum">
              <a:rPr lang="ru-RU" smtClean="0"/>
              <a:t>‹#›</a:t>
            </a:fld>
            <a:endParaRPr lang="ru-RU"/>
          </a:p>
        </p:txBody>
      </p:sp>
    </p:spTree>
    <p:extLst>
      <p:ext uri="{BB962C8B-B14F-4D97-AF65-F5344CB8AC3E}">
        <p14:creationId xmlns:p14="http://schemas.microsoft.com/office/powerpoint/2010/main" val="3219858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047796F-0DD6-4E7D-A78F-FD4BC4A60C28}" type="datetimeFigureOut">
              <a:rPr lang="ru-RU" smtClean="0"/>
              <a:t>01.02.2019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6104FD-3648-4435-9336-BFED1F1D5EEA}" type="slidenum">
              <a:rPr lang="ru-RU" smtClean="0"/>
              <a:t>‹#›</a:t>
            </a:fld>
            <a:endParaRPr lang="ru-RU"/>
          </a:p>
        </p:txBody>
      </p:sp>
    </p:spTree>
    <p:extLst>
      <p:ext uri="{BB962C8B-B14F-4D97-AF65-F5344CB8AC3E}">
        <p14:creationId xmlns:p14="http://schemas.microsoft.com/office/powerpoint/2010/main" val="1895548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47796F-0DD6-4E7D-A78F-FD4BC4A60C28}" type="datetimeFigureOut">
              <a:rPr lang="ru-RU" smtClean="0"/>
              <a:t>01.02.2019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6104FD-3648-4435-9336-BFED1F1D5EEA}" type="slidenum">
              <a:rPr lang="ru-RU" smtClean="0"/>
              <a:t>‹#›</a:t>
            </a:fld>
            <a:endParaRPr lang="ru-RU"/>
          </a:p>
        </p:txBody>
      </p:sp>
    </p:spTree>
    <p:extLst>
      <p:ext uri="{BB962C8B-B14F-4D97-AF65-F5344CB8AC3E}">
        <p14:creationId xmlns:p14="http://schemas.microsoft.com/office/powerpoint/2010/main" val="4683215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548680"/>
            <a:ext cx="7772400" cy="1470025"/>
          </a:xfrm>
        </p:spPr>
        <p:txBody>
          <a:bodyPr>
            <a:normAutofit/>
          </a:bodyPr>
          <a:lstStyle/>
          <a:p>
            <a:r>
              <a:rPr lang="en-US" sz="3200" b="1" dirty="0" smtClean="0">
                <a:latin typeface="Times New Roman" panose="02020603050405020304" pitchFamily="18" charset="0"/>
                <a:cs typeface="Times New Roman" panose="02020603050405020304" pitchFamily="18" charset="0"/>
              </a:rPr>
              <a:t>Syllabic Structure of English Words.</a:t>
            </a:r>
            <a:endParaRPr lang="ru-RU" sz="32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79512" y="1700808"/>
            <a:ext cx="8640960" cy="4824536"/>
          </a:xfrm>
        </p:spPr>
        <p:txBody>
          <a:bodyPr>
            <a:normAutofit fontScale="70000" lnSpcReduction="20000"/>
          </a:bodyPr>
          <a:lstStyle/>
          <a:p>
            <a:pPr algn="just"/>
            <a:r>
              <a:rPr lang="en-US" sz="3400" dirty="0" smtClean="0">
                <a:solidFill>
                  <a:schemeClr val="tx1"/>
                </a:solidFill>
                <a:latin typeface="Times New Roman" panose="02020603050405020304" pitchFamily="18" charset="0"/>
                <a:cs typeface="Times New Roman" panose="02020603050405020304" pitchFamily="18" charset="0"/>
              </a:rPr>
              <a:t>1. The syllable as a minimal pronounceable unit.</a:t>
            </a:r>
          </a:p>
          <a:p>
            <a:pPr algn="just"/>
            <a:r>
              <a:rPr lang="en-US" sz="3400" dirty="0" smtClean="0">
                <a:solidFill>
                  <a:schemeClr val="tx1"/>
                </a:solidFill>
                <a:latin typeface="Times New Roman" panose="02020603050405020304" pitchFamily="18" charset="0"/>
                <a:cs typeface="Times New Roman" panose="02020603050405020304" pitchFamily="18" charset="0"/>
              </a:rPr>
              <a:t>2. The main approaches to this unit from acoustic, articulatory, auditory and functional points of view.</a:t>
            </a:r>
          </a:p>
          <a:p>
            <a:pPr algn="just"/>
            <a:r>
              <a:rPr lang="en-US" sz="3400" dirty="0" smtClean="0">
                <a:solidFill>
                  <a:schemeClr val="tx1"/>
                </a:solidFill>
                <a:latin typeface="Times New Roman" panose="02020603050405020304" pitchFamily="18" charset="0"/>
                <a:cs typeface="Times New Roman" panose="02020603050405020304" pitchFamily="18" charset="0"/>
              </a:rPr>
              <a:t>3. The expiratory or chest pulse or pressure theory (</a:t>
            </a:r>
            <a:r>
              <a:rPr lang="en-US" sz="3400" dirty="0" err="1" smtClean="0">
                <a:solidFill>
                  <a:schemeClr val="tx1"/>
                </a:solidFill>
                <a:latin typeface="Times New Roman" panose="02020603050405020304" pitchFamily="18" charset="0"/>
                <a:cs typeface="Times New Roman" panose="02020603050405020304" pitchFamily="18" charset="0"/>
              </a:rPr>
              <a:t>теорія</a:t>
            </a:r>
            <a:r>
              <a:rPr lang="en-US" sz="3400" dirty="0" smtClean="0">
                <a:solidFill>
                  <a:schemeClr val="tx1"/>
                </a:solidFill>
                <a:latin typeface="Times New Roman" panose="02020603050405020304" pitchFamily="18" charset="0"/>
                <a:cs typeface="Times New Roman" panose="02020603050405020304" pitchFamily="18" charset="0"/>
              </a:rPr>
              <a:t> </a:t>
            </a:r>
            <a:r>
              <a:rPr lang="en-US" sz="3400" dirty="0" err="1" smtClean="0">
                <a:solidFill>
                  <a:schemeClr val="tx1"/>
                </a:solidFill>
                <a:latin typeface="Times New Roman" panose="02020603050405020304" pitchFamily="18" charset="0"/>
                <a:cs typeface="Times New Roman" panose="02020603050405020304" pitchFamily="18" charset="0"/>
              </a:rPr>
              <a:t>видиху</a:t>
            </a:r>
            <a:r>
              <a:rPr lang="en-US" sz="3400" dirty="0" smtClean="0">
                <a:solidFill>
                  <a:schemeClr val="tx1"/>
                </a:solidFill>
                <a:latin typeface="Times New Roman" panose="02020603050405020304" pitchFamily="18" charset="0"/>
                <a:cs typeface="Times New Roman" panose="02020603050405020304" pitchFamily="18" charset="0"/>
              </a:rPr>
              <a:t>) by R.H. Stetson.</a:t>
            </a:r>
          </a:p>
          <a:p>
            <a:pPr algn="just"/>
            <a:r>
              <a:rPr lang="en-US" sz="3400" dirty="0" smtClean="0">
                <a:solidFill>
                  <a:schemeClr val="tx1"/>
                </a:solidFill>
                <a:latin typeface="Times New Roman" panose="02020603050405020304" pitchFamily="18" charset="0"/>
                <a:cs typeface="Times New Roman" panose="02020603050405020304" pitchFamily="18" charset="0"/>
              </a:rPr>
              <a:t>4. The sonority theory / the prominence theory (</a:t>
            </a:r>
            <a:r>
              <a:rPr lang="en-US" sz="3400" dirty="0" err="1" smtClean="0">
                <a:solidFill>
                  <a:schemeClr val="tx1"/>
                </a:solidFill>
                <a:latin typeface="Times New Roman" panose="02020603050405020304" pitchFamily="18" charset="0"/>
                <a:cs typeface="Times New Roman" panose="02020603050405020304" pitchFamily="18" charset="0"/>
              </a:rPr>
              <a:t>теорія</a:t>
            </a:r>
            <a:r>
              <a:rPr lang="en-US" sz="3400" dirty="0" smtClean="0">
                <a:solidFill>
                  <a:schemeClr val="tx1"/>
                </a:solidFill>
                <a:latin typeface="Times New Roman" panose="02020603050405020304" pitchFamily="18" charset="0"/>
                <a:cs typeface="Times New Roman" panose="02020603050405020304" pitchFamily="18" charset="0"/>
              </a:rPr>
              <a:t> </a:t>
            </a:r>
            <a:r>
              <a:rPr lang="en-US" sz="3400" dirty="0" err="1" smtClean="0">
                <a:solidFill>
                  <a:schemeClr val="tx1"/>
                </a:solidFill>
                <a:latin typeface="Times New Roman" panose="02020603050405020304" pitchFamily="18" charset="0"/>
                <a:cs typeface="Times New Roman" panose="02020603050405020304" pitchFamily="18" charset="0"/>
              </a:rPr>
              <a:t>відносної</a:t>
            </a:r>
            <a:r>
              <a:rPr lang="en-US" sz="3400" dirty="0" smtClean="0">
                <a:solidFill>
                  <a:schemeClr val="tx1"/>
                </a:solidFill>
                <a:latin typeface="Times New Roman" panose="02020603050405020304" pitchFamily="18" charset="0"/>
                <a:cs typeface="Times New Roman" panose="02020603050405020304" pitchFamily="18" charset="0"/>
              </a:rPr>
              <a:t> </a:t>
            </a:r>
            <a:r>
              <a:rPr lang="en-US" sz="3400" dirty="0" err="1" smtClean="0">
                <a:solidFill>
                  <a:schemeClr val="tx1"/>
                </a:solidFill>
                <a:latin typeface="Times New Roman" panose="02020603050405020304" pitchFamily="18" charset="0"/>
                <a:cs typeface="Times New Roman" panose="02020603050405020304" pitchFamily="18" charset="0"/>
              </a:rPr>
              <a:t>сонорності</a:t>
            </a:r>
            <a:r>
              <a:rPr lang="en-US" sz="3400" dirty="0" smtClean="0">
                <a:solidFill>
                  <a:schemeClr val="tx1"/>
                </a:solidFill>
                <a:latin typeface="Times New Roman" panose="02020603050405020304" pitchFamily="18" charset="0"/>
                <a:cs typeface="Times New Roman" panose="02020603050405020304" pitchFamily="18" charset="0"/>
              </a:rPr>
              <a:t>) by Otto Jespersen.</a:t>
            </a:r>
          </a:p>
          <a:p>
            <a:pPr algn="just"/>
            <a:r>
              <a:rPr lang="en-US" sz="3400" dirty="0" smtClean="0">
                <a:solidFill>
                  <a:schemeClr val="tx1"/>
                </a:solidFill>
                <a:latin typeface="Times New Roman" panose="02020603050405020304" pitchFamily="18" charset="0"/>
                <a:cs typeface="Times New Roman" panose="02020603050405020304" pitchFamily="18" charset="0"/>
              </a:rPr>
              <a:t>5. The theory of muscular tension (</a:t>
            </a:r>
            <a:r>
              <a:rPr lang="en-US" sz="3400" dirty="0" err="1" smtClean="0">
                <a:solidFill>
                  <a:schemeClr val="tx1"/>
                </a:solidFill>
                <a:latin typeface="Times New Roman" panose="02020603050405020304" pitchFamily="18" charset="0"/>
                <a:cs typeface="Times New Roman" panose="02020603050405020304" pitchFamily="18" charset="0"/>
              </a:rPr>
              <a:t>теорія</a:t>
            </a:r>
            <a:r>
              <a:rPr lang="en-US" sz="3400" dirty="0" smtClean="0">
                <a:solidFill>
                  <a:schemeClr val="tx1"/>
                </a:solidFill>
                <a:latin typeface="Times New Roman" panose="02020603050405020304" pitchFamily="18" charset="0"/>
                <a:cs typeface="Times New Roman" panose="02020603050405020304" pitchFamily="18" charset="0"/>
              </a:rPr>
              <a:t> </a:t>
            </a:r>
            <a:r>
              <a:rPr lang="en-US" sz="3400" dirty="0" err="1" smtClean="0">
                <a:solidFill>
                  <a:schemeClr val="tx1"/>
                </a:solidFill>
                <a:latin typeface="Times New Roman" panose="02020603050405020304" pitchFamily="18" charset="0"/>
                <a:cs typeface="Times New Roman" panose="02020603050405020304" pitchFamily="18" charset="0"/>
              </a:rPr>
              <a:t>м’язового</a:t>
            </a:r>
            <a:r>
              <a:rPr lang="en-US" sz="3400" dirty="0" smtClean="0">
                <a:solidFill>
                  <a:schemeClr val="tx1"/>
                </a:solidFill>
                <a:latin typeface="Times New Roman" panose="02020603050405020304" pitchFamily="18" charset="0"/>
                <a:cs typeface="Times New Roman" panose="02020603050405020304" pitchFamily="18" charset="0"/>
              </a:rPr>
              <a:t> </a:t>
            </a:r>
            <a:r>
              <a:rPr lang="en-US" sz="3400" dirty="0" err="1" smtClean="0">
                <a:solidFill>
                  <a:schemeClr val="tx1"/>
                </a:solidFill>
                <a:latin typeface="Times New Roman" panose="02020603050405020304" pitchFamily="18" charset="0"/>
                <a:cs typeface="Times New Roman" panose="02020603050405020304" pitchFamily="18" charset="0"/>
              </a:rPr>
              <a:t>напруження</a:t>
            </a:r>
            <a:r>
              <a:rPr lang="en-US" sz="3400" dirty="0" smtClean="0">
                <a:solidFill>
                  <a:schemeClr val="tx1"/>
                </a:solidFill>
                <a:latin typeface="Times New Roman" panose="02020603050405020304" pitchFamily="18" charset="0"/>
                <a:cs typeface="Times New Roman" panose="02020603050405020304" pitchFamily="18" charset="0"/>
              </a:rPr>
              <a:t>) by academician L.V. </a:t>
            </a:r>
            <a:r>
              <a:rPr lang="en-US" sz="3400" dirty="0" err="1" smtClean="0">
                <a:solidFill>
                  <a:schemeClr val="tx1"/>
                </a:solidFill>
                <a:latin typeface="Times New Roman" panose="02020603050405020304" pitchFamily="18" charset="0"/>
                <a:cs typeface="Times New Roman" panose="02020603050405020304" pitchFamily="18" charset="0"/>
              </a:rPr>
              <a:t>Shcherba</a:t>
            </a:r>
            <a:r>
              <a:rPr lang="en-US" sz="3400" dirty="0" smtClean="0">
                <a:solidFill>
                  <a:schemeClr val="tx1"/>
                </a:solidFill>
                <a:latin typeface="Times New Roman" panose="02020603050405020304" pitchFamily="18" charset="0"/>
                <a:cs typeface="Times New Roman" panose="02020603050405020304" pitchFamily="18" charset="0"/>
              </a:rPr>
              <a:t>.</a:t>
            </a:r>
          </a:p>
          <a:p>
            <a:pPr algn="just"/>
            <a:r>
              <a:rPr lang="en-US" sz="3400" dirty="0" smtClean="0">
                <a:solidFill>
                  <a:schemeClr val="tx1"/>
                </a:solidFill>
                <a:latin typeface="Times New Roman" panose="02020603050405020304" pitchFamily="18" charset="0"/>
                <a:cs typeface="Times New Roman" panose="02020603050405020304" pitchFamily="18" charset="0"/>
              </a:rPr>
              <a:t>6. The loudness theory by N.I. </a:t>
            </a:r>
            <a:r>
              <a:rPr lang="en-US" sz="3400" dirty="0" err="1" smtClean="0">
                <a:solidFill>
                  <a:schemeClr val="tx1"/>
                </a:solidFill>
                <a:latin typeface="Times New Roman" panose="02020603050405020304" pitchFamily="18" charset="0"/>
                <a:cs typeface="Times New Roman" panose="02020603050405020304" pitchFamily="18" charset="0"/>
              </a:rPr>
              <a:t>Zhinkin</a:t>
            </a:r>
            <a:r>
              <a:rPr lang="en-US" sz="3400" dirty="0" smtClean="0">
                <a:solidFill>
                  <a:schemeClr val="tx1"/>
                </a:solidFill>
                <a:latin typeface="Times New Roman" panose="02020603050405020304" pitchFamily="18" charset="0"/>
                <a:cs typeface="Times New Roman" panose="02020603050405020304" pitchFamily="18" charset="0"/>
              </a:rPr>
              <a:t>.</a:t>
            </a:r>
          </a:p>
          <a:p>
            <a:pPr algn="just"/>
            <a:r>
              <a:rPr lang="en-US" sz="3400" dirty="0" smtClean="0">
                <a:solidFill>
                  <a:schemeClr val="tx1"/>
                </a:solidFill>
                <a:latin typeface="Times New Roman" panose="02020603050405020304" pitchFamily="18" charset="0"/>
                <a:cs typeface="Times New Roman" panose="02020603050405020304" pitchFamily="18" charset="0"/>
              </a:rPr>
              <a:t>7. Syllable formation in English. The following types of syllables.</a:t>
            </a:r>
          </a:p>
          <a:p>
            <a:pPr algn="just"/>
            <a:r>
              <a:rPr lang="en-US" sz="3400" dirty="0" smtClean="0">
                <a:solidFill>
                  <a:schemeClr val="tx1"/>
                </a:solidFill>
                <a:latin typeface="Times New Roman" panose="02020603050405020304" pitchFamily="18" charset="0"/>
                <a:cs typeface="Times New Roman" panose="02020603050405020304" pitchFamily="18" charset="0"/>
              </a:rPr>
              <a:t>8. The rules of phonetic (spoken) syllable division. The division of words into syllables in writing.</a:t>
            </a:r>
          </a:p>
          <a:p>
            <a:pPr algn="just"/>
            <a:r>
              <a:rPr lang="en-US" sz="3400" dirty="0" smtClean="0">
                <a:solidFill>
                  <a:schemeClr val="tx1"/>
                </a:solidFill>
                <a:latin typeface="Times New Roman" panose="02020603050405020304" pitchFamily="18" charset="0"/>
                <a:cs typeface="Times New Roman" panose="02020603050405020304" pitchFamily="18" charset="0"/>
              </a:rPr>
              <a:t>9. The functions of the syllable.</a:t>
            </a:r>
          </a:p>
          <a:p>
            <a:endParaRPr lang="ru-RU" dirty="0"/>
          </a:p>
        </p:txBody>
      </p:sp>
    </p:spTree>
    <p:extLst>
      <p:ext uri="{BB962C8B-B14F-4D97-AF65-F5344CB8AC3E}">
        <p14:creationId xmlns:p14="http://schemas.microsoft.com/office/powerpoint/2010/main" val="33568578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675169"/>
            <a:ext cx="8208912" cy="5579797"/>
          </a:xfrm>
          <a:prstGeom prst="rect">
            <a:avLst/>
          </a:prstGeom>
        </p:spPr>
        <p:txBody>
          <a:bodyPr wrap="square">
            <a:spAutoFit/>
          </a:bodyPr>
          <a:lstStyle/>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distribution of consonant sounds in the structure of syllables is fixed by certain rules and </a:t>
            </a:r>
            <a:r>
              <a:rPr lang="en-US" sz="2400" b="1" dirty="0" smtClean="0">
                <a:effectLst/>
                <a:latin typeface="Times New Roman" panose="02020603050405020304" pitchFamily="18" charset="0"/>
                <a:ea typeface="Calibri"/>
                <a:cs typeface="Times New Roman" panose="02020603050405020304" pitchFamily="18" charset="0"/>
              </a:rPr>
              <a:t>restrictions</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sonorants [w, j] are always syllable initial (wheel [</a:t>
            </a:r>
            <a:r>
              <a:rPr lang="en-US" sz="2400" dirty="0" err="1" smtClean="0">
                <a:effectLst/>
                <a:latin typeface="Times New Roman" panose="02020603050405020304" pitchFamily="18" charset="0"/>
                <a:ea typeface="Calibri"/>
                <a:cs typeface="Times New Roman" panose="02020603050405020304" pitchFamily="18" charset="0"/>
              </a:rPr>
              <a:t>wi:l</a:t>
            </a:r>
            <a:r>
              <a:rPr lang="en-US" sz="2400" dirty="0" smtClean="0">
                <a:effectLst/>
                <a:latin typeface="Times New Roman" panose="02020603050405020304" pitchFamily="18" charset="0"/>
                <a:ea typeface="Calibri"/>
                <a:cs typeface="Times New Roman" panose="02020603050405020304" pitchFamily="18" charset="0"/>
              </a:rPr>
              <a:t>], yes [</a:t>
            </a:r>
            <a:r>
              <a:rPr lang="en-US" sz="2400" dirty="0" err="1" smtClean="0">
                <a:effectLst/>
                <a:latin typeface="Times New Roman" panose="02020603050405020304" pitchFamily="18" charset="0"/>
                <a:ea typeface="Calibri"/>
                <a:cs typeface="Times New Roman" panose="02020603050405020304" pitchFamily="18" charset="0"/>
              </a:rPr>
              <a:t>jes</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sonorants [n, l, m] are syllabic only in unstressed final positions if preceded by a noise consonant (bottle [ˈ</a:t>
            </a:r>
            <a:r>
              <a:rPr lang="en-US" sz="2400" dirty="0" err="1" smtClean="0">
                <a:effectLst/>
                <a:latin typeface="Times New Roman" panose="02020603050405020304" pitchFamily="18" charset="0"/>
                <a:ea typeface="Calibri"/>
                <a:cs typeface="Times New Roman" panose="02020603050405020304" pitchFamily="18" charset="0"/>
              </a:rPr>
              <a:t>bɒt</a:t>
            </a:r>
            <a:r>
              <a:rPr lang="en-US" sz="2400" dirty="0" smtClean="0">
                <a:effectLst/>
                <a:latin typeface="Times New Roman" panose="02020603050405020304" pitchFamily="18" charset="0"/>
                <a:ea typeface="Calibri"/>
                <a:cs typeface="Times New Roman" panose="02020603050405020304" pitchFamily="18" charset="0"/>
              </a:rPr>
              <a:t>(ə)l], bottom [ˈ</a:t>
            </a:r>
            <a:r>
              <a:rPr lang="en-US" sz="2400" dirty="0" err="1" smtClean="0">
                <a:effectLst/>
                <a:latin typeface="Times New Roman" panose="02020603050405020304" pitchFamily="18" charset="0"/>
                <a:ea typeface="Calibri"/>
                <a:cs typeface="Times New Roman" panose="02020603050405020304" pitchFamily="18" charset="0"/>
              </a:rPr>
              <a:t>bɒtəm</a:t>
            </a:r>
            <a:r>
              <a:rPr lang="en-US" sz="2400" dirty="0" smtClean="0">
                <a:effectLst/>
                <a:latin typeface="Times New Roman" panose="02020603050405020304" pitchFamily="18" charset="0"/>
                <a:ea typeface="Calibri"/>
                <a:cs typeface="Times New Roman" panose="02020603050405020304" pitchFamily="18" charset="0"/>
              </a:rPr>
              <a:t>], button [ˈ</a:t>
            </a:r>
            <a:r>
              <a:rPr lang="en-US" sz="2400" dirty="0" err="1" smtClean="0">
                <a:effectLst/>
                <a:latin typeface="Times New Roman" panose="02020603050405020304" pitchFamily="18" charset="0"/>
                <a:ea typeface="Calibri"/>
                <a:cs typeface="Times New Roman" panose="02020603050405020304" pitchFamily="18" charset="0"/>
              </a:rPr>
              <a:t>bʌt</a:t>
            </a:r>
            <a:r>
              <a:rPr lang="en-US" sz="2400" dirty="0" smtClean="0">
                <a:effectLst/>
                <a:latin typeface="Times New Roman" panose="02020603050405020304" pitchFamily="18" charset="0"/>
                <a:ea typeface="Calibri"/>
                <a:cs typeface="Times New Roman" panose="02020603050405020304" pitchFamily="18" charset="0"/>
              </a:rPr>
              <a:t>(ə)n]);</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[s] is always initial in the syllables of CCCV type (straw [</a:t>
            </a:r>
            <a:r>
              <a:rPr lang="en-US" sz="2400" dirty="0" err="1" smtClean="0">
                <a:effectLst/>
                <a:latin typeface="Times New Roman" panose="02020603050405020304" pitchFamily="18" charset="0"/>
                <a:ea typeface="Calibri"/>
                <a:cs typeface="Times New Roman" panose="02020603050405020304" pitchFamily="18" charset="0"/>
              </a:rPr>
              <a:t>stro</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[s/z] are usually included in the syllables of VC(CC) type as morphological indexes of the plural form of nouns or 3rd person singular form of verbs (casks [</a:t>
            </a:r>
            <a:r>
              <a:rPr lang="en-US" sz="2400" dirty="0" err="1" smtClean="0">
                <a:effectLst/>
                <a:latin typeface="Times New Roman" panose="02020603050405020304" pitchFamily="18" charset="0"/>
                <a:ea typeface="Calibri"/>
                <a:cs typeface="Times New Roman" panose="02020603050405020304" pitchFamily="18" charset="0"/>
              </a:rPr>
              <a:t>ka:sks</a:t>
            </a:r>
            <a:r>
              <a:rPr lang="en-US" sz="2400" dirty="0" smtClean="0">
                <a:effectLst/>
                <a:latin typeface="Times New Roman" panose="02020603050405020304" pitchFamily="18" charset="0"/>
                <a:ea typeface="Calibri"/>
                <a:cs typeface="Times New Roman" panose="02020603050405020304" pitchFamily="18" charset="0"/>
              </a:rPr>
              <a:t>], asks [</a:t>
            </a:r>
            <a:r>
              <a:rPr lang="en-US" sz="2400" dirty="0" err="1" smtClean="0">
                <a:effectLst/>
                <a:latin typeface="Times New Roman" panose="02020603050405020304" pitchFamily="18" charset="0"/>
                <a:ea typeface="Calibri"/>
                <a:cs typeface="Times New Roman" panose="02020603050405020304" pitchFamily="18" charset="0"/>
              </a:rPr>
              <a:t>a:sks</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[r] becomes syllabic in some accents (perhaps [</a:t>
            </a:r>
            <a:r>
              <a:rPr lang="en-US" sz="2400" dirty="0" err="1" smtClean="0">
                <a:effectLst/>
                <a:latin typeface="Times New Roman" panose="02020603050405020304" pitchFamily="18" charset="0"/>
                <a:ea typeface="Calibri"/>
                <a:cs typeface="Times New Roman" panose="02020603050405020304" pitchFamily="18" charset="0"/>
              </a:rPr>
              <a:t>præps</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6851268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152993"/>
            <a:ext cx="8280920" cy="4305602"/>
          </a:xfrm>
          <a:prstGeom prst="rect">
            <a:avLst/>
          </a:prstGeom>
        </p:spPr>
        <p:txBody>
          <a:bodyPr wrap="square">
            <a:spAutoFit/>
          </a:bodyPr>
          <a:lstStyle/>
          <a:p>
            <a:pPr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A single generalized formula of English syllables can be summarized as follows: (C)V/C(C).</a:t>
            </a:r>
            <a:r>
              <a:rPr lang="en-US" sz="2400" dirty="0" smtClean="0">
                <a:effectLst/>
                <a:latin typeface="Times New Roman" panose="02020603050405020304" pitchFamily="18" charset="0"/>
                <a:ea typeface="Calibri"/>
                <a:cs typeface="Times New Roman" panose="02020603050405020304" pitchFamily="18" charset="0"/>
              </a:rPr>
              <a:t> The brackets indicate the optional presence of consonants. This formula shows that the syllabic structure of the English language consists of a nucleus which may be accompanied with consonants.</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b="1" i="1" dirty="0" smtClean="0">
                <a:effectLst/>
                <a:latin typeface="Times New Roman" panose="02020603050405020304" pitchFamily="18" charset="0"/>
                <a:ea typeface="Calibri"/>
                <a:cs typeface="Times New Roman" panose="02020603050405020304" pitchFamily="18" charset="0"/>
              </a:rPr>
              <a:t>The nucleus</a:t>
            </a:r>
            <a:r>
              <a:rPr lang="en-US" sz="2400" dirty="0" smtClean="0">
                <a:effectLst/>
                <a:latin typeface="Times New Roman" panose="02020603050405020304" pitchFamily="18" charset="0"/>
                <a:ea typeface="Calibri"/>
                <a:cs typeface="Times New Roman" panose="02020603050405020304" pitchFamily="18" charset="0"/>
              </a:rPr>
              <a:t> is the peak of the syllable which is presented by a vowel or a sonorous consonant. Consonant(s) preceding the nucleus make up </a:t>
            </a:r>
            <a:r>
              <a:rPr lang="en-US" sz="2400" b="1" i="1" dirty="0" smtClean="0">
                <a:effectLst/>
                <a:latin typeface="Times New Roman" panose="02020603050405020304" pitchFamily="18" charset="0"/>
                <a:ea typeface="Calibri"/>
                <a:cs typeface="Times New Roman" panose="02020603050405020304" pitchFamily="18" charset="0"/>
              </a:rPr>
              <a:t>the syllable onset</a:t>
            </a:r>
            <a:r>
              <a:rPr lang="en-US" sz="2400" dirty="0" smtClean="0">
                <a:effectLst/>
                <a:latin typeface="Times New Roman" panose="02020603050405020304" pitchFamily="18" charset="0"/>
                <a:ea typeface="Calibri"/>
                <a:cs typeface="Times New Roman" panose="02020603050405020304" pitchFamily="18" charset="0"/>
              </a:rPr>
              <a:t>. Consonant(s) following the nucleus make up </a:t>
            </a:r>
            <a:r>
              <a:rPr lang="en-US" sz="2400" b="1" i="1" dirty="0" smtClean="0">
                <a:effectLst/>
                <a:latin typeface="Times New Roman" panose="02020603050405020304" pitchFamily="18" charset="0"/>
                <a:ea typeface="Calibri"/>
                <a:cs typeface="Times New Roman" panose="02020603050405020304" pitchFamily="18" charset="0"/>
              </a:rPr>
              <a:t>the syllable coda</a:t>
            </a:r>
            <a:r>
              <a:rPr lang="en-US" sz="2400" dirty="0" smtClean="0">
                <a:effectLst/>
                <a:latin typeface="Times New Roman" panose="02020603050405020304" pitchFamily="18" charset="0"/>
                <a:ea typeface="Calibri"/>
                <a:cs typeface="Times New Roman" panose="02020603050405020304" pitchFamily="18" charset="0"/>
              </a:rPr>
              <a:t>. The combination of the nucleus and the coda makes up the rhyming property of a syllable.</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6176395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993718"/>
            <a:ext cx="8784976" cy="4305602"/>
          </a:xfrm>
          <a:prstGeom prst="rect">
            <a:avLst/>
          </a:prstGeom>
        </p:spPr>
        <p:txBody>
          <a:bodyPr wrap="square">
            <a:spAutoFit/>
          </a:bodyPr>
          <a:lstStyle/>
          <a:p>
            <a:pPr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The structure of the English syllable</a:t>
            </a:r>
            <a:r>
              <a:rPr lang="en-US" sz="2400" dirty="0" smtClean="0">
                <a:effectLst/>
                <a:latin typeface="Times New Roman" panose="02020603050405020304" pitchFamily="18" charset="0"/>
                <a:ea typeface="Calibri"/>
                <a:cs typeface="Times New Roman" panose="02020603050405020304" pitchFamily="18" charset="0"/>
              </a:rPr>
              <a:t> admits from 1 to 3 pre-vocalic consonants (</a:t>
            </a:r>
            <a:r>
              <a:rPr lang="en-US" sz="2400" i="1" dirty="0" smtClean="0">
                <a:effectLst/>
                <a:latin typeface="Times New Roman" panose="02020603050405020304" pitchFamily="18" charset="0"/>
                <a:ea typeface="Calibri"/>
                <a:cs typeface="Times New Roman" panose="02020603050405020304" pitchFamily="18" charset="0"/>
              </a:rPr>
              <a:t>splay</a:t>
            </a:r>
            <a:r>
              <a:rPr lang="en-US" sz="2400" dirty="0" smtClean="0">
                <a:effectLst/>
                <a:latin typeface="Times New Roman" panose="02020603050405020304" pitchFamily="18" charset="0"/>
                <a:ea typeface="Calibri"/>
                <a:cs typeface="Times New Roman" panose="02020603050405020304" pitchFamily="18" charset="0"/>
              </a:rPr>
              <a:t> [</a:t>
            </a:r>
            <a:r>
              <a:rPr lang="en-US" sz="2400" dirty="0" err="1" smtClean="0">
                <a:effectLst/>
                <a:latin typeface="Times New Roman" panose="02020603050405020304" pitchFamily="18" charset="0"/>
                <a:ea typeface="Calibri"/>
                <a:cs typeface="Times New Roman" panose="02020603050405020304" pitchFamily="18" charset="0"/>
              </a:rPr>
              <a:t>spleı</a:t>
            </a:r>
            <a:r>
              <a:rPr lang="en-US" sz="2400" dirty="0" smtClean="0">
                <a:effectLst/>
                <a:latin typeface="Times New Roman" panose="02020603050405020304" pitchFamily="18" charset="0"/>
                <a:ea typeface="Calibri"/>
                <a:cs typeface="Times New Roman" panose="02020603050405020304" pitchFamily="18" charset="0"/>
              </a:rPr>
              <a:t>]) and from 1 to 5 post-vocalic consonants (</a:t>
            </a:r>
            <a:r>
              <a:rPr lang="en-US" sz="2400" i="1" dirty="0" smtClean="0">
                <a:effectLst/>
                <a:latin typeface="Times New Roman" panose="02020603050405020304" pitchFamily="18" charset="0"/>
                <a:ea typeface="Calibri"/>
                <a:cs typeface="Times New Roman" panose="02020603050405020304" pitchFamily="18" charset="0"/>
              </a:rPr>
              <a:t>minstrels</a:t>
            </a:r>
            <a:r>
              <a:rPr lang="en-US" sz="2400" dirty="0" smtClean="0">
                <a:effectLst/>
                <a:latin typeface="Times New Roman" panose="02020603050405020304" pitchFamily="18" charset="0"/>
                <a:ea typeface="Calibri"/>
                <a:cs typeface="Times New Roman" panose="02020603050405020304" pitchFamily="18" charset="0"/>
              </a:rPr>
              <a:t> ['</a:t>
            </a:r>
            <a:r>
              <a:rPr lang="en-US" sz="2400" dirty="0" err="1" smtClean="0">
                <a:effectLst/>
                <a:latin typeface="Times New Roman" panose="02020603050405020304" pitchFamily="18" charset="0"/>
                <a:ea typeface="Calibri"/>
                <a:cs typeface="Times New Roman" panose="02020603050405020304" pitchFamily="18" charset="0"/>
              </a:rPr>
              <a:t>mınstrlz</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The number of syllables in English words</a:t>
            </a:r>
            <a:r>
              <a:rPr lang="en-US" sz="2400" dirty="0" smtClean="0">
                <a:effectLst/>
                <a:latin typeface="Times New Roman" panose="02020603050405020304" pitchFamily="18" charset="0"/>
                <a:ea typeface="Calibri"/>
                <a:cs typeface="Times New Roman" panose="02020603050405020304" pitchFamily="18" charset="0"/>
              </a:rPr>
              <a:t> can vary from 1 to 8 (day [</a:t>
            </a:r>
            <a:r>
              <a:rPr lang="en-US" sz="2400" dirty="0" err="1" smtClean="0">
                <a:effectLst/>
                <a:latin typeface="Times New Roman" panose="02020603050405020304" pitchFamily="18" charset="0"/>
                <a:ea typeface="Calibri"/>
                <a:cs typeface="Times New Roman" panose="02020603050405020304" pitchFamily="18" charset="0"/>
              </a:rPr>
              <a:t>deı</a:t>
            </a:r>
            <a:r>
              <a:rPr lang="en-US" sz="2400" dirty="0" smtClean="0">
                <a:effectLst/>
                <a:latin typeface="Times New Roman" panose="02020603050405020304" pitchFamily="18" charset="0"/>
                <a:ea typeface="Calibri"/>
                <a:cs typeface="Times New Roman" panose="02020603050405020304" pitchFamily="18" charset="0"/>
              </a:rPr>
              <a:t>], baby ['</a:t>
            </a:r>
            <a:r>
              <a:rPr lang="en-US" sz="2400" dirty="0" err="1" smtClean="0">
                <a:effectLst/>
                <a:latin typeface="Times New Roman" panose="02020603050405020304" pitchFamily="18" charset="0"/>
                <a:ea typeface="Calibri"/>
                <a:cs typeface="Times New Roman" panose="02020603050405020304" pitchFamily="18" charset="0"/>
              </a:rPr>
              <a:t>beıbı</a:t>
            </a:r>
            <a:r>
              <a:rPr lang="en-US" sz="2400" dirty="0" smtClean="0">
                <a:effectLst/>
                <a:latin typeface="Times New Roman" panose="02020603050405020304" pitchFamily="18" charset="0"/>
                <a:ea typeface="Calibri"/>
                <a:cs typeface="Times New Roman" panose="02020603050405020304" pitchFamily="18" charset="0"/>
              </a:rPr>
              <a:t>], family ['</a:t>
            </a:r>
            <a:r>
              <a:rPr lang="en-US" sz="2400" dirty="0" err="1" smtClean="0">
                <a:effectLst/>
                <a:latin typeface="Times New Roman" panose="02020603050405020304" pitchFamily="18" charset="0"/>
                <a:ea typeface="Calibri"/>
                <a:cs typeface="Times New Roman" panose="02020603050405020304" pitchFamily="18" charset="0"/>
              </a:rPr>
              <a:t>fæmılı</a:t>
            </a:r>
            <a:r>
              <a:rPr lang="en-US" sz="2400" dirty="0" smtClean="0">
                <a:effectLst/>
                <a:latin typeface="Times New Roman" panose="02020603050405020304" pitchFamily="18" charset="0"/>
                <a:ea typeface="Calibri"/>
                <a:cs typeface="Times New Roman" panose="02020603050405020304" pitchFamily="18" charset="0"/>
              </a:rPr>
              <a:t>], generation </a:t>
            </a:r>
            <a:r>
              <a:rPr lang="en-US" sz="2400" dirty="0" err="1" smtClean="0">
                <a:effectLst/>
                <a:latin typeface="Times New Roman" panose="02020603050405020304" pitchFamily="18" charset="0"/>
                <a:ea typeface="Calibri"/>
                <a:cs typeface="Times New Roman" panose="02020603050405020304" pitchFamily="18" charset="0"/>
              </a:rPr>
              <a:t>dʒɛnəˈreɪʃ</a:t>
            </a:r>
            <a:r>
              <a:rPr lang="en-US" sz="2400" dirty="0" smtClean="0">
                <a:effectLst/>
                <a:latin typeface="Times New Roman" panose="02020603050405020304" pitchFamily="18" charset="0"/>
                <a:ea typeface="Calibri"/>
                <a:cs typeface="Times New Roman" panose="02020603050405020304" pitchFamily="18" charset="0"/>
              </a:rPr>
              <a:t>(ə)n], liberality [ˌ</a:t>
            </a:r>
            <a:r>
              <a:rPr lang="en-US" sz="2400" dirty="0" err="1" smtClean="0">
                <a:effectLst/>
                <a:latin typeface="Times New Roman" panose="02020603050405020304" pitchFamily="18" charset="0"/>
                <a:ea typeface="Calibri"/>
                <a:cs typeface="Times New Roman" panose="02020603050405020304" pitchFamily="18" charset="0"/>
              </a:rPr>
              <a:t>lɪbəˈræləti</a:t>
            </a:r>
            <a:r>
              <a:rPr lang="en-US" sz="2400" dirty="0" smtClean="0">
                <a:effectLst/>
                <a:latin typeface="Times New Roman" panose="02020603050405020304" pitchFamily="18" charset="0"/>
                <a:ea typeface="Calibri"/>
                <a:cs typeface="Times New Roman" panose="02020603050405020304" pitchFamily="18" charset="0"/>
              </a:rPr>
              <a:t>], responsibility [</a:t>
            </a:r>
            <a:r>
              <a:rPr lang="en-US" sz="2400" dirty="0" err="1" smtClean="0">
                <a:effectLst/>
                <a:latin typeface="Times New Roman" panose="02020603050405020304" pitchFamily="18" charset="0"/>
                <a:ea typeface="Calibri"/>
                <a:cs typeface="Times New Roman" panose="02020603050405020304" pitchFamily="18" charset="0"/>
              </a:rPr>
              <a:t>rɪˌspɒnsɪˈbɪlɪti</a:t>
            </a:r>
            <a:r>
              <a:rPr lang="en-US" sz="2400" dirty="0" smtClean="0">
                <a:effectLst/>
                <a:latin typeface="Times New Roman" panose="02020603050405020304" pitchFamily="18" charset="0"/>
                <a:ea typeface="Calibri"/>
                <a:cs typeface="Times New Roman" panose="02020603050405020304" pitchFamily="18" charset="0"/>
              </a:rPr>
              <a:t>], irresponsibility [</a:t>
            </a:r>
            <a:r>
              <a:rPr lang="en-US" sz="2400" dirty="0" err="1" smtClean="0">
                <a:effectLst/>
                <a:latin typeface="Times New Roman" panose="02020603050405020304" pitchFamily="18" charset="0"/>
                <a:ea typeface="Calibri"/>
                <a:cs typeface="Times New Roman" panose="02020603050405020304" pitchFamily="18" charset="0"/>
              </a:rPr>
              <a:t>ɪrɪspɒnsɪˈbɪlɪti</a:t>
            </a:r>
            <a:r>
              <a:rPr lang="en-US" sz="2400" dirty="0" smtClean="0">
                <a:effectLst/>
                <a:latin typeface="Times New Roman" panose="02020603050405020304" pitchFamily="18" charset="0"/>
                <a:ea typeface="Calibri"/>
                <a:cs typeface="Times New Roman" panose="02020603050405020304" pitchFamily="18" charset="0"/>
              </a:rPr>
              <a:t>], incomprehensibility [</a:t>
            </a:r>
            <a:r>
              <a:rPr lang="en-US" sz="2400" dirty="0" err="1" smtClean="0">
                <a:effectLst/>
                <a:latin typeface="Times New Roman" panose="02020603050405020304" pitchFamily="18" charset="0"/>
                <a:ea typeface="Calibri"/>
                <a:cs typeface="Times New Roman" panose="02020603050405020304" pitchFamily="18" charset="0"/>
              </a:rPr>
              <a:t>ɪnˌkɒmprɪˌhensəˈbɪlɪti</a:t>
            </a:r>
            <a:r>
              <a:rPr lang="en-US" sz="2400" dirty="0" smtClean="0">
                <a:effectLst/>
                <a:latin typeface="Times New Roman" panose="02020603050405020304" pitchFamily="18" charset="0"/>
                <a:ea typeface="Calibri"/>
                <a:cs typeface="Times New Roman" panose="02020603050405020304" pitchFamily="18" charset="0"/>
              </a:rPr>
              <a:t>]). </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b="1" i="1" dirty="0" smtClean="0">
                <a:effectLst/>
                <a:latin typeface="Times New Roman" panose="02020603050405020304" pitchFamily="18" charset="0"/>
                <a:ea typeface="Calibri"/>
                <a:cs typeface="Times New Roman" panose="02020603050405020304" pitchFamily="18" charset="0"/>
              </a:rPr>
              <a:t>The basis of syllable formation in the English language</a:t>
            </a:r>
            <a:r>
              <a:rPr lang="en-US" sz="2400" i="1" dirty="0" smtClean="0">
                <a:effectLst/>
                <a:latin typeface="Times New Roman" panose="02020603050405020304" pitchFamily="18" charset="0"/>
                <a:ea typeface="Calibri"/>
                <a:cs typeface="Times New Roman" panose="02020603050405020304" pitchFamily="18" charset="0"/>
              </a:rPr>
              <a:t> is the open type of syllable in case of long or diphthongized vowels, and the closed type of syllable in case of short vowels.</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7846877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356621"/>
            <a:ext cx="8496944" cy="6004529"/>
          </a:xfrm>
          <a:prstGeom prst="rect">
            <a:avLst/>
          </a:prstGeom>
        </p:spPr>
        <p:txBody>
          <a:bodyPr wrap="square">
            <a:spAutoFit/>
          </a:bodyPr>
          <a:lstStyle/>
          <a:p>
            <a:pPr algn="just">
              <a:lnSpc>
                <a:spcPct val="115000"/>
              </a:lnSpc>
              <a:spcAft>
                <a:spcPts val="0"/>
              </a:spcAft>
            </a:pPr>
            <a:r>
              <a:rPr lang="en-US" sz="2400" b="1" i="1" u="sng" dirty="0" smtClean="0">
                <a:effectLst/>
                <a:latin typeface="Times New Roman" panose="02020603050405020304" pitchFamily="18" charset="0"/>
                <a:ea typeface="Calibri"/>
                <a:cs typeface="Times New Roman" panose="02020603050405020304" pitchFamily="18" charset="0"/>
              </a:rPr>
              <a:t>8. The rules of phonetic (spoken) syllable division. Syllable division in writing.</a:t>
            </a:r>
            <a:endParaRPr lang="ru-RU" sz="2400" u="sng"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Syllable division is another aspect of the syllabic structure of any language. It helps to establish the structure of meaningful language units (morphemes and words) and thus determines the syllabic characteristics of the language. The rules of syllable division are studied by </a:t>
            </a:r>
            <a:r>
              <a:rPr lang="en-US" sz="2400" b="1" dirty="0" smtClean="0">
                <a:effectLst/>
                <a:latin typeface="Times New Roman" panose="02020603050405020304" pitchFamily="18" charset="0"/>
                <a:ea typeface="Calibri"/>
                <a:cs typeface="Times New Roman" panose="02020603050405020304" pitchFamily="18" charset="0"/>
              </a:rPr>
              <a:t>a special branch of phonetics — </a:t>
            </a:r>
            <a:r>
              <a:rPr lang="en-US" sz="2400" b="1" dirty="0" err="1" smtClean="0">
                <a:effectLst/>
                <a:latin typeface="Times New Roman" panose="02020603050405020304" pitchFamily="18" charset="0"/>
                <a:ea typeface="Calibri"/>
                <a:cs typeface="Times New Roman" panose="02020603050405020304" pitchFamily="18" charset="0"/>
              </a:rPr>
              <a:t>phonotactics</a:t>
            </a:r>
            <a:r>
              <a:rPr lang="en-US" sz="2400" dirty="0" smtClean="0">
                <a:effectLst/>
                <a:latin typeface="Times New Roman" panose="02020603050405020304" pitchFamily="18" charset="0"/>
                <a:ea typeface="Calibri"/>
                <a:cs typeface="Times New Roman" panose="02020603050405020304" pitchFamily="18" charset="0"/>
              </a:rPr>
              <a:t>. It determines the patterns according to which phonemes are grouped into syllables.</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Both open and closed syllables form morphemes and words in English, but due to the specific structure of the language it is difficult in some cases to define the syllable boundary. It is predetermined by word stress in conjunction with the free or checked character of vowels.</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6369850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836712"/>
            <a:ext cx="8280920" cy="4552015"/>
          </a:xfrm>
          <a:prstGeom prst="rect">
            <a:avLst/>
          </a:prstGeom>
        </p:spPr>
        <p:txBody>
          <a:bodyPr wrap="square">
            <a:spAutoFit/>
          </a:bodyPr>
          <a:lstStyle/>
          <a:p>
            <a:pPr algn="just">
              <a:lnSpc>
                <a:spcPct val="115000"/>
              </a:lnSpc>
              <a:spcAft>
                <a:spcPts val="0"/>
              </a:spcAft>
            </a:pPr>
            <a:r>
              <a:rPr lang="en-US" sz="2800" b="1" dirty="0" smtClean="0">
                <a:effectLst/>
                <a:latin typeface="Times New Roman" panose="02020603050405020304" pitchFamily="18" charset="0"/>
                <a:ea typeface="Calibri"/>
                <a:cs typeface="Times New Roman" panose="02020603050405020304" pitchFamily="18" charset="0"/>
              </a:rPr>
              <a:t>There are the following rules for syllable division in the English language.</a:t>
            </a:r>
            <a:endParaRPr lang="ru-RU" sz="28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800" b="1" dirty="0" smtClean="0">
                <a:effectLst/>
                <a:latin typeface="Times New Roman" panose="02020603050405020304" pitchFamily="18" charset="0"/>
                <a:ea typeface="Calibri"/>
                <a:cs typeface="Times New Roman" panose="02020603050405020304" pitchFamily="18" charset="0"/>
              </a:rPr>
              <a:t>I.</a:t>
            </a:r>
            <a:r>
              <a:rPr lang="en-US" sz="2800" dirty="0" smtClean="0">
                <a:effectLst/>
                <a:latin typeface="Times New Roman" panose="02020603050405020304" pitchFamily="18" charset="0"/>
                <a:ea typeface="Calibri"/>
                <a:cs typeface="Times New Roman" panose="02020603050405020304" pitchFamily="18" charset="0"/>
              </a:rPr>
              <a:t> Syllable division concerning stressed long monophthongs, diphthongs and diphthongoids doesn’t present any difficulty.</a:t>
            </a:r>
            <a:endParaRPr lang="ru-RU" sz="28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These are free vowels which occur in a phonetically open syllable and the point of syllable division is right after them: carpet ['</a:t>
            </a:r>
            <a:r>
              <a:rPr lang="en-US" sz="2800" dirty="0" err="1" smtClean="0">
                <a:effectLst/>
                <a:latin typeface="Times New Roman" panose="02020603050405020304" pitchFamily="18" charset="0"/>
                <a:ea typeface="Calibri"/>
                <a:cs typeface="Times New Roman" panose="02020603050405020304" pitchFamily="18" charset="0"/>
              </a:rPr>
              <a:t>ka</a:t>
            </a:r>
            <a:r>
              <a:rPr lang="en-US" sz="2800" dirty="0" smtClean="0">
                <a:effectLst/>
                <a:latin typeface="Times New Roman" panose="02020603050405020304" pitchFamily="18" charset="0"/>
                <a:ea typeface="Calibri"/>
                <a:cs typeface="Times New Roman" panose="02020603050405020304" pitchFamily="18" charset="0"/>
              </a:rPr>
              <a:t>:-pıt], greeting ['</a:t>
            </a:r>
            <a:r>
              <a:rPr lang="en-US" sz="2800" dirty="0" err="1" smtClean="0">
                <a:effectLst/>
                <a:latin typeface="Times New Roman" panose="02020603050405020304" pitchFamily="18" charset="0"/>
                <a:ea typeface="Calibri"/>
                <a:cs typeface="Times New Roman" panose="02020603050405020304" pitchFamily="18" charset="0"/>
              </a:rPr>
              <a:t>gri</a:t>
            </a:r>
            <a:r>
              <a:rPr lang="en-US" sz="2800" dirty="0" smtClean="0">
                <a:effectLst/>
                <a:latin typeface="Times New Roman" panose="02020603050405020304" pitchFamily="18" charset="0"/>
                <a:ea typeface="Calibri"/>
                <a:cs typeface="Times New Roman" panose="02020603050405020304" pitchFamily="18" charset="0"/>
              </a:rPr>
              <a:t>:-</a:t>
            </a:r>
            <a:r>
              <a:rPr lang="en-US" sz="2800" dirty="0" err="1" smtClean="0">
                <a:effectLst/>
                <a:latin typeface="Times New Roman" panose="02020603050405020304" pitchFamily="18" charset="0"/>
                <a:ea typeface="Calibri"/>
                <a:cs typeface="Times New Roman" panose="02020603050405020304" pitchFamily="18" charset="0"/>
              </a:rPr>
              <a:t>tıŋ</a:t>
            </a:r>
            <a:r>
              <a:rPr lang="en-US" sz="2800" dirty="0" smtClean="0">
                <a:effectLst/>
                <a:latin typeface="Times New Roman" panose="02020603050405020304" pitchFamily="18" charset="0"/>
                <a:ea typeface="Calibri"/>
                <a:cs typeface="Times New Roman" panose="02020603050405020304" pitchFamily="18" charset="0"/>
              </a:rPr>
              <a:t>], taming ['</a:t>
            </a:r>
            <a:r>
              <a:rPr lang="en-US" sz="2800" dirty="0" err="1" smtClean="0">
                <a:effectLst/>
                <a:latin typeface="Times New Roman" panose="02020603050405020304" pitchFamily="18" charset="0"/>
                <a:ea typeface="Calibri"/>
                <a:cs typeface="Times New Roman" panose="02020603050405020304" pitchFamily="18" charset="0"/>
              </a:rPr>
              <a:t>teı-mıŋ</a:t>
            </a:r>
            <a:r>
              <a:rPr lang="en-US" sz="2800" dirty="0" smtClean="0">
                <a:effectLst/>
                <a:latin typeface="Times New Roman" panose="02020603050405020304" pitchFamily="18" charset="0"/>
                <a:ea typeface="Calibri"/>
                <a:cs typeface="Times New Roman" panose="02020603050405020304" pitchFamily="18" charset="0"/>
              </a:rPr>
              <a:t>].</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8665914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88640"/>
            <a:ext cx="8496944" cy="6463308"/>
          </a:xfrm>
          <a:prstGeom prst="rect">
            <a:avLst/>
          </a:prstGeom>
        </p:spPr>
        <p:txBody>
          <a:bodyPr wrap="square">
            <a:spAutoFit/>
          </a:bodyPr>
          <a:lstStyle/>
          <a:p>
            <a:pPr algn="just">
              <a:lnSpc>
                <a:spcPct val="115000"/>
              </a:lnSpc>
              <a:spcAft>
                <a:spcPts val="0"/>
              </a:spcAft>
            </a:pPr>
            <a:r>
              <a:rPr lang="en-US" b="1" dirty="0" smtClean="0">
                <a:effectLst/>
                <a:latin typeface="Times New Roman"/>
                <a:ea typeface="Calibri"/>
                <a:cs typeface="Times New Roman"/>
              </a:rPr>
              <a:t>II.</a:t>
            </a:r>
            <a:r>
              <a:rPr lang="en-US" dirty="0" smtClean="0">
                <a:effectLst/>
                <a:latin typeface="Times New Roman"/>
                <a:ea typeface="Calibri"/>
                <a:cs typeface="Times New Roman"/>
              </a:rPr>
              <a:t> Syllable division in case of short vowels manifests their checked character under stress.</a:t>
            </a:r>
            <a:endParaRPr lang="ru-RU" sz="1400" dirty="0">
              <a:ea typeface="Calibri"/>
              <a:cs typeface="Times New Roman"/>
            </a:endParaRPr>
          </a:p>
          <a:p>
            <a:pPr algn="just">
              <a:lnSpc>
                <a:spcPct val="115000"/>
              </a:lnSpc>
              <a:spcAft>
                <a:spcPts val="0"/>
              </a:spcAft>
            </a:pPr>
            <a:r>
              <a:rPr lang="en-US" dirty="0" smtClean="0">
                <a:effectLst/>
                <a:latin typeface="Times New Roman"/>
                <a:ea typeface="Calibri"/>
                <a:cs typeface="Times New Roman"/>
              </a:rPr>
              <a:t>A short stressed vowel separated from the next vowel by a consonant or a consonant cluster always occurs in a closed syllable in order to retain its checked character: city ['</a:t>
            </a:r>
            <a:r>
              <a:rPr lang="en-US" dirty="0" err="1" smtClean="0">
                <a:effectLst/>
                <a:latin typeface="Times New Roman"/>
                <a:ea typeface="Calibri"/>
                <a:cs typeface="Times New Roman"/>
              </a:rPr>
              <a:t>sıtı</a:t>
            </a:r>
            <a:r>
              <a:rPr lang="en-US" dirty="0" smtClean="0">
                <a:effectLst/>
                <a:latin typeface="Times New Roman"/>
                <a:ea typeface="Calibri"/>
                <a:cs typeface="Times New Roman"/>
              </a:rPr>
              <a:t>], </a:t>
            </a:r>
            <a:r>
              <a:rPr lang="en-US" dirty="0" err="1" smtClean="0">
                <a:effectLst/>
                <a:latin typeface="Times New Roman"/>
                <a:ea typeface="Calibri"/>
                <a:cs typeface="Times New Roman"/>
              </a:rPr>
              <a:t>ekstra</a:t>
            </a:r>
            <a:r>
              <a:rPr lang="en-US" dirty="0" smtClean="0">
                <a:effectLst/>
                <a:latin typeface="Times New Roman"/>
                <a:ea typeface="Calibri"/>
                <a:cs typeface="Times New Roman"/>
              </a:rPr>
              <a:t> ['</a:t>
            </a:r>
            <a:r>
              <a:rPr lang="en-US" dirty="0" err="1" smtClean="0">
                <a:effectLst/>
                <a:latin typeface="Times New Roman"/>
                <a:ea typeface="Calibri"/>
                <a:cs typeface="Times New Roman"/>
              </a:rPr>
              <a:t>ekstrə</a:t>
            </a:r>
            <a:r>
              <a:rPr lang="en-US" dirty="0" smtClean="0">
                <a:effectLst/>
                <a:latin typeface="Times New Roman"/>
                <a:ea typeface="Calibri"/>
                <a:cs typeface="Times New Roman"/>
              </a:rPr>
              <a:t>].</a:t>
            </a:r>
            <a:endParaRPr lang="ru-RU" sz="1400" dirty="0">
              <a:ea typeface="Calibri"/>
              <a:cs typeface="Times New Roman"/>
            </a:endParaRPr>
          </a:p>
          <a:p>
            <a:pPr algn="just">
              <a:lnSpc>
                <a:spcPct val="115000"/>
              </a:lnSpc>
              <a:spcAft>
                <a:spcPts val="0"/>
              </a:spcAft>
            </a:pPr>
            <a:r>
              <a:rPr lang="en-US" dirty="0" smtClean="0">
                <a:effectLst/>
                <a:latin typeface="Times New Roman"/>
                <a:ea typeface="Calibri"/>
                <a:cs typeface="Times New Roman"/>
              </a:rPr>
              <a:t>The difficulty is to find the point of syllable division. It greatly depends on the number of consonant phonemes following the vowel.</a:t>
            </a:r>
            <a:endParaRPr lang="ru-RU" sz="1400" dirty="0">
              <a:ea typeface="Calibri"/>
              <a:cs typeface="Times New Roman"/>
            </a:endParaRPr>
          </a:p>
          <a:p>
            <a:pPr algn="just">
              <a:lnSpc>
                <a:spcPct val="115000"/>
              </a:lnSpc>
              <a:spcAft>
                <a:spcPts val="0"/>
              </a:spcAft>
            </a:pPr>
            <a:r>
              <a:rPr lang="en-US" dirty="0" smtClean="0">
                <a:effectLst/>
                <a:latin typeface="Times New Roman"/>
                <a:ea typeface="Calibri"/>
                <a:cs typeface="Times New Roman"/>
              </a:rPr>
              <a:t>1) When a short stressed vowel is followed by one consonant, there are two possibilities to determine the point of syllable division. It may be after or inside the intervocalic consonant: city ['sıt-</a:t>
            </a:r>
            <a:r>
              <a:rPr lang="en-US" dirty="0" err="1" smtClean="0">
                <a:effectLst/>
                <a:latin typeface="Times New Roman"/>
                <a:ea typeface="Calibri"/>
                <a:cs typeface="Times New Roman"/>
              </a:rPr>
              <a:t>ı</a:t>
            </a:r>
            <a:r>
              <a:rPr lang="en-US" dirty="0" smtClean="0">
                <a:effectLst/>
                <a:latin typeface="Times New Roman"/>
                <a:ea typeface="Calibri"/>
                <a:cs typeface="Times New Roman"/>
              </a:rPr>
              <a:t>] or ['</a:t>
            </a:r>
            <a:r>
              <a:rPr lang="en-US" dirty="0" err="1" smtClean="0">
                <a:effectLst/>
                <a:latin typeface="Times New Roman"/>
                <a:ea typeface="Calibri"/>
                <a:cs typeface="Times New Roman"/>
              </a:rPr>
              <a:t>sıŧı</a:t>
            </a:r>
            <a:r>
              <a:rPr lang="en-US" dirty="0" smtClean="0">
                <a:effectLst/>
                <a:latin typeface="Times New Roman"/>
                <a:ea typeface="Calibri"/>
                <a:cs typeface="Times New Roman"/>
              </a:rPr>
              <a:t>]. The results of instrumental analysis show that the point of syllable division in such words is inside the intervocalic consonant. It can be marked in transcription by putting a syllable boundary after the consonant serving as the point of syllable division and adding an apostrophe sign to the next consonant in order to fill the gap in notation: ['sıt-’</a:t>
            </a:r>
            <a:r>
              <a:rPr lang="en-US" dirty="0" err="1" smtClean="0">
                <a:effectLst/>
                <a:latin typeface="Times New Roman"/>
                <a:ea typeface="Calibri"/>
                <a:cs typeface="Times New Roman"/>
              </a:rPr>
              <a:t>ı</a:t>
            </a:r>
            <a:r>
              <a:rPr lang="en-US" dirty="0" smtClean="0">
                <a:effectLst/>
                <a:latin typeface="Times New Roman"/>
                <a:ea typeface="Calibri"/>
                <a:cs typeface="Times New Roman"/>
              </a:rPr>
              <a:t>].</a:t>
            </a:r>
            <a:endParaRPr lang="ru-RU" sz="1400" dirty="0">
              <a:ea typeface="Calibri"/>
              <a:cs typeface="Times New Roman"/>
            </a:endParaRPr>
          </a:p>
          <a:p>
            <a:pPr algn="just">
              <a:lnSpc>
                <a:spcPct val="115000"/>
              </a:lnSpc>
              <a:spcAft>
                <a:spcPts val="0"/>
              </a:spcAft>
            </a:pPr>
            <a:r>
              <a:rPr lang="en-US" dirty="0" smtClean="0">
                <a:effectLst/>
                <a:latin typeface="Times New Roman"/>
                <a:ea typeface="Calibri"/>
                <a:cs typeface="Times New Roman"/>
              </a:rPr>
              <a:t>2) When a short stressed vowel is followed not by a single consonant, but by a consonant cluster, the rule for syllable division is different. In words like </a:t>
            </a:r>
            <a:r>
              <a:rPr lang="en-US" sz="2000" i="1" u="sng" dirty="0" smtClean="0">
                <a:effectLst/>
                <a:latin typeface="Times New Roman"/>
                <a:ea typeface="Calibri"/>
                <a:cs typeface="Times New Roman"/>
              </a:rPr>
              <a:t>extra </a:t>
            </a:r>
            <a:r>
              <a:rPr lang="en-US" dirty="0" smtClean="0">
                <a:effectLst/>
                <a:latin typeface="Times New Roman"/>
                <a:ea typeface="Calibri"/>
                <a:cs typeface="Times New Roman"/>
              </a:rPr>
              <a:t>there may be several possibilities to determine syllable boundaries: </a:t>
            </a:r>
            <a:endParaRPr lang="ru-RU" sz="1400" dirty="0">
              <a:ea typeface="Calibri"/>
              <a:cs typeface="Times New Roman"/>
            </a:endParaRPr>
          </a:p>
          <a:p>
            <a:pPr algn="just">
              <a:lnSpc>
                <a:spcPct val="115000"/>
              </a:lnSpc>
              <a:spcAft>
                <a:spcPts val="0"/>
              </a:spcAft>
            </a:pPr>
            <a:r>
              <a:rPr lang="en-US" dirty="0" smtClean="0">
                <a:effectLst/>
                <a:latin typeface="Times New Roman"/>
                <a:ea typeface="Calibri"/>
                <a:cs typeface="Times New Roman"/>
              </a:rPr>
              <a:t>['</a:t>
            </a:r>
            <a:r>
              <a:rPr lang="en-US" dirty="0" err="1" smtClean="0">
                <a:effectLst/>
                <a:latin typeface="Times New Roman"/>
                <a:ea typeface="Calibri"/>
                <a:cs typeface="Times New Roman"/>
              </a:rPr>
              <a:t>ek-strə</a:t>
            </a:r>
            <a:r>
              <a:rPr lang="en-US" dirty="0" smtClean="0">
                <a:effectLst/>
                <a:latin typeface="Times New Roman"/>
                <a:ea typeface="Calibri"/>
                <a:cs typeface="Times New Roman"/>
              </a:rPr>
              <a:t>], ['</a:t>
            </a:r>
            <a:r>
              <a:rPr lang="en-US" dirty="0" err="1" smtClean="0">
                <a:effectLst/>
                <a:latin typeface="Times New Roman"/>
                <a:ea typeface="Calibri"/>
                <a:cs typeface="Times New Roman"/>
              </a:rPr>
              <a:t>eks-trə</a:t>
            </a:r>
            <a:r>
              <a:rPr lang="en-US" dirty="0" smtClean="0">
                <a:effectLst/>
                <a:latin typeface="Times New Roman"/>
                <a:ea typeface="Calibri"/>
                <a:cs typeface="Times New Roman"/>
              </a:rPr>
              <a:t>], or ['</a:t>
            </a:r>
            <a:r>
              <a:rPr lang="en-US" dirty="0" err="1" smtClean="0">
                <a:effectLst/>
                <a:latin typeface="Times New Roman"/>
                <a:ea typeface="Calibri"/>
                <a:cs typeface="Times New Roman"/>
              </a:rPr>
              <a:t>ekst-rə</a:t>
            </a:r>
            <a:r>
              <a:rPr lang="en-US" dirty="0" smtClean="0">
                <a:effectLst/>
                <a:latin typeface="Times New Roman"/>
                <a:ea typeface="Calibri"/>
                <a:cs typeface="Times New Roman"/>
              </a:rPr>
              <a:t>].</a:t>
            </a:r>
            <a:endParaRPr lang="ru-RU" sz="1400" dirty="0">
              <a:ea typeface="Calibri"/>
              <a:cs typeface="Times New Roman"/>
            </a:endParaRPr>
          </a:p>
          <a:p>
            <a:pPr algn="just">
              <a:lnSpc>
                <a:spcPct val="115000"/>
              </a:lnSpc>
              <a:spcAft>
                <a:spcPts val="0"/>
              </a:spcAft>
            </a:pPr>
            <a:r>
              <a:rPr lang="en-US" dirty="0" smtClean="0">
                <a:effectLst/>
                <a:latin typeface="Times New Roman"/>
                <a:ea typeface="Calibri"/>
                <a:cs typeface="Times New Roman"/>
              </a:rPr>
              <a:t>The division ['</a:t>
            </a:r>
            <a:r>
              <a:rPr lang="en-US" dirty="0" err="1" smtClean="0">
                <a:effectLst/>
                <a:latin typeface="Times New Roman"/>
                <a:ea typeface="Calibri"/>
                <a:cs typeface="Times New Roman"/>
              </a:rPr>
              <a:t>ek-strə</a:t>
            </a:r>
            <a:r>
              <a:rPr lang="en-US" dirty="0" smtClean="0">
                <a:effectLst/>
                <a:latin typeface="Times New Roman"/>
                <a:ea typeface="Calibri"/>
                <a:cs typeface="Times New Roman"/>
              </a:rPr>
              <a:t>] seems to be more natural. Instrumental analysis proves that a new pronunciation effort begins after the first consonant. Therefore such syllable division is fixed in pronunciation dictionaries.</a:t>
            </a:r>
            <a:endParaRPr lang="ru-RU" sz="1400" dirty="0">
              <a:ea typeface="Calibri"/>
              <a:cs typeface="Times New Roman"/>
            </a:endParaRPr>
          </a:p>
        </p:txBody>
      </p:sp>
    </p:spTree>
    <p:extLst>
      <p:ext uri="{BB962C8B-B14F-4D97-AF65-F5344CB8AC3E}">
        <p14:creationId xmlns:p14="http://schemas.microsoft.com/office/powerpoint/2010/main" val="26350631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620688"/>
            <a:ext cx="8424936" cy="5727017"/>
          </a:xfrm>
          <a:prstGeom prst="rect">
            <a:avLst/>
          </a:prstGeom>
        </p:spPr>
        <p:txBody>
          <a:bodyPr wrap="square">
            <a:spAutoFit/>
          </a:bodyPr>
          <a:lstStyle/>
          <a:p>
            <a:pPr algn="just">
              <a:lnSpc>
                <a:spcPct val="115000"/>
              </a:lnSpc>
              <a:spcAft>
                <a:spcPts val="0"/>
              </a:spcAft>
            </a:pPr>
            <a:r>
              <a:rPr lang="en-US" sz="2000" b="1" dirty="0" smtClean="0">
                <a:effectLst/>
                <a:latin typeface="Times New Roman" panose="02020603050405020304" pitchFamily="18" charset="0"/>
                <a:ea typeface="Calibri"/>
                <a:cs typeface="Times New Roman" panose="02020603050405020304" pitchFamily="18" charset="0"/>
              </a:rPr>
              <a:t>III.</a:t>
            </a:r>
            <a:r>
              <a:rPr lang="en-US" sz="2000" dirty="0" smtClean="0">
                <a:effectLst/>
                <a:latin typeface="Times New Roman" panose="02020603050405020304" pitchFamily="18" charset="0"/>
                <a:ea typeface="Calibri"/>
                <a:cs typeface="Times New Roman" panose="02020603050405020304" pitchFamily="18" charset="0"/>
              </a:rPr>
              <a:t> Syllable division concerning English pre-tonic unstressed vowels also depends on the number of consonants separating them from the next stressed vowel, no matter whether it is a monophthong, a diphthong or a diphthongoid.</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1) When an unstressed short vowel is separated from a succeeding</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stressed one by a single consonant, the syllable it belongs to is always open (before [</a:t>
            </a:r>
            <a:r>
              <a:rPr lang="en-US" sz="2000" dirty="0" err="1" smtClean="0">
                <a:effectLst/>
                <a:latin typeface="Times New Roman" panose="02020603050405020304" pitchFamily="18" charset="0"/>
                <a:ea typeface="Calibri"/>
                <a:cs typeface="Times New Roman" panose="02020603050405020304" pitchFamily="18" charset="0"/>
              </a:rPr>
              <a:t>bɪ</a:t>
            </a:r>
            <a:r>
              <a:rPr lang="en-US" sz="2000" dirty="0" smtClean="0">
                <a:effectLst/>
                <a:latin typeface="Times New Roman" panose="02020603050405020304" pitchFamily="18" charset="0"/>
                <a:ea typeface="Calibri"/>
                <a:cs typeface="Times New Roman" panose="02020603050405020304" pitchFamily="18" charset="0"/>
              </a:rPr>
              <a:t> - ˈ</a:t>
            </a:r>
            <a:r>
              <a:rPr lang="en-US" sz="2000" dirty="0" err="1" smtClean="0">
                <a:effectLst/>
                <a:latin typeface="Times New Roman" panose="02020603050405020304" pitchFamily="18" charset="0"/>
                <a:ea typeface="Calibri"/>
                <a:cs typeface="Times New Roman" panose="02020603050405020304" pitchFamily="18" charset="0"/>
              </a:rPr>
              <a:t>fɔ</a:t>
            </a:r>
            <a:r>
              <a:rPr lang="en-US" sz="2000" dirty="0" smtClean="0">
                <a:effectLst/>
                <a:latin typeface="Times New Roman" panose="02020603050405020304" pitchFamily="18" charset="0"/>
                <a:ea typeface="Calibri"/>
                <a:cs typeface="Times New Roman" panose="02020603050405020304" pitchFamily="18" charset="0"/>
              </a:rPr>
              <a:t>ː], idea [</a:t>
            </a:r>
            <a:r>
              <a:rPr lang="en-US" sz="2000" dirty="0" err="1" smtClean="0">
                <a:effectLst/>
                <a:latin typeface="Times New Roman" panose="02020603050405020304" pitchFamily="18" charset="0"/>
                <a:ea typeface="Calibri"/>
                <a:cs typeface="Times New Roman" panose="02020603050405020304" pitchFamily="18" charset="0"/>
              </a:rPr>
              <a:t>aı</a:t>
            </a:r>
            <a:r>
              <a:rPr lang="en-US" sz="2000" dirty="0" smtClean="0">
                <a:effectLst/>
                <a:latin typeface="Times New Roman" panose="02020603050405020304" pitchFamily="18" charset="0"/>
                <a:ea typeface="Calibri"/>
                <a:cs typeface="Times New Roman" panose="02020603050405020304" pitchFamily="18" charset="0"/>
              </a:rPr>
              <a:t> - '</a:t>
            </a:r>
            <a:r>
              <a:rPr lang="en-US" sz="2000" dirty="0" err="1" smtClean="0">
                <a:effectLst/>
                <a:latin typeface="Times New Roman" panose="02020603050405020304" pitchFamily="18" charset="0"/>
                <a:ea typeface="Calibri"/>
                <a:cs typeface="Times New Roman" panose="02020603050405020304" pitchFamily="18" charset="0"/>
              </a:rPr>
              <a:t>dıə</a:t>
            </a:r>
            <a:r>
              <a:rPr lang="en-US" sz="2000" dirty="0" smtClean="0">
                <a:effectLst/>
                <a:latin typeface="Times New Roman" panose="02020603050405020304" pitchFamily="18" charset="0"/>
                <a:ea typeface="Calibri"/>
                <a:cs typeface="Times New Roman" panose="02020603050405020304" pitchFamily="18" charset="0"/>
              </a:rPr>
              <a:t>]).</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2) The case when vowels are separated by a cluster of two consonants is more difficult. The point of syllable division is determined with the help of phoneme distribution. If a consonant cluster is possible in the initial position, the syllable boundary lies before the cluster and the syllable is open; if it does not, the point of syllable division is between the consonants and the syllable is closed. </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For example, the words </a:t>
            </a:r>
            <a:r>
              <a:rPr lang="en-US" sz="2000" b="1" i="1" dirty="0" smtClean="0">
                <a:effectLst/>
                <a:latin typeface="Times New Roman" panose="02020603050405020304" pitchFamily="18" charset="0"/>
                <a:ea typeface="Calibri"/>
                <a:cs typeface="Times New Roman" panose="02020603050405020304" pitchFamily="18" charset="0"/>
              </a:rPr>
              <a:t>agree, abrupt</a:t>
            </a:r>
            <a:r>
              <a:rPr lang="en-US" sz="2000" dirty="0" smtClean="0">
                <a:effectLst/>
                <a:latin typeface="Times New Roman" panose="02020603050405020304" pitchFamily="18" charset="0"/>
                <a:ea typeface="Calibri"/>
                <a:cs typeface="Times New Roman" panose="02020603050405020304" pitchFamily="18" charset="0"/>
              </a:rPr>
              <a:t> should be divided into syllables in the following way: [ə - ˈ</a:t>
            </a:r>
            <a:r>
              <a:rPr lang="en-US" sz="2000" dirty="0" err="1" smtClean="0">
                <a:effectLst/>
                <a:latin typeface="Times New Roman" panose="02020603050405020304" pitchFamily="18" charset="0"/>
                <a:ea typeface="Calibri"/>
                <a:cs typeface="Times New Roman" panose="02020603050405020304" pitchFamily="18" charset="0"/>
              </a:rPr>
              <a:t>ɡri</a:t>
            </a:r>
            <a:r>
              <a:rPr lang="en-US" sz="2000" dirty="0" smtClean="0">
                <a:effectLst/>
                <a:latin typeface="Times New Roman" panose="02020603050405020304" pitchFamily="18" charset="0"/>
                <a:ea typeface="Calibri"/>
                <a:cs typeface="Times New Roman" panose="02020603050405020304" pitchFamily="18" charset="0"/>
              </a:rPr>
              <a:t>ː], [ə - ˈ</a:t>
            </a:r>
            <a:r>
              <a:rPr lang="en-US" sz="2000" dirty="0" err="1" smtClean="0">
                <a:effectLst/>
                <a:latin typeface="Times New Roman" panose="02020603050405020304" pitchFamily="18" charset="0"/>
                <a:ea typeface="Calibri"/>
                <a:cs typeface="Times New Roman" panose="02020603050405020304" pitchFamily="18" charset="0"/>
              </a:rPr>
              <a:t>brʌpt</a:t>
            </a:r>
            <a:r>
              <a:rPr lang="en-US" sz="2000" dirty="0" smtClean="0">
                <a:effectLst/>
                <a:latin typeface="Times New Roman" panose="02020603050405020304" pitchFamily="18" charset="0"/>
                <a:ea typeface="Calibri"/>
                <a:cs typeface="Times New Roman" panose="02020603050405020304" pitchFamily="18" charset="0"/>
              </a:rPr>
              <a:t>], because clusters [gr], [</a:t>
            </a:r>
            <a:r>
              <a:rPr lang="en-US" sz="2000" dirty="0" err="1" smtClean="0">
                <a:effectLst/>
                <a:latin typeface="Times New Roman" panose="02020603050405020304" pitchFamily="18" charset="0"/>
                <a:ea typeface="Calibri"/>
                <a:cs typeface="Times New Roman" panose="02020603050405020304" pitchFamily="18" charset="0"/>
              </a:rPr>
              <a:t>br</a:t>
            </a:r>
            <a:r>
              <a:rPr lang="en-US" sz="2000" dirty="0" smtClean="0">
                <a:effectLst/>
                <a:latin typeface="Times New Roman" panose="02020603050405020304" pitchFamily="18" charset="0"/>
                <a:ea typeface="Calibri"/>
                <a:cs typeface="Times New Roman" panose="02020603050405020304" pitchFamily="18" charset="0"/>
              </a:rPr>
              <a:t>] are possible at the beginning of English words (great, cry, break). The syllable boundary of the word </a:t>
            </a:r>
            <a:r>
              <a:rPr lang="en-US" sz="2000" b="1" i="1" dirty="0" smtClean="0">
                <a:effectLst/>
                <a:latin typeface="Times New Roman" panose="02020603050405020304" pitchFamily="18" charset="0"/>
                <a:ea typeface="Calibri"/>
                <a:cs typeface="Times New Roman" panose="02020603050405020304" pitchFamily="18" charset="0"/>
              </a:rPr>
              <a:t>admit</a:t>
            </a:r>
            <a:r>
              <a:rPr lang="en-US" sz="2000" dirty="0" smtClean="0">
                <a:effectLst/>
                <a:latin typeface="Times New Roman" panose="02020603050405020304" pitchFamily="18" charset="0"/>
                <a:ea typeface="Calibri"/>
                <a:cs typeface="Times New Roman" panose="02020603050405020304" pitchFamily="18" charset="0"/>
              </a:rPr>
              <a:t> is between [d] and [m]: [</a:t>
            </a:r>
            <a:r>
              <a:rPr lang="en-US" sz="2000" dirty="0" err="1" smtClean="0">
                <a:effectLst/>
                <a:latin typeface="Times New Roman" panose="02020603050405020304" pitchFamily="18" charset="0"/>
                <a:ea typeface="Calibri"/>
                <a:cs typeface="Times New Roman" panose="02020603050405020304" pitchFamily="18" charset="0"/>
              </a:rPr>
              <a:t>əd</a:t>
            </a:r>
            <a:r>
              <a:rPr lang="en-US" sz="2000" dirty="0" smtClean="0">
                <a:effectLst/>
                <a:latin typeface="Times New Roman" panose="02020603050405020304" pitchFamily="18" charset="0"/>
                <a:ea typeface="Calibri"/>
                <a:cs typeface="Times New Roman" panose="02020603050405020304" pitchFamily="18" charset="0"/>
              </a:rPr>
              <a:t>-'</a:t>
            </a:r>
            <a:r>
              <a:rPr lang="en-US" sz="2000" dirty="0" err="1" smtClean="0">
                <a:effectLst/>
                <a:latin typeface="Times New Roman" panose="02020603050405020304" pitchFamily="18" charset="0"/>
                <a:ea typeface="Calibri"/>
                <a:cs typeface="Times New Roman" panose="02020603050405020304" pitchFamily="18" charset="0"/>
              </a:rPr>
              <a:t>mıt</a:t>
            </a:r>
            <a:r>
              <a:rPr lang="en-US" sz="2000" dirty="0" smtClean="0">
                <a:effectLst/>
                <a:latin typeface="Times New Roman" panose="02020603050405020304" pitchFamily="18" charset="0"/>
                <a:ea typeface="Calibri"/>
                <a:cs typeface="Times New Roman" panose="02020603050405020304" pitchFamily="18" charset="0"/>
              </a:rPr>
              <a:t>] as the sound sequence [</a:t>
            </a:r>
            <a:r>
              <a:rPr lang="en-US" sz="2000" dirty="0" err="1" smtClean="0">
                <a:effectLst/>
                <a:latin typeface="Times New Roman" panose="02020603050405020304" pitchFamily="18" charset="0"/>
                <a:ea typeface="Calibri"/>
                <a:cs typeface="Times New Roman" panose="02020603050405020304" pitchFamily="18" charset="0"/>
              </a:rPr>
              <a:t>dm</a:t>
            </a:r>
            <a:r>
              <a:rPr lang="en-US" sz="2000" dirty="0" smtClean="0">
                <a:effectLst/>
                <a:latin typeface="Times New Roman" panose="02020603050405020304" pitchFamily="18" charset="0"/>
                <a:ea typeface="Calibri"/>
                <a:cs typeface="Times New Roman" panose="02020603050405020304" pitchFamily="18" charset="0"/>
              </a:rPr>
              <a:t>] doesn’t occur at the beginning of English words.</a:t>
            </a:r>
            <a:endParaRPr lang="ru-RU" sz="20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1722023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834444"/>
            <a:ext cx="8352928" cy="4730334"/>
          </a:xfrm>
          <a:prstGeom prst="rect">
            <a:avLst/>
          </a:prstGeom>
        </p:spPr>
        <p:txBody>
          <a:bodyPr wrap="square">
            <a:spAutoFit/>
          </a:bodyPr>
          <a:lstStyle/>
          <a:p>
            <a:pPr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IV.</a:t>
            </a:r>
            <a:r>
              <a:rPr lang="en-US" sz="2400" dirty="0" smtClean="0">
                <a:effectLst/>
                <a:latin typeface="Times New Roman" panose="02020603050405020304" pitchFamily="18" charset="0"/>
                <a:ea typeface="Calibri"/>
                <a:cs typeface="Times New Roman" panose="02020603050405020304" pitchFamily="18" charset="0"/>
              </a:rPr>
              <a:t> Syllable division of post tonic vowels (monophthongs, diphthongs and diphthongoids) separated from the following vowel by a consonant is a matter of no practical importance for language learners. Still most linguists state that it should be before the consonant: history [ˈ</a:t>
            </a:r>
            <a:r>
              <a:rPr lang="en-US" sz="2400" dirty="0" err="1" smtClean="0">
                <a:effectLst/>
                <a:latin typeface="Times New Roman" panose="02020603050405020304" pitchFamily="18" charset="0"/>
                <a:ea typeface="Calibri"/>
                <a:cs typeface="Times New Roman" panose="02020603050405020304" pitchFamily="18" charset="0"/>
              </a:rPr>
              <a:t>hɪs</a:t>
            </a:r>
            <a:r>
              <a:rPr lang="en-US" sz="2400" dirty="0" smtClean="0">
                <a:effectLst/>
                <a:latin typeface="Times New Roman" panose="02020603050405020304" pitchFamily="18" charset="0"/>
                <a:ea typeface="Calibri"/>
                <a:cs typeface="Times New Roman" panose="02020603050405020304" pitchFamily="18" charset="0"/>
              </a:rPr>
              <a:t> - t(ə) - </a:t>
            </a:r>
            <a:r>
              <a:rPr lang="en-US" sz="2400" dirty="0" err="1" smtClean="0">
                <a:effectLst/>
                <a:latin typeface="Times New Roman" panose="02020603050405020304" pitchFamily="18" charset="0"/>
                <a:ea typeface="Calibri"/>
                <a:cs typeface="Times New Roman" panose="02020603050405020304" pitchFamily="18" charset="0"/>
              </a:rPr>
              <a:t>ri</a:t>
            </a:r>
            <a:r>
              <a:rPr lang="en-US" sz="2400" dirty="0" smtClean="0">
                <a:effectLst/>
                <a:latin typeface="Times New Roman" panose="02020603050405020304" pitchFamily="18" charset="0"/>
                <a:ea typeface="Calibri"/>
                <a:cs typeface="Times New Roman" panose="02020603050405020304" pitchFamily="18" charset="0"/>
              </a:rPr>
              <a:t>].</a:t>
            </a:r>
          </a:p>
          <a:p>
            <a:pPr algn="just">
              <a:lnSpc>
                <a:spcPct val="115000"/>
              </a:lnSpc>
              <a:spcAft>
                <a:spcPts val="0"/>
              </a:spcAft>
            </a:pP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Any syllable as a part of a word has double representation. Its phonetic image is shown in transcription (phonemic or allophonic) and its written notation is shown in spelling (orthography). But the problem is</a:t>
            </a:r>
            <a:r>
              <a:rPr lang="en-US" sz="2400" dirty="0">
                <a:latin typeface="Times New Roman" panose="02020603050405020304" pitchFamily="18" charset="0"/>
                <a:ea typeface="Calibri"/>
                <a:cs typeface="Times New Roman" panose="02020603050405020304" pitchFamily="18" charset="0"/>
              </a:rPr>
              <a:t> </a:t>
            </a:r>
            <a:r>
              <a:rPr lang="en-US" sz="2400" dirty="0" smtClean="0">
                <a:effectLst/>
                <a:latin typeface="Times New Roman" panose="02020603050405020304" pitchFamily="18" charset="0"/>
                <a:ea typeface="Calibri"/>
                <a:cs typeface="Times New Roman" panose="02020603050405020304" pitchFamily="18" charset="0"/>
              </a:rPr>
              <a:t>that parts of phonetic and orthographic syllables do not always coincide (let-</a:t>
            </a:r>
            <a:r>
              <a:rPr lang="en-US" sz="2400" dirty="0" err="1" smtClean="0">
                <a:effectLst/>
                <a:latin typeface="Times New Roman" panose="02020603050405020304" pitchFamily="18" charset="0"/>
                <a:ea typeface="Calibri"/>
                <a:cs typeface="Times New Roman" panose="02020603050405020304" pitchFamily="18" charset="0"/>
              </a:rPr>
              <a:t>ter</a:t>
            </a:r>
            <a:r>
              <a:rPr lang="en-US" sz="2400" dirty="0" smtClean="0">
                <a:effectLst/>
                <a:latin typeface="Times New Roman" panose="02020603050405020304" pitchFamily="18" charset="0"/>
                <a:ea typeface="Calibri"/>
                <a:cs typeface="Times New Roman" panose="02020603050405020304" pitchFamily="18" charset="0"/>
              </a:rPr>
              <a:t> ['let-’ə], sin-</a:t>
            </a:r>
            <a:r>
              <a:rPr lang="en-US" sz="2400" dirty="0" err="1" smtClean="0">
                <a:effectLst/>
                <a:latin typeface="Times New Roman" panose="02020603050405020304" pitchFamily="18" charset="0"/>
                <a:ea typeface="Calibri"/>
                <a:cs typeface="Times New Roman" panose="02020603050405020304" pitchFamily="18" charset="0"/>
              </a:rPr>
              <a:t>ging</a:t>
            </a:r>
            <a:r>
              <a:rPr lang="en-US" sz="2400" dirty="0" smtClean="0">
                <a:effectLst/>
                <a:latin typeface="Times New Roman" panose="02020603050405020304" pitchFamily="18" charset="0"/>
                <a:ea typeface="Calibri"/>
                <a:cs typeface="Times New Roman" panose="02020603050405020304" pitchFamily="18" charset="0"/>
              </a:rPr>
              <a:t> ['</a:t>
            </a:r>
            <a:r>
              <a:rPr lang="en-US" sz="2400" dirty="0" err="1" smtClean="0">
                <a:effectLst/>
                <a:latin typeface="Times New Roman" panose="02020603050405020304" pitchFamily="18" charset="0"/>
                <a:ea typeface="Calibri"/>
                <a:cs typeface="Times New Roman" panose="02020603050405020304" pitchFamily="18" charset="0"/>
              </a:rPr>
              <a:t>sıŋ</a:t>
            </a:r>
            <a:r>
              <a:rPr lang="en-US" sz="2400" dirty="0" smtClean="0">
                <a:effectLst/>
                <a:latin typeface="Times New Roman" panose="02020603050405020304" pitchFamily="18" charset="0"/>
                <a:ea typeface="Calibri"/>
                <a:cs typeface="Times New Roman" panose="02020603050405020304" pitchFamily="18" charset="0"/>
              </a:rPr>
              <a:t>-’</a:t>
            </a:r>
            <a:r>
              <a:rPr lang="en-US" sz="2400" dirty="0" err="1" smtClean="0">
                <a:effectLst/>
                <a:latin typeface="Times New Roman" panose="02020603050405020304" pitchFamily="18" charset="0"/>
                <a:ea typeface="Calibri"/>
                <a:cs typeface="Times New Roman" panose="02020603050405020304" pitchFamily="18" charset="0"/>
              </a:rPr>
              <a:t>ıŋ</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9369480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1415" y="764704"/>
            <a:ext cx="8424936" cy="5007781"/>
          </a:xfrm>
          <a:prstGeom prst="rect">
            <a:avLst/>
          </a:prstGeom>
        </p:spPr>
        <p:txBody>
          <a:bodyPr wrap="square">
            <a:spAutoFit/>
          </a:bodyPr>
          <a:lstStyle/>
          <a:p>
            <a:pPr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According to </a:t>
            </a:r>
            <a:r>
              <a:rPr lang="en-US" sz="2800" i="1" dirty="0" smtClean="0">
                <a:effectLst/>
                <a:latin typeface="Times New Roman" panose="02020603050405020304" pitchFamily="18" charset="0"/>
                <a:ea typeface="Calibri"/>
                <a:cs typeface="Times New Roman" panose="02020603050405020304" pitchFamily="18" charset="0"/>
              </a:rPr>
              <a:t>Longman English Dictionary (2000) </a:t>
            </a:r>
            <a:r>
              <a:rPr lang="en-US" sz="2800" dirty="0" smtClean="0">
                <a:effectLst/>
                <a:latin typeface="Times New Roman" panose="02020603050405020304" pitchFamily="18" charset="0"/>
                <a:ea typeface="Calibri"/>
                <a:cs typeface="Times New Roman" panose="02020603050405020304" pitchFamily="18" charset="0"/>
              </a:rPr>
              <a:t>the following </a:t>
            </a:r>
            <a:r>
              <a:rPr lang="en-US" sz="2800" b="1" dirty="0" smtClean="0">
                <a:effectLst/>
                <a:latin typeface="Times New Roman" panose="02020603050405020304" pitchFamily="18" charset="0"/>
                <a:ea typeface="Calibri"/>
                <a:cs typeface="Times New Roman" panose="02020603050405020304" pitchFamily="18" charset="0"/>
              </a:rPr>
              <a:t>rules of phonetic (spoken) syllable division</a:t>
            </a:r>
            <a:r>
              <a:rPr lang="en-US" sz="2800" dirty="0" smtClean="0">
                <a:effectLst/>
                <a:latin typeface="Times New Roman" panose="02020603050405020304" pitchFamily="18" charset="0"/>
                <a:ea typeface="Calibri"/>
                <a:cs typeface="Times New Roman" panose="02020603050405020304" pitchFamily="18" charset="0"/>
              </a:rPr>
              <a:t> are adopted:</a:t>
            </a:r>
            <a:endParaRPr lang="ru-RU" sz="28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800" b="1" dirty="0" smtClean="0">
                <a:effectLst/>
                <a:latin typeface="Times New Roman" panose="02020603050405020304" pitchFamily="18" charset="0"/>
                <a:ea typeface="Calibri"/>
                <a:cs typeface="Times New Roman" panose="02020603050405020304" pitchFamily="18" charset="0"/>
              </a:rPr>
              <a:t>1.</a:t>
            </a:r>
            <a:r>
              <a:rPr lang="en-US" sz="2800" dirty="0" smtClean="0">
                <a:effectLst/>
                <a:latin typeface="Times New Roman" panose="02020603050405020304" pitchFamily="18" charset="0"/>
                <a:ea typeface="Calibri"/>
                <a:cs typeface="Times New Roman" panose="02020603050405020304" pitchFamily="18" charset="0"/>
              </a:rPr>
              <a:t> A syllable boundary is found wherever there is a word boundary, and also coincides with the morphological boundary between elements in a compound:</a:t>
            </a:r>
            <a:endParaRPr lang="ru-RU" sz="28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Displace |</a:t>
            </a:r>
            <a:r>
              <a:rPr lang="en-US" sz="2800" dirty="0" err="1" smtClean="0">
                <a:effectLst/>
                <a:latin typeface="Times New Roman" panose="02020603050405020304" pitchFamily="18" charset="0"/>
                <a:ea typeface="Calibri"/>
                <a:cs typeface="Times New Roman" panose="02020603050405020304" pitchFamily="18" charset="0"/>
              </a:rPr>
              <a:t>dɪs</a:t>
            </a:r>
            <a:r>
              <a:rPr lang="en-US" sz="2800" dirty="0" smtClean="0">
                <a:effectLst/>
                <a:latin typeface="Times New Roman" panose="02020603050405020304" pitchFamily="18" charset="0"/>
                <a:ea typeface="Calibri"/>
                <a:cs typeface="Times New Roman" panose="02020603050405020304" pitchFamily="18" charset="0"/>
              </a:rPr>
              <a:t> - ˈ</a:t>
            </a:r>
            <a:r>
              <a:rPr lang="en-US" sz="2800" dirty="0" err="1" smtClean="0">
                <a:effectLst/>
                <a:latin typeface="Times New Roman" panose="02020603050405020304" pitchFamily="18" charset="0"/>
                <a:ea typeface="Calibri"/>
                <a:cs typeface="Times New Roman" panose="02020603050405020304" pitchFamily="18" charset="0"/>
              </a:rPr>
              <a:t>pleɪs</a:t>
            </a:r>
            <a:r>
              <a:rPr lang="en-US" sz="2800" dirty="0" smtClean="0">
                <a:effectLst/>
                <a:latin typeface="Times New Roman" panose="02020603050405020304" pitchFamily="18" charset="0"/>
                <a:ea typeface="Calibri"/>
                <a:cs typeface="Times New Roman" panose="02020603050405020304" pitchFamily="18" charset="0"/>
              </a:rPr>
              <a:t>| CVC – CSVC</a:t>
            </a:r>
            <a:endParaRPr lang="ru-RU" sz="28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Become |</a:t>
            </a:r>
            <a:r>
              <a:rPr lang="en-US" sz="2800" dirty="0" err="1" smtClean="0">
                <a:effectLst/>
                <a:latin typeface="Times New Roman" panose="02020603050405020304" pitchFamily="18" charset="0"/>
                <a:ea typeface="Calibri"/>
                <a:cs typeface="Times New Roman" panose="02020603050405020304" pitchFamily="18" charset="0"/>
              </a:rPr>
              <a:t>bɪ</a:t>
            </a:r>
            <a:r>
              <a:rPr lang="en-US" sz="2800" dirty="0" smtClean="0">
                <a:effectLst/>
                <a:latin typeface="Times New Roman" panose="02020603050405020304" pitchFamily="18" charset="0"/>
                <a:ea typeface="Calibri"/>
                <a:cs typeface="Times New Roman" panose="02020603050405020304" pitchFamily="18" charset="0"/>
              </a:rPr>
              <a:t> - ˈ</a:t>
            </a:r>
            <a:r>
              <a:rPr lang="en-US" sz="2800" dirty="0" err="1" smtClean="0">
                <a:effectLst/>
                <a:latin typeface="Times New Roman" panose="02020603050405020304" pitchFamily="18" charset="0"/>
                <a:ea typeface="Calibri"/>
                <a:cs typeface="Times New Roman" panose="02020603050405020304" pitchFamily="18" charset="0"/>
              </a:rPr>
              <a:t>kʌm</a:t>
            </a:r>
            <a:r>
              <a:rPr lang="en-US" sz="2800" dirty="0" smtClean="0">
                <a:effectLst/>
                <a:latin typeface="Times New Roman" panose="02020603050405020304" pitchFamily="18" charset="0"/>
                <a:ea typeface="Calibri"/>
                <a:cs typeface="Times New Roman" panose="02020603050405020304" pitchFamily="18" charset="0"/>
              </a:rPr>
              <a:t>| CV – CVS</a:t>
            </a:r>
            <a:endParaRPr lang="ru-RU" sz="28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Countless |ˈ</a:t>
            </a:r>
            <a:r>
              <a:rPr lang="en-US" sz="2800" dirty="0" err="1" smtClean="0">
                <a:effectLst/>
                <a:latin typeface="Times New Roman" panose="02020603050405020304" pitchFamily="18" charset="0"/>
                <a:ea typeface="Calibri"/>
                <a:cs typeface="Times New Roman" panose="02020603050405020304" pitchFamily="18" charset="0"/>
              </a:rPr>
              <a:t>kaʊnt</a:t>
            </a:r>
            <a:r>
              <a:rPr lang="en-US" sz="2800" dirty="0" smtClean="0">
                <a:effectLst/>
                <a:latin typeface="Times New Roman" panose="02020603050405020304" pitchFamily="18" charset="0"/>
                <a:ea typeface="Calibri"/>
                <a:cs typeface="Times New Roman" panose="02020603050405020304" pitchFamily="18" charset="0"/>
              </a:rPr>
              <a:t> - </a:t>
            </a:r>
            <a:r>
              <a:rPr lang="en-US" sz="2800" dirty="0" err="1" smtClean="0">
                <a:effectLst/>
                <a:latin typeface="Times New Roman" panose="02020603050405020304" pitchFamily="18" charset="0"/>
                <a:ea typeface="Calibri"/>
                <a:cs typeface="Times New Roman" panose="02020603050405020304" pitchFamily="18" charset="0"/>
              </a:rPr>
              <a:t>ləs</a:t>
            </a:r>
            <a:r>
              <a:rPr lang="en-US" sz="2800" dirty="0" smtClean="0">
                <a:effectLst/>
                <a:latin typeface="Times New Roman" panose="02020603050405020304" pitchFamily="18" charset="0"/>
                <a:ea typeface="Calibri"/>
                <a:cs typeface="Times New Roman" panose="02020603050405020304" pitchFamily="18" charset="0"/>
              </a:rPr>
              <a:t>| CVSC – SVC</a:t>
            </a:r>
            <a:endParaRPr lang="ru-RU" sz="28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Hardware |ˈ</a:t>
            </a:r>
            <a:r>
              <a:rPr lang="en-US" sz="2800" dirty="0" err="1" smtClean="0">
                <a:effectLst/>
                <a:latin typeface="Times New Roman" panose="02020603050405020304" pitchFamily="18" charset="0"/>
                <a:ea typeface="Calibri"/>
                <a:cs typeface="Times New Roman" panose="02020603050405020304" pitchFamily="18" charset="0"/>
              </a:rPr>
              <a:t>hɑːd</a:t>
            </a:r>
            <a:r>
              <a:rPr lang="en-US" sz="2800" dirty="0" smtClean="0">
                <a:effectLst/>
                <a:latin typeface="Times New Roman" panose="02020603050405020304" pitchFamily="18" charset="0"/>
                <a:ea typeface="Calibri"/>
                <a:cs typeface="Times New Roman" panose="02020603050405020304" pitchFamily="18" charset="0"/>
              </a:rPr>
              <a:t> - </a:t>
            </a:r>
            <a:r>
              <a:rPr lang="en-US" sz="2800" dirty="0" err="1" smtClean="0">
                <a:effectLst/>
                <a:latin typeface="Times New Roman" panose="02020603050405020304" pitchFamily="18" charset="0"/>
                <a:ea typeface="Calibri"/>
                <a:cs typeface="Times New Roman" panose="02020603050405020304" pitchFamily="18" charset="0"/>
              </a:rPr>
              <a:t>wɛ</a:t>
            </a:r>
            <a:r>
              <a:rPr lang="en-US" sz="2800" dirty="0" smtClean="0">
                <a:effectLst/>
                <a:latin typeface="Times New Roman" panose="02020603050405020304" pitchFamily="18" charset="0"/>
                <a:ea typeface="Calibri"/>
                <a:cs typeface="Times New Roman" panose="02020603050405020304" pitchFamily="18" charset="0"/>
              </a:rPr>
              <a:t>ː| CVC – SV</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1824099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620688"/>
            <a:ext cx="8496944" cy="5143716"/>
          </a:xfrm>
          <a:prstGeom prst="rect">
            <a:avLst/>
          </a:prstGeom>
        </p:spPr>
        <p:txBody>
          <a:bodyPr wrap="square">
            <a:spAutoFit/>
          </a:bodyPr>
          <a:lstStyle/>
          <a:p>
            <a:pPr algn="just">
              <a:lnSpc>
                <a:spcPct val="115000"/>
              </a:lnSpc>
              <a:spcAft>
                <a:spcPts val="0"/>
              </a:spcAft>
            </a:pPr>
            <a:r>
              <a:rPr lang="en-US" sz="3200" b="1" dirty="0" smtClean="0">
                <a:effectLst/>
                <a:latin typeface="Times New Roman" panose="02020603050405020304" pitchFamily="18" charset="0"/>
                <a:ea typeface="Calibri"/>
                <a:cs typeface="Times New Roman" panose="02020603050405020304" pitchFamily="18" charset="0"/>
              </a:rPr>
              <a:t>2.</a:t>
            </a:r>
            <a:r>
              <a:rPr lang="en-US" sz="3200" dirty="0" smtClean="0">
                <a:effectLst/>
                <a:latin typeface="Times New Roman" panose="02020603050405020304" pitchFamily="18" charset="0"/>
                <a:ea typeface="Calibri"/>
                <a:cs typeface="Times New Roman" panose="02020603050405020304" pitchFamily="18" charset="0"/>
              </a:rPr>
              <a:t> Consonants are syllabified with whichever of the two adjacent vowels is more strongly stressed:</a:t>
            </a:r>
            <a:endParaRPr lang="ru-RU" sz="32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Farmer |ˈ</a:t>
            </a:r>
            <a:r>
              <a:rPr lang="en-US" sz="3200" dirty="0" err="1" smtClean="0">
                <a:effectLst/>
                <a:latin typeface="Times New Roman" panose="02020603050405020304" pitchFamily="18" charset="0"/>
                <a:ea typeface="Calibri"/>
                <a:cs typeface="Times New Roman" panose="02020603050405020304" pitchFamily="18" charset="0"/>
              </a:rPr>
              <a:t>fɑːm</a:t>
            </a:r>
            <a:r>
              <a:rPr lang="en-US" sz="3200" dirty="0" smtClean="0">
                <a:effectLst/>
                <a:latin typeface="Times New Roman" panose="02020603050405020304" pitchFamily="18" charset="0"/>
                <a:ea typeface="Calibri"/>
                <a:cs typeface="Times New Roman" panose="02020603050405020304" pitchFamily="18" charset="0"/>
              </a:rPr>
              <a:t> - ə|</a:t>
            </a:r>
            <a:endParaRPr lang="ru-RU" sz="32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Agenda |ə - ˈ</a:t>
            </a:r>
            <a:r>
              <a:rPr lang="en-US" sz="3200" dirty="0" err="1" smtClean="0">
                <a:effectLst/>
                <a:latin typeface="Times New Roman" panose="02020603050405020304" pitchFamily="18" charset="0"/>
                <a:ea typeface="Calibri"/>
                <a:cs typeface="Times New Roman" panose="02020603050405020304" pitchFamily="18" charset="0"/>
              </a:rPr>
              <a:t>dʒɛnd</a:t>
            </a:r>
            <a:r>
              <a:rPr lang="en-US" sz="3200" dirty="0" smtClean="0">
                <a:effectLst/>
                <a:latin typeface="Times New Roman" panose="02020603050405020304" pitchFamily="18" charset="0"/>
                <a:ea typeface="Calibri"/>
                <a:cs typeface="Times New Roman" panose="02020603050405020304" pitchFamily="18" charset="0"/>
              </a:rPr>
              <a:t> - ə|</a:t>
            </a:r>
            <a:endParaRPr lang="ru-RU" sz="32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If they are both unstressed, it goes with the leftward one:</a:t>
            </a:r>
            <a:endParaRPr lang="ru-RU" sz="32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Cinema |ˈ</a:t>
            </a:r>
            <a:r>
              <a:rPr lang="en-US" sz="3200" dirty="0" err="1" smtClean="0">
                <a:effectLst/>
                <a:latin typeface="Times New Roman" panose="02020603050405020304" pitchFamily="18" charset="0"/>
                <a:ea typeface="Calibri"/>
                <a:cs typeface="Times New Roman" panose="02020603050405020304" pitchFamily="18" charset="0"/>
              </a:rPr>
              <a:t>sɪn</a:t>
            </a:r>
            <a:r>
              <a:rPr lang="en-US" sz="3200" dirty="0" smtClean="0">
                <a:effectLst/>
                <a:latin typeface="Times New Roman" panose="02020603050405020304" pitchFamily="18" charset="0"/>
                <a:ea typeface="Calibri"/>
                <a:cs typeface="Times New Roman" panose="02020603050405020304" pitchFamily="18" charset="0"/>
              </a:rPr>
              <a:t> - </a:t>
            </a:r>
            <a:r>
              <a:rPr lang="en-US" sz="3200" dirty="0" err="1" smtClean="0">
                <a:effectLst/>
                <a:latin typeface="Times New Roman" panose="02020603050405020304" pitchFamily="18" charset="0"/>
                <a:ea typeface="Calibri"/>
                <a:cs typeface="Times New Roman" panose="02020603050405020304" pitchFamily="18" charset="0"/>
              </a:rPr>
              <a:t>ɪm</a:t>
            </a:r>
            <a:r>
              <a:rPr lang="en-US" sz="3200" dirty="0" smtClean="0">
                <a:effectLst/>
                <a:latin typeface="Times New Roman" panose="02020603050405020304" pitchFamily="18" charset="0"/>
                <a:ea typeface="Calibri"/>
                <a:cs typeface="Times New Roman" panose="02020603050405020304" pitchFamily="18" charset="0"/>
              </a:rPr>
              <a:t> - ə|</a:t>
            </a:r>
            <a:endParaRPr lang="ru-RU" sz="32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Delicious |</a:t>
            </a:r>
            <a:r>
              <a:rPr lang="en-US" sz="3200" dirty="0" err="1" smtClean="0">
                <a:effectLst/>
                <a:latin typeface="Times New Roman" panose="02020603050405020304" pitchFamily="18" charset="0"/>
                <a:ea typeface="Calibri"/>
                <a:cs typeface="Times New Roman" panose="02020603050405020304" pitchFamily="18" charset="0"/>
              </a:rPr>
              <a:t>dɪ</a:t>
            </a:r>
            <a:r>
              <a:rPr lang="en-US" sz="3200" dirty="0" smtClean="0">
                <a:effectLst/>
                <a:latin typeface="Times New Roman" panose="02020603050405020304" pitchFamily="18" charset="0"/>
                <a:ea typeface="Calibri"/>
                <a:cs typeface="Times New Roman" panose="02020603050405020304" pitchFamily="18" charset="0"/>
              </a:rPr>
              <a:t> - ˈ</a:t>
            </a:r>
            <a:r>
              <a:rPr lang="en-US" sz="3200" dirty="0" err="1" smtClean="0">
                <a:effectLst/>
                <a:latin typeface="Times New Roman" panose="02020603050405020304" pitchFamily="18" charset="0"/>
                <a:ea typeface="Calibri"/>
                <a:cs typeface="Times New Roman" panose="02020603050405020304" pitchFamily="18" charset="0"/>
              </a:rPr>
              <a:t>lɪʃ</a:t>
            </a:r>
            <a:r>
              <a:rPr lang="en-US" sz="3200" dirty="0" smtClean="0">
                <a:effectLst/>
                <a:latin typeface="Times New Roman" panose="02020603050405020304" pitchFamily="18" charset="0"/>
                <a:ea typeface="Calibri"/>
                <a:cs typeface="Times New Roman" panose="02020603050405020304" pitchFamily="18" charset="0"/>
              </a:rPr>
              <a:t> - </a:t>
            </a:r>
            <a:r>
              <a:rPr lang="en-US" sz="3200" dirty="0" err="1" smtClean="0">
                <a:effectLst/>
                <a:latin typeface="Times New Roman" panose="02020603050405020304" pitchFamily="18" charset="0"/>
                <a:ea typeface="Calibri"/>
                <a:cs typeface="Times New Roman" panose="02020603050405020304" pitchFamily="18" charset="0"/>
              </a:rPr>
              <a:t>əs</a:t>
            </a:r>
            <a:r>
              <a:rPr lang="en-US" sz="3200" dirty="0" smtClean="0">
                <a:effectLst/>
                <a:latin typeface="Times New Roman" panose="02020603050405020304" pitchFamily="18" charset="0"/>
                <a:ea typeface="Calibri"/>
                <a:cs typeface="Times New Roman" panose="02020603050405020304" pitchFamily="18" charset="0"/>
              </a:rPr>
              <a:t>|</a:t>
            </a:r>
            <a:endParaRPr lang="ru-RU" sz="32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Deliberate |</a:t>
            </a:r>
            <a:r>
              <a:rPr lang="en-US" sz="3200" dirty="0" err="1" smtClean="0">
                <a:effectLst/>
                <a:latin typeface="Times New Roman" panose="02020603050405020304" pitchFamily="18" charset="0"/>
                <a:ea typeface="Calibri"/>
                <a:cs typeface="Times New Roman" panose="02020603050405020304" pitchFamily="18" charset="0"/>
              </a:rPr>
              <a:t>dɪ</a:t>
            </a:r>
            <a:r>
              <a:rPr lang="en-US" sz="3200" dirty="0" smtClean="0">
                <a:effectLst/>
                <a:latin typeface="Times New Roman" panose="02020603050405020304" pitchFamily="18" charset="0"/>
                <a:ea typeface="Calibri"/>
                <a:cs typeface="Times New Roman" panose="02020603050405020304" pitchFamily="18" charset="0"/>
              </a:rPr>
              <a:t> - ˈ</a:t>
            </a:r>
            <a:r>
              <a:rPr lang="en-US" sz="3200" dirty="0" err="1" smtClean="0">
                <a:effectLst/>
                <a:latin typeface="Times New Roman" panose="02020603050405020304" pitchFamily="18" charset="0"/>
                <a:ea typeface="Calibri"/>
                <a:cs typeface="Times New Roman" panose="02020603050405020304" pitchFamily="18" charset="0"/>
              </a:rPr>
              <a:t>lɪb</a:t>
            </a:r>
            <a:r>
              <a:rPr lang="en-US" sz="3200" dirty="0" smtClean="0">
                <a:effectLst/>
                <a:latin typeface="Times New Roman" panose="02020603050405020304" pitchFamily="18" charset="0"/>
                <a:ea typeface="Calibri"/>
                <a:cs typeface="Times New Roman" panose="02020603050405020304" pitchFamily="18" charset="0"/>
              </a:rPr>
              <a:t> - </a:t>
            </a:r>
            <a:r>
              <a:rPr lang="en-US" sz="3200" dirty="0" err="1" smtClean="0">
                <a:effectLst/>
                <a:latin typeface="Times New Roman" panose="02020603050405020304" pitchFamily="18" charset="0"/>
                <a:ea typeface="Calibri"/>
                <a:cs typeface="Times New Roman" panose="02020603050405020304" pitchFamily="18" charset="0"/>
              </a:rPr>
              <a:t>ər</a:t>
            </a:r>
            <a:r>
              <a:rPr lang="en-US" sz="3200" dirty="0" smtClean="0">
                <a:effectLst/>
                <a:latin typeface="Times New Roman" panose="02020603050405020304" pitchFamily="18" charset="0"/>
                <a:ea typeface="Calibri"/>
                <a:cs typeface="Times New Roman" panose="02020603050405020304" pitchFamily="18" charset="0"/>
              </a:rPr>
              <a:t> - </a:t>
            </a:r>
            <a:r>
              <a:rPr lang="en-US" sz="3200" dirty="0" err="1" smtClean="0">
                <a:effectLst/>
                <a:latin typeface="Times New Roman" panose="02020603050405020304" pitchFamily="18" charset="0"/>
                <a:ea typeface="Calibri"/>
                <a:cs typeface="Times New Roman" panose="02020603050405020304" pitchFamily="18" charset="0"/>
              </a:rPr>
              <a:t>ət</a:t>
            </a:r>
            <a:r>
              <a:rPr lang="en-US" sz="3200" dirty="0" smtClean="0">
                <a:effectLst/>
                <a:latin typeface="Times New Roman" panose="02020603050405020304" pitchFamily="18" charset="0"/>
                <a:ea typeface="Calibri"/>
                <a:cs typeface="Times New Roman" panose="02020603050405020304" pitchFamily="18" charset="0"/>
              </a:rPr>
              <a:t>|</a:t>
            </a:r>
            <a:endParaRPr lang="ru-RU" sz="32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6495439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515895"/>
            <a:ext cx="8640960" cy="6038576"/>
          </a:xfrm>
          <a:prstGeom prst="rect">
            <a:avLst/>
          </a:prstGeom>
        </p:spPr>
        <p:txBody>
          <a:bodyPr wrap="square">
            <a:spAutoFit/>
          </a:bodyPr>
          <a:lstStyle/>
          <a:p>
            <a:pPr algn="just">
              <a:lnSpc>
                <a:spcPct val="115000"/>
              </a:lnSpc>
              <a:spcAft>
                <a:spcPts val="0"/>
              </a:spcAft>
            </a:pPr>
            <a:r>
              <a:rPr lang="en-US" sz="2400" b="1" i="1" u="sng" dirty="0" smtClean="0">
                <a:effectLst/>
                <a:latin typeface="Times New Roman"/>
                <a:ea typeface="Calibri"/>
                <a:cs typeface="Times New Roman"/>
              </a:rPr>
              <a:t>1. The syllable as a minimal pronounceable unit.</a:t>
            </a:r>
            <a:endParaRPr lang="ru-RU" sz="2400" dirty="0">
              <a:ea typeface="Calibri"/>
              <a:cs typeface="Times New Roman"/>
            </a:endParaRPr>
          </a:p>
          <a:p>
            <a:pPr algn="just">
              <a:lnSpc>
                <a:spcPct val="115000"/>
              </a:lnSpc>
              <a:spcAft>
                <a:spcPts val="0"/>
              </a:spcAft>
            </a:pPr>
            <a:r>
              <a:rPr lang="en-US" sz="2400" b="1" dirty="0" smtClean="0">
                <a:latin typeface="Times New Roman" panose="02020603050405020304" pitchFamily="18" charset="0"/>
                <a:ea typeface="Calibri"/>
                <a:cs typeface="Times New Roman" panose="02020603050405020304" pitchFamily="18" charset="0"/>
              </a:rPr>
              <a:t>T</a:t>
            </a:r>
            <a:r>
              <a:rPr lang="en-US" sz="2400" b="1" dirty="0" smtClean="0">
                <a:effectLst/>
                <a:latin typeface="Times New Roman" panose="02020603050405020304" pitchFamily="18" charset="0"/>
                <a:ea typeface="Calibri"/>
                <a:cs typeface="Times New Roman" panose="02020603050405020304" pitchFamily="18" charset="0"/>
              </a:rPr>
              <a:t>he syllable as the smallest pronounceable unit with a certain linguistic function which refers to the structure of a particular language</a:t>
            </a:r>
            <a:r>
              <a:rPr lang="en-US" sz="2400" dirty="0" smtClean="0">
                <a:effectLst/>
                <a:latin typeface="Times New Roman" panose="02020603050405020304" pitchFamily="18" charset="0"/>
                <a:ea typeface="Calibri"/>
                <a:cs typeface="Times New Roman" panose="02020603050405020304" pitchFamily="18" charset="0"/>
              </a:rPr>
              <a:t>. </a:t>
            </a: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definition of the syllable tends to single out </a:t>
            </a:r>
            <a:r>
              <a:rPr lang="en-US" sz="2400" b="1" dirty="0" smtClean="0">
                <a:effectLst/>
                <a:latin typeface="Times New Roman" panose="02020603050405020304" pitchFamily="18" charset="0"/>
                <a:ea typeface="Calibri"/>
                <a:cs typeface="Times New Roman" panose="02020603050405020304" pitchFamily="18" charset="0"/>
              </a:rPr>
              <a:t>the following features:</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a syllable is a chain of phonemes of varying length;</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a syllable is constructed on the basis of the contrast of its constituents, usually of vowel-consonant (VC) type;</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the nucleus of a syllable is a vowel, but there are languages in which this function is performed by a consonant;</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the presence of consonants in a syllable is optional;</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the distribution of phonemes in the syllable follows the rules of a particular language.</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4681544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0065" y="980728"/>
            <a:ext cx="8568952" cy="4512261"/>
          </a:xfrm>
          <a:prstGeom prst="rect">
            <a:avLst/>
          </a:prstGeom>
        </p:spPr>
        <p:txBody>
          <a:bodyPr wrap="square">
            <a:spAutoFit/>
          </a:bodyPr>
          <a:lstStyle/>
          <a:p>
            <a:pPr algn="just">
              <a:lnSpc>
                <a:spcPct val="115000"/>
              </a:lnSpc>
              <a:spcAft>
                <a:spcPts val="0"/>
              </a:spcAft>
            </a:pPr>
            <a:r>
              <a:rPr lang="en-US" sz="2800" b="1" dirty="0" smtClean="0">
                <a:effectLst/>
                <a:latin typeface="Times New Roman" panose="02020603050405020304" pitchFamily="18" charset="0"/>
                <a:ea typeface="Calibri"/>
                <a:cs typeface="Times New Roman" panose="02020603050405020304" pitchFamily="18" charset="0"/>
              </a:rPr>
              <a:t>3.</a:t>
            </a:r>
            <a:r>
              <a:rPr lang="en-US" sz="2800" dirty="0" smtClean="0">
                <a:effectLst/>
                <a:latin typeface="Times New Roman" panose="02020603050405020304" pitchFamily="18" charset="0"/>
                <a:ea typeface="Calibri"/>
                <a:cs typeface="Times New Roman" panose="02020603050405020304" pitchFamily="18" charset="0"/>
              </a:rPr>
              <a:t> The English diphthongs are </a:t>
            </a:r>
            <a:r>
              <a:rPr lang="en-US" sz="2800" dirty="0" err="1" smtClean="0">
                <a:effectLst/>
                <a:latin typeface="Times New Roman" panose="02020603050405020304" pitchFamily="18" charset="0"/>
                <a:ea typeface="Calibri"/>
                <a:cs typeface="Times New Roman" panose="02020603050405020304" pitchFamily="18" charset="0"/>
              </a:rPr>
              <a:t>unisyllabic</a:t>
            </a:r>
            <a:r>
              <a:rPr lang="en-US" sz="2800" dirty="0" smtClean="0">
                <a:effectLst/>
                <a:latin typeface="Times New Roman" panose="02020603050405020304" pitchFamily="18" charset="0"/>
                <a:ea typeface="Calibri"/>
                <a:cs typeface="Times New Roman" panose="02020603050405020304" pitchFamily="18" charset="0"/>
              </a:rPr>
              <a:t>, they make one vowel phoneme, while the </a:t>
            </a:r>
            <a:r>
              <a:rPr lang="en-US" sz="2800" dirty="0" err="1" smtClean="0">
                <a:effectLst/>
                <a:latin typeface="Times New Roman" panose="02020603050405020304" pitchFamily="18" charset="0"/>
                <a:ea typeface="Calibri"/>
                <a:cs typeface="Times New Roman" panose="02020603050405020304" pitchFamily="18" charset="0"/>
              </a:rPr>
              <a:t>triphthongs</a:t>
            </a:r>
            <a:r>
              <a:rPr lang="en-US" sz="2800" dirty="0" smtClean="0">
                <a:effectLst/>
                <a:latin typeface="Times New Roman" panose="02020603050405020304" pitchFamily="18" charset="0"/>
                <a:ea typeface="Calibri"/>
                <a:cs typeface="Times New Roman" panose="02020603050405020304" pitchFamily="18" charset="0"/>
              </a:rPr>
              <a:t> are disyllabic, because they consist of </a:t>
            </a:r>
            <a:r>
              <a:rPr lang="en-US" sz="2800" i="1" dirty="0" smtClean="0">
                <a:effectLst/>
                <a:latin typeface="Times New Roman" panose="02020603050405020304" pitchFamily="18" charset="0"/>
                <a:ea typeface="Calibri"/>
                <a:cs typeface="Times New Roman" panose="02020603050405020304" pitchFamily="18" charset="0"/>
              </a:rPr>
              <a:t>a diphthong + the neutral vowel/schwa</a:t>
            </a:r>
            <a:r>
              <a:rPr lang="en-US" sz="2800" dirty="0" smtClean="0">
                <a:effectLst/>
                <a:latin typeface="Times New Roman" panose="02020603050405020304" pitchFamily="18" charset="0"/>
                <a:ea typeface="Calibri"/>
                <a:cs typeface="Times New Roman" panose="02020603050405020304" pitchFamily="18" charset="0"/>
              </a:rPr>
              <a:t>:</a:t>
            </a:r>
            <a:endParaRPr lang="ru-RU" sz="28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Table |ˈ</a:t>
            </a:r>
            <a:r>
              <a:rPr lang="en-US" sz="2800" dirty="0" err="1" smtClean="0">
                <a:effectLst/>
                <a:latin typeface="Times New Roman" panose="02020603050405020304" pitchFamily="18" charset="0"/>
                <a:ea typeface="Calibri"/>
                <a:cs typeface="Times New Roman" panose="02020603050405020304" pitchFamily="18" charset="0"/>
              </a:rPr>
              <a:t>teɪ</a:t>
            </a:r>
            <a:r>
              <a:rPr lang="en-US" sz="2800" dirty="0" smtClean="0">
                <a:effectLst/>
                <a:latin typeface="Times New Roman" panose="02020603050405020304" pitchFamily="18" charset="0"/>
                <a:ea typeface="Calibri"/>
                <a:cs typeface="Times New Roman" panose="02020603050405020304" pitchFamily="18" charset="0"/>
              </a:rPr>
              <a:t> - </a:t>
            </a:r>
            <a:r>
              <a:rPr lang="en-US" sz="2800" dirty="0" err="1" smtClean="0">
                <a:effectLst/>
                <a:latin typeface="Times New Roman" panose="02020603050405020304" pitchFamily="18" charset="0"/>
                <a:ea typeface="Calibri"/>
                <a:cs typeface="Times New Roman" panose="02020603050405020304" pitchFamily="18" charset="0"/>
              </a:rPr>
              <a:t>bl</a:t>
            </a:r>
            <a:r>
              <a:rPr lang="en-US" sz="2800" dirty="0" smtClean="0">
                <a:effectLst/>
                <a:latin typeface="Times New Roman" panose="02020603050405020304" pitchFamily="18" charset="0"/>
                <a:ea typeface="Calibri"/>
                <a:cs typeface="Times New Roman" panose="02020603050405020304" pitchFamily="18" charset="0"/>
              </a:rPr>
              <a:t>|</a:t>
            </a:r>
            <a:endParaRPr lang="ru-RU" sz="28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Science |ˈ</a:t>
            </a:r>
            <a:r>
              <a:rPr lang="en-US" sz="2800" dirty="0" err="1" smtClean="0">
                <a:effectLst/>
                <a:latin typeface="Times New Roman" panose="02020603050405020304" pitchFamily="18" charset="0"/>
                <a:ea typeface="Calibri"/>
                <a:cs typeface="Times New Roman" panose="02020603050405020304" pitchFamily="18" charset="0"/>
              </a:rPr>
              <a:t>saɪ</a:t>
            </a:r>
            <a:r>
              <a:rPr lang="en-US" sz="2800" dirty="0" smtClean="0">
                <a:effectLst/>
                <a:latin typeface="Times New Roman" panose="02020603050405020304" pitchFamily="18" charset="0"/>
                <a:ea typeface="Calibri"/>
                <a:cs typeface="Times New Roman" panose="02020603050405020304" pitchFamily="18" charset="0"/>
              </a:rPr>
              <a:t> - </a:t>
            </a:r>
            <a:r>
              <a:rPr lang="en-US" sz="2800" dirty="0" err="1" smtClean="0">
                <a:effectLst/>
                <a:latin typeface="Times New Roman" panose="02020603050405020304" pitchFamily="18" charset="0"/>
                <a:ea typeface="Calibri"/>
                <a:cs typeface="Times New Roman" panose="02020603050405020304" pitchFamily="18" charset="0"/>
              </a:rPr>
              <a:t>əns</a:t>
            </a:r>
            <a:r>
              <a:rPr lang="en-US" sz="2800" dirty="0" smtClean="0">
                <a:effectLst/>
                <a:latin typeface="Times New Roman" panose="02020603050405020304" pitchFamily="18" charset="0"/>
                <a:ea typeface="Calibri"/>
                <a:cs typeface="Times New Roman" panose="02020603050405020304" pitchFamily="18" charset="0"/>
              </a:rPr>
              <a:t>|</a:t>
            </a:r>
            <a:endParaRPr lang="ru-RU" sz="28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Flower |ˈ</a:t>
            </a:r>
            <a:r>
              <a:rPr lang="en-US" sz="2800" dirty="0" err="1" smtClean="0">
                <a:effectLst/>
                <a:latin typeface="Times New Roman" panose="02020603050405020304" pitchFamily="18" charset="0"/>
                <a:ea typeface="Calibri"/>
                <a:cs typeface="Times New Roman" panose="02020603050405020304" pitchFamily="18" charset="0"/>
              </a:rPr>
              <a:t>flaʊ</a:t>
            </a:r>
            <a:r>
              <a:rPr lang="en-US" sz="2800" dirty="0" smtClean="0">
                <a:effectLst/>
                <a:latin typeface="Times New Roman" panose="02020603050405020304" pitchFamily="18" charset="0"/>
                <a:ea typeface="Calibri"/>
                <a:cs typeface="Times New Roman" panose="02020603050405020304" pitchFamily="18" charset="0"/>
              </a:rPr>
              <a:t> - ə|</a:t>
            </a:r>
            <a:endParaRPr lang="ru-RU" sz="28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800" b="1" dirty="0" smtClean="0">
                <a:effectLst/>
                <a:latin typeface="Times New Roman" panose="02020603050405020304" pitchFamily="18" charset="0"/>
                <a:ea typeface="Calibri"/>
                <a:cs typeface="Times New Roman" panose="02020603050405020304" pitchFamily="18" charset="0"/>
              </a:rPr>
              <a:t>4.</a:t>
            </a:r>
            <a:r>
              <a:rPr lang="en-US" sz="2800" dirty="0" smtClean="0">
                <a:effectLst/>
                <a:latin typeface="Times New Roman" panose="02020603050405020304" pitchFamily="18" charset="0"/>
                <a:ea typeface="Calibri"/>
                <a:cs typeface="Times New Roman" panose="02020603050405020304" pitchFamily="18" charset="0"/>
              </a:rPr>
              <a:t> The English affricates [</a:t>
            </a:r>
            <a:r>
              <a:rPr lang="en-US" sz="2800" dirty="0" err="1" smtClean="0">
                <a:effectLst/>
                <a:latin typeface="Times New Roman" panose="02020603050405020304" pitchFamily="18" charset="0"/>
                <a:ea typeface="Calibri"/>
                <a:cs typeface="Times New Roman" panose="02020603050405020304" pitchFamily="18" charset="0"/>
              </a:rPr>
              <a:t>tʃ</a:t>
            </a:r>
            <a:r>
              <a:rPr lang="en-US" sz="2800" dirty="0" smtClean="0">
                <a:effectLst/>
                <a:latin typeface="Times New Roman" panose="02020603050405020304" pitchFamily="18" charset="0"/>
                <a:ea typeface="Calibri"/>
                <a:cs typeface="Times New Roman" panose="02020603050405020304" pitchFamily="18" charset="0"/>
              </a:rPr>
              <a:t>] and [</a:t>
            </a:r>
            <a:r>
              <a:rPr lang="en-US" sz="2800" dirty="0" err="1" smtClean="0">
                <a:effectLst/>
                <a:latin typeface="Times New Roman" panose="02020603050405020304" pitchFamily="18" charset="0"/>
                <a:ea typeface="Calibri"/>
                <a:cs typeface="Times New Roman" panose="02020603050405020304" pitchFamily="18" charset="0"/>
              </a:rPr>
              <a:t>dʒ</a:t>
            </a:r>
            <a:r>
              <a:rPr lang="en-US" sz="2800" dirty="0" smtClean="0">
                <a:effectLst/>
                <a:latin typeface="Times New Roman" panose="02020603050405020304" pitchFamily="18" charset="0"/>
                <a:ea typeface="Calibri"/>
                <a:cs typeface="Times New Roman" panose="02020603050405020304" pitchFamily="18" charset="0"/>
              </a:rPr>
              <a:t>] cannot be split:</a:t>
            </a:r>
            <a:endParaRPr lang="ru-RU" sz="28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Catching |ˈ</a:t>
            </a:r>
            <a:r>
              <a:rPr lang="en-US" sz="2800" dirty="0" err="1" smtClean="0">
                <a:effectLst/>
                <a:latin typeface="Times New Roman" panose="02020603050405020304" pitchFamily="18" charset="0"/>
                <a:ea typeface="Calibri"/>
                <a:cs typeface="Times New Roman" panose="02020603050405020304" pitchFamily="18" charset="0"/>
              </a:rPr>
              <a:t>kætʃ</a:t>
            </a:r>
            <a:r>
              <a:rPr lang="en-US" sz="2800" dirty="0" smtClean="0">
                <a:effectLst/>
                <a:latin typeface="Times New Roman" panose="02020603050405020304" pitchFamily="18" charset="0"/>
                <a:ea typeface="Calibri"/>
                <a:cs typeface="Times New Roman" panose="02020603050405020304" pitchFamily="18" charset="0"/>
              </a:rPr>
              <a:t> - </a:t>
            </a:r>
            <a:r>
              <a:rPr lang="en-US" sz="2800" dirty="0" err="1" smtClean="0">
                <a:effectLst/>
                <a:latin typeface="Times New Roman" panose="02020603050405020304" pitchFamily="18" charset="0"/>
                <a:ea typeface="Calibri"/>
                <a:cs typeface="Times New Roman" panose="02020603050405020304" pitchFamily="18" charset="0"/>
              </a:rPr>
              <a:t>ɪŋ</a:t>
            </a:r>
            <a:r>
              <a:rPr lang="en-US" sz="2800" dirty="0" smtClean="0">
                <a:effectLst/>
                <a:latin typeface="Times New Roman" panose="02020603050405020304" pitchFamily="18" charset="0"/>
                <a:ea typeface="Calibri"/>
                <a:cs typeface="Times New Roman" panose="02020603050405020304" pitchFamily="18" charset="0"/>
              </a:rPr>
              <a:t>|</a:t>
            </a: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4694384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60648"/>
            <a:ext cx="8856984" cy="5727017"/>
          </a:xfrm>
          <a:prstGeom prst="rect">
            <a:avLst/>
          </a:prstGeom>
        </p:spPr>
        <p:txBody>
          <a:bodyPr wrap="square">
            <a:spAutoFit/>
          </a:bodyPr>
          <a:lstStyle/>
          <a:p>
            <a:pPr algn="just">
              <a:lnSpc>
                <a:spcPct val="115000"/>
              </a:lnSpc>
              <a:spcAft>
                <a:spcPts val="0"/>
              </a:spcAft>
            </a:pPr>
            <a:r>
              <a:rPr lang="en-US" sz="2000" b="1" i="1" dirty="0" smtClean="0">
                <a:effectLst/>
                <a:latin typeface="Times New Roman" panose="02020603050405020304" pitchFamily="18" charset="0"/>
                <a:ea typeface="Calibri"/>
                <a:cs typeface="Times New Roman" panose="02020603050405020304" pitchFamily="18" charset="0"/>
              </a:rPr>
              <a:t>Syllable division in writing</a:t>
            </a:r>
            <a:r>
              <a:rPr lang="en-US" sz="2000" dirty="0" smtClean="0">
                <a:effectLst/>
                <a:latin typeface="Times New Roman" panose="02020603050405020304" pitchFamily="18" charset="0"/>
                <a:ea typeface="Calibri"/>
                <a:cs typeface="Times New Roman" panose="02020603050405020304" pitchFamily="18" charset="0"/>
              </a:rPr>
              <a:t> may follow the rules which have already been stated above. </a:t>
            </a:r>
            <a:r>
              <a:rPr lang="en-US" sz="2000" i="1" dirty="0" smtClean="0">
                <a:effectLst/>
                <a:latin typeface="Times New Roman" panose="02020603050405020304" pitchFamily="18" charset="0"/>
                <a:ea typeface="Calibri"/>
                <a:cs typeface="Times New Roman" panose="02020603050405020304" pitchFamily="18" charset="0"/>
              </a:rPr>
              <a:t>An orthographic syllable is a group of letters in spelling, called </a:t>
            </a:r>
            <a:r>
              <a:rPr lang="en-US" sz="2000" i="1" dirty="0" err="1" smtClean="0">
                <a:effectLst/>
                <a:latin typeface="Times New Roman" panose="02020603050405020304" pitchFamily="18" charset="0"/>
                <a:ea typeface="Calibri"/>
                <a:cs typeface="Times New Roman" panose="02020603050405020304" pitchFamily="18" charset="0"/>
              </a:rPr>
              <a:t>syllabographs</a:t>
            </a:r>
            <a:r>
              <a:rPr lang="en-US" sz="2000" i="1" dirty="0" smtClean="0">
                <a:effectLst/>
                <a:latin typeface="Times New Roman" panose="02020603050405020304" pitchFamily="18" charset="0"/>
                <a:ea typeface="Calibri"/>
                <a:cs typeface="Times New Roman" panose="02020603050405020304" pitchFamily="18" charset="0"/>
              </a:rPr>
              <a:t> (according to John Christopher Wells)</a:t>
            </a:r>
            <a:r>
              <a:rPr lang="en-US" sz="2000" dirty="0" smtClean="0">
                <a:effectLst/>
                <a:latin typeface="Times New Roman" panose="02020603050405020304" pitchFamily="18" charset="0"/>
                <a:ea typeface="Calibri"/>
                <a:cs typeface="Times New Roman" panose="02020603050405020304" pitchFamily="18" charset="0"/>
              </a:rPr>
              <a:t>. Then the division of the syllabic structure in orthography is made according to phonological principles (</a:t>
            </a:r>
            <a:r>
              <a:rPr lang="en-US" sz="2000" i="1" dirty="0" smtClean="0">
                <a:effectLst/>
                <a:latin typeface="Times New Roman" panose="02020603050405020304" pitchFamily="18" charset="0"/>
                <a:ea typeface="Calibri"/>
                <a:cs typeface="Times New Roman" panose="02020603050405020304" pitchFamily="18" charset="0"/>
              </a:rPr>
              <a:t>fa-mi-</a:t>
            </a:r>
            <a:r>
              <a:rPr lang="en-US" sz="2000" i="1" dirty="0" err="1" smtClean="0">
                <a:effectLst/>
                <a:latin typeface="Times New Roman" panose="02020603050405020304" pitchFamily="18" charset="0"/>
                <a:ea typeface="Calibri"/>
                <a:cs typeface="Times New Roman" panose="02020603050405020304" pitchFamily="18" charset="0"/>
              </a:rPr>
              <a:t>ly</a:t>
            </a:r>
            <a:r>
              <a:rPr lang="en-US" sz="2000" i="1" dirty="0" smtClean="0">
                <a:effectLst/>
                <a:latin typeface="Times New Roman" panose="02020603050405020304" pitchFamily="18" charset="0"/>
                <a:ea typeface="Calibri"/>
                <a:cs typeface="Times New Roman" panose="02020603050405020304" pitchFamily="18" charset="0"/>
              </a:rPr>
              <a:t>, re-</a:t>
            </a:r>
            <a:r>
              <a:rPr lang="en-US" sz="2000" i="1" dirty="0" err="1" smtClean="0">
                <a:effectLst/>
                <a:latin typeface="Times New Roman" panose="02020603050405020304" pitchFamily="18" charset="0"/>
                <a:ea typeface="Calibri"/>
                <a:cs typeface="Times New Roman" panose="02020603050405020304" pitchFamily="18" charset="0"/>
              </a:rPr>
              <a:t>gu</a:t>
            </a:r>
            <a:r>
              <a:rPr lang="en-US" sz="2000" i="1" dirty="0" smtClean="0">
                <a:effectLst/>
                <a:latin typeface="Times New Roman" panose="02020603050405020304" pitchFamily="18" charset="0"/>
                <a:ea typeface="Calibri"/>
                <a:cs typeface="Times New Roman" panose="02020603050405020304" pitchFamily="18" charset="0"/>
              </a:rPr>
              <a:t>-lar</a:t>
            </a:r>
            <a:r>
              <a:rPr lang="en-US" sz="2000" dirty="0" smtClean="0">
                <a:effectLst/>
                <a:latin typeface="Times New Roman" panose="02020603050405020304" pitchFamily="18" charset="0"/>
                <a:ea typeface="Calibri"/>
                <a:cs typeface="Times New Roman" panose="02020603050405020304" pitchFamily="18" charset="0"/>
              </a:rPr>
              <a:t>).</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Still such a division is not always possible. For example, in the words </a:t>
            </a:r>
            <a:r>
              <a:rPr lang="en-US" sz="2000" i="1" dirty="0" smtClean="0">
                <a:effectLst/>
                <a:latin typeface="Times New Roman" panose="02020603050405020304" pitchFamily="18" charset="0"/>
                <a:ea typeface="Calibri"/>
                <a:cs typeface="Times New Roman" panose="02020603050405020304" pitchFamily="18" charset="0"/>
              </a:rPr>
              <a:t>body</a:t>
            </a:r>
            <a:r>
              <a:rPr lang="en-US" sz="2000" dirty="0" smtClean="0">
                <a:effectLst/>
                <a:latin typeface="Times New Roman" panose="02020603050405020304" pitchFamily="18" charset="0"/>
                <a:ea typeface="Calibri"/>
                <a:cs typeface="Times New Roman" panose="02020603050405020304" pitchFamily="18" charset="0"/>
              </a:rPr>
              <a:t> [ˈ</a:t>
            </a:r>
            <a:r>
              <a:rPr lang="en-US" sz="2000" dirty="0" err="1" smtClean="0">
                <a:effectLst/>
                <a:latin typeface="Times New Roman" panose="02020603050405020304" pitchFamily="18" charset="0"/>
                <a:ea typeface="Calibri"/>
                <a:cs typeface="Times New Roman" panose="02020603050405020304" pitchFamily="18" charset="0"/>
              </a:rPr>
              <a:t>bɒd</a:t>
            </a:r>
            <a:r>
              <a:rPr lang="en-US" sz="2000" dirty="0" smtClean="0">
                <a:effectLst/>
                <a:latin typeface="Times New Roman" panose="02020603050405020304" pitchFamily="18" charset="0"/>
                <a:ea typeface="Calibri"/>
                <a:cs typeface="Times New Roman" panose="02020603050405020304" pitchFamily="18" charset="0"/>
              </a:rPr>
              <a:t> - </a:t>
            </a:r>
            <a:r>
              <a:rPr lang="en-US" sz="2000" dirty="0" err="1" smtClean="0">
                <a:effectLst/>
                <a:latin typeface="Times New Roman" panose="02020603050405020304" pitchFamily="18" charset="0"/>
                <a:ea typeface="Calibri"/>
                <a:cs typeface="Times New Roman" panose="02020603050405020304" pitchFamily="18" charset="0"/>
              </a:rPr>
              <a:t>i</a:t>
            </a:r>
            <a:r>
              <a:rPr lang="en-US" sz="2000" dirty="0" smtClean="0">
                <a:effectLst/>
                <a:latin typeface="Times New Roman" panose="02020603050405020304" pitchFamily="18" charset="0"/>
                <a:ea typeface="Calibri"/>
                <a:cs typeface="Times New Roman" panose="02020603050405020304" pitchFamily="18" charset="0"/>
              </a:rPr>
              <a:t>], </a:t>
            </a:r>
            <a:r>
              <a:rPr lang="en-US" sz="2000" i="1" dirty="0" smtClean="0">
                <a:effectLst/>
                <a:latin typeface="Times New Roman" panose="02020603050405020304" pitchFamily="18" charset="0"/>
                <a:ea typeface="Calibri"/>
                <a:cs typeface="Times New Roman" panose="02020603050405020304" pitchFamily="18" charset="0"/>
              </a:rPr>
              <a:t>money</a:t>
            </a:r>
            <a:r>
              <a:rPr lang="en-US" sz="2000" dirty="0" smtClean="0">
                <a:effectLst/>
                <a:latin typeface="Times New Roman" panose="02020603050405020304" pitchFamily="18" charset="0"/>
                <a:ea typeface="Calibri"/>
                <a:cs typeface="Times New Roman" panose="02020603050405020304" pitchFamily="18" charset="0"/>
              </a:rPr>
              <a:t> [ˈ</a:t>
            </a:r>
            <a:r>
              <a:rPr lang="en-US" sz="2000" dirty="0" err="1" smtClean="0">
                <a:effectLst/>
                <a:latin typeface="Times New Roman" panose="02020603050405020304" pitchFamily="18" charset="0"/>
                <a:ea typeface="Calibri"/>
                <a:cs typeface="Times New Roman" panose="02020603050405020304" pitchFamily="18" charset="0"/>
              </a:rPr>
              <a:t>mʌn</a:t>
            </a:r>
            <a:r>
              <a:rPr lang="en-US" sz="2000" dirty="0" smtClean="0">
                <a:effectLst/>
                <a:latin typeface="Times New Roman" panose="02020603050405020304" pitchFamily="18" charset="0"/>
                <a:ea typeface="Calibri"/>
                <a:cs typeface="Times New Roman" panose="02020603050405020304" pitchFamily="18" charset="0"/>
              </a:rPr>
              <a:t> - </a:t>
            </a:r>
            <a:r>
              <a:rPr lang="en-US" sz="2000" dirty="0" err="1" smtClean="0">
                <a:effectLst/>
                <a:latin typeface="Times New Roman" panose="02020603050405020304" pitchFamily="18" charset="0"/>
                <a:ea typeface="Calibri"/>
                <a:cs typeface="Times New Roman" panose="02020603050405020304" pitchFamily="18" charset="0"/>
              </a:rPr>
              <a:t>i</a:t>
            </a:r>
            <a:r>
              <a:rPr lang="en-US" sz="2000" dirty="0" smtClean="0">
                <a:effectLst/>
                <a:latin typeface="Times New Roman" panose="02020603050405020304" pitchFamily="18" charset="0"/>
                <a:ea typeface="Calibri"/>
                <a:cs typeface="Times New Roman" panose="02020603050405020304" pitchFamily="18" charset="0"/>
              </a:rPr>
              <a:t>], the consonant letter representing the point of syllable division should be added to the next vowel letter in order to escape notation gaps: </a:t>
            </a:r>
            <a:r>
              <a:rPr lang="en-US" sz="2000" i="1" dirty="0" err="1" smtClean="0">
                <a:effectLst/>
                <a:latin typeface="Times New Roman" panose="02020603050405020304" pitchFamily="18" charset="0"/>
                <a:ea typeface="Calibri"/>
                <a:cs typeface="Times New Roman" panose="02020603050405020304" pitchFamily="18" charset="0"/>
              </a:rPr>
              <a:t>bo-dy</a:t>
            </a:r>
            <a:r>
              <a:rPr lang="en-US" sz="2000" i="1" dirty="0" smtClean="0">
                <a:effectLst/>
                <a:latin typeface="Times New Roman" panose="02020603050405020304" pitchFamily="18" charset="0"/>
                <a:ea typeface="Calibri"/>
                <a:cs typeface="Times New Roman" panose="02020603050405020304" pitchFamily="18" charset="0"/>
              </a:rPr>
              <a:t>, </a:t>
            </a:r>
            <a:r>
              <a:rPr lang="en-US" sz="2000" i="1" dirty="0" err="1" smtClean="0">
                <a:effectLst/>
                <a:latin typeface="Times New Roman" panose="02020603050405020304" pitchFamily="18" charset="0"/>
                <a:ea typeface="Calibri"/>
                <a:cs typeface="Times New Roman" panose="02020603050405020304" pitchFamily="18" charset="0"/>
              </a:rPr>
              <a:t>mo-ney</a:t>
            </a:r>
            <a:r>
              <a:rPr lang="en-US" sz="2000" dirty="0" smtClean="0">
                <a:effectLst/>
                <a:latin typeface="Times New Roman" panose="02020603050405020304" pitchFamily="18" charset="0"/>
                <a:ea typeface="Calibri"/>
                <a:cs typeface="Times New Roman" panose="02020603050405020304" pitchFamily="18" charset="0"/>
              </a:rPr>
              <a:t>.</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Syllable division in writing may be also based on the morphological principle. In this case </a:t>
            </a:r>
            <a:r>
              <a:rPr lang="en-US" sz="2000" dirty="0" err="1" smtClean="0">
                <a:effectLst/>
                <a:latin typeface="Times New Roman" panose="02020603050405020304" pitchFamily="18" charset="0"/>
                <a:ea typeface="Calibri"/>
                <a:cs typeface="Times New Roman" panose="02020603050405020304" pitchFamily="18" charset="0"/>
              </a:rPr>
              <a:t>prefixal</a:t>
            </a:r>
            <a:r>
              <a:rPr lang="en-US" sz="2000" dirty="0" smtClean="0">
                <a:effectLst/>
                <a:latin typeface="Times New Roman" panose="02020603050405020304" pitchFamily="18" charset="0"/>
                <a:ea typeface="Calibri"/>
                <a:cs typeface="Times New Roman" panose="02020603050405020304" pitchFamily="18" charset="0"/>
              </a:rPr>
              <a:t> and </a:t>
            </a:r>
            <a:r>
              <a:rPr lang="en-US" sz="2000" dirty="0" err="1" smtClean="0">
                <a:effectLst/>
                <a:latin typeface="Times New Roman" panose="02020603050405020304" pitchFamily="18" charset="0"/>
                <a:ea typeface="Calibri"/>
                <a:cs typeface="Times New Roman" panose="02020603050405020304" pitchFamily="18" charset="0"/>
              </a:rPr>
              <a:t>suffixal</a:t>
            </a:r>
            <a:r>
              <a:rPr lang="en-US" sz="2000" dirty="0" smtClean="0">
                <a:effectLst/>
                <a:latin typeface="Times New Roman" panose="02020603050405020304" pitchFamily="18" charset="0"/>
                <a:ea typeface="Calibri"/>
                <a:cs typeface="Times New Roman" panose="02020603050405020304" pitchFamily="18" charset="0"/>
              </a:rPr>
              <a:t> morphemes are divided from the root one (</a:t>
            </a:r>
            <a:r>
              <a:rPr lang="en-US" sz="2000" i="1" dirty="0" err="1" smtClean="0">
                <a:effectLst/>
                <a:latin typeface="Times New Roman" panose="02020603050405020304" pitchFamily="18" charset="0"/>
                <a:ea typeface="Calibri"/>
                <a:cs typeface="Times New Roman" panose="02020603050405020304" pitchFamily="18" charset="0"/>
              </a:rPr>
              <a:t>ir-regul-ar</a:t>
            </a:r>
            <a:r>
              <a:rPr lang="en-US" sz="2000" dirty="0" smtClean="0">
                <a:effectLst/>
                <a:latin typeface="Times New Roman" panose="02020603050405020304" pitchFamily="18" charset="0"/>
                <a:ea typeface="Calibri"/>
                <a:cs typeface="Times New Roman" panose="02020603050405020304" pitchFamily="18" charset="0"/>
              </a:rPr>
              <a:t>), no matter whether they belong to the same phonetic syllable or not.</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Graphic representation of syllables in orthography is relevant for language learning only when it is necessary to carry some of the letters over to the next line. This process is usually called syllable separation. Special attention is necessary in order to exercise it correctly. </a:t>
            </a:r>
            <a:endParaRPr lang="ru-RU" sz="20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1629377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6603" y="620688"/>
            <a:ext cx="8280920" cy="6004529"/>
          </a:xfrm>
          <a:prstGeom prst="rect">
            <a:avLst/>
          </a:prstGeom>
        </p:spPr>
        <p:txBody>
          <a:bodyPr wrap="square">
            <a:spAutoFit/>
          </a:bodyPr>
          <a:lstStyle/>
          <a:p>
            <a:pPr algn="just">
              <a:lnSpc>
                <a:spcPct val="115000"/>
              </a:lnSpc>
              <a:spcAft>
                <a:spcPts val="0"/>
              </a:spcAft>
            </a:pPr>
            <a:r>
              <a:rPr lang="en-US" sz="2400" b="1" i="1" dirty="0" smtClean="0">
                <a:effectLst/>
                <a:latin typeface="Times New Roman" panose="02020603050405020304" pitchFamily="18" charset="0"/>
                <a:ea typeface="Calibri"/>
                <a:cs typeface="Times New Roman" panose="02020603050405020304" pitchFamily="18" charset="0"/>
              </a:rPr>
              <a:t>There are the following rules of syllable division in writing:</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a word can be separated only if it consists of more than 5 letters and contains more than one syllable;</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the number of separated letters should be more than one;</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the parts of a word subjected to separation are derivational </a:t>
            </a:r>
            <a:r>
              <a:rPr lang="en-US" sz="2400" dirty="0" err="1" smtClean="0">
                <a:effectLst/>
                <a:latin typeface="Times New Roman" panose="02020603050405020304" pitchFamily="18" charset="0"/>
                <a:ea typeface="Calibri"/>
                <a:cs typeface="Times New Roman" panose="02020603050405020304" pitchFamily="18" charset="0"/>
              </a:rPr>
              <a:t>morhemes</a:t>
            </a:r>
            <a:r>
              <a:rPr lang="en-US" sz="2400" dirty="0" smtClean="0">
                <a:effectLst/>
                <a:latin typeface="Times New Roman" panose="02020603050405020304" pitchFamily="18" charset="0"/>
                <a:ea typeface="Calibri"/>
                <a:cs typeface="Times New Roman" panose="02020603050405020304" pitchFamily="18" charset="0"/>
              </a:rPr>
              <a:t> used in word-building, but not </a:t>
            </a:r>
            <a:r>
              <a:rPr lang="en-US" sz="2400" dirty="0" err="1" smtClean="0">
                <a:effectLst/>
                <a:latin typeface="Times New Roman" panose="02020603050405020304" pitchFamily="18" charset="0"/>
                <a:ea typeface="Calibri"/>
                <a:cs typeface="Times New Roman" panose="02020603050405020304" pitchFamily="18" charset="0"/>
              </a:rPr>
              <a:t>inflexional</a:t>
            </a:r>
            <a:r>
              <a:rPr lang="en-US" sz="2400" dirty="0" smtClean="0">
                <a:effectLst/>
                <a:latin typeface="Times New Roman" panose="02020603050405020304" pitchFamily="18" charset="0"/>
                <a:ea typeface="Calibri"/>
                <a:cs typeface="Times New Roman" panose="02020603050405020304" pitchFamily="18" charset="0"/>
              </a:rPr>
              <a:t> ones used in word-changing (</a:t>
            </a:r>
            <a:r>
              <a:rPr lang="en-US" sz="2400" i="1" dirty="0" smtClean="0">
                <a:effectLst/>
                <a:latin typeface="Times New Roman" panose="02020603050405020304" pitchFamily="18" charset="0"/>
                <a:ea typeface="Calibri"/>
                <a:cs typeface="Times New Roman" panose="02020603050405020304" pitchFamily="18" charset="0"/>
              </a:rPr>
              <a:t>be-come, friend-ship, commit-</a:t>
            </a:r>
            <a:r>
              <a:rPr lang="en-US" sz="2400" i="1" dirty="0" err="1" smtClean="0">
                <a:effectLst/>
                <a:latin typeface="Times New Roman" panose="02020603050405020304" pitchFamily="18" charset="0"/>
                <a:ea typeface="Calibri"/>
                <a:cs typeface="Times New Roman" panose="02020603050405020304" pitchFamily="18" charset="0"/>
              </a:rPr>
              <a:t>ment</a:t>
            </a:r>
            <a:r>
              <a:rPr lang="en-US" sz="2400" i="1" dirty="0" smtClean="0">
                <a:effectLst/>
                <a:latin typeface="Times New Roman" panose="02020603050405020304" pitchFamily="18" charset="0"/>
                <a:ea typeface="Calibri"/>
                <a:cs typeface="Times New Roman" panose="02020603050405020304" pitchFamily="18" charset="0"/>
              </a:rPr>
              <a:t>, sports-man, volley-ball</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the suffix </a:t>
            </a:r>
            <a:r>
              <a:rPr lang="en-US" sz="2400" i="1" dirty="0" smtClean="0">
                <a:effectLst/>
                <a:latin typeface="Times New Roman" panose="02020603050405020304" pitchFamily="18" charset="0"/>
                <a:ea typeface="Calibri"/>
                <a:cs typeface="Times New Roman" panose="02020603050405020304" pitchFamily="18" charset="0"/>
              </a:rPr>
              <a:t>-</a:t>
            </a:r>
            <a:r>
              <a:rPr lang="en-US" sz="2400" i="1" dirty="0" err="1" smtClean="0">
                <a:effectLst/>
                <a:latin typeface="Times New Roman" panose="02020603050405020304" pitchFamily="18" charset="0"/>
                <a:ea typeface="Calibri"/>
                <a:cs typeface="Times New Roman" panose="02020603050405020304" pitchFamily="18" charset="0"/>
              </a:rPr>
              <a:t>ing</a:t>
            </a:r>
            <a:r>
              <a:rPr lang="en-US" sz="2400" dirty="0" smtClean="0">
                <a:effectLst/>
                <a:latin typeface="Times New Roman" panose="02020603050405020304" pitchFamily="18" charset="0"/>
                <a:ea typeface="Calibri"/>
                <a:cs typeface="Times New Roman" panose="02020603050405020304" pitchFamily="18" charset="0"/>
              </a:rPr>
              <a:t> can be separated with the preceding consonant if there is a consonant cluster before it: </a:t>
            </a:r>
            <a:r>
              <a:rPr lang="en-US" sz="2400" i="1" dirty="0" smtClean="0">
                <a:effectLst/>
                <a:latin typeface="Times New Roman" panose="02020603050405020304" pitchFamily="18" charset="0"/>
                <a:ea typeface="Calibri"/>
                <a:cs typeface="Times New Roman" panose="02020603050405020304" pitchFamily="18" charset="0"/>
              </a:rPr>
              <a:t>hand-ling</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suffixes consisting of two syllables can’t be broken and should be separated as a whole: </a:t>
            </a:r>
            <a:r>
              <a:rPr lang="en-US" sz="2400" i="1" dirty="0" err="1" smtClean="0">
                <a:effectLst/>
                <a:latin typeface="Times New Roman" panose="02020603050405020304" pitchFamily="18" charset="0"/>
                <a:ea typeface="Calibri"/>
                <a:cs typeface="Times New Roman" panose="02020603050405020304" pitchFamily="18" charset="0"/>
              </a:rPr>
              <a:t>vulner</a:t>
            </a:r>
            <a:r>
              <a:rPr lang="en-US" sz="2400" i="1" dirty="0" smtClean="0">
                <a:effectLst/>
                <a:latin typeface="Times New Roman" panose="02020603050405020304" pitchFamily="18" charset="0"/>
                <a:ea typeface="Calibri"/>
                <a:cs typeface="Times New Roman" panose="02020603050405020304" pitchFamily="18" charset="0"/>
              </a:rPr>
              <a:t>-able</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suffixes consisting of two letters can’t be separated with the </a:t>
            </a:r>
            <a:r>
              <a:rPr lang="en-US" sz="2400" dirty="0" err="1" smtClean="0">
                <a:effectLst/>
                <a:latin typeface="Times New Roman" panose="02020603050405020304" pitchFamily="18" charset="0"/>
                <a:ea typeface="Calibri"/>
                <a:cs typeface="Times New Roman" panose="02020603050405020304" pitchFamily="18" charset="0"/>
              </a:rPr>
              <a:t>exeption</a:t>
            </a:r>
            <a:r>
              <a:rPr lang="en-US" sz="2400" dirty="0" smtClean="0">
                <a:effectLst/>
                <a:latin typeface="Times New Roman" panose="02020603050405020304" pitchFamily="18" charset="0"/>
                <a:ea typeface="Calibri"/>
                <a:cs typeface="Times New Roman" panose="02020603050405020304" pitchFamily="18" charset="0"/>
              </a:rPr>
              <a:t> of </a:t>
            </a:r>
            <a:r>
              <a:rPr lang="en-US" sz="2400" i="1" dirty="0" smtClean="0">
                <a:effectLst/>
                <a:latin typeface="Times New Roman" panose="02020603050405020304" pitchFamily="18" charset="0"/>
                <a:ea typeface="Calibri"/>
                <a:cs typeface="Times New Roman" panose="02020603050405020304" pitchFamily="18" charset="0"/>
              </a:rPr>
              <a:t>-</a:t>
            </a:r>
            <a:r>
              <a:rPr lang="en-US" sz="2400" i="1" dirty="0" err="1" smtClean="0">
                <a:effectLst/>
                <a:latin typeface="Times New Roman" panose="02020603050405020304" pitchFamily="18" charset="0"/>
                <a:ea typeface="Calibri"/>
                <a:cs typeface="Times New Roman" panose="02020603050405020304" pitchFamily="18" charset="0"/>
              </a:rPr>
              <a:t>ly</a:t>
            </a:r>
            <a:r>
              <a:rPr lang="en-US" sz="2400" dirty="0" smtClean="0">
                <a:effectLst/>
                <a:latin typeface="Times New Roman" panose="02020603050405020304" pitchFamily="18" charset="0"/>
                <a:ea typeface="Calibri"/>
                <a:cs typeface="Times New Roman" panose="02020603050405020304" pitchFamily="18" charset="0"/>
              </a:rPr>
              <a:t>: </a:t>
            </a:r>
            <a:r>
              <a:rPr lang="en-US" sz="2400" i="1" dirty="0" smtClean="0">
                <a:effectLst/>
                <a:latin typeface="Times New Roman" panose="02020603050405020304" pitchFamily="18" charset="0"/>
                <a:ea typeface="Calibri"/>
                <a:cs typeface="Times New Roman" panose="02020603050405020304" pitchFamily="18" charset="0"/>
              </a:rPr>
              <a:t>surprised, teacher, graphic</a:t>
            </a:r>
            <a:r>
              <a:rPr lang="en-US" sz="2400" dirty="0" smtClean="0">
                <a:effectLst/>
                <a:latin typeface="Times New Roman" panose="02020603050405020304" pitchFamily="18" charset="0"/>
                <a:ea typeface="Calibri"/>
                <a:cs typeface="Times New Roman" panose="02020603050405020304" pitchFamily="18" charset="0"/>
              </a:rPr>
              <a:t>, but: </a:t>
            </a:r>
            <a:r>
              <a:rPr lang="en-US" sz="2400" i="1" dirty="0" smtClean="0">
                <a:effectLst/>
                <a:latin typeface="Times New Roman" panose="02020603050405020304" pitchFamily="18" charset="0"/>
                <a:ea typeface="Calibri"/>
                <a:cs typeface="Times New Roman" panose="02020603050405020304" pitchFamily="18" charset="0"/>
              </a:rPr>
              <a:t>correct-</a:t>
            </a:r>
            <a:r>
              <a:rPr lang="en-US" sz="2400" i="1" dirty="0" err="1" smtClean="0">
                <a:effectLst/>
                <a:latin typeface="Times New Roman" panose="02020603050405020304" pitchFamily="18" charset="0"/>
                <a:ea typeface="Calibri"/>
                <a:cs typeface="Times New Roman" panose="02020603050405020304" pitchFamily="18" charset="0"/>
              </a:rPr>
              <a:t>ly</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172891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675169"/>
            <a:ext cx="8568952" cy="5579797"/>
          </a:xfrm>
          <a:prstGeom prst="rect">
            <a:avLst/>
          </a:prstGeom>
        </p:spPr>
        <p:txBody>
          <a:bodyPr wrap="square">
            <a:spAutoFit/>
          </a:bodyPr>
          <a:lstStyle/>
          <a:p>
            <a:pPr algn="just">
              <a:lnSpc>
                <a:spcPct val="115000"/>
              </a:lnSpc>
              <a:spcAft>
                <a:spcPts val="0"/>
              </a:spcAft>
            </a:pPr>
            <a:r>
              <a:rPr lang="en-US" sz="2400" b="1" i="1" u="sng" dirty="0" smtClean="0">
                <a:effectLst/>
                <a:latin typeface="Times New Roman"/>
                <a:ea typeface="Calibri"/>
                <a:cs typeface="Times New Roman"/>
              </a:rPr>
              <a:t>9</a:t>
            </a:r>
            <a:r>
              <a:rPr lang="en-US" sz="2400" b="1" i="1" u="sng" dirty="0" smtClean="0">
                <a:effectLst/>
                <a:latin typeface="Times New Roman" panose="02020603050405020304" pitchFamily="18" charset="0"/>
                <a:ea typeface="Calibri"/>
                <a:cs typeface="Times New Roman" panose="02020603050405020304" pitchFamily="18" charset="0"/>
              </a:rPr>
              <a:t>. The functions of the syllable.</a:t>
            </a:r>
            <a:endParaRPr lang="ru-RU" sz="2400" u="sng"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syllable is a phonological unit that performs the following closely connected functions: constitutive, distinctive and </a:t>
            </a:r>
            <a:r>
              <a:rPr lang="en-US" sz="2400" dirty="0" err="1" smtClean="0">
                <a:effectLst/>
                <a:latin typeface="Times New Roman" panose="02020603050405020304" pitchFamily="18" charset="0"/>
                <a:ea typeface="Calibri"/>
                <a:cs typeface="Times New Roman" panose="02020603050405020304" pitchFamily="18" charset="0"/>
              </a:rPr>
              <a:t>identificatory</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b="1" i="1" dirty="0" smtClean="0">
                <a:effectLst/>
                <a:latin typeface="Times New Roman" panose="02020603050405020304" pitchFamily="18" charset="0"/>
                <a:ea typeface="Calibri"/>
                <a:cs typeface="Times New Roman" panose="02020603050405020304" pitchFamily="18" charset="0"/>
              </a:rPr>
              <a:t>1. The constitutive function of the syllable</a:t>
            </a:r>
            <a:r>
              <a:rPr lang="en-US" sz="2400" dirty="0" smtClean="0">
                <a:effectLst/>
                <a:latin typeface="Times New Roman" panose="02020603050405020304" pitchFamily="18" charset="0"/>
                <a:ea typeface="Calibri"/>
                <a:cs typeface="Times New Roman" panose="02020603050405020304" pitchFamily="18" charset="0"/>
              </a:rPr>
              <a:t> lies in its ability to be a word or a part of it. It this respect the syllable exercises the connection of smaller and greater language units.</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On the one hand, it represents the correlation of the distinctive and acoustic features of phonemes. On the other hand, it realizes the prosodic characteristics of speech within the stress pattern of words, the rhythmic and intonation structures of utterances. Thus the syllable sums up specific minimal features of both segmental and </a:t>
            </a:r>
            <a:r>
              <a:rPr lang="en-US" sz="2400" dirty="0" err="1" smtClean="0">
                <a:effectLst/>
                <a:latin typeface="Times New Roman" panose="02020603050405020304" pitchFamily="18" charset="0"/>
                <a:ea typeface="Calibri"/>
                <a:cs typeface="Times New Roman" panose="02020603050405020304" pitchFamily="18" charset="0"/>
              </a:rPr>
              <a:t>suprasegmental</a:t>
            </a:r>
            <a:r>
              <a:rPr lang="en-US" sz="2400" dirty="0" smtClean="0">
                <a:effectLst/>
                <a:latin typeface="Times New Roman" panose="02020603050405020304" pitchFamily="18" charset="0"/>
                <a:ea typeface="Calibri"/>
                <a:cs typeface="Times New Roman" panose="02020603050405020304" pitchFamily="18" charset="0"/>
              </a:rPr>
              <a:t> levels.</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42309385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88640"/>
            <a:ext cx="8712968" cy="5755422"/>
          </a:xfrm>
          <a:prstGeom prst="rect">
            <a:avLst/>
          </a:prstGeom>
        </p:spPr>
        <p:txBody>
          <a:bodyPr wrap="square">
            <a:spAutoFit/>
          </a:bodyPr>
          <a:lstStyle/>
          <a:p>
            <a:pPr algn="just">
              <a:lnSpc>
                <a:spcPct val="115000"/>
              </a:lnSpc>
              <a:spcAft>
                <a:spcPts val="0"/>
              </a:spcAft>
            </a:pPr>
            <a:r>
              <a:rPr lang="en-US" sz="2000" b="1" i="1" dirty="0" smtClean="0">
                <a:effectLst/>
                <a:latin typeface="Times New Roman" panose="02020603050405020304" pitchFamily="18" charset="0"/>
                <a:ea typeface="Calibri"/>
                <a:cs typeface="Times New Roman" panose="02020603050405020304" pitchFamily="18" charset="0"/>
              </a:rPr>
              <a:t>2. The distinctive function of the syllable</a:t>
            </a:r>
            <a:r>
              <a:rPr lang="en-US" sz="2000" dirty="0" smtClean="0">
                <a:effectLst/>
                <a:latin typeface="Times New Roman" panose="02020603050405020304" pitchFamily="18" charset="0"/>
                <a:ea typeface="Calibri"/>
                <a:cs typeface="Times New Roman" panose="02020603050405020304" pitchFamily="18" charset="0"/>
              </a:rPr>
              <a:t> lies in its ability to differentiate words and word-forms taken separately or in combinations.</a:t>
            </a:r>
          </a:p>
          <a:p>
            <a:pPr algn="just">
              <a:lnSpc>
                <a:spcPct val="115000"/>
              </a:lnSpc>
              <a:spcAft>
                <a:spcPts val="0"/>
              </a:spcAft>
            </a:pP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This statement can be illustrated with the following distinctive oppositions: nitrate [</a:t>
            </a:r>
            <a:r>
              <a:rPr lang="en-US" sz="2000" dirty="0" err="1" smtClean="0">
                <a:effectLst/>
                <a:latin typeface="Times New Roman" panose="02020603050405020304" pitchFamily="18" charset="0"/>
                <a:ea typeface="Calibri"/>
                <a:cs typeface="Times New Roman" panose="02020603050405020304" pitchFamily="18" charset="0"/>
              </a:rPr>
              <a:t>naı</a:t>
            </a:r>
            <a:r>
              <a:rPr lang="en-US" sz="2000" dirty="0" smtClean="0">
                <a:effectLst/>
                <a:latin typeface="Times New Roman" panose="02020603050405020304" pitchFamily="18" charset="0"/>
                <a:ea typeface="Calibri"/>
                <a:cs typeface="Times New Roman" panose="02020603050405020304" pitchFamily="18" charset="0"/>
              </a:rPr>
              <a:t>-'</a:t>
            </a:r>
            <a:r>
              <a:rPr lang="en-US" sz="2000" dirty="0" err="1" smtClean="0">
                <a:effectLst/>
                <a:latin typeface="Times New Roman" panose="02020603050405020304" pitchFamily="18" charset="0"/>
                <a:ea typeface="Calibri"/>
                <a:cs typeface="Times New Roman" panose="02020603050405020304" pitchFamily="18" charset="0"/>
              </a:rPr>
              <a:t>treıt</a:t>
            </a:r>
            <a:r>
              <a:rPr lang="en-US" sz="2000" dirty="0" smtClean="0">
                <a:effectLst/>
                <a:latin typeface="Times New Roman" panose="02020603050405020304" pitchFamily="18" charset="0"/>
                <a:ea typeface="Calibri"/>
                <a:cs typeface="Times New Roman" panose="02020603050405020304" pitchFamily="18" charset="0"/>
              </a:rPr>
              <a:t>] vs. night-rate [</a:t>
            </a:r>
            <a:r>
              <a:rPr lang="en-US" sz="2000" dirty="0" err="1" smtClean="0">
                <a:effectLst/>
                <a:latin typeface="Times New Roman" panose="02020603050405020304" pitchFamily="18" charset="0"/>
                <a:ea typeface="Calibri"/>
                <a:cs typeface="Times New Roman" panose="02020603050405020304" pitchFamily="18" charset="0"/>
              </a:rPr>
              <a:t>naıt</a:t>
            </a:r>
            <a:r>
              <a:rPr lang="en-US" sz="2000" dirty="0" smtClean="0">
                <a:effectLst/>
                <a:latin typeface="Times New Roman" panose="02020603050405020304" pitchFamily="18" charset="0"/>
                <a:ea typeface="Calibri"/>
                <a:cs typeface="Times New Roman" panose="02020603050405020304" pitchFamily="18" charset="0"/>
              </a:rPr>
              <a:t>-'</a:t>
            </a:r>
            <a:r>
              <a:rPr lang="en-US" sz="2000" dirty="0" err="1" smtClean="0">
                <a:effectLst/>
                <a:latin typeface="Times New Roman" panose="02020603050405020304" pitchFamily="18" charset="0"/>
                <a:ea typeface="Calibri"/>
                <a:cs typeface="Times New Roman" panose="02020603050405020304" pitchFamily="18" charset="0"/>
              </a:rPr>
              <a:t>reıt</a:t>
            </a:r>
            <a:r>
              <a:rPr lang="en-US" sz="2000" dirty="0" smtClean="0">
                <a:effectLst/>
                <a:latin typeface="Times New Roman" panose="02020603050405020304" pitchFamily="18" charset="0"/>
                <a:ea typeface="Calibri"/>
                <a:cs typeface="Times New Roman" panose="02020603050405020304" pitchFamily="18" charset="0"/>
              </a:rPr>
              <a:t>]; lightening ['</a:t>
            </a:r>
            <a:r>
              <a:rPr lang="en-US" sz="2000" dirty="0" err="1" smtClean="0">
                <a:effectLst/>
                <a:latin typeface="Times New Roman" panose="02020603050405020304" pitchFamily="18" charset="0"/>
                <a:ea typeface="Calibri"/>
                <a:cs typeface="Times New Roman" panose="02020603050405020304" pitchFamily="18" charset="0"/>
              </a:rPr>
              <a:t>laı-tn-ıŋ</a:t>
            </a:r>
            <a:r>
              <a:rPr lang="en-US" sz="2000" dirty="0" smtClean="0">
                <a:effectLst/>
                <a:latin typeface="Times New Roman" panose="02020603050405020304" pitchFamily="18" charset="0"/>
                <a:ea typeface="Calibri"/>
                <a:cs typeface="Times New Roman" panose="02020603050405020304" pitchFamily="18" charset="0"/>
              </a:rPr>
              <a:t>] vs. lightning ['</a:t>
            </a:r>
            <a:r>
              <a:rPr lang="en-US" sz="2000" dirty="0" err="1" smtClean="0">
                <a:effectLst/>
                <a:latin typeface="Times New Roman" panose="02020603050405020304" pitchFamily="18" charset="0"/>
                <a:ea typeface="Calibri"/>
                <a:cs typeface="Times New Roman" panose="02020603050405020304" pitchFamily="18" charset="0"/>
              </a:rPr>
              <a:t>laıt-nıŋ</a:t>
            </a:r>
            <a:r>
              <a:rPr lang="en-US" sz="2000" dirty="0" smtClean="0">
                <a:effectLst/>
                <a:latin typeface="Times New Roman" panose="02020603050405020304" pitchFamily="18" charset="0"/>
                <a:ea typeface="Calibri"/>
                <a:cs typeface="Times New Roman" panose="02020603050405020304" pitchFamily="18" charset="0"/>
              </a:rPr>
              <a:t>]. In these minimal pairs syllable division changes the allophonic contents of words and thus helps to distinguish between them. </a:t>
            </a:r>
          </a:p>
          <a:p>
            <a:pPr algn="just">
              <a:lnSpc>
                <a:spcPct val="115000"/>
              </a:lnSpc>
              <a:spcAft>
                <a:spcPts val="0"/>
              </a:spcAft>
            </a:pP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The similar distinction is found within language units of greater magnitude: an aim [</a:t>
            </a:r>
            <a:r>
              <a:rPr lang="en-US" sz="2000" dirty="0" err="1" smtClean="0">
                <a:effectLst/>
                <a:latin typeface="Times New Roman" panose="02020603050405020304" pitchFamily="18" charset="0"/>
                <a:ea typeface="Calibri"/>
                <a:cs typeface="Times New Roman" panose="02020603050405020304" pitchFamily="18" charset="0"/>
              </a:rPr>
              <a:t>ən</a:t>
            </a:r>
            <a:r>
              <a:rPr lang="en-US" sz="2000" dirty="0" smtClean="0">
                <a:effectLst/>
                <a:latin typeface="Times New Roman" panose="02020603050405020304" pitchFamily="18" charset="0"/>
                <a:ea typeface="Calibri"/>
                <a:cs typeface="Times New Roman" panose="02020603050405020304" pitchFamily="18" charset="0"/>
              </a:rPr>
              <a:t> '</a:t>
            </a:r>
            <a:r>
              <a:rPr lang="en-US" sz="2000" dirty="0" err="1" smtClean="0">
                <a:effectLst/>
                <a:latin typeface="Times New Roman" panose="02020603050405020304" pitchFamily="18" charset="0"/>
                <a:ea typeface="Calibri"/>
                <a:cs typeface="Times New Roman" panose="02020603050405020304" pitchFamily="18" charset="0"/>
              </a:rPr>
              <a:t>eım</a:t>
            </a:r>
            <a:r>
              <a:rPr lang="en-US" sz="2000" dirty="0" smtClean="0">
                <a:effectLst/>
                <a:latin typeface="Times New Roman" panose="02020603050405020304" pitchFamily="18" charset="0"/>
                <a:ea typeface="Calibri"/>
                <a:cs typeface="Times New Roman" panose="02020603050405020304" pitchFamily="18" charset="0"/>
              </a:rPr>
              <a:t>] vs. a name [ə '</a:t>
            </a:r>
            <a:r>
              <a:rPr lang="en-US" sz="2000" dirty="0" err="1" smtClean="0">
                <a:effectLst/>
                <a:latin typeface="Times New Roman" panose="02020603050405020304" pitchFamily="18" charset="0"/>
                <a:ea typeface="Calibri"/>
                <a:cs typeface="Times New Roman" panose="02020603050405020304" pitchFamily="18" charset="0"/>
              </a:rPr>
              <a:t>neım</a:t>
            </a:r>
            <a:r>
              <a:rPr lang="en-US" sz="2000" dirty="0" smtClean="0">
                <a:effectLst/>
                <a:latin typeface="Times New Roman" panose="02020603050405020304" pitchFamily="18" charset="0"/>
                <a:ea typeface="Calibri"/>
                <a:cs typeface="Times New Roman" panose="02020603050405020304" pitchFamily="18" charset="0"/>
              </a:rPr>
              <a:t>]; we loan [</a:t>
            </a:r>
            <a:r>
              <a:rPr lang="en-US" sz="2000" dirty="0" err="1" smtClean="0">
                <a:effectLst/>
                <a:latin typeface="Times New Roman" panose="02020603050405020304" pitchFamily="18" charset="0"/>
                <a:ea typeface="Calibri"/>
                <a:cs typeface="Times New Roman" panose="02020603050405020304" pitchFamily="18" charset="0"/>
              </a:rPr>
              <a:t>wı</a:t>
            </a:r>
            <a:r>
              <a:rPr lang="en-US" sz="2000" dirty="0" smtClean="0">
                <a:effectLst/>
                <a:latin typeface="Times New Roman" panose="02020603050405020304" pitchFamily="18" charset="0"/>
                <a:ea typeface="Calibri"/>
                <a:cs typeface="Times New Roman" panose="02020603050405020304" pitchFamily="18" charset="0"/>
              </a:rPr>
              <a:t> '</a:t>
            </a:r>
            <a:r>
              <a:rPr lang="en-US" sz="2000" dirty="0" err="1" smtClean="0">
                <a:effectLst/>
                <a:latin typeface="Times New Roman" panose="02020603050405020304" pitchFamily="18" charset="0"/>
                <a:ea typeface="Calibri"/>
                <a:cs typeface="Times New Roman" panose="02020603050405020304" pitchFamily="18" charset="0"/>
              </a:rPr>
              <a:t>ləun</a:t>
            </a:r>
            <a:r>
              <a:rPr lang="en-US" sz="2000" dirty="0" smtClean="0">
                <a:effectLst/>
                <a:latin typeface="Times New Roman" panose="02020603050405020304" pitchFamily="18" charset="0"/>
                <a:ea typeface="Calibri"/>
                <a:cs typeface="Times New Roman" panose="02020603050405020304" pitchFamily="18" charset="0"/>
              </a:rPr>
              <a:t>] vs. we’ll own [</a:t>
            </a:r>
            <a:r>
              <a:rPr lang="en-US" sz="2000" dirty="0" err="1" smtClean="0">
                <a:effectLst/>
                <a:latin typeface="Times New Roman" panose="02020603050405020304" pitchFamily="18" charset="0"/>
                <a:ea typeface="Calibri"/>
                <a:cs typeface="Times New Roman" panose="02020603050405020304" pitchFamily="18" charset="0"/>
              </a:rPr>
              <a:t>wıl</a:t>
            </a:r>
            <a:r>
              <a:rPr lang="en-US" sz="2000" dirty="0" smtClean="0">
                <a:effectLst/>
                <a:latin typeface="Times New Roman" panose="02020603050405020304" pitchFamily="18" charset="0"/>
                <a:ea typeface="Calibri"/>
                <a:cs typeface="Times New Roman" panose="02020603050405020304" pitchFamily="18" charset="0"/>
              </a:rPr>
              <a:t> '</a:t>
            </a:r>
            <a:r>
              <a:rPr lang="en-US" sz="2000" dirty="0" err="1" smtClean="0">
                <a:effectLst/>
                <a:latin typeface="Times New Roman" panose="02020603050405020304" pitchFamily="18" charset="0"/>
                <a:ea typeface="Calibri"/>
                <a:cs typeface="Times New Roman" panose="02020603050405020304" pitchFamily="18" charset="0"/>
              </a:rPr>
              <a:t>əun</a:t>
            </a:r>
            <a:r>
              <a:rPr lang="en-US" sz="2000" dirty="0" smtClean="0">
                <a:effectLst/>
                <a:latin typeface="Times New Roman" panose="02020603050405020304" pitchFamily="18" charset="0"/>
                <a:ea typeface="Calibri"/>
                <a:cs typeface="Times New Roman" panose="02020603050405020304" pitchFamily="18" charset="0"/>
              </a:rPr>
              <a:t>]. These oppositional pairs present differentiation of syllables concerning word combinations.</a:t>
            </a:r>
          </a:p>
          <a:p>
            <a:pPr algn="just">
              <a:lnSpc>
                <a:spcPct val="115000"/>
              </a:lnSpc>
              <a:spcAft>
                <a:spcPts val="0"/>
              </a:spcAft>
            </a:pP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Sometimes syllable division may even be the basic ground for sentence differentiation: I saw her rise [</a:t>
            </a:r>
            <a:r>
              <a:rPr lang="en-US" sz="2000" dirty="0" err="1" smtClean="0">
                <a:effectLst/>
                <a:latin typeface="Times New Roman" panose="02020603050405020304" pitchFamily="18" charset="0"/>
                <a:ea typeface="Calibri"/>
                <a:cs typeface="Times New Roman" panose="02020603050405020304" pitchFamily="18" charset="0"/>
              </a:rPr>
              <a:t>aı</a:t>
            </a:r>
            <a:r>
              <a:rPr lang="en-US" sz="2000" dirty="0" smtClean="0">
                <a:effectLst/>
                <a:latin typeface="Times New Roman" panose="02020603050405020304" pitchFamily="18" charset="0"/>
                <a:ea typeface="Calibri"/>
                <a:cs typeface="Times New Roman" panose="02020603050405020304" pitchFamily="18" charset="0"/>
              </a:rPr>
              <a:t> 'so: </a:t>
            </a:r>
            <a:r>
              <a:rPr lang="en-US" sz="2000" dirty="0" err="1" smtClean="0">
                <a:effectLst/>
                <a:latin typeface="Times New Roman" panose="02020603050405020304" pitchFamily="18" charset="0"/>
                <a:ea typeface="Calibri"/>
                <a:cs typeface="Times New Roman" panose="02020603050405020304" pitchFamily="18" charset="0"/>
              </a:rPr>
              <a:t>hə</a:t>
            </a:r>
            <a:r>
              <a:rPr lang="en-US" sz="2000" dirty="0" smtClean="0">
                <a:effectLst/>
                <a:latin typeface="Times New Roman" panose="02020603050405020304" pitchFamily="18" charset="0"/>
                <a:ea typeface="Calibri"/>
                <a:cs typeface="Times New Roman" panose="02020603050405020304" pitchFamily="18" charset="0"/>
              </a:rPr>
              <a:t> '</a:t>
            </a:r>
            <a:r>
              <a:rPr lang="en-US" sz="2000" dirty="0" err="1" smtClean="0">
                <a:effectLst/>
                <a:latin typeface="Times New Roman" panose="02020603050405020304" pitchFamily="18" charset="0"/>
                <a:ea typeface="Calibri"/>
                <a:cs typeface="Times New Roman" panose="02020603050405020304" pitchFamily="18" charset="0"/>
              </a:rPr>
              <a:t>raız</a:t>
            </a:r>
            <a:r>
              <a:rPr lang="en-US" sz="2000" dirty="0" smtClean="0">
                <a:effectLst/>
                <a:latin typeface="Times New Roman" panose="02020603050405020304" pitchFamily="18" charset="0"/>
                <a:ea typeface="Calibri"/>
                <a:cs typeface="Times New Roman" panose="02020603050405020304" pitchFamily="18" charset="0"/>
              </a:rPr>
              <a:t>] vs. I saw her eyes [</a:t>
            </a:r>
            <a:r>
              <a:rPr lang="en-US" sz="2000" dirty="0" err="1" smtClean="0">
                <a:effectLst/>
                <a:latin typeface="Times New Roman" panose="02020603050405020304" pitchFamily="18" charset="0"/>
                <a:ea typeface="Calibri"/>
                <a:cs typeface="Times New Roman" panose="02020603050405020304" pitchFamily="18" charset="0"/>
              </a:rPr>
              <a:t>aı</a:t>
            </a:r>
            <a:r>
              <a:rPr lang="en-US" sz="2000" dirty="0" smtClean="0">
                <a:effectLst/>
                <a:latin typeface="Times New Roman" panose="02020603050405020304" pitchFamily="18" charset="0"/>
                <a:ea typeface="Calibri"/>
                <a:cs typeface="Times New Roman" panose="02020603050405020304" pitchFamily="18" charset="0"/>
              </a:rPr>
              <a:t> 'so: </a:t>
            </a:r>
            <a:r>
              <a:rPr lang="en-US" sz="2000" dirty="0" err="1" smtClean="0">
                <a:effectLst/>
                <a:latin typeface="Times New Roman" panose="02020603050405020304" pitchFamily="18" charset="0"/>
                <a:ea typeface="Calibri"/>
                <a:cs typeface="Times New Roman" panose="02020603050405020304" pitchFamily="18" charset="0"/>
              </a:rPr>
              <a:t>hər</a:t>
            </a:r>
            <a:r>
              <a:rPr lang="en-US" sz="2000" dirty="0" smtClean="0">
                <a:effectLst/>
                <a:latin typeface="Times New Roman" panose="02020603050405020304" pitchFamily="18" charset="0"/>
                <a:ea typeface="Calibri"/>
                <a:cs typeface="Times New Roman" panose="02020603050405020304" pitchFamily="18" charset="0"/>
              </a:rPr>
              <a:t> '</a:t>
            </a:r>
            <a:r>
              <a:rPr lang="en-US" sz="2000" dirty="0" err="1" smtClean="0">
                <a:effectLst/>
                <a:latin typeface="Times New Roman" panose="02020603050405020304" pitchFamily="18" charset="0"/>
                <a:ea typeface="Calibri"/>
                <a:cs typeface="Times New Roman" panose="02020603050405020304" pitchFamily="18" charset="0"/>
              </a:rPr>
              <a:t>aız</a:t>
            </a:r>
            <a:r>
              <a:rPr lang="en-US" sz="2000" dirty="0" smtClean="0">
                <a:effectLst/>
                <a:latin typeface="Times New Roman" panose="02020603050405020304" pitchFamily="18" charset="0"/>
                <a:ea typeface="Calibri"/>
                <a:cs typeface="Times New Roman" panose="02020603050405020304" pitchFamily="18" charset="0"/>
              </a:rPr>
              <a:t>]; I saw the meat [</a:t>
            </a:r>
            <a:r>
              <a:rPr lang="en-US" sz="2000" dirty="0" err="1" smtClean="0">
                <a:effectLst/>
                <a:latin typeface="Times New Roman" panose="02020603050405020304" pitchFamily="18" charset="0"/>
                <a:ea typeface="Calibri"/>
                <a:cs typeface="Times New Roman" panose="02020603050405020304" pitchFamily="18" charset="0"/>
              </a:rPr>
              <a:t>aı</a:t>
            </a:r>
            <a:r>
              <a:rPr lang="en-US" sz="2000" dirty="0" smtClean="0">
                <a:effectLst/>
                <a:latin typeface="Times New Roman" panose="02020603050405020304" pitchFamily="18" charset="0"/>
                <a:ea typeface="Calibri"/>
                <a:cs typeface="Times New Roman" panose="02020603050405020304" pitchFamily="18" charset="0"/>
              </a:rPr>
              <a:t> ˈ</a:t>
            </a:r>
            <a:r>
              <a:rPr lang="en-US" sz="2000" dirty="0" err="1" smtClean="0">
                <a:effectLst/>
                <a:latin typeface="Times New Roman" panose="02020603050405020304" pitchFamily="18" charset="0"/>
                <a:ea typeface="Calibri"/>
                <a:cs typeface="Times New Roman" panose="02020603050405020304" pitchFamily="18" charset="0"/>
              </a:rPr>
              <a:t>sɔ</a:t>
            </a:r>
            <a:r>
              <a:rPr lang="en-US" sz="2000" dirty="0" smtClean="0">
                <a:effectLst/>
                <a:latin typeface="Times New Roman" panose="02020603050405020304" pitchFamily="18" charset="0"/>
                <a:ea typeface="Calibri"/>
                <a:cs typeface="Times New Roman" panose="02020603050405020304" pitchFamily="18" charset="0"/>
              </a:rPr>
              <a:t>ː </a:t>
            </a:r>
            <a:r>
              <a:rPr lang="en-US" sz="2000" dirty="0" err="1" smtClean="0">
                <a:effectLst/>
                <a:latin typeface="Times New Roman" panose="02020603050405020304" pitchFamily="18" charset="0"/>
                <a:ea typeface="Calibri"/>
                <a:cs typeface="Times New Roman" panose="02020603050405020304" pitchFamily="18" charset="0"/>
              </a:rPr>
              <a:t>ðə</a:t>
            </a:r>
            <a:r>
              <a:rPr lang="en-US" sz="2000" dirty="0" smtClean="0">
                <a:effectLst/>
                <a:latin typeface="Times New Roman" panose="02020603050405020304" pitchFamily="18" charset="0"/>
                <a:ea typeface="Calibri"/>
                <a:cs typeface="Times New Roman" panose="02020603050405020304" pitchFamily="18" charset="0"/>
              </a:rPr>
              <a:t> '</a:t>
            </a:r>
            <a:r>
              <a:rPr lang="en-US" sz="2000" dirty="0" err="1" smtClean="0">
                <a:effectLst/>
                <a:latin typeface="Times New Roman" panose="02020603050405020304" pitchFamily="18" charset="0"/>
                <a:ea typeface="Calibri"/>
                <a:cs typeface="Times New Roman" panose="02020603050405020304" pitchFamily="18" charset="0"/>
              </a:rPr>
              <a:t>mi:t</a:t>
            </a:r>
            <a:r>
              <a:rPr lang="en-US" sz="2000" dirty="0" smtClean="0">
                <a:effectLst/>
                <a:latin typeface="Times New Roman" panose="02020603050405020304" pitchFamily="18" charset="0"/>
                <a:ea typeface="Calibri"/>
                <a:cs typeface="Times New Roman" panose="02020603050405020304" pitchFamily="18" charset="0"/>
              </a:rPr>
              <a:t>] vs. I saw them eat [</a:t>
            </a:r>
            <a:r>
              <a:rPr lang="en-US" sz="2000" dirty="0" err="1" smtClean="0">
                <a:effectLst/>
                <a:latin typeface="Times New Roman" panose="02020603050405020304" pitchFamily="18" charset="0"/>
                <a:ea typeface="Calibri"/>
                <a:cs typeface="Times New Roman" panose="02020603050405020304" pitchFamily="18" charset="0"/>
              </a:rPr>
              <a:t>aı</a:t>
            </a:r>
            <a:r>
              <a:rPr lang="en-US" sz="2000" dirty="0" smtClean="0">
                <a:effectLst/>
                <a:latin typeface="Times New Roman" panose="02020603050405020304" pitchFamily="18" charset="0"/>
                <a:ea typeface="Calibri"/>
                <a:cs typeface="Times New Roman" panose="02020603050405020304" pitchFamily="18" charset="0"/>
              </a:rPr>
              <a:t> ˈ</a:t>
            </a:r>
            <a:r>
              <a:rPr lang="en-US" sz="2000" dirty="0" err="1" smtClean="0">
                <a:effectLst/>
                <a:latin typeface="Times New Roman" panose="02020603050405020304" pitchFamily="18" charset="0"/>
                <a:ea typeface="Calibri"/>
                <a:cs typeface="Times New Roman" panose="02020603050405020304" pitchFamily="18" charset="0"/>
              </a:rPr>
              <a:t>sɔ</a:t>
            </a:r>
            <a:r>
              <a:rPr lang="en-US" sz="2000" dirty="0" smtClean="0">
                <a:effectLst/>
                <a:latin typeface="Times New Roman" panose="02020603050405020304" pitchFamily="18" charset="0"/>
                <a:ea typeface="Calibri"/>
                <a:cs typeface="Times New Roman" panose="02020603050405020304" pitchFamily="18" charset="0"/>
              </a:rPr>
              <a:t>ː </a:t>
            </a:r>
            <a:r>
              <a:rPr lang="en-US" sz="2000" dirty="0" err="1" smtClean="0">
                <a:effectLst/>
                <a:latin typeface="Times New Roman" panose="02020603050405020304" pitchFamily="18" charset="0"/>
                <a:ea typeface="Calibri"/>
                <a:cs typeface="Times New Roman" panose="02020603050405020304" pitchFamily="18" charset="0"/>
              </a:rPr>
              <a:t>ðəm</a:t>
            </a:r>
            <a:r>
              <a:rPr lang="en-US" sz="2000" dirty="0" smtClean="0">
                <a:effectLst/>
                <a:latin typeface="Times New Roman" panose="02020603050405020304" pitchFamily="18" charset="0"/>
                <a:ea typeface="Calibri"/>
                <a:cs typeface="Times New Roman" panose="02020603050405020304" pitchFamily="18" charset="0"/>
              </a:rPr>
              <a:t> '</a:t>
            </a:r>
            <a:r>
              <a:rPr lang="en-US" sz="2000" dirty="0" err="1" smtClean="0">
                <a:effectLst/>
                <a:latin typeface="Times New Roman" panose="02020603050405020304" pitchFamily="18" charset="0"/>
                <a:ea typeface="Calibri"/>
                <a:cs typeface="Times New Roman" panose="02020603050405020304" pitchFamily="18" charset="0"/>
              </a:rPr>
              <a:t>i:t</a:t>
            </a:r>
            <a:r>
              <a:rPr lang="en-US" sz="2000" dirty="0" smtClean="0">
                <a:effectLst/>
                <a:latin typeface="Times New Roman" panose="02020603050405020304" pitchFamily="18" charset="0"/>
                <a:ea typeface="Calibri"/>
                <a:cs typeface="Times New Roman" panose="02020603050405020304" pitchFamily="18" charset="0"/>
              </a:rPr>
              <a:t>].</a:t>
            </a:r>
            <a:endParaRPr lang="ru-RU" sz="20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8938842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476672"/>
            <a:ext cx="8136904" cy="5401479"/>
          </a:xfrm>
          <a:prstGeom prst="rect">
            <a:avLst/>
          </a:prstGeom>
        </p:spPr>
        <p:txBody>
          <a:bodyPr wrap="square">
            <a:spAutoFit/>
          </a:bodyPr>
          <a:lstStyle/>
          <a:p>
            <a:pPr algn="just">
              <a:lnSpc>
                <a:spcPct val="115000"/>
              </a:lnSpc>
              <a:spcAft>
                <a:spcPts val="0"/>
              </a:spcAft>
            </a:pPr>
            <a:r>
              <a:rPr lang="en-US" sz="2000" b="1" i="1" dirty="0" smtClean="0">
                <a:effectLst/>
                <a:latin typeface="Times New Roman" panose="02020603050405020304" pitchFamily="18" charset="0"/>
                <a:ea typeface="Calibri"/>
                <a:cs typeface="Times New Roman" panose="02020603050405020304" pitchFamily="18" charset="0"/>
              </a:rPr>
              <a:t>3. The </a:t>
            </a:r>
            <a:r>
              <a:rPr lang="en-US" sz="2000" b="1" i="1" dirty="0" err="1" smtClean="0">
                <a:effectLst/>
                <a:latin typeface="Times New Roman" panose="02020603050405020304" pitchFamily="18" charset="0"/>
                <a:ea typeface="Calibri"/>
                <a:cs typeface="Times New Roman" panose="02020603050405020304" pitchFamily="18" charset="0"/>
              </a:rPr>
              <a:t>identificatory</a:t>
            </a:r>
            <a:r>
              <a:rPr lang="en-US" sz="2000" b="1" i="1" dirty="0" smtClean="0">
                <a:effectLst/>
                <a:latin typeface="Times New Roman" panose="02020603050405020304" pitchFamily="18" charset="0"/>
                <a:ea typeface="Calibri"/>
                <a:cs typeface="Times New Roman" panose="02020603050405020304" pitchFamily="18" charset="0"/>
              </a:rPr>
              <a:t> function of the syllable</a:t>
            </a:r>
            <a:r>
              <a:rPr lang="en-US" sz="2000" dirty="0" smtClean="0">
                <a:effectLst/>
                <a:latin typeface="Times New Roman" panose="02020603050405020304" pitchFamily="18" charset="0"/>
                <a:ea typeface="Calibri"/>
                <a:cs typeface="Times New Roman" panose="02020603050405020304" pitchFamily="18" charset="0"/>
              </a:rPr>
              <a:t> is conditioned by the pronunciation of the speaker. The listener’s ability to perceive and identify the exact meaning of a word or a combination of words depends on the speaker’s ability to establish the correct syllabic boundary: pea stalks ['pi: '</a:t>
            </a:r>
            <a:r>
              <a:rPr lang="en-US" sz="2000" dirty="0" err="1" smtClean="0">
                <a:effectLst/>
                <a:latin typeface="Times New Roman" panose="02020603050405020304" pitchFamily="18" charset="0"/>
                <a:ea typeface="Calibri"/>
                <a:cs typeface="Times New Roman" panose="02020603050405020304" pitchFamily="18" charset="0"/>
              </a:rPr>
              <a:t>stɔːks</a:t>
            </a:r>
            <a:r>
              <a:rPr lang="en-US" sz="2000" dirty="0" smtClean="0">
                <a:effectLst/>
                <a:latin typeface="Times New Roman" panose="02020603050405020304" pitchFamily="18" charset="0"/>
                <a:ea typeface="Calibri"/>
                <a:cs typeface="Times New Roman" panose="02020603050405020304" pitchFamily="18" charset="0"/>
              </a:rPr>
              <a:t>] vs. peace talks ['</a:t>
            </a:r>
            <a:r>
              <a:rPr lang="en-US" sz="2000" dirty="0" err="1" smtClean="0">
                <a:effectLst/>
                <a:latin typeface="Times New Roman" panose="02020603050405020304" pitchFamily="18" charset="0"/>
                <a:ea typeface="Calibri"/>
                <a:cs typeface="Times New Roman" panose="02020603050405020304" pitchFamily="18" charset="0"/>
              </a:rPr>
              <a:t>pi:s</a:t>
            </a:r>
            <a:r>
              <a:rPr lang="en-US" sz="2000" dirty="0" smtClean="0">
                <a:effectLst/>
                <a:latin typeface="Times New Roman" panose="02020603050405020304" pitchFamily="18" charset="0"/>
                <a:ea typeface="Calibri"/>
                <a:cs typeface="Times New Roman" panose="02020603050405020304" pitchFamily="18" charset="0"/>
              </a:rPr>
              <a:t> '</a:t>
            </a:r>
            <a:r>
              <a:rPr lang="en-US" sz="2000" dirty="0" err="1" smtClean="0">
                <a:effectLst/>
                <a:latin typeface="Times New Roman" panose="02020603050405020304" pitchFamily="18" charset="0"/>
                <a:ea typeface="Calibri"/>
                <a:cs typeface="Times New Roman" panose="02020603050405020304" pitchFamily="18" charset="0"/>
              </a:rPr>
              <a:t>tɔːks</a:t>
            </a:r>
            <a:r>
              <a:rPr lang="en-US" sz="2000" dirty="0" smtClean="0">
                <a:effectLst/>
                <a:latin typeface="Times New Roman" panose="02020603050405020304" pitchFamily="18" charset="0"/>
                <a:ea typeface="Calibri"/>
                <a:cs typeface="Times New Roman" panose="02020603050405020304" pitchFamily="18" charset="0"/>
              </a:rPr>
              <a:t>]; my train [</a:t>
            </a:r>
            <a:r>
              <a:rPr lang="en-US" sz="2000" dirty="0" err="1" smtClean="0">
                <a:effectLst/>
                <a:latin typeface="Times New Roman" panose="02020603050405020304" pitchFamily="18" charset="0"/>
                <a:ea typeface="Calibri"/>
                <a:cs typeface="Times New Roman" panose="02020603050405020304" pitchFamily="18" charset="0"/>
              </a:rPr>
              <a:t>maı</a:t>
            </a:r>
            <a:r>
              <a:rPr lang="en-US" sz="2000" dirty="0" smtClean="0">
                <a:effectLst/>
                <a:latin typeface="Times New Roman" panose="02020603050405020304" pitchFamily="18" charset="0"/>
                <a:ea typeface="Calibri"/>
                <a:cs typeface="Times New Roman" panose="02020603050405020304" pitchFamily="18" charset="0"/>
              </a:rPr>
              <a:t> '</a:t>
            </a:r>
            <a:r>
              <a:rPr lang="en-US" sz="2000" dirty="0" err="1" smtClean="0">
                <a:effectLst/>
                <a:latin typeface="Times New Roman" panose="02020603050405020304" pitchFamily="18" charset="0"/>
                <a:ea typeface="Calibri"/>
                <a:cs typeface="Times New Roman" panose="02020603050405020304" pitchFamily="18" charset="0"/>
              </a:rPr>
              <a:t>treın</a:t>
            </a:r>
            <a:r>
              <a:rPr lang="en-US" sz="2000" dirty="0" smtClean="0">
                <a:effectLst/>
                <a:latin typeface="Times New Roman" panose="02020603050405020304" pitchFamily="18" charset="0"/>
                <a:ea typeface="Calibri"/>
                <a:cs typeface="Times New Roman" panose="02020603050405020304" pitchFamily="18" charset="0"/>
              </a:rPr>
              <a:t>] vs. might rain [</a:t>
            </a:r>
            <a:r>
              <a:rPr lang="en-US" sz="2000" dirty="0" err="1" smtClean="0">
                <a:effectLst/>
                <a:latin typeface="Times New Roman" panose="02020603050405020304" pitchFamily="18" charset="0"/>
                <a:ea typeface="Calibri"/>
                <a:cs typeface="Times New Roman" panose="02020603050405020304" pitchFamily="18" charset="0"/>
              </a:rPr>
              <a:t>maıt</a:t>
            </a:r>
            <a:r>
              <a:rPr lang="en-US" sz="2000" dirty="0" smtClean="0">
                <a:effectLst/>
                <a:latin typeface="Times New Roman" panose="02020603050405020304" pitchFamily="18" charset="0"/>
                <a:ea typeface="Calibri"/>
                <a:cs typeface="Times New Roman" panose="02020603050405020304" pitchFamily="18" charset="0"/>
              </a:rPr>
              <a:t> 'reın].</a:t>
            </a:r>
          </a:p>
          <a:p>
            <a:pPr algn="just">
              <a:lnSpc>
                <a:spcPct val="115000"/>
              </a:lnSpc>
              <a:spcAft>
                <a:spcPts val="0"/>
              </a:spcAft>
            </a:pP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The realization of the distinctive and </a:t>
            </a:r>
            <a:r>
              <a:rPr lang="en-US" sz="2000" dirty="0" err="1" smtClean="0">
                <a:effectLst/>
                <a:latin typeface="Times New Roman" panose="02020603050405020304" pitchFamily="18" charset="0"/>
                <a:ea typeface="Calibri"/>
                <a:cs typeface="Times New Roman" panose="02020603050405020304" pitchFamily="18" charset="0"/>
              </a:rPr>
              <a:t>identificatory</a:t>
            </a:r>
            <a:r>
              <a:rPr lang="en-US" sz="2000" dirty="0" smtClean="0">
                <a:effectLst/>
                <a:latin typeface="Times New Roman" panose="02020603050405020304" pitchFamily="18" charset="0"/>
                <a:ea typeface="Calibri"/>
                <a:cs typeface="Times New Roman" panose="02020603050405020304" pitchFamily="18" charset="0"/>
              </a:rPr>
              <a:t> functions of the syllable is closely connected with </a:t>
            </a:r>
            <a:r>
              <a:rPr lang="en-US" sz="2000" i="1" dirty="0" smtClean="0">
                <a:effectLst/>
                <a:latin typeface="Times New Roman" panose="02020603050405020304" pitchFamily="18" charset="0"/>
                <a:ea typeface="Calibri"/>
                <a:cs typeface="Times New Roman" panose="02020603050405020304" pitchFamily="18" charset="0"/>
              </a:rPr>
              <a:t>the notion of juncture</a:t>
            </a:r>
            <a:r>
              <a:rPr lang="en-US" sz="2000" dirty="0" smtClean="0">
                <a:effectLst/>
                <a:latin typeface="Times New Roman" panose="02020603050405020304" pitchFamily="18" charset="0"/>
                <a:ea typeface="Calibri"/>
                <a:cs typeface="Times New Roman" panose="02020603050405020304" pitchFamily="18" charset="0"/>
              </a:rPr>
              <a:t>, kept by the speaker and taken in by the listener. Close juncture (conjuncture) occurs between the sounds of the same syllable. Open juncture (disjuncture) occurs between the sounds of two different syllables.</a:t>
            </a:r>
          </a:p>
          <a:p>
            <a:pPr algn="just">
              <a:lnSpc>
                <a:spcPct val="115000"/>
              </a:lnSpc>
              <a:spcAft>
                <a:spcPts val="0"/>
              </a:spcAft>
            </a:pP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Some linguists state that word juncture should be marked in a phonetic transcription with [+]. In this case the differentiation between the oppositional pairs will look as follows: ice cream [</a:t>
            </a:r>
            <a:r>
              <a:rPr lang="en-US" sz="2000" dirty="0" err="1" smtClean="0">
                <a:effectLst/>
                <a:latin typeface="Times New Roman" panose="02020603050405020304" pitchFamily="18" charset="0"/>
                <a:ea typeface="Calibri"/>
                <a:cs typeface="Times New Roman" panose="02020603050405020304" pitchFamily="18" charset="0"/>
              </a:rPr>
              <a:t>aıs</a:t>
            </a:r>
            <a:r>
              <a:rPr lang="en-US" sz="2000" dirty="0" smtClean="0">
                <a:effectLst/>
                <a:latin typeface="Times New Roman" panose="02020603050405020304" pitchFamily="18" charset="0"/>
                <a:ea typeface="Calibri"/>
                <a:cs typeface="Times New Roman" panose="02020603050405020304" pitchFamily="18" charset="0"/>
              </a:rPr>
              <a:t> + </a:t>
            </a:r>
            <a:r>
              <a:rPr lang="en-US" sz="2000" dirty="0" err="1" smtClean="0">
                <a:effectLst/>
                <a:latin typeface="Times New Roman" panose="02020603050405020304" pitchFamily="18" charset="0"/>
                <a:ea typeface="Calibri"/>
                <a:cs typeface="Times New Roman" panose="02020603050405020304" pitchFamily="18" charset="0"/>
              </a:rPr>
              <a:t>kri:m</a:t>
            </a:r>
            <a:r>
              <a:rPr lang="en-US" sz="2000" dirty="0" smtClean="0">
                <a:effectLst/>
                <a:latin typeface="Times New Roman" panose="02020603050405020304" pitchFamily="18" charset="0"/>
                <a:ea typeface="Calibri"/>
                <a:cs typeface="Times New Roman" panose="02020603050405020304" pitchFamily="18" charset="0"/>
              </a:rPr>
              <a:t>] vs. I scream [</a:t>
            </a:r>
            <a:r>
              <a:rPr lang="en-US" sz="2000" dirty="0" err="1" smtClean="0">
                <a:effectLst/>
                <a:latin typeface="Times New Roman" panose="02020603050405020304" pitchFamily="18" charset="0"/>
                <a:ea typeface="Calibri"/>
                <a:cs typeface="Times New Roman" panose="02020603050405020304" pitchFamily="18" charset="0"/>
              </a:rPr>
              <a:t>aı</a:t>
            </a:r>
            <a:r>
              <a:rPr lang="en-US" sz="2000" dirty="0" smtClean="0">
                <a:effectLst/>
                <a:latin typeface="Times New Roman" panose="02020603050405020304" pitchFamily="18" charset="0"/>
                <a:ea typeface="Calibri"/>
                <a:cs typeface="Times New Roman" panose="02020603050405020304" pitchFamily="18" charset="0"/>
              </a:rPr>
              <a:t> + </a:t>
            </a:r>
            <a:r>
              <a:rPr lang="en-US" sz="2000" dirty="0" err="1" smtClean="0">
                <a:effectLst/>
                <a:latin typeface="Times New Roman" panose="02020603050405020304" pitchFamily="18" charset="0"/>
                <a:ea typeface="Calibri"/>
                <a:cs typeface="Times New Roman" panose="02020603050405020304" pitchFamily="18" charset="0"/>
              </a:rPr>
              <a:t>skri:m</a:t>
            </a:r>
            <a:r>
              <a:rPr lang="en-US" sz="2000" dirty="0" smtClean="0">
                <a:effectLst/>
                <a:latin typeface="Times New Roman" panose="02020603050405020304" pitchFamily="18" charset="0"/>
                <a:ea typeface="Calibri"/>
                <a:cs typeface="Times New Roman" panose="02020603050405020304" pitchFamily="18" charset="0"/>
              </a:rPr>
              <a:t>].</a:t>
            </a:r>
            <a:endParaRPr lang="ru-RU" sz="20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410930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548680"/>
            <a:ext cx="8518229" cy="5579797"/>
          </a:xfrm>
          <a:prstGeom prst="rect">
            <a:avLst/>
          </a:prstGeom>
        </p:spPr>
        <p:txBody>
          <a:bodyPr wrap="square">
            <a:spAutoFit/>
          </a:bodyPr>
          <a:lstStyle/>
          <a:p>
            <a:pPr algn="just">
              <a:lnSpc>
                <a:spcPct val="115000"/>
              </a:lnSpc>
              <a:spcAft>
                <a:spcPts val="0"/>
              </a:spcAft>
            </a:pPr>
            <a:r>
              <a:rPr lang="en-US" sz="2400" b="1" i="1" u="sng" dirty="0" smtClean="0">
                <a:effectLst/>
                <a:latin typeface="Times New Roman" panose="02020603050405020304" pitchFamily="18" charset="0"/>
                <a:ea typeface="Calibri"/>
                <a:cs typeface="Times New Roman" panose="02020603050405020304" pitchFamily="18" charset="0"/>
              </a:rPr>
              <a:t>2.</a:t>
            </a:r>
            <a:r>
              <a:rPr lang="en-US" sz="2400" u="sng" dirty="0" smtClean="0">
                <a:effectLst/>
                <a:latin typeface="Times New Roman" panose="02020603050405020304" pitchFamily="18" charset="0"/>
                <a:ea typeface="Calibri"/>
                <a:cs typeface="Times New Roman" panose="02020603050405020304" pitchFamily="18" charset="0"/>
              </a:rPr>
              <a:t> </a:t>
            </a:r>
            <a:r>
              <a:rPr lang="en-US" sz="2400" b="1" i="1" u="sng" dirty="0" smtClean="0">
                <a:effectLst/>
                <a:latin typeface="Times New Roman" panose="02020603050405020304" pitchFamily="18" charset="0"/>
                <a:ea typeface="Calibri"/>
                <a:cs typeface="Times New Roman" panose="02020603050405020304" pitchFamily="18" charset="0"/>
              </a:rPr>
              <a:t>The main approaches to this unit from acoustic, articulatory, auditory and functional points of view.</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b="1" i="1" dirty="0" smtClean="0">
                <a:effectLst/>
                <a:latin typeface="Times New Roman" panose="02020603050405020304" pitchFamily="18" charset="0"/>
                <a:ea typeface="Calibri"/>
                <a:cs typeface="Times New Roman" panose="02020603050405020304" pitchFamily="18" charset="0"/>
              </a:rPr>
              <a:t>Acoustically</a:t>
            </a:r>
            <a:r>
              <a:rPr lang="en-US" sz="2400" dirty="0" smtClean="0">
                <a:effectLst/>
                <a:latin typeface="Times New Roman" panose="02020603050405020304" pitchFamily="18" charset="0"/>
                <a:ea typeface="Calibri"/>
                <a:cs typeface="Times New Roman" panose="02020603050405020304" pitchFamily="18" charset="0"/>
              </a:rPr>
              <a:t>, the syllable is a group of sounds that are pronounced together (according to John Christopher Wells).</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b="1" i="1" dirty="0" err="1" smtClean="0">
                <a:effectLst/>
                <a:latin typeface="Times New Roman" panose="02020603050405020304" pitchFamily="18" charset="0"/>
                <a:ea typeface="Calibri"/>
                <a:cs typeface="Times New Roman" panose="02020603050405020304" pitchFamily="18" charset="0"/>
              </a:rPr>
              <a:t>Articulatorily</a:t>
            </a:r>
            <a:r>
              <a:rPr lang="en-US" sz="2400" dirty="0" smtClean="0">
                <a:effectLst/>
                <a:latin typeface="Times New Roman" panose="02020603050405020304" pitchFamily="18" charset="0"/>
                <a:ea typeface="Calibri"/>
                <a:cs typeface="Times New Roman" panose="02020603050405020304" pitchFamily="18" charset="0"/>
              </a:rPr>
              <a:t>, the syllable is the minimal articulatory unit of the utterance,</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b="1" i="1" dirty="0" err="1" smtClean="0">
                <a:effectLst/>
                <a:latin typeface="Times New Roman" panose="02020603050405020304" pitchFamily="18" charset="0"/>
                <a:ea typeface="Calibri"/>
                <a:cs typeface="Times New Roman" panose="02020603050405020304" pitchFamily="18" charset="0"/>
              </a:rPr>
              <a:t>Auditorily</a:t>
            </a:r>
            <a:r>
              <a:rPr lang="en-US" sz="2400" dirty="0" smtClean="0">
                <a:effectLst/>
                <a:latin typeface="Times New Roman" panose="02020603050405020304" pitchFamily="18" charset="0"/>
                <a:ea typeface="Calibri"/>
                <a:cs typeface="Times New Roman" panose="02020603050405020304" pitchFamily="18" charset="0"/>
              </a:rPr>
              <a:t>, the syllable is the smallest unit of perception: the listener identifies the whole of a syllable and after that the sounds which it contains.</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b="1" i="1" dirty="0" smtClean="0">
                <a:effectLst/>
                <a:latin typeface="Times New Roman" panose="02020603050405020304" pitchFamily="18" charset="0"/>
                <a:ea typeface="Calibri"/>
                <a:cs typeface="Times New Roman" panose="02020603050405020304" pitchFamily="18" charset="0"/>
              </a:rPr>
              <a:t>Phonologically</a:t>
            </a:r>
            <a:r>
              <a:rPr lang="en-US" sz="2400" dirty="0" smtClean="0">
                <a:effectLst/>
                <a:latin typeface="Times New Roman" panose="02020603050405020304" pitchFamily="18" charset="0"/>
                <a:ea typeface="Calibri"/>
                <a:cs typeface="Times New Roman" panose="02020603050405020304" pitchFamily="18" charset="0"/>
              </a:rPr>
              <a:t> (from the functional point of view), it is a structural unit which consists of a sequence of one or more phonemes of a language in numbers and arrangements permitted by the given language.</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1690600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675169"/>
            <a:ext cx="8280920" cy="5155066"/>
          </a:xfrm>
          <a:prstGeom prst="rect">
            <a:avLst/>
          </a:prstGeom>
        </p:spPr>
        <p:txBody>
          <a:bodyPr wrap="square">
            <a:spAutoFit/>
          </a:bodyPr>
          <a:lstStyle/>
          <a:p>
            <a:pPr algn="just">
              <a:lnSpc>
                <a:spcPct val="115000"/>
              </a:lnSpc>
              <a:spcAft>
                <a:spcPts val="0"/>
              </a:spcAft>
            </a:pPr>
            <a:r>
              <a:rPr lang="en-US" sz="2400" b="1" i="1" u="sng" dirty="0" smtClean="0">
                <a:effectLst/>
                <a:latin typeface="Times New Roman" panose="02020603050405020304" pitchFamily="18" charset="0"/>
                <a:ea typeface="Calibri"/>
                <a:cs typeface="Times New Roman" panose="02020603050405020304" pitchFamily="18" charset="0"/>
              </a:rPr>
              <a:t>3. The expiratory or chest pulse or pressure theory (</a:t>
            </a:r>
            <a:r>
              <a:rPr lang="en-US" sz="2400" b="1" i="1" u="sng" dirty="0" err="1" smtClean="0">
                <a:effectLst/>
                <a:latin typeface="Times New Roman" panose="02020603050405020304" pitchFamily="18" charset="0"/>
                <a:ea typeface="Calibri"/>
                <a:cs typeface="Times New Roman" panose="02020603050405020304" pitchFamily="18" charset="0"/>
              </a:rPr>
              <a:t>теорія</a:t>
            </a:r>
            <a:r>
              <a:rPr lang="en-US" sz="2400" b="1" i="1" u="sng" dirty="0" smtClean="0">
                <a:effectLst/>
                <a:latin typeface="Times New Roman" panose="02020603050405020304" pitchFamily="18" charset="0"/>
                <a:ea typeface="Calibri"/>
                <a:cs typeface="Times New Roman" panose="02020603050405020304" pitchFamily="18" charset="0"/>
              </a:rPr>
              <a:t> </a:t>
            </a:r>
            <a:r>
              <a:rPr lang="en-US" sz="2400" b="1" i="1" u="sng" dirty="0" err="1" smtClean="0">
                <a:effectLst/>
                <a:latin typeface="Times New Roman" panose="02020603050405020304" pitchFamily="18" charset="0"/>
                <a:ea typeface="Calibri"/>
                <a:cs typeface="Times New Roman" panose="02020603050405020304" pitchFamily="18" charset="0"/>
              </a:rPr>
              <a:t>видиху</a:t>
            </a:r>
            <a:r>
              <a:rPr lang="en-US" sz="2400" b="1" i="1" u="sng" dirty="0" smtClean="0">
                <a:effectLst/>
                <a:latin typeface="Times New Roman" panose="02020603050405020304" pitchFamily="18" charset="0"/>
                <a:ea typeface="Calibri"/>
                <a:cs typeface="Times New Roman" panose="02020603050405020304" pitchFamily="18" charset="0"/>
              </a:rPr>
              <a:t>) by Raymond Herbert Stetson.</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articulatory study of the syllable was presented in </a:t>
            </a:r>
            <a:r>
              <a:rPr lang="en-US" sz="2400" b="1" dirty="0" smtClean="0">
                <a:effectLst/>
                <a:latin typeface="Times New Roman" panose="02020603050405020304" pitchFamily="18" charset="0"/>
                <a:ea typeface="Calibri"/>
                <a:cs typeface="Times New Roman" panose="02020603050405020304" pitchFamily="18" charset="0"/>
              </a:rPr>
              <a:t>the expiratory theory</a:t>
            </a:r>
            <a:r>
              <a:rPr lang="en-US" sz="2400" dirty="0" smtClean="0">
                <a:effectLst/>
                <a:latin typeface="Times New Roman" panose="02020603050405020304" pitchFamily="18" charset="0"/>
                <a:ea typeface="Calibri"/>
                <a:cs typeface="Times New Roman" panose="02020603050405020304" pitchFamily="18" charset="0"/>
              </a:rPr>
              <a:t> (chest pulse theory, pressure theory) based by R.H. Stetson. According to it, speech is a pulsating expiratory process and every syllable corresponds to a single expiration. </a:t>
            </a:r>
            <a:r>
              <a:rPr lang="en-US" sz="2400" b="1" dirty="0" smtClean="0">
                <a:effectLst/>
                <a:latin typeface="Times New Roman" panose="02020603050405020304" pitchFamily="18" charset="0"/>
                <a:ea typeface="Calibri"/>
                <a:cs typeface="Times New Roman" panose="02020603050405020304" pitchFamily="18" charset="0"/>
              </a:rPr>
              <a:t>So the number of syllables in an utterance should be determined by the number of expirations made in its produ</a:t>
            </a:r>
            <a:r>
              <a:rPr lang="en-US" sz="2400" dirty="0" smtClean="0">
                <a:effectLst/>
                <a:latin typeface="Times New Roman" panose="02020603050405020304" pitchFamily="18" charset="0"/>
                <a:ea typeface="Calibri"/>
                <a:cs typeface="Times New Roman" panose="02020603050405020304" pitchFamily="18" charset="0"/>
              </a:rPr>
              <a:t>ction. But the validity of the theory is fairly doubtful. It was strongly criticized by foreign linguists, because the number of syllables in a word and even the number of words in a phrase can be pronounced with a single expiration.</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4969726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332656"/>
            <a:ext cx="8856984" cy="1872208"/>
          </a:xfrm>
        </p:spPr>
        <p:txBody>
          <a:bodyPr>
            <a:noAutofit/>
          </a:bodyPr>
          <a:lstStyle/>
          <a:p>
            <a:pPr algn="l">
              <a:lnSpc>
                <a:spcPct val="115000"/>
              </a:lnSpc>
              <a:spcAft>
                <a:spcPts val="0"/>
              </a:spcAft>
            </a:pPr>
            <a:r>
              <a:rPr lang="en-US" sz="2400" b="1" i="1" u="sng" dirty="0" smtClean="0">
                <a:effectLst/>
                <a:latin typeface="Times New Roman" panose="02020603050405020304" pitchFamily="18" charset="0"/>
                <a:ea typeface="Calibri"/>
                <a:cs typeface="Times New Roman" panose="02020603050405020304" pitchFamily="18" charset="0"/>
              </a:rPr>
              <a:t>4. The sonority theory / the prominence theory (</a:t>
            </a:r>
            <a:r>
              <a:rPr lang="en-US" sz="2400" b="1" i="1" u="sng" dirty="0" err="1" smtClean="0">
                <a:effectLst/>
                <a:latin typeface="Times New Roman" panose="02020603050405020304" pitchFamily="18" charset="0"/>
                <a:ea typeface="Calibri"/>
                <a:cs typeface="Times New Roman" panose="02020603050405020304" pitchFamily="18" charset="0"/>
              </a:rPr>
              <a:t>теорія</a:t>
            </a:r>
            <a:r>
              <a:rPr lang="en-US" sz="2400" b="1" i="1" u="sng" dirty="0" smtClean="0">
                <a:effectLst/>
                <a:latin typeface="Times New Roman" panose="02020603050405020304" pitchFamily="18" charset="0"/>
                <a:ea typeface="Calibri"/>
                <a:cs typeface="Times New Roman" panose="02020603050405020304" pitchFamily="18" charset="0"/>
              </a:rPr>
              <a:t> </a:t>
            </a:r>
            <a:r>
              <a:rPr lang="en-US" sz="2400" b="1" i="1" u="sng" dirty="0" err="1" smtClean="0">
                <a:effectLst/>
                <a:latin typeface="Times New Roman" panose="02020603050405020304" pitchFamily="18" charset="0"/>
                <a:ea typeface="Calibri"/>
                <a:cs typeface="Times New Roman" panose="02020603050405020304" pitchFamily="18" charset="0"/>
              </a:rPr>
              <a:t>відносної</a:t>
            </a:r>
            <a:r>
              <a:rPr lang="en-US" sz="2400" b="1" i="1" u="sng" dirty="0" smtClean="0">
                <a:effectLst/>
                <a:latin typeface="Times New Roman" panose="02020603050405020304" pitchFamily="18" charset="0"/>
                <a:ea typeface="Calibri"/>
                <a:cs typeface="Times New Roman" panose="02020603050405020304" pitchFamily="18" charset="0"/>
              </a:rPr>
              <a:t> </a:t>
            </a:r>
            <a:r>
              <a:rPr lang="en-US" sz="2400" b="1" i="1" u="sng" dirty="0" err="1" smtClean="0">
                <a:effectLst/>
                <a:latin typeface="Times New Roman" panose="02020603050405020304" pitchFamily="18" charset="0"/>
                <a:ea typeface="Calibri"/>
                <a:cs typeface="Times New Roman" panose="02020603050405020304" pitchFamily="18" charset="0"/>
              </a:rPr>
              <a:t>сонорності</a:t>
            </a:r>
            <a:r>
              <a:rPr lang="en-US" sz="2400" b="1" i="1" u="sng" dirty="0" smtClean="0">
                <a:effectLst/>
                <a:latin typeface="Times New Roman" panose="02020603050405020304" pitchFamily="18" charset="0"/>
                <a:ea typeface="Calibri"/>
                <a:cs typeface="Times New Roman" panose="02020603050405020304" pitchFamily="18" charset="0"/>
              </a:rPr>
              <a:t>) by Otto Jespersen.</a:t>
            </a:r>
            <a:r>
              <a:rPr lang="ru-RU" sz="2400" dirty="0">
                <a:latin typeface="Times New Roman" panose="02020603050405020304" pitchFamily="18" charset="0"/>
                <a:ea typeface="Calibri"/>
                <a:cs typeface="Times New Roman" panose="02020603050405020304" pitchFamily="18" charset="0"/>
              </a:rPr>
              <a:t/>
            </a:r>
            <a:br>
              <a:rPr lang="ru-RU" sz="2400" dirty="0">
                <a:latin typeface="Times New Roman" panose="02020603050405020304" pitchFamily="18" charset="0"/>
                <a:ea typeface="Calibri"/>
                <a:cs typeface="Times New Roman" panose="02020603050405020304" pitchFamily="18" charset="0"/>
              </a:rPr>
            </a:br>
            <a:r>
              <a:rPr lang="en-US" sz="2000" b="1" dirty="0" smtClean="0">
                <a:latin typeface="Times New Roman" panose="02020603050405020304" pitchFamily="18" charset="0"/>
                <a:ea typeface="Calibri"/>
                <a:cs typeface="Times New Roman" panose="02020603050405020304" pitchFamily="18" charset="0"/>
              </a:rPr>
              <a:t>E</a:t>
            </a:r>
            <a:r>
              <a:rPr lang="en-US" sz="2000" b="1" dirty="0" smtClean="0">
                <a:effectLst/>
                <a:latin typeface="Times New Roman" panose="02020603050405020304" pitchFamily="18" charset="0"/>
                <a:ea typeface="Calibri"/>
                <a:cs typeface="Times New Roman" panose="02020603050405020304" pitchFamily="18" charset="0"/>
              </a:rPr>
              <a:t>ach sound is characterized by a certain degree of sonority which determines its perceptibility. </a:t>
            </a:r>
            <a:endParaRPr lang="ru-RU" sz="20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39552" y="2132856"/>
            <a:ext cx="8229600" cy="4525963"/>
          </a:xfrm>
        </p:spPr>
        <p:txBody>
          <a:bodyPr>
            <a:normAutofit lnSpcReduction="10000"/>
          </a:bodyPr>
          <a:lstStyle/>
          <a:p>
            <a:pPr marL="0" indent="0" algn="just">
              <a:buNone/>
            </a:pPr>
            <a:r>
              <a:rPr lang="en-US" sz="2600" dirty="0" smtClean="0">
                <a:latin typeface="Times New Roman" panose="02020603050405020304" pitchFamily="18" charset="0"/>
                <a:cs typeface="Times New Roman" panose="02020603050405020304" pitchFamily="18" charset="0"/>
              </a:rPr>
              <a:t>It’s </a:t>
            </a:r>
            <a:r>
              <a:rPr lang="en-US" sz="2600" dirty="0">
                <a:latin typeface="Times New Roman" panose="02020603050405020304" pitchFamily="18" charset="0"/>
                <a:cs typeface="Times New Roman" panose="02020603050405020304" pitchFamily="18" charset="0"/>
              </a:rPr>
              <a:t>possible to establish a ranking of speech sounds from the least sonorous to the most sonorous ones:</a:t>
            </a:r>
            <a:endParaRPr lang="ru-RU" sz="2600" dirty="0">
              <a:latin typeface="Times New Roman" panose="02020603050405020304" pitchFamily="18" charset="0"/>
              <a:cs typeface="Times New Roman" panose="02020603050405020304" pitchFamily="18" charset="0"/>
            </a:endParaRPr>
          </a:p>
          <a:p>
            <a:r>
              <a:rPr lang="en-US" sz="3000" b="1" dirty="0">
                <a:latin typeface="Times New Roman" panose="02020603050405020304" pitchFamily="18" charset="0"/>
                <a:cs typeface="Times New Roman" panose="02020603050405020304" pitchFamily="18" charset="0"/>
              </a:rPr>
              <a:t>open vowels                 </a:t>
            </a:r>
            <a:r>
              <a:rPr lang="en-US" sz="3000" b="1" i="1" dirty="0">
                <a:latin typeface="Times New Roman" panose="02020603050405020304" pitchFamily="18" charset="0"/>
                <a:cs typeface="Times New Roman" panose="02020603050405020304" pitchFamily="18" charset="0"/>
              </a:rPr>
              <a:t>the most sonorous</a:t>
            </a:r>
            <a:endParaRPr lang="ru-RU" sz="3000" i="1" dirty="0">
              <a:latin typeface="Times New Roman" panose="02020603050405020304" pitchFamily="18" charset="0"/>
              <a:cs typeface="Times New Roman" panose="02020603050405020304" pitchFamily="18" charset="0"/>
            </a:endParaRPr>
          </a:p>
          <a:p>
            <a:r>
              <a:rPr lang="en-US" sz="3000" b="1" dirty="0">
                <a:latin typeface="Times New Roman" panose="02020603050405020304" pitchFamily="18" charset="0"/>
                <a:cs typeface="Times New Roman" panose="02020603050405020304" pitchFamily="18" charset="0"/>
              </a:rPr>
              <a:t>close vowels</a:t>
            </a:r>
            <a:endParaRPr lang="ru-RU" sz="3000" dirty="0">
              <a:latin typeface="Times New Roman" panose="02020603050405020304" pitchFamily="18" charset="0"/>
              <a:cs typeface="Times New Roman" panose="02020603050405020304" pitchFamily="18" charset="0"/>
            </a:endParaRPr>
          </a:p>
          <a:p>
            <a:r>
              <a:rPr lang="en-US" sz="3000" b="1" dirty="0">
                <a:latin typeface="Times New Roman" panose="02020603050405020304" pitchFamily="18" charset="0"/>
                <a:cs typeface="Times New Roman" panose="02020603050405020304" pitchFamily="18" charset="0"/>
              </a:rPr>
              <a:t>sonorants</a:t>
            </a:r>
            <a:endParaRPr lang="ru-RU" sz="3000" dirty="0">
              <a:latin typeface="Times New Roman" panose="02020603050405020304" pitchFamily="18" charset="0"/>
              <a:cs typeface="Times New Roman" panose="02020603050405020304" pitchFamily="18" charset="0"/>
            </a:endParaRPr>
          </a:p>
          <a:p>
            <a:r>
              <a:rPr lang="en-US" sz="3000" b="1" dirty="0">
                <a:latin typeface="Times New Roman" panose="02020603050405020304" pitchFamily="18" charset="0"/>
                <a:cs typeface="Times New Roman" panose="02020603050405020304" pitchFamily="18" charset="0"/>
              </a:rPr>
              <a:t>voiced fricatives                       </a:t>
            </a:r>
            <a:endParaRPr lang="ru-RU" sz="3000" dirty="0">
              <a:latin typeface="Times New Roman" panose="02020603050405020304" pitchFamily="18" charset="0"/>
              <a:cs typeface="Times New Roman" panose="02020603050405020304" pitchFamily="18" charset="0"/>
            </a:endParaRPr>
          </a:p>
          <a:p>
            <a:r>
              <a:rPr lang="en-US" sz="3000" b="1" dirty="0">
                <a:latin typeface="Times New Roman" panose="02020603050405020304" pitchFamily="18" charset="0"/>
                <a:cs typeface="Times New Roman" panose="02020603050405020304" pitchFamily="18" charset="0"/>
              </a:rPr>
              <a:t>voiced plosives</a:t>
            </a:r>
            <a:endParaRPr lang="ru-RU" sz="3000" dirty="0">
              <a:latin typeface="Times New Roman" panose="02020603050405020304" pitchFamily="18" charset="0"/>
              <a:cs typeface="Times New Roman" panose="02020603050405020304" pitchFamily="18" charset="0"/>
            </a:endParaRPr>
          </a:p>
          <a:p>
            <a:r>
              <a:rPr lang="en-US" sz="3000" b="1" dirty="0">
                <a:latin typeface="Times New Roman" panose="02020603050405020304" pitchFamily="18" charset="0"/>
                <a:cs typeface="Times New Roman" panose="02020603050405020304" pitchFamily="18" charset="0"/>
              </a:rPr>
              <a:t>voiceless fricatives</a:t>
            </a:r>
            <a:endParaRPr lang="ru-RU" sz="3000" dirty="0">
              <a:latin typeface="Times New Roman" panose="02020603050405020304" pitchFamily="18" charset="0"/>
              <a:cs typeface="Times New Roman" panose="02020603050405020304" pitchFamily="18" charset="0"/>
            </a:endParaRPr>
          </a:p>
          <a:p>
            <a:r>
              <a:rPr lang="en-US" sz="3000" b="1" dirty="0">
                <a:latin typeface="Times New Roman" panose="02020603050405020304" pitchFamily="18" charset="0"/>
                <a:cs typeface="Times New Roman" panose="02020603050405020304" pitchFamily="18" charset="0"/>
              </a:rPr>
              <a:t>voiceless plosives</a:t>
            </a:r>
            <a:r>
              <a:rPr lang="en-US" sz="3000" dirty="0">
                <a:latin typeface="Times New Roman" panose="02020603050405020304" pitchFamily="18" charset="0"/>
                <a:cs typeface="Times New Roman" panose="02020603050405020304" pitchFamily="18" charset="0"/>
              </a:rPr>
              <a:t>        </a:t>
            </a:r>
            <a:r>
              <a:rPr lang="en-US" sz="3000" b="1" i="1" dirty="0">
                <a:latin typeface="Times New Roman" panose="02020603050405020304" pitchFamily="18" charset="0"/>
                <a:cs typeface="Times New Roman" panose="02020603050405020304" pitchFamily="18" charset="0"/>
              </a:rPr>
              <a:t>the least sonorous</a:t>
            </a:r>
            <a:endParaRPr lang="ru-RU" sz="3000" i="1" dirty="0">
              <a:latin typeface="Times New Roman" panose="02020603050405020304" pitchFamily="18" charset="0"/>
              <a:cs typeface="Times New Roman" panose="02020603050405020304" pitchFamily="18" charset="0"/>
            </a:endParaRPr>
          </a:p>
          <a:p>
            <a:pPr marL="0" indent="0">
              <a:buNone/>
            </a:pPr>
            <a:endParaRPr lang="ru-RU" dirty="0"/>
          </a:p>
        </p:txBody>
      </p:sp>
      <p:sp>
        <p:nvSpPr>
          <p:cNvPr id="4" name="Стрелка вверх 3"/>
          <p:cNvSpPr/>
          <p:nvPr/>
        </p:nvSpPr>
        <p:spPr>
          <a:xfrm>
            <a:off x="5842749" y="3645024"/>
            <a:ext cx="484632" cy="223224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476302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40579" y="332656"/>
            <a:ext cx="8784976" cy="6380208"/>
          </a:xfrm>
          <a:prstGeom prst="rect">
            <a:avLst/>
          </a:prstGeom>
        </p:spPr>
        <p:txBody>
          <a:bodyPr wrap="square">
            <a:spAutoFit/>
          </a:bodyPr>
          <a:lstStyle/>
          <a:p>
            <a:pPr>
              <a:lnSpc>
                <a:spcPct val="115000"/>
              </a:lnSpc>
              <a:spcAft>
                <a:spcPts val="0"/>
              </a:spcAft>
            </a:pPr>
            <a:r>
              <a:rPr lang="en-US" sz="2800" b="1" i="1" u="sng" dirty="0" smtClean="0">
                <a:effectLst/>
                <a:latin typeface="Times New Roman" panose="02020603050405020304" pitchFamily="18" charset="0"/>
                <a:ea typeface="Calibri"/>
                <a:cs typeface="Times New Roman" panose="02020603050405020304" pitchFamily="18" charset="0"/>
              </a:rPr>
              <a:t>5. The theory of muscular tension (</a:t>
            </a:r>
            <a:r>
              <a:rPr lang="en-US" sz="2800" b="1" i="1" u="sng" dirty="0" err="1" smtClean="0">
                <a:effectLst/>
                <a:latin typeface="Times New Roman" panose="02020603050405020304" pitchFamily="18" charset="0"/>
                <a:ea typeface="Calibri"/>
                <a:cs typeface="Times New Roman" panose="02020603050405020304" pitchFamily="18" charset="0"/>
              </a:rPr>
              <a:t>теорія</a:t>
            </a:r>
            <a:r>
              <a:rPr lang="en-US" sz="2800" b="1" i="1" u="sng" dirty="0" smtClean="0">
                <a:effectLst/>
                <a:latin typeface="Times New Roman" panose="02020603050405020304" pitchFamily="18" charset="0"/>
                <a:ea typeface="Calibri"/>
                <a:cs typeface="Times New Roman" panose="02020603050405020304" pitchFamily="18" charset="0"/>
              </a:rPr>
              <a:t> </a:t>
            </a:r>
            <a:r>
              <a:rPr lang="en-US" sz="2800" b="1" i="1" u="sng" dirty="0" err="1" smtClean="0">
                <a:effectLst/>
                <a:latin typeface="Times New Roman" panose="02020603050405020304" pitchFamily="18" charset="0"/>
                <a:ea typeface="Calibri"/>
                <a:cs typeface="Times New Roman" panose="02020603050405020304" pitchFamily="18" charset="0"/>
              </a:rPr>
              <a:t>м’язового</a:t>
            </a:r>
            <a:r>
              <a:rPr lang="en-US" sz="2800" b="1" i="1" u="sng" dirty="0" smtClean="0">
                <a:effectLst/>
                <a:latin typeface="Times New Roman" panose="02020603050405020304" pitchFamily="18" charset="0"/>
                <a:ea typeface="Calibri"/>
                <a:cs typeface="Times New Roman" panose="02020603050405020304" pitchFamily="18" charset="0"/>
              </a:rPr>
              <a:t> </a:t>
            </a:r>
            <a:r>
              <a:rPr lang="en-US" sz="2800" b="1" i="1" u="sng" dirty="0" err="1" smtClean="0">
                <a:effectLst/>
                <a:latin typeface="Times New Roman" panose="02020603050405020304" pitchFamily="18" charset="0"/>
                <a:ea typeface="Calibri"/>
                <a:cs typeface="Times New Roman" panose="02020603050405020304" pitchFamily="18" charset="0"/>
              </a:rPr>
              <a:t>напруження</a:t>
            </a:r>
            <a:r>
              <a:rPr lang="en-US" sz="2800" b="1" i="1" u="sng" dirty="0" smtClean="0">
                <a:effectLst/>
                <a:latin typeface="Times New Roman" panose="02020603050405020304" pitchFamily="18" charset="0"/>
                <a:ea typeface="Calibri"/>
                <a:cs typeface="Times New Roman" panose="02020603050405020304" pitchFamily="18" charset="0"/>
              </a:rPr>
              <a:t>) by academician  Lev Vladimirovich </a:t>
            </a:r>
            <a:r>
              <a:rPr lang="en-US" sz="2800" b="1" i="1" u="sng" dirty="0" err="1" smtClean="0">
                <a:effectLst/>
                <a:latin typeface="Times New Roman" panose="02020603050405020304" pitchFamily="18" charset="0"/>
                <a:ea typeface="Calibri"/>
                <a:cs typeface="Times New Roman" panose="02020603050405020304" pitchFamily="18" charset="0"/>
              </a:rPr>
              <a:t>Shcherba</a:t>
            </a:r>
            <a:r>
              <a:rPr lang="en-US" sz="2800" b="1" i="1" u="sng" dirty="0" smtClean="0">
                <a:effectLst/>
                <a:latin typeface="Times New Roman" panose="02020603050405020304" pitchFamily="18" charset="0"/>
                <a:ea typeface="Calibri"/>
                <a:cs typeface="Times New Roman" panose="02020603050405020304" pitchFamily="18" charset="0"/>
              </a:rPr>
              <a:t>.</a:t>
            </a:r>
            <a:endParaRPr lang="ru-RU" sz="2800" dirty="0">
              <a:latin typeface="Times New Roman" panose="02020603050405020304" pitchFamily="18" charset="0"/>
              <a:ea typeface="Calibri"/>
              <a:cs typeface="Times New Roman" panose="02020603050405020304" pitchFamily="18" charset="0"/>
            </a:endParaRPr>
          </a:p>
          <a:p>
            <a:pPr algn="just"/>
            <a:r>
              <a:rPr lang="en-US" sz="2400" b="1" dirty="0">
                <a:latin typeface="Times New Roman" panose="02020603050405020304" pitchFamily="18" charset="0"/>
                <a:cs typeface="Times New Roman" panose="02020603050405020304" pitchFamily="18" charset="0"/>
              </a:rPr>
              <a:t>The theory of muscular tension</a:t>
            </a:r>
            <a:r>
              <a:rPr lang="en-US" sz="2400" dirty="0">
                <a:latin typeface="Times New Roman" panose="02020603050405020304" pitchFamily="18" charset="0"/>
                <a:cs typeface="Times New Roman" panose="02020603050405020304" pitchFamily="18" charset="0"/>
              </a:rPr>
              <a:t> by L.V. </a:t>
            </a:r>
            <a:r>
              <a:rPr lang="en-US" sz="2400" dirty="0" err="1">
                <a:latin typeface="Times New Roman" panose="02020603050405020304" pitchFamily="18" charset="0"/>
                <a:cs typeface="Times New Roman" panose="02020603050405020304" pitchFamily="18" charset="0"/>
              </a:rPr>
              <a:t>Shcherba</a:t>
            </a:r>
            <a:r>
              <a:rPr lang="en-US" sz="2400" dirty="0">
                <a:latin typeface="Times New Roman" panose="02020603050405020304" pitchFamily="18" charset="0"/>
                <a:cs typeface="Times New Roman" panose="02020603050405020304" pitchFamily="18" charset="0"/>
              </a:rPr>
              <a:t> has prevailed for a long time in Russian linguistics. It states that the syllabic peak in most languages is formed with the help of a vowel or sometimes a sonorant, and the phonemes preceding or following the peak are marginal. </a:t>
            </a:r>
            <a:r>
              <a:rPr lang="en-US" sz="2400" b="1" dirty="0">
                <a:latin typeface="Times New Roman" panose="02020603050405020304" pitchFamily="18" charset="0"/>
                <a:cs typeface="Times New Roman" panose="02020603050405020304" pitchFamily="18" charset="0"/>
              </a:rPr>
              <a:t>The syllable is defined as an arc of muscular tension in which the tension of articulation increases within the range of prevocalic consonants and then decreases within the range of postvocalic consonants.</a:t>
            </a:r>
            <a:r>
              <a:rPr lang="en-US" sz="2400" dirty="0">
                <a:latin typeface="Times New Roman" panose="02020603050405020304" pitchFamily="18" charset="0"/>
                <a:cs typeface="Times New Roman" panose="02020603050405020304" pitchFamily="18" charset="0"/>
              </a:rPr>
              <a:t> This theory has been further modified by V.A. </a:t>
            </a:r>
            <a:r>
              <a:rPr lang="en-US" sz="2400" dirty="0" err="1">
                <a:latin typeface="Times New Roman" panose="02020603050405020304" pitchFamily="18" charset="0"/>
                <a:cs typeface="Times New Roman" panose="02020603050405020304" pitchFamily="18" charset="0"/>
              </a:rPr>
              <a:t>Vassilyev</a:t>
            </a:r>
            <a:r>
              <a:rPr lang="en-US" sz="2400" dirty="0">
                <a:latin typeface="Times New Roman" panose="02020603050405020304" pitchFamily="18" charset="0"/>
                <a:cs typeface="Times New Roman" panose="02020603050405020304" pitchFamily="18" charset="0"/>
              </a:rPr>
              <a:t>, who suggested that the physical parameters of pitch, intensity and length also vary within the range of the syllable. So on the speech production level the syllable can be treated as an arc of articulatory effort which combines the changes in the muscular tension of articulation and the acoustic data</a:t>
            </a:r>
            <a:r>
              <a:rPr lang="en-US" sz="2400"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2479133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993718"/>
            <a:ext cx="8640960" cy="5401479"/>
          </a:xfrm>
          <a:prstGeom prst="rect">
            <a:avLst/>
          </a:prstGeom>
        </p:spPr>
        <p:txBody>
          <a:bodyPr wrap="square">
            <a:spAutoFit/>
          </a:bodyPr>
          <a:lstStyle/>
          <a:p>
            <a:pPr algn="just">
              <a:lnSpc>
                <a:spcPct val="115000"/>
              </a:lnSpc>
              <a:spcAft>
                <a:spcPts val="0"/>
              </a:spcAft>
            </a:pPr>
            <a:r>
              <a:rPr lang="en-US" sz="2800" b="1" i="1" u="sng" dirty="0" smtClean="0">
                <a:effectLst/>
                <a:latin typeface="Times New Roman" panose="02020603050405020304" pitchFamily="18" charset="0"/>
                <a:ea typeface="Calibri"/>
                <a:cs typeface="Times New Roman" panose="02020603050405020304" pitchFamily="18" charset="0"/>
              </a:rPr>
              <a:t>6. The loudness theory by N.I. </a:t>
            </a:r>
            <a:r>
              <a:rPr lang="en-US" sz="2800" b="1" i="1" u="sng" dirty="0" err="1" smtClean="0">
                <a:effectLst/>
                <a:latin typeface="Times New Roman" panose="02020603050405020304" pitchFamily="18" charset="0"/>
                <a:ea typeface="Calibri"/>
                <a:cs typeface="Times New Roman" panose="02020603050405020304" pitchFamily="18" charset="0"/>
              </a:rPr>
              <a:t>Zhinkin</a:t>
            </a:r>
            <a:r>
              <a:rPr lang="en-US" sz="2800" b="1" i="1" u="sng" dirty="0" smtClean="0">
                <a:effectLst/>
                <a:latin typeface="Times New Roman" panose="02020603050405020304" pitchFamily="18" charset="0"/>
                <a:ea typeface="Calibri"/>
                <a:cs typeface="Times New Roman" panose="02020603050405020304" pitchFamily="18" charset="0"/>
              </a:rPr>
              <a:t>.</a:t>
            </a:r>
          </a:p>
          <a:p>
            <a:pPr algn="just">
              <a:lnSpc>
                <a:spcPct val="115000"/>
              </a:lnSpc>
              <a:spcAft>
                <a:spcPts val="0"/>
              </a:spcAft>
            </a:pPr>
            <a:endParaRPr lang="en-US" sz="2800" b="1" i="1" u="sng" dirty="0" smtClean="0">
              <a:effectLst/>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N.I. </a:t>
            </a:r>
            <a:r>
              <a:rPr lang="en-US" sz="2400" dirty="0" err="1" smtClean="0">
                <a:effectLst/>
                <a:latin typeface="Times New Roman" panose="02020603050405020304" pitchFamily="18" charset="0"/>
                <a:ea typeface="Calibri"/>
                <a:cs typeface="Times New Roman" panose="02020603050405020304" pitchFamily="18" charset="0"/>
              </a:rPr>
              <a:t>Zhinkin</a:t>
            </a:r>
            <a:r>
              <a:rPr lang="en-US" sz="2400" dirty="0" smtClean="0">
                <a:effectLst/>
                <a:latin typeface="Times New Roman" panose="02020603050405020304" pitchFamily="18" charset="0"/>
                <a:ea typeface="Calibri"/>
                <a:cs typeface="Times New Roman" panose="02020603050405020304" pitchFamily="18" charset="0"/>
              </a:rPr>
              <a:t> (</a:t>
            </a:r>
            <a:r>
              <a:rPr lang="uk-UA" sz="2400" i="1" dirty="0" smtClean="0">
                <a:effectLst/>
                <a:latin typeface="Times New Roman" panose="02020603050405020304" pitchFamily="18" charset="0"/>
                <a:ea typeface="Calibri"/>
                <a:cs typeface="Times New Roman" panose="02020603050405020304" pitchFamily="18" charset="0"/>
              </a:rPr>
              <a:t>Миколай Іванович </a:t>
            </a:r>
            <a:r>
              <a:rPr lang="ru-RU" sz="2400" i="1" dirty="0" err="1" smtClean="0">
                <a:effectLst/>
                <a:latin typeface="Times New Roman" panose="02020603050405020304" pitchFamily="18" charset="0"/>
                <a:ea typeface="Calibri"/>
                <a:cs typeface="Times New Roman" panose="02020603050405020304" pitchFamily="18" charset="0"/>
              </a:rPr>
              <a:t>Жинк</a:t>
            </a:r>
            <a:r>
              <a:rPr lang="uk-UA" sz="2400" i="1" dirty="0" smtClean="0">
                <a:effectLst/>
                <a:latin typeface="Times New Roman" panose="02020603050405020304" pitchFamily="18" charset="0"/>
                <a:ea typeface="Calibri"/>
                <a:cs typeface="Times New Roman" panose="02020603050405020304" pitchFamily="18" charset="0"/>
              </a:rPr>
              <a:t>і</a:t>
            </a:r>
            <a:r>
              <a:rPr lang="ru-RU" sz="2400" i="1" dirty="0" smtClean="0">
                <a:effectLst/>
                <a:latin typeface="Times New Roman" panose="02020603050405020304" pitchFamily="18" charset="0"/>
                <a:ea typeface="Calibri"/>
                <a:cs typeface="Times New Roman" panose="02020603050405020304" pitchFamily="18" charset="0"/>
              </a:rPr>
              <a:t>н</a:t>
            </a:r>
            <a:r>
              <a:rPr lang="en-US" sz="2400" b="1" dirty="0" smtClean="0">
                <a:effectLst/>
                <a:latin typeface="Times New Roman" panose="02020603050405020304" pitchFamily="18" charset="0"/>
                <a:ea typeface="Calibri"/>
                <a:cs typeface="Times New Roman" panose="02020603050405020304" pitchFamily="18" charset="0"/>
              </a:rPr>
              <a:t>)</a:t>
            </a:r>
            <a:r>
              <a:rPr lang="en-US" sz="2400" dirty="0" smtClean="0">
                <a:effectLst/>
                <a:latin typeface="Times New Roman" panose="02020603050405020304" pitchFamily="18" charset="0"/>
                <a:ea typeface="Calibri"/>
                <a:cs typeface="Times New Roman" panose="02020603050405020304" pitchFamily="18" charset="0"/>
              </a:rPr>
              <a:t> has made an attempt to combine the production and perception levels of analysis in the so-called </a:t>
            </a:r>
            <a:r>
              <a:rPr lang="en-US" sz="2400" b="1" dirty="0" smtClean="0">
                <a:effectLst/>
                <a:latin typeface="Times New Roman" panose="02020603050405020304" pitchFamily="18" charset="0"/>
                <a:ea typeface="Calibri"/>
                <a:cs typeface="Times New Roman" panose="02020603050405020304" pitchFamily="18" charset="0"/>
              </a:rPr>
              <a:t>loudness theory</a:t>
            </a:r>
            <a:r>
              <a:rPr lang="en-US" sz="2400" dirty="0" smtClean="0">
                <a:effectLst/>
                <a:latin typeface="Times New Roman" panose="02020603050405020304" pitchFamily="18" charset="0"/>
                <a:ea typeface="Calibri"/>
                <a:cs typeface="Times New Roman" panose="02020603050405020304" pitchFamily="18" charset="0"/>
              </a:rPr>
              <a:t>. His experiments showed that the loudness of sounds depends on the variations of the pharyngeal passage modified by the narrowing of its walls. Thus the increase of muscular tension results in the increase of actual loudness of a sound. So on the perception level the syllable is </a:t>
            </a:r>
            <a:r>
              <a:rPr lang="en-US" sz="2400" b="1" dirty="0" smtClean="0">
                <a:effectLst/>
                <a:latin typeface="Times New Roman" panose="02020603050405020304" pitchFamily="18" charset="0"/>
                <a:ea typeface="Calibri"/>
                <a:cs typeface="Times New Roman" panose="02020603050405020304" pitchFamily="18" charset="0"/>
              </a:rPr>
              <a:t>the arc of loudness</a:t>
            </a:r>
            <a:r>
              <a:rPr lang="en-US" sz="2400" dirty="0" smtClean="0">
                <a:effectLst/>
                <a:latin typeface="Times New Roman" panose="02020603050405020304" pitchFamily="18" charset="0"/>
                <a:ea typeface="Calibri"/>
                <a:cs typeface="Times New Roman" panose="02020603050405020304" pitchFamily="18" charset="0"/>
              </a:rPr>
              <a:t> which correlates with </a:t>
            </a:r>
            <a:r>
              <a:rPr lang="en-US" sz="2400" b="1" dirty="0" smtClean="0">
                <a:effectLst/>
                <a:latin typeface="Times New Roman" panose="02020603050405020304" pitchFamily="18" charset="0"/>
                <a:ea typeface="Calibri"/>
                <a:cs typeface="Times New Roman" panose="02020603050405020304" pitchFamily="18" charset="0"/>
              </a:rPr>
              <a:t>the arc of articulatory effort</a:t>
            </a:r>
            <a:r>
              <a:rPr lang="en-US" sz="2400" dirty="0" smtClean="0">
                <a:effectLst/>
                <a:latin typeface="Times New Roman" panose="02020603050405020304" pitchFamily="18" charset="0"/>
                <a:ea typeface="Calibri"/>
                <a:cs typeface="Times New Roman" panose="02020603050405020304" pitchFamily="18" charset="0"/>
              </a:rPr>
              <a:t> on the production level, since variations in loudness are due to the work of all speech mechanisms.</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endParaRPr lang="ru-RU"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8792208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332656"/>
            <a:ext cx="8424936" cy="5507662"/>
          </a:xfrm>
          <a:prstGeom prst="rect">
            <a:avLst/>
          </a:prstGeom>
        </p:spPr>
        <p:txBody>
          <a:bodyPr wrap="square">
            <a:spAutoFit/>
          </a:bodyPr>
          <a:lstStyle/>
          <a:p>
            <a:pPr algn="just">
              <a:lnSpc>
                <a:spcPct val="115000"/>
              </a:lnSpc>
              <a:spcAft>
                <a:spcPts val="0"/>
              </a:spcAft>
            </a:pPr>
            <a:r>
              <a:rPr lang="en-US" b="1" i="1" u="sng" dirty="0" smtClean="0">
                <a:effectLst/>
                <a:latin typeface="Times New Roman"/>
                <a:ea typeface="Calibri"/>
                <a:cs typeface="Times New Roman"/>
              </a:rPr>
              <a:t>7. Syllable formation in English. The types of syllables.</a:t>
            </a:r>
            <a:endParaRPr lang="ru-RU" sz="1400" dirty="0">
              <a:ea typeface="Calibri"/>
              <a:cs typeface="Times New Roman"/>
            </a:endParaRPr>
          </a:p>
          <a:p>
            <a:pPr algn="just">
              <a:lnSpc>
                <a:spcPct val="115000"/>
              </a:lnSpc>
              <a:spcAft>
                <a:spcPts val="0"/>
              </a:spcAft>
            </a:pPr>
            <a:endParaRPr lang="en-US" dirty="0" smtClean="0">
              <a:effectLst/>
              <a:latin typeface="Times New Roman"/>
              <a:ea typeface="Calibri"/>
              <a:cs typeface="Times New Roman"/>
            </a:endParaRPr>
          </a:p>
          <a:p>
            <a:pPr algn="just">
              <a:lnSpc>
                <a:spcPct val="115000"/>
              </a:lnSpc>
              <a:spcAft>
                <a:spcPts val="0"/>
              </a:spcAft>
            </a:pPr>
            <a:r>
              <a:rPr lang="en-US" dirty="0" smtClean="0">
                <a:effectLst/>
                <a:latin typeface="Times New Roman" panose="02020603050405020304" pitchFamily="18" charset="0"/>
                <a:ea typeface="Calibri"/>
                <a:cs typeface="Times New Roman" panose="02020603050405020304" pitchFamily="18" charset="0"/>
              </a:rPr>
              <a:t>The syllabic structure of all languages can be characterized from the point of view of </a:t>
            </a:r>
            <a:r>
              <a:rPr lang="en-US" b="1" dirty="0" smtClean="0">
                <a:effectLst/>
                <a:latin typeface="Times New Roman" panose="02020603050405020304" pitchFamily="18" charset="0"/>
                <a:ea typeface="Calibri"/>
                <a:cs typeface="Times New Roman" panose="02020603050405020304" pitchFamily="18" charset="0"/>
              </a:rPr>
              <a:t>two aspects</a:t>
            </a:r>
            <a:r>
              <a:rPr lang="en-US" dirty="0" smtClean="0">
                <a:effectLst/>
                <a:latin typeface="Times New Roman" panose="02020603050405020304" pitchFamily="18" charset="0"/>
                <a:ea typeface="Calibri"/>
                <a:cs typeface="Times New Roman" panose="02020603050405020304" pitchFamily="18" charset="0"/>
              </a:rPr>
              <a:t>: syllable formation and syllable division which are inseparable from each other. </a:t>
            </a:r>
          </a:p>
          <a:p>
            <a:pPr algn="just">
              <a:lnSpc>
                <a:spcPct val="115000"/>
              </a:lnSpc>
              <a:spcAft>
                <a:spcPts val="0"/>
              </a:spcAft>
            </a:pPr>
            <a:endParaRPr lang="ru-RU"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dirty="0" smtClean="0">
                <a:effectLst/>
                <a:latin typeface="Times New Roman" panose="02020603050405020304" pitchFamily="18" charset="0"/>
                <a:ea typeface="Calibri"/>
                <a:cs typeface="Times New Roman" panose="02020603050405020304" pitchFamily="18" charset="0"/>
              </a:rPr>
              <a:t>Syllable formation in English is generally based on the phonological opposition </a:t>
            </a:r>
            <a:r>
              <a:rPr lang="en-US" b="1" dirty="0" smtClean="0">
                <a:effectLst/>
                <a:latin typeface="Times New Roman" panose="02020603050405020304" pitchFamily="18" charset="0"/>
                <a:ea typeface="Calibri"/>
                <a:cs typeface="Times New Roman" panose="02020603050405020304" pitchFamily="18" charset="0"/>
              </a:rPr>
              <a:t>‘vowel vs. consonant’</a:t>
            </a:r>
            <a:r>
              <a:rPr lang="en-US" dirty="0" smtClean="0">
                <a:effectLst/>
                <a:latin typeface="Times New Roman" panose="02020603050405020304" pitchFamily="18" charset="0"/>
                <a:ea typeface="Calibri"/>
                <a:cs typeface="Times New Roman" panose="02020603050405020304" pitchFamily="18" charset="0"/>
              </a:rPr>
              <a:t>. Vowels are usually syllabic while consonants are not, with the exceptions of [l, m, n]. </a:t>
            </a:r>
          </a:p>
          <a:p>
            <a:pPr algn="just">
              <a:lnSpc>
                <a:spcPct val="115000"/>
              </a:lnSpc>
              <a:spcAft>
                <a:spcPts val="0"/>
              </a:spcAft>
            </a:pPr>
            <a:endParaRPr lang="ru-RU"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dirty="0" smtClean="0">
                <a:effectLst/>
                <a:latin typeface="Times New Roman" panose="02020603050405020304" pitchFamily="18" charset="0"/>
                <a:ea typeface="Calibri"/>
                <a:cs typeface="Times New Roman" panose="02020603050405020304" pitchFamily="18" charset="0"/>
              </a:rPr>
              <a:t>The English language possesses a great variety of </a:t>
            </a:r>
            <a:r>
              <a:rPr lang="en-US" b="1" dirty="0" smtClean="0">
                <a:effectLst/>
                <a:latin typeface="Times New Roman" panose="02020603050405020304" pitchFamily="18" charset="0"/>
                <a:ea typeface="Calibri"/>
                <a:cs typeface="Times New Roman" panose="02020603050405020304" pitchFamily="18" charset="0"/>
              </a:rPr>
              <a:t>syllables types</a:t>
            </a:r>
            <a:r>
              <a:rPr lang="en-US" dirty="0" smtClean="0">
                <a:effectLst/>
                <a:latin typeface="Times New Roman" panose="02020603050405020304" pitchFamily="18" charset="0"/>
                <a:ea typeface="Calibri"/>
                <a:cs typeface="Times New Roman" panose="02020603050405020304" pitchFamily="18" charset="0"/>
              </a:rPr>
              <a:t>.</a:t>
            </a:r>
            <a:endParaRPr lang="ru-RU"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i="1" dirty="0" smtClean="0">
                <a:effectLst/>
                <a:latin typeface="Times New Roman" panose="02020603050405020304" pitchFamily="18" charset="0"/>
                <a:ea typeface="Calibri"/>
                <a:cs typeface="Times New Roman" panose="02020603050405020304" pitchFamily="18" charset="0"/>
              </a:rPr>
              <a:t>V.A. </a:t>
            </a:r>
            <a:r>
              <a:rPr lang="en-US" i="1" dirty="0" err="1" smtClean="0">
                <a:effectLst/>
                <a:latin typeface="Times New Roman" panose="02020603050405020304" pitchFamily="18" charset="0"/>
                <a:ea typeface="Calibri"/>
                <a:cs typeface="Times New Roman" panose="02020603050405020304" pitchFamily="18" charset="0"/>
              </a:rPr>
              <a:t>Vassilyev</a:t>
            </a:r>
            <a:r>
              <a:rPr lang="en-US" dirty="0" smtClean="0">
                <a:effectLst/>
                <a:latin typeface="Times New Roman" panose="02020603050405020304" pitchFamily="18" charset="0"/>
                <a:ea typeface="Calibri"/>
                <a:cs typeface="Times New Roman" panose="02020603050405020304" pitchFamily="18" charset="0"/>
              </a:rPr>
              <a:t> classifies syllable formation in English on the basis of the type of phoneme the syllable ends in. He states the existence of </a:t>
            </a:r>
            <a:r>
              <a:rPr lang="en-US" i="1" dirty="0" smtClean="0">
                <a:effectLst/>
                <a:latin typeface="Times New Roman" panose="02020603050405020304" pitchFamily="18" charset="0"/>
                <a:ea typeface="Calibri"/>
                <a:cs typeface="Times New Roman" panose="02020603050405020304" pitchFamily="18" charset="0"/>
              </a:rPr>
              <a:t>two types of syllables</a:t>
            </a:r>
            <a:r>
              <a:rPr lang="en-US" dirty="0" smtClean="0">
                <a:effectLst/>
                <a:latin typeface="Times New Roman" panose="02020603050405020304" pitchFamily="18" charset="0"/>
                <a:ea typeface="Calibri"/>
                <a:cs typeface="Times New Roman" panose="02020603050405020304" pitchFamily="18" charset="0"/>
              </a:rPr>
              <a:t>:</a:t>
            </a:r>
            <a:endParaRPr lang="ru-RU"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dirty="0" smtClean="0">
                <a:effectLst/>
                <a:latin typeface="Times New Roman" panose="02020603050405020304" pitchFamily="18" charset="0"/>
                <a:ea typeface="Calibri"/>
                <a:cs typeface="Times New Roman" panose="02020603050405020304" pitchFamily="18" charset="0"/>
              </a:rPr>
              <a:t>(1) </a:t>
            </a:r>
            <a:r>
              <a:rPr lang="en-US" i="1" dirty="0" smtClean="0">
                <a:effectLst/>
                <a:latin typeface="Times New Roman" panose="02020603050405020304" pitchFamily="18" charset="0"/>
                <a:ea typeface="Calibri"/>
                <a:cs typeface="Times New Roman" panose="02020603050405020304" pitchFamily="18" charset="0"/>
              </a:rPr>
              <a:t>open syllables</a:t>
            </a:r>
            <a:r>
              <a:rPr lang="en-US" dirty="0" smtClean="0">
                <a:effectLst/>
                <a:latin typeface="Times New Roman" panose="02020603050405020304" pitchFamily="18" charset="0"/>
                <a:ea typeface="Calibri"/>
                <a:cs typeface="Times New Roman" panose="02020603050405020304" pitchFamily="18" charset="0"/>
              </a:rPr>
              <a:t> ending in a vowel phoneme (I [</a:t>
            </a:r>
            <a:r>
              <a:rPr lang="en-US" dirty="0" err="1" smtClean="0">
                <a:effectLst/>
                <a:latin typeface="Times New Roman" panose="02020603050405020304" pitchFamily="18" charset="0"/>
                <a:ea typeface="Calibri"/>
                <a:cs typeface="Times New Roman" panose="02020603050405020304" pitchFamily="18" charset="0"/>
              </a:rPr>
              <a:t>aı</a:t>
            </a:r>
            <a:r>
              <a:rPr lang="en-US" dirty="0" smtClean="0">
                <a:effectLst/>
                <a:latin typeface="Times New Roman" panose="02020603050405020304" pitchFamily="18" charset="0"/>
                <a:ea typeface="Calibri"/>
                <a:cs typeface="Times New Roman" panose="02020603050405020304" pitchFamily="18" charset="0"/>
              </a:rPr>
              <a:t>], me [mi:], spy [</a:t>
            </a:r>
            <a:r>
              <a:rPr lang="en-US" dirty="0" err="1" smtClean="0">
                <a:effectLst/>
                <a:latin typeface="Times New Roman" panose="02020603050405020304" pitchFamily="18" charset="0"/>
                <a:ea typeface="Calibri"/>
                <a:cs typeface="Times New Roman" panose="02020603050405020304" pitchFamily="18" charset="0"/>
              </a:rPr>
              <a:t>spaı</a:t>
            </a:r>
            <a:r>
              <a:rPr lang="en-US" dirty="0" smtClean="0">
                <a:effectLst/>
                <a:latin typeface="Times New Roman" panose="02020603050405020304" pitchFamily="18" charset="0"/>
                <a:ea typeface="Calibri"/>
                <a:cs typeface="Times New Roman" panose="02020603050405020304" pitchFamily="18" charset="0"/>
              </a:rPr>
              <a:t>], spray [</a:t>
            </a:r>
            <a:r>
              <a:rPr lang="en-US" dirty="0" err="1" smtClean="0">
                <a:effectLst/>
                <a:latin typeface="Times New Roman" panose="02020603050405020304" pitchFamily="18" charset="0"/>
                <a:ea typeface="Calibri"/>
                <a:cs typeface="Times New Roman" panose="02020603050405020304" pitchFamily="18" charset="0"/>
              </a:rPr>
              <a:t>spreı</a:t>
            </a:r>
            <a:r>
              <a:rPr lang="en-US" dirty="0" smtClean="0">
                <a:effectLst/>
                <a:latin typeface="Times New Roman" panose="02020603050405020304" pitchFamily="18" charset="0"/>
                <a:ea typeface="Calibri"/>
                <a:cs typeface="Times New Roman" panose="02020603050405020304" pitchFamily="18" charset="0"/>
              </a:rPr>
              <a:t>]);</a:t>
            </a:r>
            <a:endParaRPr lang="ru-RU"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dirty="0" smtClean="0">
                <a:effectLst/>
                <a:latin typeface="Times New Roman" panose="02020603050405020304" pitchFamily="18" charset="0"/>
                <a:ea typeface="Calibri"/>
                <a:cs typeface="Times New Roman" panose="02020603050405020304" pitchFamily="18" charset="0"/>
              </a:rPr>
              <a:t>(2) </a:t>
            </a:r>
            <a:r>
              <a:rPr lang="en-US" i="1" dirty="0" smtClean="0">
                <a:effectLst/>
                <a:latin typeface="Times New Roman" panose="02020603050405020304" pitchFamily="18" charset="0"/>
                <a:ea typeface="Calibri"/>
                <a:cs typeface="Times New Roman" panose="02020603050405020304" pitchFamily="18" charset="0"/>
              </a:rPr>
              <a:t>closed syllables</a:t>
            </a:r>
            <a:r>
              <a:rPr lang="en-US" dirty="0" smtClean="0">
                <a:effectLst/>
                <a:latin typeface="Times New Roman" panose="02020603050405020304" pitchFamily="18" charset="0"/>
                <a:ea typeface="Calibri"/>
                <a:cs typeface="Times New Roman" panose="02020603050405020304" pitchFamily="18" charset="0"/>
              </a:rPr>
              <a:t> ending in a consonant phoneme (it [ıt], and [</a:t>
            </a:r>
            <a:r>
              <a:rPr lang="en-US" dirty="0" err="1" smtClean="0">
                <a:effectLst/>
                <a:latin typeface="Times New Roman" panose="02020603050405020304" pitchFamily="18" charset="0"/>
                <a:ea typeface="Calibri"/>
                <a:cs typeface="Times New Roman" panose="02020603050405020304" pitchFamily="18" charset="0"/>
              </a:rPr>
              <a:t>ænd</a:t>
            </a:r>
            <a:r>
              <a:rPr lang="en-US" dirty="0" smtClean="0">
                <a:effectLst/>
                <a:latin typeface="Times New Roman" panose="02020603050405020304" pitchFamily="18" charset="0"/>
                <a:ea typeface="Calibri"/>
                <a:cs typeface="Times New Roman" panose="02020603050405020304" pitchFamily="18" charset="0"/>
              </a:rPr>
              <a:t>], ants [</a:t>
            </a:r>
            <a:r>
              <a:rPr lang="en-US" dirty="0" err="1" smtClean="0">
                <a:effectLst/>
                <a:latin typeface="Times New Roman" panose="02020603050405020304" pitchFamily="18" charset="0"/>
                <a:ea typeface="Calibri"/>
                <a:cs typeface="Times New Roman" panose="02020603050405020304" pitchFamily="18" charset="0"/>
              </a:rPr>
              <a:t>ænts</a:t>
            </a:r>
            <a:r>
              <a:rPr lang="en-US" dirty="0" smtClean="0">
                <a:effectLst/>
                <a:latin typeface="Times New Roman" panose="02020603050405020304" pitchFamily="18" charset="0"/>
                <a:ea typeface="Calibri"/>
                <a:cs typeface="Times New Roman" panose="02020603050405020304" pitchFamily="18" charset="0"/>
              </a:rPr>
              <a:t>]).</a:t>
            </a:r>
            <a:endParaRPr lang="ru-RU"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dirty="0" smtClean="0">
                <a:effectLst/>
                <a:latin typeface="Times New Roman" panose="02020603050405020304" pitchFamily="18" charset="0"/>
                <a:ea typeface="Calibri"/>
                <a:cs typeface="Times New Roman" panose="02020603050405020304" pitchFamily="18" charset="0"/>
              </a:rPr>
              <a:t>The linguist underlines that these are phonetic syllables which distinguish the actual pronunciation of a word. They shouldn’t be confused with orthographic syllables into which words are divided in writing and which are used in the system of reading rules.</a:t>
            </a:r>
            <a:endParaRPr lang="ru-RU"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2901352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692696"/>
            <a:ext cx="8568952" cy="5507662"/>
          </a:xfrm>
          <a:prstGeom prst="rect">
            <a:avLst/>
          </a:prstGeom>
        </p:spPr>
        <p:txBody>
          <a:bodyPr wrap="square">
            <a:spAutoFit/>
          </a:bodyPr>
          <a:lstStyle/>
          <a:p>
            <a:pPr algn="just">
              <a:lnSpc>
                <a:spcPct val="115000"/>
              </a:lnSpc>
              <a:spcAft>
                <a:spcPts val="0"/>
              </a:spcAft>
            </a:pPr>
            <a:r>
              <a:rPr lang="en-US" i="1" dirty="0" smtClean="0">
                <a:effectLst/>
                <a:latin typeface="Times New Roman"/>
                <a:ea typeface="Calibri"/>
                <a:cs typeface="Times New Roman"/>
              </a:rPr>
              <a:t>M.A. </a:t>
            </a:r>
            <a:r>
              <a:rPr lang="en-US" i="1" dirty="0" err="1" smtClean="0">
                <a:effectLst/>
                <a:latin typeface="Times New Roman"/>
                <a:ea typeface="Calibri"/>
                <a:cs typeface="Times New Roman"/>
              </a:rPr>
              <a:t>Sokolova</a:t>
            </a:r>
            <a:r>
              <a:rPr lang="en-US" i="1" dirty="0" smtClean="0">
                <a:effectLst/>
                <a:latin typeface="Times New Roman"/>
                <a:ea typeface="Calibri"/>
                <a:cs typeface="Times New Roman"/>
              </a:rPr>
              <a:t> </a:t>
            </a:r>
            <a:r>
              <a:rPr lang="uk-UA" i="1" dirty="0" smtClean="0">
                <a:effectLst/>
                <a:latin typeface="Times New Roman"/>
                <a:ea typeface="Calibri"/>
                <a:cs typeface="Times New Roman"/>
              </a:rPr>
              <a:t>(Марія Соколова)</a:t>
            </a:r>
            <a:r>
              <a:rPr lang="en-US" i="1" dirty="0" smtClean="0">
                <a:effectLst/>
                <a:latin typeface="Times New Roman"/>
                <a:ea typeface="Calibri"/>
                <a:cs typeface="Times New Roman"/>
              </a:rPr>
              <a:t>, V.D. </a:t>
            </a:r>
            <a:r>
              <a:rPr lang="en-US" i="1" dirty="0" err="1" smtClean="0">
                <a:effectLst/>
                <a:latin typeface="Times New Roman"/>
                <a:ea typeface="Calibri"/>
                <a:cs typeface="Times New Roman"/>
              </a:rPr>
              <a:t>Arakin</a:t>
            </a:r>
            <a:r>
              <a:rPr lang="en-US" dirty="0" smtClean="0">
                <a:effectLst/>
                <a:latin typeface="Times New Roman"/>
                <a:ea typeface="Calibri"/>
                <a:cs typeface="Times New Roman"/>
              </a:rPr>
              <a:t> </a:t>
            </a:r>
            <a:r>
              <a:rPr lang="uk-UA" i="1" dirty="0" smtClean="0">
                <a:effectLst/>
                <a:latin typeface="Times New Roman"/>
                <a:ea typeface="Calibri"/>
                <a:cs typeface="Times New Roman"/>
              </a:rPr>
              <a:t>(Володимир Дмитрович </a:t>
            </a:r>
            <a:r>
              <a:rPr lang="uk-UA" i="1" dirty="0" err="1" smtClean="0">
                <a:effectLst/>
                <a:latin typeface="Times New Roman"/>
                <a:ea typeface="Calibri"/>
                <a:cs typeface="Times New Roman"/>
              </a:rPr>
              <a:t>Аракін</a:t>
            </a:r>
            <a:r>
              <a:rPr lang="uk-UA" i="1" dirty="0" smtClean="0">
                <a:effectLst/>
                <a:latin typeface="Times New Roman"/>
                <a:ea typeface="Calibri"/>
                <a:cs typeface="Times New Roman"/>
              </a:rPr>
              <a:t>)</a:t>
            </a:r>
            <a:r>
              <a:rPr lang="en-US" dirty="0" smtClean="0">
                <a:effectLst/>
                <a:latin typeface="Times New Roman"/>
                <a:ea typeface="Calibri"/>
                <a:cs typeface="Times New Roman"/>
              </a:rPr>
              <a:t>and other linguists suggest another approach. They define </a:t>
            </a:r>
            <a:r>
              <a:rPr lang="en-US" b="1" dirty="0" smtClean="0">
                <a:effectLst/>
                <a:latin typeface="Times New Roman"/>
                <a:ea typeface="Calibri"/>
                <a:cs typeface="Times New Roman"/>
              </a:rPr>
              <a:t>four types of syllables</a:t>
            </a:r>
            <a:r>
              <a:rPr lang="en-US" dirty="0" smtClean="0">
                <a:effectLst/>
                <a:latin typeface="Times New Roman"/>
                <a:ea typeface="Calibri"/>
                <a:cs typeface="Times New Roman"/>
              </a:rPr>
              <a:t> in English on the basis of the number and arrangement of consonants with a vowel. These are:</a:t>
            </a:r>
            <a:endParaRPr lang="ru-RU" sz="1400" dirty="0">
              <a:ea typeface="Calibri"/>
              <a:cs typeface="Times New Roman"/>
            </a:endParaRPr>
          </a:p>
          <a:p>
            <a:pPr algn="just">
              <a:lnSpc>
                <a:spcPct val="115000"/>
              </a:lnSpc>
              <a:spcAft>
                <a:spcPts val="0"/>
              </a:spcAft>
            </a:pPr>
            <a:r>
              <a:rPr lang="en-US" dirty="0" smtClean="0">
                <a:effectLst/>
                <a:latin typeface="Times New Roman"/>
                <a:ea typeface="Calibri"/>
                <a:cs typeface="Times New Roman"/>
              </a:rPr>
              <a:t>(1) </a:t>
            </a:r>
            <a:r>
              <a:rPr lang="en-US" i="1" dirty="0" smtClean="0">
                <a:effectLst/>
                <a:latin typeface="Times New Roman"/>
                <a:ea typeface="Calibri"/>
                <a:cs typeface="Times New Roman"/>
              </a:rPr>
              <a:t>fully open syllables</a:t>
            </a:r>
            <a:r>
              <a:rPr lang="en-US" dirty="0" smtClean="0">
                <a:effectLst/>
                <a:latin typeface="Times New Roman"/>
                <a:ea typeface="Calibri"/>
                <a:cs typeface="Times New Roman"/>
              </a:rPr>
              <a:t>, which consist of a vowel sound only (</a:t>
            </a:r>
            <a:r>
              <a:rPr lang="en-US" b="1" dirty="0" smtClean="0">
                <a:effectLst/>
                <a:latin typeface="Times New Roman"/>
                <a:ea typeface="Calibri"/>
                <a:cs typeface="Times New Roman"/>
              </a:rPr>
              <a:t>V type</a:t>
            </a:r>
            <a:r>
              <a:rPr lang="en-US" dirty="0" smtClean="0">
                <a:effectLst/>
                <a:latin typeface="Times New Roman"/>
                <a:ea typeface="Calibri"/>
                <a:cs typeface="Times New Roman"/>
              </a:rPr>
              <a:t>): are [a:], or [o:], I [</a:t>
            </a:r>
            <a:r>
              <a:rPr lang="en-US" dirty="0" err="1" smtClean="0">
                <a:effectLst/>
                <a:latin typeface="Times New Roman"/>
                <a:ea typeface="Calibri"/>
                <a:cs typeface="Times New Roman"/>
              </a:rPr>
              <a:t>aı</a:t>
            </a:r>
            <a:r>
              <a:rPr lang="en-US" dirty="0" smtClean="0">
                <a:effectLst/>
                <a:latin typeface="Times New Roman"/>
                <a:ea typeface="Calibri"/>
                <a:cs typeface="Times New Roman"/>
              </a:rPr>
              <a:t>];</a:t>
            </a:r>
            <a:endParaRPr lang="ru-RU" sz="1400" dirty="0">
              <a:ea typeface="Calibri"/>
              <a:cs typeface="Times New Roman"/>
            </a:endParaRPr>
          </a:p>
          <a:p>
            <a:pPr algn="just">
              <a:lnSpc>
                <a:spcPct val="115000"/>
              </a:lnSpc>
              <a:spcAft>
                <a:spcPts val="0"/>
              </a:spcAft>
            </a:pPr>
            <a:r>
              <a:rPr lang="en-US" dirty="0" smtClean="0">
                <a:effectLst/>
                <a:latin typeface="Times New Roman"/>
                <a:ea typeface="Calibri"/>
                <a:cs typeface="Times New Roman"/>
              </a:rPr>
              <a:t>(2) </a:t>
            </a:r>
            <a:r>
              <a:rPr lang="en-US" i="1" dirty="0" smtClean="0">
                <a:effectLst/>
                <a:latin typeface="Times New Roman"/>
                <a:ea typeface="Calibri"/>
                <a:cs typeface="Times New Roman"/>
              </a:rPr>
              <a:t>fully closed syllables</a:t>
            </a:r>
            <a:r>
              <a:rPr lang="en-US" dirty="0" smtClean="0">
                <a:effectLst/>
                <a:latin typeface="Times New Roman"/>
                <a:ea typeface="Calibri"/>
                <a:cs typeface="Times New Roman"/>
              </a:rPr>
              <a:t>, in which a vowel is between consonants </a:t>
            </a:r>
            <a:r>
              <a:rPr lang="en-US" b="1" dirty="0" smtClean="0">
                <a:effectLst/>
                <a:latin typeface="Times New Roman"/>
                <a:ea typeface="Calibri"/>
                <a:cs typeface="Times New Roman"/>
              </a:rPr>
              <a:t>(C)CVC(C) type</a:t>
            </a:r>
            <a:r>
              <a:rPr lang="en-US" dirty="0" smtClean="0">
                <a:effectLst/>
                <a:latin typeface="Times New Roman"/>
                <a:ea typeface="Calibri"/>
                <a:cs typeface="Times New Roman"/>
              </a:rPr>
              <a:t>): cat [</a:t>
            </a:r>
            <a:r>
              <a:rPr lang="en-US" dirty="0" err="1" smtClean="0">
                <a:effectLst/>
                <a:latin typeface="Times New Roman"/>
                <a:ea typeface="Calibri"/>
                <a:cs typeface="Times New Roman"/>
              </a:rPr>
              <a:t>kæt</a:t>
            </a:r>
            <a:r>
              <a:rPr lang="en-US" dirty="0" smtClean="0">
                <a:effectLst/>
                <a:latin typeface="Times New Roman"/>
                <a:ea typeface="Calibri"/>
                <a:cs typeface="Times New Roman"/>
              </a:rPr>
              <a:t>], jump [</a:t>
            </a:r>
            <a:r>
              <a:rPr lang="en-US" dirty="0" err="1" smtClean="0">
                <a:effectLst/>
                <a:latin typeface="Times New Roman"/>
                <a:ea typeface="Calibri"/>
                <a:cs typeface="Times New Roman"/>
              </a:rPr>
              <a:t>dʒʌmp</a:t>
            </a:r>
            <a:r>
              <a:rPr lang="en-US" dirty="0" smtClean="0">
                <a:effectLst/>
                <a:latin typeface="Times New Roman"/>
                <a:ea typeface="Calibri"/>
                <a:cs typeface="Times New Roman"/>
              </a:rPr>
              <a:t>], plan [</a:t>
            </a:r>
            <a:r>
              <a:rPr lang="en-US" dirty="0" err="1" smtClean="0">
                <a:effectLst/>
                <a:latin typeface="Times New Roman"/>
                <a:ea typeface="Calibri"/>
                <a:cs typeface="Times New Roman"/>
              </a:rPr>
              <a:t>plæn</a:t>
            </a:r>
            <a:r>
              <a:rPr lang="en-US" dirty="0" smtClean="0">
                <a:effectLst/>
                <a:latin typeface="Times New Roman"/>
                <a:ea typeface="Calibri"/>
                <a:cs typeface="Times New Roman"/>
              </a:rPr>
              <a:t>];</a:t>
            </a:r>
            <a:endParaRPr lang="ru-RU" sz="1400" dirty="0">
              <a:ea typeface="Calibri"/>
              <a:cs typeface="Times New Roman"/>
            </a:endParaRPr>
          </a:p>
          <a:p>
            <a:pPr algn="just">
              <a:lnSpc>
                <a:spcPct val="115000"/>
              </a:lnSpc>
              <a:spcAft>
                <a:spcPts val="0"/>
              </a:spcAft>
            </a:pPr>
            <a:r>
              <a:rPr lang="en-US" dirty="0" smtClean="0">
                <a:effectLst/>
                <a:latin typeface="Times New Roman"/>
                <a:ea typeface="Calibri"/>
                <a:cs typeface="Times New Roman"/>
              </a:rPr>
              <a:t>(3) </a:t>
            </a:r>
            <a:r>
              <a:rPr lang="en-US" i="1" dirty="0" smtClean="0">
                <a:effectLst/>
                <a:latin typeface="Times New Roman"/>
                <a:ea typeface="Calibri"/>
                <a:cs typeface="Times New Roman"/>
              </a:rPr>
              <a:t>syllables covered at the beginning</a:t>
            </a:r>
            <a:r>
              <a:rPr lang="en-US" dirty="0" smtClean="0">
                <a:effectLst/>
                <a:latin typeface="Times New Roman"/>
                <a:ea typeface="Calibri"/>
                <a:cs typeface="Times New Roman"/>
              </a:rPr>
              <a:t>, in which a consonant or a sequence of consonants precede a vowel </a:t>
            </a:r>
            <a:r>
              <a:rPr lang="en-US" b="1" dirty="0" smtClean="0">
                <a:effectLst/>
                <a:latin typeface="Times New Roman"/>
                <a:ea typeface="Calibri"/>
                <a:cs typeface="Times New Roman"/>
              </a:rPr>
              <a:t>(CC)CV type</a:t>
            </a:r>
            <a:r>
              <a:rPr lang="en-US" dirty="0" smtClean="0">
                <a:effectLst/>
                <a:latin typeface="Times New Roman"/>
                <a:ea typeface="Calibri"/>
                <a:cs typeface="Times New Roman"/>
              </a:rPr>
              <a:t>): so [ˈ</a:t>
            </a:r>
            <a:r>
              <a:rPr lang="en-US" dirty="0" err="1" smtClean="0">
                <a:effectLst/>
                <a:latin typeface="Times New Roman"/>
                <a:ea typeface="Calibri"/>
                <a:cs typeface="Times New Roman"/>
              </a:rPr>
              <a:t>səʊ</a:t>
            </a:r>
            <a:r>
              <a:rPr lang="en-US" dirty="0" smtClean="0">
                <a:effectLst/>
                <a:latin typeface="Times New Roman"/>
                <a:ea typeface="Calibri"/>
                <a:cs typeface="Times New Roman"/>
              </a:rPr>
              <a:t>], spy [</a:t>
            </a:r>
            <a:r>
              <a:rPr lang="en-US" dirty="0" err="1" smtClean="0">
                <a:effectLst/>
                <a:latin typeface="Times New Roman"/>
                <a:ea typeface="Calibri"/>
                <a:cs typeface="Times New Roman"/>
              </a:rPr>
              <a:t>spaı</a:t>
            </a:r>
            <a:r>
              <a:rPr lang="en-US" dirty="0" smtClean="0">
                <a:effectLst/>
                <a:latin typeface="Times New Roman"/>
                <a:ea typeface="Calibri"/>
                <a:cs typeface="Times New Roman"/>
              </a:rPr>
              <a:t>], screw [</a:t>
            </a:r>
            <a:r>
              <a:rPr lang="en-US" dirty="0" err="1" smtClean="0">
                <a:effectLst/>
                <a:latin typeface="Times New Roman"/>
                <a:ea typeface="Calibri"/>
                <a:cs typeface="Times New Roman"/>
              </a:rPr>
              <a:t>skru</a:t>
            </a:r>
            <a:r>
              <a:rPr lang="en-US" dirty="0" smtClean="0">
                <a:effectLst/>
                <a:latin typeface="Times New Roman"/>
                <a:ea typeface="Calibri"/>
                <a:cs typeface="Times New Roman"/>
              </a:rPr>
              <a:t>:];</a:t>
            </a:r>
            <a:endParaRPr lang="ru-RU" sz="1400" dirty="0">
              <a:ea typeface="Calibri"/>
              <a:cs typeface="Times New Roman"/>
            </a:endParaRPr>
          </a:p>
          <a:p>
            <a:pPr algn="just">
              <a:lnSpc>
                <a:spcPct val="115000"/>
              </a:lnSpc>
              <a:spcAft>
                <a:spcPts val="0"/>
              </a:spcAft>
            </a:pPr>
            <a:r>
              <a:rPr lang="en-US" dirty="0" smtClean="0">
                <a:effectLst/>
                <a:latin typeface="Times New Roman"/>
                <a:ea typeface="Calibri"/>
                <a:cs typeface="Times New Roman"/>
              </a:rPr>
              <a:t>(4) </a:t>
            </a:r>
            <a:r>
              <a:rPr lang="en-US" i="1" dirty="0" smtClean="0">
                <a:effectLst/>
                <a:latin typeface="Times New Roman"/>
                <a:ea typeface="Calibri"/>
                <a:cs typeface="Times New Roman"/>
              </a:rPr>
              <a:t>syllables covered at the end</a:t>
            </a:r>
            <a:r>
              <a:rPr lang="en-US" dirty="0" smtClean="0">
                <a:effectLst/>
                <a:latin typeface="Times New Roman"/>
                <a:ea typeface="Calibri"/>
                <a:cs typeface="Times New Roman"/>
              </a:rPr>
              <a:t>, in which a consonant or a sequence of consonants follow a vowel </a:t>
            </a:r>
            <a:r>
              <a:rPr lang="en-US" b="1" dirty="0" smtClean="0">
                <a:effectLst/>
                <a:latin typeface="Times New Roman"/>
                <a:ea typeface="Calibri"/>
                <a:cs typeface="Times New Roman"/>
              </a:rPr>
              <a:t>(VC(CC) type</a:t>
            </a:r>
            <a:r>
              <a:rPr lang="en-US" dirty="0" smtClean="0">
                <a:effectLst/>
                <a:latin typeface="Times New Roman"/>
                <a:ea typeface="Calibri"/>
                <a:cs typeface="Times New Roman"/>
              </a:rPr>
              <a:t>): on [</a:t>
            </a:r>
            <a:r>
              <a:rPr lang="en-US" dirty="0" err="1" smtClean="0">
                <a:effectLst/>
                <a:latin typeface="Times New Roman"/>
                <a:ea typeface="Calibri"/>
                <a:cs typeface="Times New Roman"/>
              </a:rPr>
              <a:t>ɒn</a:t>
            </a:r>
            <a:r>
              <a:rPr lang="en-US" dirty="0" smtClean="0">
                <a:effectLst/>
                <a:latin typeface="Times New Roman"/>
                <a:ea typeface="Calibri"/>
                <a:cs typeface="Times New Roman"/>
              </a:rPr>
              <a:t>], old [</a:t>
            </a:r>
            <a:r>
              <a:rPr lang="en-US" dirty="0" err="1" smtClean="0">
                <a:effectLst/>
                <a:latin typeface="Times New Roman"/>
                <a:ea typeface="Calibri"/>
                <a:cs typeface="Times New Roman"/>
              </a:rPr>
              <a:t>əʊld</a:t>
            </a:r>
            <a:r>
              <a:rPr lang="en-US" dirty="0" smtClean="0">
                <a:effectLst/>
                <a:latin typeface="Times New Roman"/>
                <a:ea typeface="Calibri"/>
                <a:cs typeface="Times New Roman"/>
              </a:rPr>
              <a:t>], acts [</a:t>
            </a:r>
            <a:r>
              <a:rPr lang="en-US" dirty="0" err="1" smtClean="0">
                <a:effectLst/>
                <a:latin typeface="Times New Roman"/>
                <a:ea typeface="Calibri"/>
                <a:cs typeface="Times New Roman"/>
              </a:rPr>
              <a:t>ækts</a:t>
            </a:r>
            <a:r>
              <a:rPr lang="en-US" dirty="0" smtClean="0">
                <a:effectLst/>
                <a:latin typeface="Times New Roman"/>
                <a:ea typeface="Calibri"/>
                <a:cs typeface="Times New Roman"/>
              </a:rPr>
              <a:t>].</a:t>
            </a:r>
            <a:endParaRPr lang="ru-RU" sz="1400" dirty="0">
              <a:ea typeface="Calibri"/>
              <a:cs typeface="Times New Roman"/>
            </a:endParaRPr>
          </a:p>
          <a:p>
            <a:pPr algn="just">
              <a:lnSpc>
                <a:spcPct val="115000"/>
              </a:lnSpc>
              <a:spcAft>
                <a:spcPts val="0"/>
              </a:spcAft>
            </a:pPr>
            <a:r>
              <a:rPr lang="en-US" dirty="0" smtClean="0">
                <a:effectLst/>
                <a:latin typeface="Times New Roman"/>
                <a:ea typeface="Calibri"/>
                <a:cs typeface="Times New Roman"/>
              </a:rPr>
              <a:t>Certain peculiarities of the system of English phonemes admit the existence of types of syllables which consist of consonants only, with the nucleus [l, n, m]. These are:</a:t>
            </a:r>
            <a:endParaRPr lang="ru-RU" sz="1400" dirty="0">
              <a:ea typeface="Calibri"/>
              <a:cs typeface="Times New Roman"/>
            </a:endParaRPr>
          </a:p>
          <a:p>
            <a:pPr algn="just">
              <a:lnSpc>
                <a:spcPct val="115000"/>
              </a:lnSpc>
              <a:spcAft>
                <a:spcPts val="0"/>
              </a:spcAft>
            </a:pPr>
            <a:r>
              <a:rPr lang="en-US" dirty="0" smtClean="0">
                <a:effectLst/>
                <a:latin typeface="Times New Roman"/>
                <a:ea typeface="Calibri"/>
                <a:cs typeface="Times New Roman"/>
              </a:rPr>
              <a:t>(1) syllables of CC type (table [</a:t>
            </a:r>
            <a:r>
              <a:rPr lang="en-US" dirty="0" err="1" smtClean="0">
                <a:effectLst/>
                <a:latin typeface="Times New Roman"/>
                <a:ea typeface="Calibri"/>
                <a:cs typeface="Times New Roman"/>
              </a:rPr>
              <a:t>teıbl</a:t>
            </a:r>
            <a:r>
              <a:rPr lang="en-US" dirty="0" smtClean="0">
                <a:effectLst/>
                <a:latin typeface="Times New Roman"/>
                <a:ea typeface="Calibri"/>
                <a:cs typeface="Times New Roman"/>
              </a:rPr>
              <a:t>], taken [</a:t>
            </a:r>
            <a:r>
              <a:rPr lang="en-US" dirty="0" err="1" smtClean="0">
                <a:effectLst/>
                <a:latin typeface="Times New Roman"/>
                <a:ea typeface="Calibri"/>
                <a:cs typeface="Times New Roman"/>
              </a:rPr>
              <a:t>teıkn</a:t>
            </a:r>
            <a:r>
              <a:rPr lang="en-US" dirty="0" smtClean="0">
                <a:effectLst/>
                <a:latin typeface="Times New Roman"/>
                <a:ea typeface="Calibri"/>
                <a:cs typeface="Times New Roman"/>
              </a:rPr>
              <a:t>], rhythm [</a:t>
            </a:r>
            <a:r>
              <a:rPr lang="en-US" dirty="0" err="1" smtClean="0">
                <a:effectLst/>
                <a:latin typeface="Times New Roman"/>
                <a:ea typeface="Calibri"/>
                <a:cs typeface="Times New Roman"/>
              </a:rPr>
              <a:t>rıðm</a:t>
            </a:r>
            <a:r>
              <a:rPr lang="en-US" dirty="0" smtClean="0">
                <a:effectLst/>
                <a:latin typeface="Times New Roman"/>
                <a:ea typeface="Calibri"/>
                <a:cs typeface="Times New Roman"/>
              </a:rPr>
              <a:t>]);</a:t>
            </a:r>
            <a:endParaRPr lang="ru-RU" sz="1400" dirty="0">
              <a:ea typeface="Calibri"/>
              <a:cs typeface="Times New Roman"/>
            </a:endParaRPr>
          </a:p>
          <a:p>
            <a:pPr algn="just">
              <a:lnSpc>
                <a:spcPct val="115000"/>
              </a:lnSpc>
              <a:spcAft>
                <a:spcPts val="0"/>
              </a:spcAft>
            </a:pPr>
            <a:r>
              <a:rPr lang="en-US" dirty="0" smtClean="0">
                <a:effectLst/>
                <a:latin typeface="Times New Roman"/>
                <a:ea typeface="Calibri"/>
                <a:cs typeface="Times New Roman"/>
              </a:rPr>
              <a:t>(2) syllables of CCC type (decent [</a:t>
            </a:r>
            <a:r>
              <a:rPr lang="en-US" dirty="0" err="1" smtClean="0">
                <a:effectLst/>
                <a:latin typeface="Times New Roman"/>
                <a:ea typeface="Calibri"/>
                <a:cs typeface="Times New Roman"/>
              </a:rPr>
              <a:t>di:snt</a:t>
            </a:r>
            <a:r>
              <a:rPr lang="en-US" dirty="0" smtClean="0">
                <a:effectLst/>
                <a:latin typeface="Times New Roman"/>
                <a:ea typeface="Calibri"/>
                <a:cs typeface="Times New Roman"/>
              </a:rPr>
              <a:t>], seldom [</a:t>
            </a:r>
            <a:r>
              <a:rPr lang="en-US" dirty="0" err="1" smtClean="0">
                <a:effectLst/>
                <a:latin typeface="Times New Roman"/>
                <a:ea typeface="Calibri"/>
                <a:cs typeface="Times New Roman"/>
              </a:rPr>
              <a:t>seldm</a:t>
            </a:r>
            <a:r>
              <a:rPr lang="en-US" dirty="0" smtClean="0">
                <a:effectLst/>
                <a:latin typeface="Times New Roman"/>
                <a:ea typeface="Calibri"/>
                <a:cs typeface="Times New Roman"/>
              </a:rPr>
              <a:t>]);</a:t>
            </a:r>
            <a:endParaRPr lang="ru-RU" sz="1400" dirty="0">
              <a:ea typeface="Calibri"/>
              <a:cs typeface="Times New Roman"/>
            </a:endParaRPr>
          </a:p>
          <a:p>
            <a:pPr algn="just">
              <a:lnSpc>
                <a:spcPct val="115000"/>
              </a:lnSpc>
              <a:spcAft>
                <a:spcPts val="0"/>
              </a:spcAft>
            </a:pPr>
            <a:r>
              <a:rPr lang="en-US" dirty="0" smtClean="0">
                <a:effectLst/>
                <a:latin typeface="Times New Roman"/>
                <a:ea typeface="Calibri"/>
                <a:cs typeface="Times New Roman"/>
              </a:rPr>
              <a:t>(3) syllables of CCCC type (students [</a:t>
            </a:r>
            <a:r>
              <a:rPr lang="en-US" dirty="0" err="1" smtClean="0">
                <a:effectLst/>
                <a:latin typeface="Times New Roman"/>
                <a:ea typeface="Calibri"/>
                <a:cs typeface="Times New Roman"/>
              </a:rPr>
              <a:t>stju:dnts</a:t>
            </a:r>
            <a:r>
              <a:rPr lang="en-US" dirty="0" smtClean="0">
                <a:effectLst/>
                <a:latin typeface="Times New Roman"/>
                <a:ea typeface="Calibri"/>
                <a:cs typeface="Times New Roman"/>
              </a:rPr>
              <a:t>];</a:t>
            </a:r>
            <a:endParaRPr lang="ru-RU" sz="1400" dirty="0">
              <a:ea typeface="Calibri"/>
              <a:cs typeface="Times New Roman"/>
            </a:endParaRPr>
          </a:p>
          <a:p>
            <a:pPr algn="just">
              <a:lnSpc>
                <a:spcPct val="115000"/>
              </a:lnSpc>
              <a:spcAft>
                <a:spcPts val="0"/>
              </a:spcAft>
            </a:pPr>
            <a:r>
              <a:rPr lang="en-US" dirty="0" smtClean="0">
                <a:effectLst/>
                <a:latin typeface="Times New Roman"/>
                <a:ea typeface="Calibri"/>
                <a:cs typeface="Times New Roman"/>
              </a:rPr>
              <a:t>(4) syllables of CCCCC type (functional [ˈ</a:t>
            </a:r>
            <a:r>
              <a:rPr lang="en-US" dirty="0" err="1" smtClean="0">
                <a:effectLst/>
                <a:latin typeface="Times New Roman"/>
                <a:ea typeface="Calibri"/>
                <a:cs typeface="Times New Roman"/>
              </a:rPr>
              <a:t>fʌŋ</a:t>
            </a:r>
            <a:r>
              <a:rPr lang="en-US" dirty="0" smtClean="0">
                <a:effectLst/>
                <a:latin typeface="Times New Roman"/>
                <a:ea typeface="Calibri"/>
                <a:cs typeface="Times New Roman"/>
              </a:rPr>
              <a:t>(k)ʃ(ə)n(ə)l]).</a:t>
            </a:r>
            <a:endParaRPr lang="ru-RU" sz="1400" dirty="0">
              <a:ea typeface="Calibri"/>
              <a:cs typeface="Times New Roman"/>
            </a:endParaRPr>
          </a:p>
        </p:txBody>
      </p:sp>
    </p:spTree>
    <p:extLst>
      <p:ext uri="{BB962C8B-B14F-4D97-AF65-F5344CB8AC3E}">
        <p14:creationId xmlns:p14="http://schemas.microsoft.com/office/powerpoint/2010/main" val="183579498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3378</Words>
  <Application>Microsoft Office PowerPoint</Application>
  <PresentationFormat>Экран (4:3)</PresentationFormat>
  <Paragraphs>138</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Тема Office</vt:lpstr>
      <vt:lpstr>Syllabic Structure of English Words.</vt:lpstr>
      <vt:lpstr>Презентация PowerPoint</vt:lpstr>
      <vt:lpstr>Презентация PowerPoint</vt:lpstr>
      <vt:lpstr>Презентация PowerPoint</vt:lpstr>
      <vt:lpstr>4. The sonority theory / the prominence theory (теорія відносної сонорності) by Otto Jespersen. Each sound is characterized by a certain degree of sonority which determines its perceptibility.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Syllabic Structure of English Words.</dc:title>
  <dc:creator>HP</dc:creator>
  <cp:lastModifiedBy>HP</cp:lastModifiedBy>
  <cp:revision>31</cp:revision>
  <dcterms:created xsi:type="dcterms:W3CDTF">2019-01-30T06:39:15Z</dcterms:created>
  <dcterms:modified xsi:type="dcterms:W3CDTF">2019-02-01T19:36:49Z</dcterms:modified>
</cp:coreProperties>
</file>