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5" r:id="rId30"/>
    <p:sldId id="296" r:id="rId31"/>
    <p:sldId id="284" r:id="rId32"/>
    <p:sldId id="285" r:id="rId33"/>
    <p:sldId id="286" r:id="rId34"/>
    <p:sldId id="287" r:id="rId35"/>
    <p:sldId id="288" r:id="rId36"/>
    <p:sldId id="289" r:id="rId37"/>
    <p:sldId id="290" r:id="rId38"/>
    <p:sldId id="291" r:id="rId39"/>
    <p:sldId id="292" r:id="rId40"/>
    <p:sldId id="293" r:id="rId41"/>
    <p:sldId id="294"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FDB62E8-F65D-4F8A-8069-81A25EE8DD63}" type="datetimeFigureOut">
              <a:rPr lang="ru-RU" smtClean="0"/>
              <a:t>17.08.2019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CA240D-F674-4A2B-9F33-A2E2B5AD461C}" type="slidenum">
              <a:rPr lang="ru-RU" smtClean="0"/>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FDB62E8-F65D-4F8A-8069-81A25EE8DD63}" type="datetimeFigureOut">
              <a:rPr lang="ru-RU" smtClean="0"/>
              <a:t>17.08.2019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CA240D-F674-4A2B-9F33-A2E2B5AD461C}"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3BCA240D-F674-4A2B-9F33-A2E2B5AD461C}" type="slidenum">
              <a:rPr lang="ru-RU" smtClean="0"/>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FDB62E8-F65D-4F8A-8069-81A25EE8DD63}" type="datetimeFigureOut">
              <a:rPr lang="ru-RU" smtClean="0"/>
              <a:t>17.08.2019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FDB62E8-F65D-4F8A-8069-81A25EE8DD63}" type="datetimeFigureOut">
              <a:rPr lang="ru-RU" smtClean="0"/>
              <a:t>17.08.2019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3BCA240D-F674-4A2B-9F33-A2E2B5AD461C}" type="slidenum">
              <a:rPr lang="ru-RU" smtClean="0"/>
              <a:t>‹#›</a:t>
            </a:fld>
            <a:endParaRPr lang="ru-RU"/>
          </a:p>
        </p:txBody>
      </p:sp>
      <p:sp>
        <p:nvSpPr>
          <p:cNvPr id="8" name="Объект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FDB62E8-F65D-4F8A-8069-81A25EE8DD63}" type="datetimeFigureOut">
              <a:rPr lang="ru-RU" smtClean="0"/>
              <a:t>17.08.2019</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CA240D-F674-4A2B-9F33-A2E2B5AD461C}" type="slidenum">
              <a:rPr lang="ru-RU" smtClean="0"/>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FDB62E8-F65D-4F8A-8069-81A25EE8DD63}" type="datetimeFigureOut">
              <a:rPr lang="ru-RU" smtClean="0"/>
              <a:t>17.08.2019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CA240D-F674-4A2B-9F33-A2E2B5AD461C}" type="slidenum">
              <a:rPr lang="ru-RU" smtClean="0"/>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бъект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Объект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FDB62E8-F65D-4F8A-8069-81A25EE8DD63}" type="datetimeFigureOut">
              <a:rPr lang="ru-RU" smtClean="0"/>
              <a:t>17.08.2019</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Объект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Объект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3BCA240D-F674-4A2B-9F33-A2E2B5AD461C}" type="slidenum">
              <a:rPr lang="ru-RU" smtClean="0"/>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FDB62E8-F65D-4F8A-8069-81A25EE8DD63}" type="datetimeFigureOut">
              <a:rPr lang="ru-RU" smtClean="0"/>
              <a:t>17.08.2019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3BCA240D-F674-4A2B-9F33-A2E2B5AD461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FDB62E8-F65D-4F8A-8069-81A25EE8DD63}" type="datetimeFigureOut">
              <a:rPr lang="ru-RU" smtClean="0"/>
              <a:t>17.08.2019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BCA240D-F674-4A2B-9F33-A2E2B5AD461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Объект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BCA240D-F674-4A2B-9F33-A2E2B5AD461C}" type="slidenum">
              <a:rPr lang="ru-RU" smtClean="0"/>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FDB62E8-F65D-4F8A-8069-81A25EE8DD63}" type="datetimeFigureOut">
              <a:rPr lang="ru-RU" smtClean="0"/>
              <a:t>17.08.2019</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3BCA240D-F674-4A2B-9F33-A2E2B5AD461C}" type="slidenum">
              <a:rPr lang="ru-RU" smtClean="0"/>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FDB62E8-F65D-4F8A-8069-81A25EE8DD63}" type="datetimeFigureOut">
              <a:rPr lang="ru-RU" smtClean="0"/>
              <a:t>17.08.2019</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FDB62E8-F65D-4F8A-8069-81A25EE8DD63}" type="datetimeFigureOut">
              <a:rPr lang="ru-RU" smtClean="0"/>
              <a:t>17.08.2019</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BCA240D-F674-4A2B-9F33-A2E2B5AD461C}" type="slidenum">
              <a:rPr lang="ru-RU" smtClean="0"/>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2819400"/>
            <a:ext cx="7520880" cy="2337792"/>
          </a:xfrm>
        </p:spPr>
        <p:txBody>
          <a:bodyPr>
            <a:normAutofit/>
          </a:bodyPr>
          <a:lstStyle/>
          <a:p>
            <a:pPr marL="342900" indent="-342900" algn="just">
              <a:buAutoNum type="arabicPeriod"/>
            </a:pPr>
            <a:r>
              <a:rPr lang="en-US" sz="2000" dirty="0" smtClean="0"/>
              <a:t>Development of American romantic literature in the 19</a:t>
            </a:r>
            <a:r>
              <a:rPr lang="en-US" sz="2000" baseline="30000" dirty="0" smtClean="0"/>
              <a:t>th</a:t>
            </a:r>
            <a:r>
              <a:rPr lang="en-US" sz="2000" dirty="0" smtClean="0"/>
              <a:t> century.</a:t>
            </a:r>
          </a:p>
          <a:p>
            <a:pPr marL="342900" indent="-342900" algn="just">
              <a:buAutoNum type="arabicPeriod"/>
            </a:pPr>
            <a:r>
              <a:rPr lang="en-US" sz="2000" dirty="0" smtClean="0"/>
              <a:t>The Monroe doctrine.</a:t>
            </a:r>
          </a:p>
          <a:p>
            <a:pPr marL="342900" indent="-342900" algn="just">
              <a:buAutoNum type="arabicPeriod"/>
            </a:pPr>
            <a:r>
              <a:rPr lang="en-US" sz="2000" dirty="0" smtClean="0"/>
              <a:t>The American Renaissance of 1836 – 1865. Abolitionism.</a:t>
            </a:r>
          </a:p>
          <a:p>
            <a:pPr marL="342900" indent="-342900" algn="just">
              <a:buAutoNum type="arabicPeriod"/>
            </a:pPr>
            <a:r>
              <a:rPr lang="en-US" sz="2000" dirty="0" smtClean="0"/>
              <a:t>American romance and poetry.</a:t>
            </a:r>
          </a:p>
          <a:p>
            <a:pPr marL="342900" indent="-342900" algn="just">
              <a:buAutoNum type="arabicPeriod"/>
            </a:pPr>
            <a:endParaRPr lang="en-US" dirty="0" smtClean="0"/>
          </a:p>
          <a:p>
            <a:pPr marL="342900" indent="-342900" algn="just">
              <a:buAutoNum type="arabicPeriod"/>
            </a:pPr>
            <a:endParaRPr lang="en-US" dirty="0" smtClean="0"/>
          </a:p>
          <a:p>
            <a:pPr marL="342900" indent="-342900" algn="just">
              <a:buAutoNum type="arabicPeriod"/>
            </a:pPr>
            <a:endParaRPr lang="ru-RU" dirty="0"/>
          </a:p>
        </p:txBody>
      </p:sp>
      <p:sp>
        <p:nvSpPr>
          <p:cNvPr id="2" name="Заголовок 1"/>
          <p:cNvSpPr>
            <a:spLocks noGrp="1"/>
          </p:cNvSpPr>
          <p:nvPr>
            <p:ph type="ctrTitle"/>
          </p:nvPr>
        </p:nvSpPr>
        <p:spPr/>
        <p:txBody>
          <a:bodyPr/>
          <a:lstStyle/>
          <a:p>
            <a:r>
              <a:rPr lang="en-US" dirty="0" smtClean="0"/>
              <a:t>Romanticism and the American Renaissance (1820 – 1865)</a:t>
            </a:r>
            <a:endParaRPr lang="ru-RU" dirty="0"/>
          </a:p>
        </p:txBody>
      </p:sp>
    </p:spTree>
    <p:extLst>
      <p:ext uri="{BB962C8B-B14F-4D97-AF65-F5344CB8AC3E}">
        <p14:creationId xmlns:p14="http://schemas.microsoft.com/office/powerpoint/2010/main" val="27988527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Knickerbocker school </a:t>
            </a:r>
            <a:endParaRPr lang="ru-RU" dirty="0"/>
          </a:p>
        </p:txBody>
      </p:sp>
      <p:sp>
        <p:nvSpPr>
          <p:cNvPr id="3" name="Объект 2"/>
          <p:cNvSpPr>
            <a:spLocks noGrp="1"/>
          </p:cNvSpPr>
          <p:nvPr>
            <p:ph sz="half" idx="1"/>
          </p:nvPr>
        </p:nvSpPr>
        <p:spPr>
          <a:xfrm>
            <a:off x="0" y="1052736"/>
            <a:ext cx="7344816" cy="5486400"/>
          </a:xfrm>
        </p:spPr>
        <p:txBody>
          <a:bodyPr>
            <a:noAutofit/>
          </a:bodyPr>
          <a:lstStyle/>
          <a:p>
            <a:r>
              <a:rPr lang="en-US" sz="2000" dirty="0" smtClean="0"/>
              <a:t>The group </a:t>
            </a:r>
            <a:r>
              <a:rPr lang="en-US" sz="2000" dirty="0"/>
              <a:t>of writers active in and around New York City during the first half of the 19th century. Its most prominent members included </a:t>
            </a:r>
            <a:r>
              <a:rPr lang="en-US" sz="2000" dirty="0">
                <a:effectLst>
                  <a:outerShdw blurRad="38100" dist="38100" dir="2700000" algn="tl">
                    <a:srgbClr val="000000">
                      <a:alpha val="43137"/>
                    </a:srgbClr>
                  </a:outerShdw>
                </a:effectLst>
              </a:rPr>
              <a:t>Washington Irving, James </a:t>
            </a:r>
            <a:r>
              <a:rPr lang="en-US" sz="2000" dirty="0" err="1">
                <a:effectLst>
                  <a:outerShdw blurRad="38100" dist="38100" dir="2700000" algn="tl">
                    <a:srgbClr val="000000">
                      <a:alpha val="43137"/>
                    </a:srgbClr>
                  </a:outerShdw>
                </a:effectLst>
              </a:rPr>
              <a:t>Fenimore</a:t>
            </a:r>
            <a:r>
              <a:rPr lang="en-US" sz="2000" dirty="0">
                <a:effectLst>
                  <a:outerShdw blurRad="38100" dist="38100" dir="2700000" algn="tl">
                    <a:srgbClr val="000000">
                      <a:alpha val="43137"/>
                    </a:srgbClr>
                  </a:outerShdw>
                </a:effectLst>
              </a:rPr>
              <a:t> Cooper</a:t>
            </a:r>
            <a:r>
              <a:rPr lang="en-US" sz="2000" dirty="0"/>
              <a:t> and </a:t>
            </a:r>
            <a:r>
              <a:rPr lang="en-US" sz="2000" dirty="0">
                <a:effectLst>
                  <a:outerShdw blurRad="38100" dist="38100" dir="2700000" algn="tl">
                    <a:srgbClr val="000000">
                      <a:alpha val="43137"/>
                    </a:srgbClr>
                  </a:outerShdw>
                </a:effectLst>
              </a:rPr>
              <a:t>William Cullen Bryant</a:t>
            </a:r>
            <a:r>
              <a:rPr lang="en-US" sz="2000" dirty="0"/>
              <a:t>. Each were respectively pioneers in general literature; novels, poetry and journalism</a:t>
            </a:r>
            <a:r>
              <a:rPr lang="en-US" sz="2000" dirty="0" smtClean="0"/>
              <a:t>. Taking </a:t>
            </a:r>
            <a:r>
              <a:rPr lang="en-US" sz="2000" dirty="0"/>
              <a:t>its name from Washington Irving’s </a:t>
            </a:r>
            <a:r>
              <a:rPr lang="en-US" sz="2000" i="1" dirty="0"/>
              <a:t>Knickerbocker’s History of New York</a:t>
            </a:r>
            <a:r>
              <a:rPr lang="en-US" sz="2000" dirty="0"/>
              <a:t> (1809), </a:t>
            </a:r>
            <a:r>
              <a:rPr lang="en-US" sz="2000" b="1" dirty="0">
                <a:effectLst>
                  <a:outerShdw blurRad="38100" dist="38100" dir="2700000" algn="tl">
                    <a:srgbClr val="000000">
                      <a:alpha val="43137"/>
                    </a:srgbClr>
                  </a:outerShdw>
                </a:effectLst>
              </a:rPr>
              <a:t>the </a:t>
            </a:r>
            <a:r>
              <a:rPr lang="en-US" sz="2000" b="1" dirty="0" smtClean="0">
                <a:effectLst>
                  <a:outerShdw blurRad="38100" dist="38100" dir="2700000" algn="tl">
                    <a:srgbClr val="000000">
                      <a:alpha val="43137"/>
                    </a:srgbClr>
                  </a:outerShdw>
                </a:effectLst>
              </a:rPr>
              <a:t>group sought </a:t>
            </a:r>
            <a:r>
              <a:rPr lang="en-US" sz="2000" b="1" dirty="0">
                <a:effectLst>
                  <a:outerShdw blurRad="38100" dist="38100" dir="2700000" algn="tl">
                    <a:srgbClr val="000000">
                      <a:alpha val="43137"/>
                    </a:srgbClr>
                  </a:outerShdw>
                </a:effectLst>
              </a:rPr>
              <a:t>to promote a genuinely American national culture and establish New York City as its literary </a:t>
            </a:r>
            <a:r>
              <a:rPr lang="en-US" sz="2000" b="1" dirty="0" err="1">
                <a:effectLst>
                  <a:outerShdw blurRad="38100" dist="38100" dir="2700000" algn="tl">
                    <a:srgbClr val="000000">
                      <a:alpha val="43137"/>
                    </a:srgbClr>
                  </a:outerShdw>
                </a:effectLst>
              </a:rPr>
              <a:t>centre</a:t>
            </a:r>
            <a:r>
              <a:rPr lang="en-US" sz="2000" b="1" dirty="0" smtClean="0">
                <a:effectLst>
                  <a:outerShdw blurRad="38100" dist="38100" dir="2700000" algn="tl">
                    <a:srgbClr val="000000">
                      <a:alpha val="43137"/>
                    </a:srgbClr>
                  </a:outerShdw>
                </a:effectLst>
              </a:rPr>
              <a:t>.</a:t>
            </a:r>
          </a:p>
          <a:p>
            <a:r>
              <a:rPr lang="en-US" sz="2000" dirty="0" smtClean="0"/>
              <a:t> </a:t>
            </a:r>
            <a:r>
              <a:rPr lang="en-US" sz="2000" dirty="0"/>
              <a:t>Other writers associated with the group were the abolitionist and woman-suffrage crusader Lydia M. Child, editor and politician G.C. </a:t>
            </a:r>
            <a:r>
              <a:rPr lang="en-US" sz="2000" dirty="0" err="1"/>
              <a:t>Verplanck</a:t>
            </a:r>
            <a:r>
              <a:rPr lang="en-US" sz="2000" dirty="0"/>
              <a:t>, Clement Moore, scholar and author of “</a:t>
            </a:r>
            <a:r>
              <a:rPr lang="en-US" sz="2000" dirty="0" err="1"/>
              <a:t>’Twas</a:t>
            </a:r>
            <a:r>
              <a:rPr lang="en-US" sz="2000" dirty="0"/>
              <a:t> the Night Before Christmas” (1823), and the poet and travel writer Bayard Taylor. </a:t>
            </a:r>
            <a:endParaRPr lang="en-US" sz="2000" dirty="0" smtClean="0"/>
          </a:p>
          <a:p>
            <a:r>
              <a:rPr lang="en-US" sz="2000" i="1" dirty="0" smtClean="0"/>
              <a:t>The </a:t>
            </a:r>
            <a:r>
              <a:rPr lang="en-US" sz="2000" i="1" dirty="0"/>
              <a:t>Knickerbocker Magazine </a:t>
            </a:r>
            <a:r>
              <a:rPr lang="en-US" sz="2000" dirty="0"/>
              <a:t>(1833–65), a literary monthly edited by Lewis G. and Willis G. Clark, though not an official organ of the group, published members’ work.</a:t>
            </a:r>
            <a:endParaRPr lang="ru-RU" sz="2000" dirty="0"/>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64288" y="2060848"/>
            <a:ext cx="1790700"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1035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Bread and Cheese Club</a:t>
            </a:r>
            <a:endParaRPr lang="ru-RU" dirty="0"/>
          </a:p>
        </p:txBody>
      </p:sp>
      <p:sp>
        <p:nvSpPr>
          <p:cNvPr id="3" name="Объект 2"/>
          <p:cNvSpPr>
            <a:spLocks noGrp="1"/>
          </p:cNvSpPr>
          <p:nvPr>
            <p:ph sz="half" idx="1"/>
          </p:nvPr>
        </p:nvSpPr>
        <p:spPr>
          <a:xfrm>
            <a:off x="301752" y="1371600"/>
            <a:ext cx="4702296" cy="4681728"/>
          </a:xfrm>
        </p:spPr>
        <p:txBody>
          <a:bodyPr>
            <a:normAutofit fontScale="92500" lnSpcReduction="10000"/>
          </a:bodyPr>
          <a:lstStyle/>
          <a:p>
            <a:r>
              <a:rPr lang="en-US" i="1" dirty="0"/>
              <a:t>Bread and Cheese Club</a:t>
            </a:r>
            <a:r>
              <a:rPr lang="en-US" dirty="0"/>
              <a:t>, also called </a:t>
            </a:r>
            <a:r>
              <a:rPr lang="en-US" i="1" dirty="0"/>
              <a:t>the Lunch </a:t>
            </a:r>
            <a:r>
              <a:rPr lang="en-US" dirty="0"/>
              <a:t>and </a:t>
            </a:r>
            <a:r>
              <a:rPr lang="en-US" i="1" dirty="0"/>
              <a:t>the Lunch Club</a:t>
            </a:r>
            <a:r>
              <a:rPr lang="en-US" dirty="0"/>
              <a:t>, social and cultural conclave created by author James </a:t>
            </a:r>
            <a:r>
              <a:rPr lang="en-US" dirty="0" err="1"/>
              <a:t>Fenimore</a:t>
            </a:r>
            <a:r>
              <a:rPr lang="en-US" dirty="0"/>
              <a:t> Cooper, which held meetings at Washington Hall, on the southeast corner of Broadway and Reade streets in New York City, from its formal beginning in 1824 until at least 1827. Its membership consisted of American writers, editors, and artists, as well as scholars, educators, </a:t>
            </a:r>
            <a:r>
              <a:rPr lang="en-US" dirty="0" smtClean="0"/>
              <a:t>etc.</a:t>
            </a:r>
            <a:endParaRPr lang="ru-RU"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00724" y="1988840"/>
            <a:ext cx="3163763"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9327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Saturday Club </a:t>
            </a:r>
            <a:endParaRPr lang="ru-RU" dirty="0"/>
          </a:p>
        </p:txBody>
      </p:sp>
      <p:sp>
        <p:nvSpPr>
          <p:cNvPr id="3" name="Объект 2"/>
          <p:cNvSpPr>
            <a:spLocks noGrp="1"/>
          </p:cNvSpPr>
          <p:nvPr>
            <p:ph sz="quarter" idx="1"/>
          </p:nvPr>
        </p:nvSpPr>
        <p:spPr/>
        <p:txBody>
          <a:bodyPr>
            <a:normAutofit fontScale="77500" lnSpcReduction="20000"/>
          </a:bodyPr>
          <a:lstStyle/>
          <a:p>
            <a:r>
              <a:rPr lang="en-US" b="1" dirty="0" smtClean="0"/>
              <a:t>The Saturday Club</a:t>
            </a:r>
            <a:r>
              <a:rPr lang="en-US" dirty="0" smtClean="0"/>
              <a:t>, established in 1855, was an informal monthly gathering in Boston, Massachusetts, of writers, scientists, philosophers, historians and other notable thinkers of the mid-nineteenth </a:t>
            </a:r>
            <a:r>
              <a:rPr lang="en-US" dirty="0"/>
              <a:t>c</a:t>
            </a:r>
            <a:r>
              <a:rPr lang="en-US" dirty="0" smtClean="0"/>
              <a:t>entury.</a:t>
            </a:r>
          </a:p>
          <a:p>
            <a:r>
              <a:rPr lang="en-US" sz="2600" dirty="0" smtClean="0"/>
              <a:t>The </a:t>
            </a:r>
            <a:r>
              <a:rPr lang="en-US" sz="2600" dirty="0"/>
              <a:t>original members of the group </a:t>
            </a:r>
            <a:r>
              <a:rPr lang="en-US" sz="2600" dirty="0" smtClean="0"/>
              <a:t>included Horatio </a:t>
            </a:r>
          </a:p>
          <a:p>
            <a:pPr marL="0" indent="0">
              <a:buNone/>
            </a:pPr>
            <a:r>
              <a:rPr lang="en-US" sz="2600" dirty="0" smtClean="0"/>
              <a:t>Woodman</a:t>
            </a:r>
            <a:r>
              <a:rPr lang="en-US" sz="2600" dirty="0"/>
              <a:t>, Louis Agassiz, </a:t>
            </a:r>
            <a:r>
              <a:rPr lang="en-US" sz="2600" dirty="0" smtClean="0"/>
              <a:t>Richard </a:t>
            </a:r>
            <a:r>
              <a:rPr lang="en-US" sz="2600" dirty="0"/>
              <a:t>Henry </a:t>
            </a:r>
            <a:r>
              <a:rPr lang="en-US" sz="2600" dirty="0" smtClean="0"/>
              <a:t>Dana </a:t>
            </a:r>
            <a:r>
              <a:rPr lang="en-US" sz="2600" dirty="0"/>
              <a:t>Jr</a:t>
            </a:r>
            <a:r>
              <a:rPr lang="en-US" sz="2600" dirty="0" smtClean="0"/>
              <a:t>. </a:t>
            </a:r>
          </a:p>
          <a:p>
            <a:pPr marL="0" indent="0">
              <a:buNone/>
            </a:pPr>
            <a:r>
              <a:rPr lang="en-US" sz="2600" dirty="0" smtClean="0"/>
              <a:t>and </a:t>
            </a:r>
            <a:r>
              <a:rPr lang="en-US" sz="2600" dirty="0"/>
              <a:t>James </a:t>
            </a:r>
            <a:r>
              <a:rPr lang="en-US" sz="2600" dirty="0" smtClean="0"/>
              <a:t>Russell </a:t>
            </a:r>
            <a:r>
              <a:rPr lang="en-US" sz="2600" dirty="0"/>
              <a:t>Lowell</a:t>
            </a:r>
            <a:r>
              <a:rPr lang="en-US" sz="2600" dirty="0" smtClean="0"/>
              <a:t>. </a:t>
            </a:r>
            <a:r>
              <a:rPr lang="en-US" sz="2600" dirty="0"/>
              <a:t>In the following </a:t>
            </a:r>
            <a:r>
              <a:rPr lang="en-US" sz="2600" dirty="0" smtClean="0"/>
              <a:t>years </a:t>
            </a:r>
          </a:p>
          <a:p>
            <a:pPr marL="0" indent="0">
              <a:buNone/>
            </a:pPr>
            <a:r>
              <a:rPr lang="en-US" sz="2600" dirty="0" smtClean="0"/>
              <a:t>membership </a:t>
            </a:r>
            <a:r>
              <a:rPr lang="en-US" sz="2600" dirty="0"/>
              <a:t>was extended to Oliver Wendell Holmes, </a:t>
            </a:r>
            <a:endParaRPr lang="en-US" sz="2600" dirty="0" smtClean="0"/>
          </a:p>
          <a:p>
            <a:pPr marL="0" indent="0">
              <a:buNone/>
            </a:pPr>
            <a:r>
              <a:rPr lang="en-US" sz="2600" dirty="0" smtClean="0"/>
              <a:t>Cornelius </a:t>
            </a:r>
            <a:r>
              <a:rPr lang="en-US" sz="2600" dirty="0"/>
              <a:t>Conway Felton, </a:t>
            </a:r>
            <a:r>
              <a:rPr lang="en-US" sz="2600" dirty="0" smtClean="0"/>
              <a:t>Henry </a:t>
            </a:r>
            <a:r>
              <a:rPr lang="en-US" sz="2600" dirty="0"/>
              <a:t>Wadsworth </a:t>
            </a:r>
            <a:r>
              <a:rPr lang="en-US" sz="2600" dirty="0" smtClean="0"/>
              <a:t>Longfellow,</a:t>
            </a:r>
          </a:p>
          <a:p>
            <a:pPr marL="0" indent="0">
              <a:buNone/>
            </a:pPr>
            <a:r>
              <a:rPr lang="en-US" sz="2600" dirty="0" smtClean="0"/>
              <a:t>William </a:t>
            </a:r>
            <a:r>
              <a:rPr lang="en-US" sz="2600" dirty="0"/>
              <a:t>Hickling Prescott.</a:t>
            </a:r>
          </a:p>
          <a:p>
            <a:pPr marL="0" indent="0">
              <a:buNone/>
            </a:pPr>
            <a:r>
              <a:rPr lang="en-US" sz="2600" dirty="0"/>
              <a:t>Other members included Ralph Waldo Emerson,</a:t>
            </a:r>
          </a:p>
          <a:p>
            <a:pPr marL="0" indent="0">
              <a:buNone/>
            </a:pPr>
            <a:r>
              <a:rPr lang="en-US" sz="2600" dirty="0" smtClean="0"/>
              <a:t>Asa </a:t>
            </a:r>
            <a:r>
              <a:rPr lang="en-US" sz="2600" dirty="0"/>
              <a:t>Gray, John Lothrop Motley, Benjamin Peirce,</a:t>
            </a:r>
          </a:p>
          <a:p>
            <a:pPr marL="0" indent="0">
              <a:buNone/>
            </a:pPr>
            <a:r>
              <a:rPr lang="en-US" sz="2600" dirty="0"/>
              <a:t>Charles Sumner, John Greenleaf Whittier</a:t>
            </a:r>
          </a:p>
          <a:p>
            <a:pPr marL="0" indent="0">
              <a:buNone/>
            </a:pPr>
            <a:r>
              <a:rPr lang="en-US" sz="2600" dirty="0"/>
              <a:t>and others.</a:t>
            </a:r>
            <a:endParaRPr lang="ru-RU" sz="2600" dirty="0"/>
          </a:p>
          <a:p>
            <a:pPr marL="0" indent="0">
              <a:buNone/>
            </a:pPr>
            <a:r>
              <a:rPr lang="en-US" sz="2600" dirty="0" smtClean="0"/>
              <a:t> </a:t>
            </a:r>
            <a:endParaRPr lang="ru-RU" sz="2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484" y="2586583"/>
            <a:ext cx="209550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409984" y="5301208"/>
            <a:ext cx="4572000" cy="923330"/>
          </a:xfrm>
          <a:prstGeom prst="rect">
            <a:avLst/>
          </a:prstGeom>
        </p:spPr>
        <p:txBody>
          <a:bodyPr>
            <a:spAutoFit/>
          </a:bodyPr>
          <a:lstStyle/>
          <a:p>
            <a:r>
              <a:rPr lang="en-US" i="1" dirty="0" smtClean="0"/>
              <a:t>“A Group of the Saturday Club", from Life and Letters of Oliver Wendell Holmes, 1896</a:t>
            </a:r>
            <a:endParaRPr lang="ru-RU" i="1" dirty="0"/>
          </a:p>
        </p:txBody>
      </p:sp>
    </p:spTree>
    <p:extLst>
      <p:ext uri="{BB962C8B-B14F-4D97-AF65-F5344CB8AC3E}">
        <p14:creationId xmlns:p14="http://schemas.microsoft.com/office/powerpoint/2010/main" val="2404933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Authors Club </a:t>
            </a:r>
            <a:endParaRPr lang="ru-RU" dirty="0"/>
          </a:p>
        </p:txBody>
      </p:sp>
      <p:sp>
        <p:nvSpPr>
          <p:cNvPr id="3" name="Объект 2"/>
          <p:cNvSpPr>
            <a:spLocks noGrp="1"/>
          </p:cNvSpPr>
          <p:nvPr>
            <p:ph sz="quarter" idx="1"/>
          </p:nvPr>
        </p:nvSpPr>
        <p:spPr/>
        <p:txBody>
          <a:bodyPr/>
          <a:lstStyle/>
          <a:p>
            <a:r>
              <a:rPr lang="en-US" i="1" dirty="0"/>
              <a:t>The Authors Club</a:t>
            </a:r>
            <a:r>
              <a:rPr lang="en-US" dirty="0"/>
              <a:t>, an association for literary-minded </a:t>
            </a:r>
            <a:r>
              <a:rPr lang="en-US" dirty="0" smtClean="0"/>
              <a:t>gentlemen and </a:t>
            </a:r>
            <a:r>
              <a:rPr lang="en-US" dirty="0"/>
              <a:t>a support group for younger writers</a:t>
            </a:r>
            <a:r>
              <a:rPr lang="en-US" dirty="0" smtClean="0"/>
              <a:t>, </a:t>
            </a:r>
            <a:r>
              <a:rPr lang="en-US" dirty="0"/>
              <a:t>was formed in New York City in 1882.</a:t>
            </a:r>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284983"/>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3075" y="3284984"/>
            <a:ext cx="1885950"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475656" y="5011200"/>
            <a:ext cx="2520281" cy="369332"/>
          </a:xfrm>
          <a:prstGeom prst="rect">
            <a:avLst/>
          </a:prstGeom>
        </p:spPr>
        <p:txBody>
          <a:bodyPr wrap="square">
            <a:spAutoFit/>
          </a:bodyPr>
          <a:lstStyle/>
          <a:p>
            <a:r>
              <a:rPr lang="en-US" i="1" dirty="0" smtClean="0">
                <a:effectLst>
                  <a:outerShdw blurRad="38100" dist="38100" dir="2700000" algn="tl">
                    <a:srgbClr val="000000">
                      <a:alpha val="43137"/>
                    </a:srgbClr>
                  </a:outerShdw>
                </a:effectLst>
              </a:rPr>
              <a:t>Boston Authors Club</a:t>
            </a:r>
            <a:endParaRPr lang="ru-RU"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7702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534400" cy="1080120"/>
          </a:xfrm>
        </p:spPr>
        <p:txBody>
          <a:bodyPr>
            <a:normAutofit fontScale="90000"/>
          </a:bodyPr>
          <a:lstStyle/>
          <a:p>
            <a:r>
              <a:rPr lang="en-US" sz="2800" dirty="0"/>
              <a:t>Flourishing from 1820 to 1850, Romanticism can be divided into Early Romanticism (the twenties and thirties) and Late Romanticism (the forties and fifties).</a:t>
            </a:r>
            <a:endParaRPr lang="ru-RU" sz="2800" dirty="0"/>
          </a:p>
        </p:txBody>
      </p:sp>
      <p:sp>
        <p:nvSpPr>
          <p:cNvPr id="3" name="Объект 2"/>
          <p:cNvSpPr>
            <a:spLocks noGrp="1"/>
          </p:cNvSpPr>
          <p:nvPr>
            <p:ph sz="half" idx="1"/>
          </p:nvPr>
        </p:nvSpPr>
        <p:spPr/>
        <p:txBody>
          <a:bodyPr>
            <a:normAutofit fontScale="92500" lnSpcReduction="10000"/>
          </a:bodyPr>
          <a:lstStyle/>
          <a:p>
            <a:r>
              <a:rPr lang="en-US" dirty="0"/>
              <a:t>The early period began with the romances and short stories of Washington Irving (1783— 1859). These forms were developed later by other American writers. The historical novel began in America with </a:t>
            </a:r>
            <a:r>
              <a:rPr lang="en-US" dirty="0" err="1"/>
              <a:t>Fenimore</a:t>
            </a:r>
            <a:r>
              <a:rPr lang="en-US" dirty="0"/>
              <a:t> Cooper (1789— 1851). Romantic poetry appeared in great variety; most outstanding were the poems of Edgar Allan </a:t>
            </a:r>
            <a:r>
              <a:rPr lang="en-US" dirty="0" err="1"/>
              <a:t>Рое</a:t>
            </a:r>
            <a:r>
              <a:rPr lang="en-US" dirty="0"/>
              <a:t> (1809- 1849).</a:t>
            </a:r>
            <a:endParaRPr lang="ru-RU" dirty="0"/>
          </a:p>
        </p:txBody>
      </p:sp>
      <p:sp>
        <p:nvSpPr>
          <p:cNvPr id="4" name="Объект 3"/>
          <p:cNvSpPr>
            <a:spLocks noGrp="1"/>
          </p:cNvSpPr>
          <p:nvPr>
            <p:ph sz="half" idx="2"/>
          </p:nvPr>
        </p:nvSpPr>
        <p:spPr/>
        <p:txBody>
          <a:bodyPr>
            <a:normAutofit fontScale="92500" lnSpcReduction="10000"/>
          </a:bodyPr>
          <a:lstStyle/>
          <a:p>
            <a:r>
              <a:rPr lang="en-US" dirty="0"/>
              <a:t>The Late Romanticism was the years of mature Romanticism in American literature. Characteristic of this period were Cooper's later novels, Edgar Allan Poe's romances and poems written during the last eight years of his life, the works of Henry Wadsworth Longfellow (1807 -1882), and the poems by Walt Whitman (1819 - 1892).</a:t>
            </a:r>
            <a:endParaRPr lang="ru-RU" dirty="0"/>
          </a:p>
        </p:txBody>
      </p:sp>
    </p:spTree>
    <p:extLst>
      <p:ext uri="{BB962C8B-B14F-4D97-AF65-F5344CB8AC3E}">
        <p14:creationId xmlns:p14="http://schemas.microsoft.com/office/powerpoint/2010/main" val="326113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1481661"/>
            <a:ext cx="5921814" cy="646331"/>
          </a:xfrm>
          <a:prstGeom prst="rect">
            <a:avLst/>
          </a:prstGeom>
        </p:spPr>
        <p:txBody>
          <a:bodyPr wrap="none">
            <a:spAutoFit/>
          </a:bodyPr>
          <a:lstStyle/>
          <a:p>
            <a:pPr algn="ctr"/>
            <a:r>
              <a:rPr lang="en-US" sz="3600" b="1" i="1" dirty="0" smtClean="0">
                <a:solidFill>
                  <a:srgbClr val="0070C0"/>
                </a:solidFill>
                <a:effectLst>
                  <a:outerShdw blurRad="38100" dist="38100" dir="2700000" algn="tl">
                    <a:srgbClr val="000000">
                      <a:alpha val="43137"/>
                    </a:srgbClr>
                  </a:outerShdw>
                </a:effectLst>
              </a:rPr>
              <a:t>2. The Monroe doctrine.</a:t>
            </a:r>
            <a:endParaRPr lang="en-US" sz="3600" b="1" i="1" dirty="0">
              <a:solidFill>
                <a:srgbClr val="0070C0"/>
              </a:solidFill>
              <a:effectLst>
                <a:outerShdw blurRad="38100" dist="38100" dir="2700000" algn="tl">
                  <a:srgbClr val="000000">
                    <a:alpha val="43137"/>
                  </a:srgbClr>
                </a:outerShdw>
              </a:effectLs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564" y="2780928"/>
            <a:ext cx="2698811" cy="2123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3995936" y="5013176"/>
            <a:ext cx="4572000" cy="646331"/>
          </a:xfrm>
          <a:prstGeom prst="rect">
            <a:avLst/>
          </a:prstGeom>
        </p:spPr>
        <p:txBody>
          <a:bodyPr>
            <a:spAutoFit/>
          </a:bodyPr>
          <a:lstStyle/>
          <a:p>
            <a:r>
              <a:rPr lang="en-US" i="1" dirty="0" smtClean="0">
                <a:solidFill>
                  <a:srgbClr val="0070C0"/>
                </a:solidFill>
              </a:rPr>
              <a:t>James Monroe was the fifth president of the United States from 1817 to 1825.</a:t>
            </a:r>
            <a:endParaRPr lang="ru-RU" i="1" dirty="0">
              <a:solidFill>
                <a:srgbClr val="0070C0"/>
              </a:solidFill>
            </a:endParaRPr>
          </a:p>
        </p:txBody>
      </p:sp>
    </p:spTree>
    <p:extLst>
      <p:ext uri="{BB962C8B-B14F-4D97-AF65-F5344CB8AC3E}">
        <p14:creationId xmlns:p14="http://schemas.microsoft.com/office/powerpoint/2010/main" val="31808396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Monroe Doctrine</a:t>
            </a:r>
            <a:endParaRPr lang="ru-RU" dirty="0"/>
          </a:p>
        </p:txBody>
      </p:sp>
      <p:sp>
        <p:nvSpPr>
          <p:cNvPr id="3" name="Объект 2"/>
          <p:cNvSpPr>
            <a:spLocks noGrp="1"/>
          </p:cNvSpPr>
          <p:nvPr>
            <p:ph sz="quarter" idx="1"/>
          </p:nvPr>
        </p:nvSpPr>
        <p:spPr>
          <a:xfrm>
            <a:off x="467544" y="1700808"/>
            <a:ext cx="8280920" cy="4572000"/>
          </a:xfrm>
        </p:spPr>
        <p:txBody>
          <a:bodyPr>
            <a:noAutofit/>
          </a:bodyPr>
          <a:lstStyle/>
          <a:p>
            <a:r>
              <a:rPr lang="en-US" sz="2000" dirty="0"/>
              <a:t>Monroe Doctrine, (December 2, 1823), cornerstone of U.S. foreign policy enunciated by Pres. James Monroe in his annual message to Congress. </a:t>
            </a:r>
            <a:endParaRPr lang="en-US" sz="2000" dirty="0" smtClean="0"/>
          </a:p>
          <a:p>
            <a:r>
              <a:rPr lang="en-US" sz="2000" dirty="0" smtClean="0"/>
              <a:t>Declaring </a:t>
            </a:r>
            <a:r>
              <a:rPr lang="en-US" sz="2000" dirty="0"/>
              <a:t>that the Old World and New World had different systems and must remain distinct spheres, Monroe made four basic points: </a:t>
            </a:r>
            <a:endParaRPr lang="en-US" sz="2000" dirty="0" smtClean="0"/>
          </a:p>
          <a:p>
            <a:r>
              <a:rPr lang="en-US" sz="2000" dirty="0" smtClean="0"/>
              <a:t>(</a:t>
            </a:r>
            <a:r>
              <a:rPr lang="en-US" sz="2000" dirty="0"/>
              <a:t>1) the United States would not interfere in the internal affairs of or the wars between European powers; </a:t>
            </a:r>
            <a:endParaRPr lang="en-US" sz="2000" dirty="0" smtClean="0"/>
          </a:p>
          <a:p>
            <a:r>
              <a:rPr lang="en-US" sz="2000" dirty="0" smtClean="0"/>
              <a:t>(</a:t>
            </a:r>
            <a:r>
              <a:rPr lang="en-US" sz="2000" dirty="0"/>
              <a:t>2) the United States recognized and would not interfere with existing colonies and dependencies in the Western Hemisphere; </a:t>
            </a:r>
            <a:endParaRPr lang="en-US" sz="2000" dirty="0" smtClean="0"/>
          </a:p>
          <a:p>
            <a:r>
              <a:rPr lang="en-US" sz="2000" dirty="0" smtClean="0"/>
              <a:t>(</a:t>
            </a:r>
            <a:r>
              <a:rPr lang="en-US" sz="2000" dirty="0"/>
              <a:t>3) the Western Hemisphere was closed to future colonization; </a:t>
            </a:r>
            <a:endParaRPr lang="en-US" sz="2000" dirty="0" smtClean="0"/>
          </a:p>
          <a:p>
            <a:r>
              <a:rPr lang="en-US" sz="2000" dirty="0" smtClean="0"/>
              <a:t>(</a:t>
            </a:r>
            <a:r>
              <a:rPr lang="en-US" sz="2000" dirty="0"/>
              <a:t>4) any attempt by a European power to oppress or control any nation in the Western Hemisphere would be viewed as a hostile act against the United States.</a:t>
            </a:r>
            <a:endParaRPr lang="ru-RU" sz="2000" dirty="0"/>
          </a:p>
        </p:txBody>
      </p:sp>
    </p:spTree>
    <p:extLst>
      <p:ext uri="{BB962C8B-B14F-4D97-AF65-F5344CB8AC3E}">
        <p14:creationId xmlns:p14="http://schemas.microsoft.com/office/powerpoint/2010/main" val="37465637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132856"/>
            <a:ext cx="7704856" cy="1200329"/>
          </a:xfrm>
          <a:prstGeom prst="rect">
            <a:avLst/>
          </a:prstGeom>
        </p:spPr>
        <p:txBody>
          <a:bodyPr wrap="square">
            <a:spAutoFit/>
          </a:bodyPr>
          <a:lstStyle/>
          <a:p>
            <a:pPr algn="ctr"/>
            <a:r>
              <a:rPr lang="en-US" sz="3600" b="1" i="1" dirty="0" smtClean="0">
                <a:solidFill>
                  <a:srgbClr val="0070C0"/>
                </a:solidFill>
                <a:effectLst>
                  <a:outerShdw blurRad="38100" dist="38100" dir="2700000" algn="tl">
                    <a:srgbClr val="000000">
                      <a:alpha val="43137"/>
                    </a:srgbClr>
                  </a:outerShdw>
                </a:effectLst>
              </a:rPr>
              <a:t>3. The American Renaissance of 1836 – 1865. Abolitionism.</a:t>
            </a:r>
            <a:endParaRPr lang="en-US" sz="3600" b="1" i="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0267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Panic of 1837</a:t>
            </a:r>
            <a:endParaRPr lang="ru-RU" dirty="0"/>
          </a:p>
        </p:txBody>
      </p:sp>
      <p:sp>
        <p:nvSpPr>
          <p:cNvPr id="3" name="Объект 2"/>
          <p:cNvSpPr>
            <a:spLocks noGrp="1"/>
          </p:cNvSpPr>
          <p:nvPr>
            <p:ph sz="quarter" idx="1"/>
          </p:nvPr>
        </p:nvSpPr>
        <p:spPr/>
        <p:txBody>
          <a:bodyPr/>
          <a:lstStyle/>
          <a:p>
            <a:r>
              <a:rPr lang="en-US" dirty="0"/>
              <a:t>The Panic of 1837 was a major recession in the US economy that began in the spring of 1837 and lasted until the mid-1840s. </a:t>
            </a:r>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24944"/>
            <a:ext cx="5832648"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5058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Civil War</a:t>
            </a:r>
            <a:endParaRPr lang="ru-RU" dirty="0"/>
          </a:p>
        </p:txBody>
      </p:sp>
      <p:sp>
        <p:nvSpPr>
          <p:cNvPr id="3" name="Объект 2"/>
          <p:cNvSpPr>
            <a:spLocks noGrp="1"/>
          </p:cNvSpPr>
          <p:nvPr>
            <p:ph sz="quarter" idx="1"/>
          </p:nvPr>
        </p:nvSpPr>
        <p:spPr/>
        <p:txBody>
          <a:bodyPr/>
          <a:lstStyle/>
          <a:p>
            <a:pPr algn="just"/>
            <a:r>
              <a:rPr lang="en-US" i="1" dirty="0" smtClean="0"/>
              <a:t>American </a:t>
            </a:r>
            <a:r>
              <a:rPr lang="en-US" i="1" dirty="0"/>
              <a:t>Civil War</a:t>
            </a:r>
            <a:r>
              <a:rPr lang="en-US" dirty="0"/>
              <a:t>, also called </a:t>
            </a:r>
            <a:r>
              <a:rPr lang="en-US" i="1" dirty="0"/>
              <a:t>War Between the States</a:t>
            </a:r>
            <a:r>
              <a:rPr lang="en-US" dirty="0"/>
              <a:t>, four-year war (1861–65) between the United States and 11 Southern states that seceded from the Union and formed the Confederate States of America.</a:t>
            </a:r>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429000"/>
            <a:ext cx="3041526"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6029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2132856"/>
            <a:ext cx="7128792" cy="1754326"/>
          </a:xfrm>
          <a:prstGeom prst="rect">
            <a:avLst/>
          </a:prstGeom>
        </p:spPr>
        <p:txBody>
          <a:bodyPr wrap="square">
            <a:spAutoFit/>
          </a:bodyPr>
          <a:lstStyle/>
          <a:p>
            <a:pPr algn="ctr"/>
            <a:r>
              <a:rPr lang="en-US" sz="3600" i="1" dirty="0" smtClean="0">
                <a:solidFill>
                  <a:srgbClr val="0070C0"/>
                </a:solidFill>
                <a:effectLst>
                  <a:outerShdw blurRad="38100" dist="38100" dir="2700000" algn="tl">
                    <a:srgbClr val="000000">
                      <a:alpha val="43137"/>
                    </a:srgbClr>
                  </a:outerShdw>
                </a:effectLst>
              </a:rPr>
              <a:t>1. Development of American romantic literature in the 19th century.</a:t>
            </a:r>
            <a:endParaRPr lang="en-US" sz="3600" i="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438358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Andrew Jackson </a:t>
            </a:r>
            <a:endParaRPr lang="ru-RU" dirty="0"/>
          </a:p>
        </p:txBody>
      </p:sp>
      <p:sp>
        <p:nvSpPr>
          <p:cNvPr id="3" name="Объект 2"/>
          <p:cNvSpPr>
            <a:spLocks noGrp="1"/>
          </p:cNvSpPr>
          <p:nvPr>
            <p:ph sz="half" idx="1"/>
          </p:nvPr>
        </p:nvSpPr>
        <p:spPr>
          <a:xfrm>
            <a:off x="179512" y="1340768"/>
            <a:ext cx="4536504" cy="5184576"/>
          </a:xfrm>
        </p:spPr>
        <p:txBody>
          <a:bodyPr>
            <a:normAutofit fontScale="77500" lnSpcReduction="20000"/>
          </a:bodyPr>
          <a:lstStyle/>
          <a:p>
            <a:r>
              <a:rPr lang="en-US" dirty="0"/>
              <a:t>the seventh president of the United States from 1829 to </a:t>
            </a:r>
            <a:r>
              <a:rPr lang="en-US" dirty="0" smtClean="0"/>
              <a:t>1837</a:t>
            </a:r>
            <a:r>
              <a:rPr lang="en-US" dirty="0"/>
              <a:t>;</a:t>
            </a:r>
            <a:endParaRPr lang="en-US" dirty="0" smtClean="0"/>
          </a:p>
          <a:p>
            <a:r>
              <a:rPr lang="en-US" dirty="0"/>
              <a:t> </a:t>
            </a:r>
            <a:r>
              <a:rPr lang="en-US" dirty="0" smtClean="0"/>
              <a:t>an idiomatic </a:t>
            </a:r>
            <a:r>
              <a:rPr lang="en-US" dirty="0"/>
              <a:t>western </a:t>
            </a:r>
            <a:r>
              <a:rPr lang="en-US" dirty="0" smtClean="0"/>
              <a:t>genius;</a:t>
            </a:r>
          </a:p>
          <a:p>
            <a:r>
              <a:rPr lang="en-US" i="1" dirty="0"/>
              <a:t>The Papers of Andrew Jackson</a:t>
            </a:r>
            <a:r>
              <a:rPr lang="en-US" dirty="0"/>
              <a:t> is a project to collect and publish Jackson's entire extant literary record. </a:t>
            </a:r>
            <a:endParaRPr lang="en-US" dirty="0" smtClean="0"/>
          </a:p>
          <a:p>
            <a:r>
              <a:rPr lang="en-US" i="1" dirty="0" smtClean="0"/>
              <a:t>The </a:t>
            </a:r>
            <a:r>
              <a:rPr lang="en-US" i="1" dirty="0"/>
              <a:t>Andrew Jackson Papers </a:t>
            </a:r>
            <a:r>
              <a:rPr lang="en-US" dirty="0"/>
              <a:t>is one of twenty-three presidential collections in the Manuscript Division of the Library of Congress. The Jackson archival collection contains more than 26,000 items dating from 1767 to </a:t>
            </a:r>
            <a:r>
              <a:rPr lang="en-US" dirty="0" smtClean="0"/>
              <a:t>1874, including </a:t>
            </a:r>
            <a:r>
              <a:rPr lang="en-US" dirty="0"/>
              <a:t>memoranda, journals, speeches, military records, land deeds, and miscellaneous printed matter, as well as correspondence reflecting Jackson’s personal life and career as a politician, military officer, president, slave holder and property </a:t>
            </a:r>
            <a:r>
              <a:rPr lang="en-US" dirty="0" smtClean="0"/>
              <a:t>owner from 1785 </a:t>
            </a:r>
            <a:r>
              <a:rPr lang="en-US" dirty="0"/>
              <a:t>to </a:t>
            </a:r>
            <a:r>
              <a:rPr lang="en-US" dirty="0" smtClean="0"/>
              <a:t>1845).</a:t>
            </a:r>
            <a:r>
              <a:rPr lang="en-US" dirty="0"/>
              <a:t> </a:t>
            </a:r>
            <a:endParaRPr lang="ru-RU" dirty="0"/>
          </a:p>
        </p:txBody>
      </p:sp>
      <p:pic>
        <p:nvPicPr>
          <p:cNvPr id="1126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74212" y="1412776"/>
            <a:ext cx="3672408"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7131407" y="6052646"/>
            <a:ext cx="1332416" cy="369332"/>
          </a:xfrm>
          <a:prstGeom prst="rect">
            <a:avLst/>
          </a:prstGeom>
        </p:spPr>
        <p:txBody>
          <a:bodyPr wrap="none">
            <a:spAutoFit/>
          </a:bodyPr>
          <a:lstStyle/>
          <a:p>
            <a:r>
              <a:rPr lang="ru-RU" dirty="0" smtClean="0"/>
              <a:t>1767</a:t>
            </a:r>
            <a:r>
              <a:rPr lang="en-US" dirty="0" smtClean="0"/>
              <a:t> - 1845</a:t>
            </a:r>
            <a:endParaRPr lang="ru-RU" dirty="0"/>
          </a:p>
        </p:txBody>
      </p:sp>
    </p:spTree>
    <p:extLst>
      <p:ext uri="{BB962C8B-B14F-4D97-AF65-F5344CB8AC3E}">
        <p14:creationId xmlns:p14="http://schemas.microsoft.com/office/powerpoint/2010/main" val="19641393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Abraham Lincoln </a:t>
            </a:r>
            <a:endParaRPr lang="ru-RU" dirty="0"/>
          </a:p>
        </p:txBody>
      </p:sp>
      <p:sp>
        <p:nvSpPr>
          <p:cNvPr id="3" name="Объект 2"/>
          <p:cNvSpPr>
            <a:spLocks noGrp="1"/>
          </p:cNvSpPr>
          <p:nvPr>
            <p:ph sz="half" idx="1"/>
          </p:nvPr>
        </p:nvSpPr>
        <p:spPr>
          <a:xfrm>
            <a:off x="301752" y="1371600"/>
            <a:ext cx="4038600" cy="5009728"/>
          </a:xfrm>
        </p:spPr>
        <p:txBody>
          <a:bodyPr>
            <a:normAutofit fontScale="92500" lnSpcReduction="20000"/>
          </a:bodyPr>
          <a:lstStyle/>
          <a:p>
            <a:r>
              <a:rPr lang="en-US" dirty="0" smtClean="0"/>
              <a:t>The 16th </a:t>
            </a:r>
            <a:r>
              <a:rPr lang="en-US" dirty="0"/>
              <a:t>president of the United States (1861–65</a:t>
            </a:r>
            <a:r>
              <a:rPr lang="en-US" dirty="0" smtClean="0"/>
              <a:t>)</a:t>
            </a:r>
          </a:p>
          <a:p>
            <a:r>
              <a:rPr lang="en-US" i="1" dirty="0"/>
              <a:t>The papers of Abraham Lincoln </a:t>
            </a:r>
            <a:r>
              <a:rPr lang="en-US" dirty="0" smtClean="0"/>
              <a:t>contain </a:t>
            </a:r>
            <a:r>
              <a:rPr lang="en-US" dirty="0"/>
              <a:t>approximately 40,550 documents dating from 1774 to 1948, although most of the collection spans from the 1850s through Lincoln’s presidency (1861-1865</a:t>
            </a:r>
            <a:r>
              <a:rPr lang="en-US" dirty="0" smtClean="0"/>
              <a:t>) </a:t>
            </a:r>
          </a:p>
          <a:p>
            <a:r>
              <a:rPr lang="en-US" dirty="0"/>
              <a:t>the value of a “plain, native” </a:t>
            </a:r>
            <a:r>
              <a:rPr lang="en-US" dirty="0" smtClean="0"/>
              <a:t>style, </a:t>
            </a:r>
            <a:r>
              <a:rPr lang="en-US" dirty="0"/>
              <a:t>used to characterize speech or writing that is simple, direct</a:t>
            </a:r>
            <a:r>
              <a:rPr lang="en-US" dirty="0" smtClean="0"/>
              <a:t> </a:t>
            </a:r>
            <a:endParaRPr lang="ru-RU" dirty="0"/>
          </a:p>
        </p:txBody>
      </p:sp>
      <p:pic>
        <p:nvPicPr>
          <p:cNvPr id="1229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652120" y="1844824"/>
            <a:ext cx="2509589"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7164288" y="5373216"/>
            <a:ext cx="1380506" cy="369332"/>
          </a:xfrm>
          <a:prstGeom prst="rect">
            <a:avLst/>
          </a:prstGeom>
        </p:spPr>
        <p:txBody>
          <a:bodyPr wrap="none">
            <a:spAutoFit/>
          </a:bodyPr>
          <a:lstStyle/>
          <a:p>
            <a:r>
              <a:rPr lang="ru-RU" dirty="0" smtClean="0"/>
              <a:t>1809</a:t>
            </a:r>
            <a:r>
              <a:rPr lang="en-US" dirty="0" smtClean="0"/>
              <a:t> - 1865</a:t>
            </a:r>
            <a:endParaRPr lang="ru-RU" dirty="0"/>
          </a:p>
        </p:txBody>
      </p:sp>
    </p:spTree>
    <p:extLst>
      <p:ext uri="{BB962C8B-B14F-4D97-AF65-F5344CB8AC3E}">
        <p14:creationId xmlns:p14="http://schemas.microsoft.com/office/powerpoint/2010/main" val="1794144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Transcendentalism</a:t>
            </a:r>
            <a:endParaRPr lang="ru-RU" dirty="0"/>
          </a:p>
        </p:txBody>
      </p:sp>
      <p:sp>
        <p:nvSpPr>
          <p:cNvPr id="3" name="Объект 2"/>
          <p:cNvSpPr>
            <a:spLocks noGrp="1"/>
          </p:cNvSpPr>
          <p:nvPr>
            <p:ph sz="half" idx="1"/>
          </p:nvPr>
        </p:nvSpPr>
        <p:spPr>
          <a:xfrm>
            <a:off x="301752" y="1371600"/>
            <a:ext cx="4038600" cy="4937720"/>
          </a:xfrm>
        </p:spPr>
        <p:txBody>
          <a:bodyPr>
            <a:normAutofit fontScale="92500" lnSpcReduction="20000"/>
          </a:bodyPr>
          <a:lstStyle/>
          <a:p>
            <a:r>
              <a:rPr lang="en-US" i="1" dirty="0">
                <a:effectLst>
                  <a:outerShdw blurRad="38100" dist="38100" dir="2700000" algn="tl">
                    <a:srgbClr val="000000">
                      <a:alpha val="43137"/>
                    </a:srgbClr>
                  </a:outerShdw>
                </a:effectLst>
              </a:rPr>
              <a:t>Transcendentalism</a:t>
            </a:r>
            <a:r>
              <a:rPr lang="en-US" dirty="0"/>
              <a:t> is a philosophical movement that developed in the late 1820s and 1830s in the eastern United </a:t>
            </a:r>
            <a:r>
              <a:rPr lang="en-US" dirty="0" smtClean="0"/>
              <a:t>States</a:t>
            </a:r>
            <a:r>
              <a:rPr lang="en-US" dirty="0"/>
              <a:t>, based on a belief in the essential unity of all creation, the innate goodness of humanity, and the supremacy of insight over logic and experience for the revelation of the deepest truths. </a:t>
            </a:r>
            <a:endParaRPr lang="en-US" dirty="0" smtClean="0"/>
          </a:p>
          <a:p>
            <a:r>
              <a:rPr lang="en-US" dirty="0" smtClean="0"/>
              <a:t>It prepared </a:t>
            </a:r>
            <a:r>
              <a:rPr lang="en-US" dirty="0"/>
              <a:t>the </a:t>
            </a:r>
            <a:r>
              <a:rPr lang="en-US" dirty="0" smtClean="0"/>
              <a:t>ground and </a:t>
            </a:r>
            <a:r>
              <a:rPr lang="en-US" dirty="0"/>
              <a:t>introduced the American Renaissance in </a:t>
            </a:r>
            <a:r>
              <a:rPr lang="en-US" dirty="0" smtClean="0"/>
              <a:t>literature.</a:t>
            </a:r>
            <a:endParaRPr lang="ru-RU" dirty="0"/>
          </a:p>
        </p:txBody>
      </p:sp>
      <p:sp>
        <p:nvSpPr>
          <p:cNvPr id="4" name="Объект 3"/>
          <p:cNvSpPr>
            <a:spLocks noGrp="1"/>
          </p:cNvSpPr>
          <p:nvPr>
            <p:ph sz="half" idx="2"/>
          </p:nvPr>
        </p:nvSpPr>
        <p:spPr/>
        <p:txBody>
          <a:bodyPr>
            <a:normAutofit fontScale="92500" lnSpcReduction="20000"/>
          </a:bodyPr>
          <a:lstStyle/>
          <a:p>
            <a:pPr marL="0" indent="0" algn="ctr">
              <a:buNone/>
            </a:pPr>
            <a:r>
              <a:rPr lang="en-US" i="1" dirty="0" smtClean="0">
                <a:effectLst>
                  <a:outerShdw blurRad="38100" dist="38100" dir="2700000" algn="tl">
                    <a:srgbClr val="000000">
                      <a:alpha val="43137"/>
                    </a:srgbClr>
                  </a:outerShdw>
                </a:effectLst>
              </a:rPr>
              <a:t>Representatives:</a:t>
            </a:r>
          </a:p>
          <a:p>
            <a:r>
              <a:rPr lang="en-US" dirty="0" smtClean="0"/>
              <a:t>Ralph </a:t>
            </a:r>
            <a:r>
              <a:rPr lang="en-US" dirty="0"/>
              <a:t>Waldo Emerson</a:t>
            </a:r>
            <a:r>
              <a:rPr lang="en-US" dirty="0" smtClean="0"/>
              <a:t>,</a:t>
            </a:r>
          </a:p>
          <a:p>
            <a:r>
              <a:rPr lang="en-US" dirty="0" smtClean="0"/>
              <a:t>Henry </a:t>
            </a:r>
            <a:r>
              <a:rPr lang="en-US" dirty="0"/>
              <a:t>David Thoreau</a:t>
            </a:r>
            <a:r>
              <a:rPr lang="en-US" dirty="0" smtClean="0"/>
              <a:t>,</a:t>
            </a:r>
          </a:p>
          <a:p>
            <a:r>
              <a:rPr lang="en-US" dirty="0" smtClean="0"/>
              <a:t>Margaret </a:t>
            </a:r>
            <a:r>
              <a:rPr lang="en-US" dirty="0"/>
              <a:t>Fuller, </a:t>
            </a:r>
            <a:endParaRPr lang="en-US" dirty="0" smtClean="0"/>
          </a:p>
          <a:p>
            <a:r>
              <a:rPr lang="en-US" dirty="0" smtClean="0"/>
              <a:t>Orestes </a:t>
            </a:r>
            <a:r>
              <a:rPr lang="en-US" dirty="0" err="1"/>
              <a:t>Brownson</a:t>
            </a:r>
            <a:r>
              <a:rPr lang="en-US" dirty="0"/>
              <a:t>, </a:t>
            </a:r>
            <a:endParaRPr lang="en-US" dirty="0" smtClean="0"/>
          </a:p>
          <a:p>
            <a:r>
              <a:rPr lang="en-US" dirty="0" smtClean="0"/>
              <a:t>Elizabeth </a:t>
            </a:r>
            <a:r>
              <a:rPr lang="en-US" dirty="0"/>
              <a:t>Palmer Peabody</a:t>
            </a:r>
            <a:r>
              <a:rPr lang="en-US" dirty="0" smtClean="0"/>
              <a:t>,</a:t>
            </a:r>
          </a:p>
          <a:p>
            <a:r>
              <a:rPr lang="en-US" dirty="0" smtClean="0"/>
              <a:t>James </a:t>
            </a:r>
            <a:r>
              <a:rPr lang="en-US" dirty="0"/>
              <a:t>Freeman Clarke, </a:t>
            </a:r>
            <a:endParaRPr lang="en-US" dirty="0" smtClean="0"/>
          </a:p>
          <a:p>
            <a:r>
              <a:rPr lang="en-US" dirty="0" smtClean="0"/>
              <a:t>George </a:t>
            </a:r>
            <a:r>
              <a:rPr lang="en-US" dirty="0"/>
              <a:t>Ripley, </a:t>
            </a:r>
            <a:endParaRPr lang="en-US" dirty="0" smtClean="0"/>
          </a:p>
          <a:p>
            <a:r>
              <a:rPr lang="en-US" dirty="0" smtClean="0"/>
              <a:t>Bronson </a:t>
            </a:r>
            <a:r>
              <a:rPr lang="en-US" dirty="0"/>
              <a:t>Alcott, </a:t>
            </a:r>
            <a:endParaRPr lang="en-US" dirty="0" smtClean="0"/>
          </a:p>
          <a:p>
            <a:r>
              <a:rPr lang="en-US" dirty="0" smtClean="0"/>
              <a:t>Walt </a:t>
            </a:r>
            <a:r>
              <a:rPr lang="en-US" dirty="0"/>
              <a:t>Whitman, </a:t>
            </a:r>
            <a:endParaRPr lang="en-US" dirty="0" smtClean="0"/>
          </a:p>
          <a:p>
            <a:r>
              <a:rPr lang="en-US" dirty="0" smtClean="0"/>
              <a:t>Herman </a:t>
            </a:r>
            <a:r>
              <a:rPr lang="en-US" dirty="0"/>
              <a:t>Melville, </a:t>
            </a:r>
            <a:endParaRPr lang="en-US" dirty="0" smtClean="0"/>
          </a:p>
          <a:p>
            <a:r>
              <a:rPr lang="en-US" dirty="0" smtClean="0"/>
              <a:t>Nathaniel Hawthorne.</a:t>
            </a:r>
            <a:endParaRPr lang="ru-RU" dirty="0"/>
          </a:p>
        </p:txBody>
      </p:sp>
    </p:spTree>
    <p:extLst>
      <p:ext uri="{BB962C8B-B14F-4D97-AF65-F5344CB8AC3E}">
        <p14:creationId xmlns:p14="http://schemas.microsoft.com/office/powerpoint/2010/main" val="2728981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184176"/>
          </a:xfrm>
        </p:spPr>
        <p:txBody>
          <a:bodyPr>
            <a:normAutofit/>
          </a:bodyPr>
          <a:lstStyle/>
          <a:p>
            <a:r>
              <a:rPr lang="en-US" dirty="0"/>
              <a:t>American </a:t>
            </a:r>
            <a:r>
              <a:rPr lang="en-US" dirty="0" smtClean="0"/>
              <a:t>Renaissance or </a:t>
            </a:r>
            <a:r>
              <a:rPr lang="en-US" dirty="0"/>
              <a:t>New England Renaissance</a:t>
            </a:r>
            <a:endParaRPr lang="ru-RU" dirty="0"/>
          </a:p>
        </p:txBody>
      </p:sp>
      <p:sp>
        <p:nvSpPr>
          <p:cNvPr id="3" name="Объект 2"/>
          <p:cNvSpPr>
            <a:spLocks noGrp="1"/>
          </p:cNvSpPr>
          <p:nvPr>
            <p:ph sz="quarter" idx="1"/>
          </p:nvPr>
        </p:nvSpPr>
        <p:spPr>
          <a:xfrm>
            <a:off x="301752" y="1527048"/>
            <a:ext cx="8503920" cy="5142312"/>
          </a:xfrm>
        </p:spPr>
        <p:txBody>
          <a:bodyPr>
            <a:normAutofit fontScale="92500" lnSpcReduction="20000"/>
          </a:bodyPr>
          <a:lstStyle/>
          <a:p>
            <a:r>
              <a:rPr lang="en-US" dirty="0"/>
              <a:t>American Renaissance, also called New England Renaissance, period from the 1830s roughly until the end of the American Civil War in which American literature, in the wake of the Romantic movement, came </a:t>
            </a:r>
            <a:r>
              <a:rPr lang="en-US" dirty="0" smtClean="0"/>
              <a:t>of </a:t>
            </a:r>
            <a:r>
              <a:rPr lang="en-US" dirty="0"/>
              <a:t>age as an expression of a national spirit</a:t>
            </a:r>
            <a:r>
              <a:rPr lang="en-US" dirty="0" smtClean="0"/>
              <a:t>.</a:t>
            </a:r>
          </a:p>
          <a:p>
            <a:r>
              <a:rPr lang="en-US" dirty="0"/>
              <a:t>The literary scene of the period was dominated by a group of New England writers, the “</a:t>
            </a:r>
            <a:r>
              <a:rPr lang="en-US" dirty="0" smtClean="0"/>
              <a:t>Brahmins” : Henry </a:t>
            </a:r>
            <a:r>
              <a:rPr lang="en-US" dirty="0"/>
              <a:t>Wadsworth Longfellow, Oliver Wendell </a:t>
            </a:r>
            <a:r>
              <a:rPr lang="en-US" dirty="0" smtClean="0"/>
              <a:t>Holmes </a:t>
            </a:r>
            <a:r>
              <a:rPr lang="en-US" dirty="0"/>
              <a:t>and James Russell Lowell</a:t>
            </a:r>
            <a:r>
              <a:rPr lang="en-US" dirty="0" smtClean="0"/>
              <a:t>.</a:t>
            </a:r>
          </a:p>
          <a:p>
            <a:r>
              <a:rPr lang="en-US" dirty="0" smtClean="0"/>
              <a:t>The </a:t>
            </a:r>
            <a:r>
              <a:rPr lang="en-US" dirty="0"/>
              <a:t>Transcendentalists advocated reforms in church, state, and society, contributing to the rise of free religion and the abolition movement </a:t>
            </a:r>
            <a:r>
              <a:rPr lang="en-US" dirty="0" smtClean="0"/>
              <a:t> (for ex.: </a:t>
            </a:r>
            <a:r>
              <a:rPr lang="en-US" dirty="0"/>
              <a:t>the </a:t>
            </a:r>
            <a:r>
              <a:rPr lang="en-US" dirty="0" smtClean="0"/>
              <a:t>poet </a:t>
            </a:r>
            <a:r>
              <a:rPr lang="en-US" dirty="0"/>
              <a:t>John Greenleaf Whittier and the novelist Harriet Beecher </a:t>
            </a:r>
            <a:r>
              <a:rPr lang="en-US" dirty="0" smtClean="0"/>
              <a:t>Stowe “Uncle </a:t>
            </a:r>
            <a:r>
              <a:rPr lang="en-US" dirty="0"/>
              <a:t>Tom’s </a:t>
            </a:r>
            <a:r>
              <a:rPr lang="en-US" dirty="0" smtClean="0"/>
              <a:t>Cabin”, 1852</a:t>
            </a:r>
            <a:r>
              <a:rPr lang="en-US" dirty="0"/>
              <a:t>) </a:t>
            </a:r>
            <a:r>
              <a:rPr lang="en-US" dirty="0" smtClean="0"/>
              <a:t>and </a:t>
            </a:r>
            <a:r>
              <a:rPr lang="en-US" dirty="0"/>
              <a:t>to the formation of various utopian </a:t>
            </a:r>
            <a:r>
              <a:rPr lang="en-US" dirty="0" smtClean="0"/>
              <a:t>communities </a:t>
            </a:r>
            <a:r>
              <a:rPr lang="en-US" dirty="0"/>
              <a:t>such as </a:t>
            </a:r>
            <a:r>
              <a:rPr lang="en-US" dirty="0" smtClean="0"/>
              <a:t>“Brook Farm”. </a:t>
            </a:r>
            <a:endParaRPr lang="ru-RU" dirty="0"/>
          </a:p>
        </p:txBody>
      </p:sp>
    </p:spTree>
    <p:extLst>
      <p:ext uri="{BB962C8B-B14F-4D97-AF65-F5344CB8AC3E}">
        <p14:creationId xmlns:p14="http://schemas.microsoft.com/office/powerpoint/2010/main" val="30170703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a:t>
            </a:r>
            <a:r>
              <a:rPr lang="en-US" dirty="0"/>
              <a:t>A</a:t>
            </a:r>
            <a:r>
              <a:rPr lang="en-US" dirty="0" smtClean="0"/>
              <a:t>bolition Movement</a:t>
            </a:r>
            <a:endParaRPr lang="ru-RU" dirty="0"/>
          </a:p>
        </p:txBody>
      </p:sp>
      <p:sp>
        <p:nvSpPr>
          <p:cNvPr id="3" name="Объект 2"/>
          <p:cNvSpPr>
            <a:spLocks noGrp="1"/>
          </p:cNvSpPr>
          <p:nvPr>
            <p:ph sz="quarter" idx="1"/>
          </p:nvPr>
        </p:nvSpPr>
        <p:spPr/>
        <p:txBody>
          <a:bodyPr/>
          <a:lstStyle/>
          <a:p>
            <a:r>
              <a:rPr lang="en-US" dirty="0"/>
              <a:t>President Abraham Lincoln issued </a:t>
            </a:r>
            <a:r>
              <a:rPr lang="en-US" i="1" dirty="0"/>
              <a:t>the Emancipation Proclamation </a:t>
            </a:r>
            <a:r>
              <a:rPr lang="en-US" dirty="0"/>
              <a:t>on January 1, </a:t>
            </a:r>
            <a:r>
              <a:rPr lang="en-US" dirty="0" smtClean="0"/>
              <a:t>1863 (the third </a:t>
            </a:r>
            <a:r>
              <a:rPr lang="en-US" dirty="0"/>
              <a:t>year </a:t>
            </a:r>
            <a:r>
              <a:rPr lang="en-US" dirty="0" smtClean="0"/>
              <a:t>of Civil War). </a:t>
            </a:r>
            <a:r>
              <a:rPr lang="en-US" dirty="0"/>
              <a:t>The proclamation declared "</a:t>
            </a:r>
            <a:r>
              <a:rPr lang="en-US" i="1" dirty="0"/>
              <a:t>that all persons held as slaves" within the rebellious states "are, and henceforward shall be </a:t>
            </a:r>
            <a:r>
              <a:rPr lang="en-US" i="1" dirty="0" smtClean="0"/>
              <a:t>free</a:t>
            </a:r>
            <a:r>
              <a:rPr lang="en-US" dirty="0" smtClean="0"/>
              <a:t>“.</a:t>
            </a:r>
            <a:endParaRPr lang="ru-RU"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645024"/>
            <a:ext cx="6984776"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84530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2492896"/>
            <a:ext cx="8276625" cy="646331"/>
          </a:xfrm>
          <a:prstGeom prst="rect">
            <a:avLst/>
          </a:prstGeom>
        </p:spPr>
        <p:txBody>
          <a:bodyPr wrap="none">
            <a:spAutoFit/>
          </a:bodyPr>
          <a:lstStyle/>
          <a:p>
            <a:r>
              <a:rPr lang="en-US" sz="3600" b="1" i="1" dirty="0" smtClean="0">
                <a:solidFill>
                  <a:srgbClr val="0070C0"/>
                </a:solidFill>
                <a:effectLst>
                  <a:outerShdw blurRad="38100" dist="38100" dir="2700000" algn="tl">
                    <a:srgbClr val="000000">
                      <a:alpha val="43137"/>
                    </a:srgbClr>
                  </a:outerShdw>
                </a:effectLst>
              </a:rPr>
              <a:t>4. American romance and poetry.</a:t>
            </a:r>
            <a:endParaRPr lang="en-US" sz="3600" b="1" i="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315648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romance</a:t>
            </a:r>
            <a:endParaRPr lang="ru-RU" dirty="0"/>
          </a:p>
        </p:txBody>
      </p:sp>
      <p:sp>
        <p:nvSpPr>
          <p:cNvPr id="3" name="Объект 2"/>
          <p:cNvSpPr>
            <a:spLocks noGrp="1"/>
          </p:cNvSpPr>
          <p:nvPr>
            <p:ph sz="quarter" idx="1"/>
          </p:nvPr>
        </p:nvSpPr>
        <p:spPr/>
        <p:txBody>
          <a:bodyPr/>
          <a:lstStyle/>
          <a:p>
            <a:pPr algn="just"/>
            <a:r>
              <a:rPr lang="en-US" dirty="0" smtClean="0"/>
              <a:t>This genre expresses the American romantic vision;</a:t>
            </a:r>
          </a:p>
          <a:p>
            <a:pPr algn="just"/>
            <a:r>
              <a:rPr lang="en-US" dirty="0" smtClean="0"/>
              <a:t>It is an emotional and symbolic form of a novel;</a:t>
            </a:r>
          </a:p>
          <a:p>
            <a:pPr algn="just"/>
            <a:r>
              <a:rPr lang="en-US" dirty="0" smtClean="0"/>
              <a:t>It is characterized by special techniques used to communicate complex meanings;</a:t>
            </a:r>
          </a:p>
          <a:p>
            <a:pPr algn="just"/>
            <a:r>
              <a:rPr lang="en-US" dirty="0" smtClean="0"/>
              <a:t>The form of an American romance is determined by the absence of traditional community life in America;</a:t>
            </a:r>
          </a:p>
          <a:p>
            <a:pPr algn="just"/>
            <a:r>
              <a:rPr lang="en-US" dirty="0" smtClean="0"/>
              <a:t>This genre is influenced by a history of revolution, wild geography, relatively classless democratic society. </a:t>
            </a:r>
            <a:endParaRPr lang="ru-RU" dirty="0"/>
          </a:p>
        </p:txBody>
      </p:sp>
    </p:spTree>
    <p:extLst>
      <p:ext uri="{BB962C8B-B14F-4D97-AF65-F5344CB8AC3E}">
        <p14:creationId xmlns:p14="http://schemas.microsoft.com/office/powerpoint/2010/main" val="1636351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American romance</a:t>
            </a:r>
            <a:endParaRPr lang="ru-RU" dirty="0"/>
          </a:p>
        </p:txBody>
      </p:sp>
      <p:sp>
        <p:nvSpPr>
          <p:cNvPr id="3" name="Объект 2"/>
          <p:cNvSpPr>
            <a:spLocks noGrp="1"/>
          </p:cNvSpPr>
          <p:nvPr>
            <p:ph sz="quarter" idx="1"/>
          </p:nvPr>
        </p:nvSpPr>
        <p:spPr>
          <a:xfrm>
            <a:off x="107504" y="1405205"/>
            <a:ext cx="8928992" cy="5378780"/>
          </a:xfrm>
        </p:spPr>
        <p:txBody>
          <a:bodyPr>
            <a:normAutofit/>
          </a:bodyPr>
          <a:lstStyle/>
          <a:p>
            <a:r>
              <a:rPr lang="en-US" dirty="0" smtClean="0"/>
              <a:t>Nathaniel Hawthorne ( 1806 – 1864) </a:t>
            </a:r>
          </a:p>
          <a:p>
            <a:pPr marL="0" indent="0">
              <a:buNone/>
            </a:pPr>
            <a:r>
              <a:rPr lang="en-US" dirty="0" smtClean="0"/>
              <a:t>                                    “The Scarlet Letter”</a:t>
            </a:r>
          </a:p>
          <a:p>
            <a:pPr marL="0" indent="0">
              <a:buNone/>
            </a:pPr>
            <a:endParaRPr lang="en-US" dirty="0"/>
          </a:p>
          <a:p>
            <a:endParaRPr lang="en-US" dirty="0" smtClean="0"/>
          </a:p>
          <a:p>
            <a:endParaRPr lang="en-US" dirty="0" smtClean="0"/>
          </a:p>
          <a:p>
            <a:pPr marL="0" indent="0">
              <a:buNone/>
            </a:pPr>
            <a:endParaRPr lang="en-US" dirty="0" smtClean="0"/>
          </a:p>
          <a:p>
            <a:pPr algn="just"/>
            <a:r>
              <a:rPr lang="en-US" dirty="0" smtClean="0"/>
              <a:t>Herman Melville  (1819 – 1891) </a:t>
            </a:r>
          </a:p>
          <a:p>
            <a:pPr marL="0" indent="0" algn="ctr">
              <a:buNone/>
            </a:pPr>
            <a:r>
              <a:rPr lang="en-US" dirty="0" smtClean="0"/>
              <a:t>                “Moby Dick”</a:t>
            </a:r>
          </a:p>
          <a:p>
            <a:pPr algn="just"/>
            <a:endParaRPr lang="en-US" dirty="0"/>
          </a:p>
          <a:p>
            <a:pPr algn="just"/>
            <a:endParaRPr lang="en-US" dirty="0" smtClean="0"/>
          </a:p>
          <a:p>
            <a:pPr algn="just"/>
            <a:endParaRPr lang="en-US" dirty="0"/>
          </a:p>
          <a:p>
            <a:pPr algn="just"/>
            <a:endParaRPr lang="en-US" dirty="0" smtClean="0"/>
          </a:p>
          <a:p>
            <a:pPr marL="0" indent="0" algn="just">
              <a:buNone/>
            </a:pPr>
            <a:endParaRPr lang="en-US"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5" y="2420888"/>
            <a:ext cx="216024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493274"/>
            <a:ext cx="2040260"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5053232"/>
            <a:ext cx="2160240" cy="1589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1438" y="4221760"/>
            <a:ext cx="2057006"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6090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romance</a:t>
            </a:r>
            <a:endParaRPr lang="ru-RU" dirty="0"/>
          </a:p>
        </p:txBody>
      </p:sp>
      <p:sp>
        <p:nvSpPr>
          <p:cNvPr id="3" name="Объект 2"/>
          <p:cNvSpPr>
            <a:spLocks noGrp="1"/>
          </p:cNvSpPr>
          <p:nvPr>
            <p:ph sz="half" idx="1"/>
          </p:nvPr>
        </p:nvSpPr>
        <p:spPr/>
        <p:txBody>
          <a:bodyPr>
            <a:normAutofit fontScale="92500" lnSpcReduction="10000"/>
          </a:bodyPr>
          <a:lstStyle/>
          <a:p>
            <a:r>
              <a:rPr lang="en-US" dirty="0" smtClean="0"/>
              <a:t>English novels showed poor main characters, rising to prosperity as a result of marriage or the discovery of a hidden aristocratic background.</a:t>
            </a:r>
          </a:p>
          <a:p>
            <a:r>
              <a:rPr lang="en-US" dirty="0" smtClean="0"/>
              <a:t>Such plots didn’t challenge the social structure of English society.</a:t>
            </a:r>
            <a:endParaRPr lang="ru-RU" dirty="0"/>
          </a:p>
        </p:txBody>
      </p:sp>
      <p:sp>
        <p:nvSpPr>
          <p:cNvPr id="4" name="Объект 3"/>
          <p:cNvSpPr>
            <a:spLocks noGrp="1"/>
          </p:cNvSpPr>
          <p:nvPr>
            <p:ph sz="half" idx="2"/>
          </p:nvPr>
        </p:nvSpPr>
        <p:spPr/>
        <p:txBody>
          <a:bodyPr>
            <a:normAutofit fontScale="92500" lnSpcReduction="10000"/>
          </a:bodyPr>
          <a:lstStyle/>
          <a:p>
            <a:r>
              <a:rPr lang="en-US" dirty="0" smtClean="0"/>
              <a:t>American novelists couldn’t depend on some established tradition.</a:t>
            </a:r>
          </a:p>
          <a:p>
            <a:r>
              <a:rPr lang="en-US" dirty="0" smtClean="0"/>
              <a:t>The main character could find himself alone among cannibal tribes (for ex.: “</a:t>
            </a:r>
            <a:r>
              <a:rPr lang="en-US" dirty="0" err="1" smtClean="0"/>
              <a:t>Typee</a:t>
            </a:r>
            <a:r>
              <a:rPr lang="en-US" dirty="0" smtClean="0"/>
              <a:t>”, 1846 by Herman </a:t>
            </a:r>
            <a:r>
              <a:rPr lang="en-US" dirty="0" err="1" smtClean="0"/>
              <a:t>Malville</a:t>
            </a:r>
            <a:r>
              <a:rPr lang="en-US" dirty="0" smtClean="0"/>
              <a:t>).</a:t>
            </a:r>
          </a:p>
          <a:p>
            <a:r>
              <a:rPr lang="en-US" dirty="0" smtClean="0"/>
              <a:t>The tragic note in American literature became dominant in he novels, showing the greater social tragedy od a society at war with itself. </a:t>
            </a:r>
            <a:endParaRPr lang="ru-RU" dirty="0"/>
          </a:p>
        </p:txBody>
      </p:sp>
    </p:spTree>
    <p:extLst>
      <p:ext uri="{BB962C8B-B14F-4D97-AF65-F5344CB8AC3E}">
        <p14:creationId xmlns:p14="http://schemas.microsoft.com/office/powerpoint/2010/main" val="23051637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Washington </a:t>
            </a:r>
            <a:r>
              <a:rPr lang="en-US" dirty="0"/>
              <a:t>I</a:t>
            </a:r>
            <a:r>
              <a:rPr lang="en-US" dirty="0" smtClean="0"/>
              <a:t>rving (1783 – 1859)</a:t>
            </a:r>
            <a:endParaRPr lang="ru-RU" dirty="0"/>
          </a:p>
        </p:txBody>
      </p:sp>
      <p:pic>
        <p:nvPicPr>
          <p:cNvPr id="1126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3528" y="1700808"/>
            <a:ext cx="324036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635896" y="1340768"/>
            <a:ext cx="5400600" cy="5262979"/>
          </a:xfrm>
          <a:prstGeom prst="rect">
            <a:avLst/>
          </a:prstGeom>
        </p:spPr>
        <p:txBody>
          <a:bodyPr wrap="square">
            <a:spAutoFit/>
          </a:bodyPr>
          <a:lstStyle/>
          <a:p>
            <a:r>
              <a:rPr lang="en-US" sz="2400" dirty="0" smtClean="0"/>
              <a:t>This writer is called </a:t>
            </a:r>
            <a:r>
              <a:rPr lang="en-US" sz="2400" dirty="0"/>
              <a:t>the “first American man of letters.” </a:t>
            </a:r>
            <a:endParaRPr lang="en-US" sz="2400" dirty="0" smtClean="0"/>
          </a:p>
          <a:p>
            <a:r>
              <a:rPr lang="en-US" sz="2400" dirty="0" smtClean="0"/>
              <a:t>He </a:t>
            </a:r>
            <a:r>
              <a:rPr lang="en-US" sz="2400" dirty="0"/>
              <a:t>is best known for the short stories “The Legend of Sleepy Hollow” and “Rip Van Winkle</a:t>
            </a:r>
            <a:r>
              <a:rPr lang="en-US" sz="2400" dirty="0" smtClean="0"/>
              <a:t>.” These </a:t>
            </a:r>
            <a:r>
              <a:rPr lang="en-US" sz="2400" dirty="0"/>
              <a:t>tales </a:t>
            </a:r>
            <a:r>
              <a:rPr lang="en-US" sz="2400" dirty="0" smtClean="0"/>
              <a:t> </a:t>
            </a:r>
            <a:r>
              <a:rPr lang="en-US" sz="2400" dirty="0"/>
              <a:t>have been called the first American short stories. They are both Americanized versions of German folktales. </a:t>
            </a:r>
            <a:endParaRPr lang="en-US" sz="2400" dirty="0" smtClean="0"/>
          </a:p>
          <a:p>
            <a:r>
              <a:rPr lang="en-US" sz="2400" dirty="0" smtClean="0"/>
              <a:t>The </a:t>
            </a:r>
            <a:r>
              <a:rPr lang="en-US" sz="2400" dirty="0"/>
              <a:t>main character of “Rip Van Winkle</a:t>
            </a:r>
            <a:r>
              <a:rPr lang="en-US" sz="2400" dirty="0" smtClean="0"/>
              <a:t>” </a:t>
            </a:r>
            <a:r>
              <a:rPr lang="en-US" sz="2400" dirty="0"/>
              <a:t>is a henpecked husband who sleeps for 20 years and awakes as an old man to find his wife dead, his daughter happily married, and America now an independent country.</a:t>
            </a:r>
            <a:endParaRPr lang="ru-RU" sz="2400" dirty="0"/>
          </a:p>
        </p:txBody>
      </p:sp>
    </p:spTree>
    <p:extLst>
      <p:ext uri="{BB962C8B-B14F-4D97-AF65-F5344CB8AC3E}">
        <p14:creationId xmlns:p14="http://schemas.microsoft.com/office/powerpoint/2010/main" val="984289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American and European Romanticisms are connected in:</a:t>
            </a:r>
            <a:endParaRPr lang="ru-RU" dirty="0"/>
          </a:p>
        </p:txBody>
      </p:sp>
      <p:sp>
        <p:nvSpPr>
          <p:cNvPr id="3" name="Объект 2"/>
          <p:cNvSpPr>
            <a:spLocks noGrp="1"/>
          </p:cNvSpPr>
          <p:nvPr>
            <p:ph sz="quarter" idx="1"/>
          </p:nvPr>
        </p:nvSpPr>
        <p:spPr/>
        <p:txBody>
          <a:bodyPr/>
          <a:lstStyle/>
          <a:p>
            <a:r>
              <a:rPr lang="en-US" dirty="0" smtClean="0"/>
              <a:t>Search for truth, </a:t>
            </a:r>
          </a:p>
          <a:p>
            <a:r>
              <a:rPr lang="en-US" dirty="0" smtClean="0"/>
              <a:t>Development of a harmonious personality, </a:t>
            </a:r>
          </a:p>
          <a:p>
            <a:r>
              <a:rPr lang="en-US" dirty="0" smtClean="0"/>
              <a:t>Celebration of beauty,</a:t>
            </a:r>
          </a:p>
          <a:p>
            <a:r>
              <a:rPr lang="en-US" dirty="0" smtClean="0"/>
              <a:t>Description of life </a:t>
            </a:r>
            <a:r>
              <a:rPr lang="en-US" dirty="0"/>
              <a:t>as a struggle between vice and </a:t>
            </a:r>
            <a:r>
              <a:rPr lang="en-US" dirty="0" smtClean="0"/>
              <a:t>virtue,</a:t>
            </a:r>
          </a:p>
          <a:p>
            <a:r>
              <a:rPr lang="en-US" dirty="0"/>
              <a:t>Romanticists believed that emotions shape people's experience and their knowledge of the </a:t>
            </a:r>
            <a:r>
              <a:rPr lang="en-US" dirty="0" smtClean="0"/>
              <a:t>world.</a:t>
            </a:r>
          </a:p>
          <a:p>
            <a:endParaRPr lang="en-US" dirty="0" smtClean="0"/>
          </a:p>
          <a:p>
            <a:endParaRPr lang="ru-RU" dirty="0"/>
          </a:p>
        </p:txBody>
      </p:sp>
    </p:spTree>
    <p:extLst>
      <p:ext uri="{BB962C8B-B14F-4D97-AF65-F5344CB8AC3E}">
        <p14:creationId xmlns:p14="http://schemas.microsoft.com/office/powerpoint/2010/main" val="22465091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534400" cy="758952"/>
          </a:xfrm>
        </p:spPr>
        <p:txBody>
          <a:bodyPr>
            <a:normAutofit/>
          </a:bodyPr>
          <a:lstStyle/>
          <a:p>
            <a:r>
              <a:rPr lang="en-US" i="1" dirty="0"/>
              <a:t>Rip Van </a:t>
            </a:r>
            <a:r>
              <a:rPr lang="en-US" i="1" dirty="0" smtClean="0"/>
              <a:t>Winkle </a:t>
            </a:r>
            <a:r>
              <a:rPr lang="en-US" dirty="0" smtClean="0"/>
              <a:t>by </a:t>
            </a:r>
            <a:r>
              <a:rPr lang="en-US" dirty="0"/>
              <a:t>Washington Irving</a:t>
            </a:r>
            <a:endParaRPr lang="ru-RU" dirty="0"/>
          </a:p>
        </p:txBody>
      </p:sp>
      <p:sp>
        <p:nvSpPr>
          <p:cNvPr id="4" name="Объект 3"/>
          <p:cNvSpPr>
            <a:spLocks noGrp="1"/>
          </p:cNvSpPr>
          <p:nvPr>
            <p:ph sz="half" idx="2"/>
          </p:nvPr>
        </p:nvSpPr>
        <p:spPr>
          <a:xfrm>
            <a:off x="1979712" y="1371600"/>
            <a:ext cx="6859488" cy="5081736"/>
          </a:xfrm>
        </p:spPr>
        <p:txBody>
          <a:bodyPr>
            <a:normAutofit fontScale="92500" lnSpcReduction="20000"/>
          </a:bodyPr>
          <a:lstStyle/>
          <a:p>
            <a:r>
              <a:rPr lang="en-US" i="1" dirty="0"/>
              <a:t>Rip Van </a:t>
            </a:r>
            <a:r>
              <a:rPr lang="en-US" i="1" dirty="0" smtClean="0"/>
              <a:t>Winkle</a:t>
            </a:r>
            <a:r>
              <a:rPr lang="en-US" dirty="0" smtClean="0"/>
              <a:t> is a </a:t>
            </a:r>
            <a:r>
              <a:rPr lang="en-US" dirty="0"/>
              <a:t>short story by Washington Irving, published in </a:t>
            </a:r>
            <a:r>
              <a:rPr lang="en-US" i="1" dirty="0"/>
              <a:t>The Sketch Book</a:t>
            </a:r>
            <a:r>
              <a:rPr lang="en-US" dirty="0"/>
              <a:t> in 1819–20. </a:t>
            </a:r>
            <a:r>
              <a:rPr lang="en-US" dirty="0" smtClean="0"/>
              <a:t>It is </a:t>
            </a:r>
            <a:r>
              <a:rPr lang="en-US" dirty="0"/>
              <a:t>set in the Dutch culture of pre-Revolutionary War New York </a:t>
            </a:r>
            <a:r>
              <a:rPr lang="en-US" dirty="0" smtClean="0"/>
              <a:t>state.</a:t>
            </a:r>
          </a:p>
          <a:p>
            <a:r>
              <a:rPr lang="en-US" dirty="0"/>
              <a:t>Rip Van Winkle is an amiable farmer who wanders into the Catskill Mountains, where he comes upon a group of dwarfs playing ninepins. Rip accepts their offer of a drink of liquor and promptly falls asleep. When he awakens, 20 years later, he is an old man with a long white beard; the dwarfs are nowhere in sight. When Rip returns to town, he finds that everything is changed: his wife is dead, his children are grown, and George Washington’s portrait hangs in place of King George III’s. The old man entertains the townspeople with tales of the old days and of his encounter with the little men in the mountains.</a:t>
            </a:r>
            <a:endParaRPr lang="ru-RU" dirty="0"/>
          </a:p>
        </p:txBody>
      </p:sp>
      <p:pic>
        <p:nvPicPr>
          <p:cNvPr id="1229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6086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quarter" idx="1"/>
          </p:nvPr>
        </p:nvSpPr>
        <p:spPr/>
        <p:txBody>
          <a:bodyPr>
            <a:normAutofit lnSpcReduction="10000"/>
          </a:bodyPr>
          <a:lstStyle/>
          <a:p>
            <a:r>
              <a:rPr lang="en-US" dirty="0" smtClean="0">
                <a:effectLst>
                  <a:outerShdw blurRad="38100" dist="38100" dir="2700000" algn="tl">
                    <a:srgbClr val="000000">
                      <a:alpha val="43137"/>
                    </a:srgbClr>
                  </a:outerShdw>
                </a:effectLst>
              </a:rPr>
              <a:t>William Cullen Bryant </a:t>
            </a:r>
            <a:r>
              <a:rPr lang="en-US" dirty="0" smtClean="0"/>
              <a:t>(1794 – 1878), </a:t>
            </a:r>
          </a:p>
          <a:p>
            <a:pPr marL="0" indent="0">
              <a:buNone/>
            </a:pPr>
            <a:r>
              <a:rPr lang="en-US" dirty="0" smtClean="0"/>
              <a:t>“</a:t>
            </a:r>
            <a:r>
              <a:rPr lang="en-US" i="1" dirty="0" smtClean="0">
                <a:effectLst>
                  <a:outerShdw blurRad="38100" dist="38100" dir="2700000" algn="tl">
                    <a:srgbClr val="000000">
                      <a:alpha val="43137"/>
                    </a:srgbClr>
                  </a:outerShdw>
                </a:effectLst>
              </a:rPr>
              <a:t>an American </a:t>
            </a:r>
            <a:r>
              <a:rPr lang="en-US" i="1" dirty="0">
                <a:effectLst>
                  <a:outerShdw blurRad="38100" dist="38100" dir="2700000" algn="tl">
                    <a:srgbClr val="000000">
                      <a:alpha val="43137"/>
                    </a:srgbClr>
                  </a:outerShdw>
                </a:effectLst>
              </a:rPr>
              <a:t>Wordsworth</a:t>
            </a:r>
            <a:r>
              <a:rPr lang="en-US" dirty="0"/>
              <a:t>”, </a:t>
            </a:r>
            <a:endParaRPr lang="en-US" dirty="0" smtClean="0"/>
          </a:p>
          <a:p>
            <a:pPr marL="0" indent="0">
              <a:buNone/>
            </a:pPr>
            <a:r>
              <a:rPr lang="en-US" dirty="0" smtClean="0"/>
              <a:t>an </a:t>
            </a:r>
            <a:r>
              <a:rPr lang="en-US" dirty="0"/>
              <a:t>American romantic poet, journalist, </a:t>
            </a:r>
            <a:endParaRPr lang="en-US" dirty="0" smtClean="0"/>
          </a:p>
          <a:p>
            <a:pPr marL="0" indent="0">
              <a:buNone/>
            </a:pPr>
            <a:r>
              <a:rPr lang="en-US" dirty="0" smtClean="0"/>
              <a:t>and  </a:t>
            </a:r>
            <a:r>
              <a:rPr lang="en-US" dirty="0"/>
              <a:t>editor for 50 years of </a:t>
            </a:r>
            <a:r>
              <a:rPr lang="en-US" i="1" dirty="0"/>
              <a:t>the New York </a:t>
            </a:r>
            <a:endParaRPr lang="en-US" i="1" dirty="0" smtClean="0"/>
          </a:p>
          <a:p>
            <a:pPr marL="0" indent="0">
              <a:buNone/>
            </a:pPr>
            <a:r>
              <a:rPr lang="en-US" i="1" dirty="0" smtClean="0"/>
              <a:t>Evening </a:t>
            </a:r>
            <a:r>
              <a:rPr lang="en-US" i="1" dirty="0"/>
              <a:t>Post</a:t>
            </a:r>
            <a:r>
              <a:rPr lang="en-US" dirty="0"/>
              <a:t>. As a man of letters, </a:t>
            </a:r>
            <a:r>
              <a:rPr lang="en-US" dirty="0" smtClean="0"/>
              <a:t>Bryant</a:t>
            </a:r>
          </a:p>
          <a:p>
            <a:pPr marL="0" indent="0">
              <a:buNone/>
            </a:pPr>
            <a:r>
              <a:rPr lang="en-US" dirty="0" smtClean="0"/>
              <a:t>established </a:t>
            </a:r>
            <a:r>
              <a:rPr lang="en-US" dirty="0"/>
              <a:t>himself </a:t>
            </a:r>
            <a:r>
              <a:rPr lang="en-US" dirty="0" smtClean="0"/>
              <a:t>with </a:t>
            </a:r>
            <a:r>
              <a:rPr lang="en-US" i="1" dirty="0"/>
              <a:t>Poems</a:t>
            </a:r>
            <a:r>
              <a:rPr lang="en-US" dirty="0"/>
              <a:t> </a:t>
            </a:r>
            <a:r>
              <a:rPr lang="en-US" dirty="0" smtClean="0"/>
              <a:t>(</a:t>
            </a:r>
            <a:r>
              <a:rPr lang="en-US" dirty="0"/>
              <a:t>1821). </a:t>
            </a:r>
            <a:endParaRPr lang="en-US" dirty="0" smtClean="0"/>
          </a:p>
          <a:p>
            <a:pPr marL="0" indent="0">
              <a:buNone/>
            </a:pPr>
            <a:r>
              <a:rPr lang="en-US" dirty="0" smtClean="0"/>
              <a:t>Bryant </a:t>
            </a:r>
            <a:r>
              <a:rPr lang="en-US" dirty="0"/>
              <a:t>will be remembered </a:t>
            </a:r>
            <a:r>
              <a:rPr lang="en-US" dirty="0" smtClean="0"/>
              <a:t>longest </a:t>
            </a:r>
            <a:r>
              <a:rPr lang="en-US" dirty="0"/>
              <a:t>as the </a:t>
            </a:r>
            <a:endParaRPr lang="en-US" dirty="0" smtClean="0"/>
          </a:p>
          <a:p>
            <a:pPr marL="0" indent="0">
              <a:buNone/>
            </a:pPr>
            <a:r>
              <a:rPr lang="en-US" dirty="0" smtClean="0"/>
              <a:t>poet </a:t>
            </a:r>
            <a:r>
              <a:rPr lang="en-US" dirty="0"/>
              <a:t>of his native Berkshire </a:t>
            </a:r>
            <a:r>
              <a:rPr lang="en-US" dirty="0" smtClean="0"/>
              <a:t>hills </a:t>
            </a:r>
            <a:r>
              <a:rPr lang="en-US" dirty="0"/>
              <a:t>and </a:t>
            </a:r>
            <a:endParaRPr lang="en-US" dirty="0" smtClean="0"/>
          </a:p>
          <a:p>
            <a:pPr marL="0" indent="0">
              <a:buNone/>
            </a:pPr>
            <a:r>
              <a:rPr lang="en-US" dirty="0" smtClean="0"/>
              <a:t>streams </a:t>
            </a:r>
            <a:r>
              <a:rPr lang="en-US" dirty="0"/>
              <a:t>in such poems as </a:t>
            </a:r>
            <a:r>
              <a:rPr lang="en-US" dirty="0" smtClean="0"/>
              <a:t>“</a:t>
            </a:r>
            <a:r>
              <a:rPr lang="en-US" i="1" dirty="0" err="1" smtClean="0"/>
              <a:t>Thanatopsis</a:t>
            </a:r>
            <a:r>
              <a:rPr lang="en-US" dirty="0"/>
              <a:t>” </a:t>
            </a:r>
            <a:endParaRPr lang="en-US" dirty="0" smtClean="0"/>
          </a:p>
          <a:p>
            <a:pPr marL="0" indent="0">
              <a:buNone/>
            </a:pPr>
            <a:r>
              <a:rPr lang="en-US" dirty="0" smtClean="0"/>
              <a:t>and </a:t>
            </a:r>
            <a:r>
              <a:rPr lang="en-US" dirty="0"/>
              <a:t>“</a:t>
            </a:r>
            <a:r>
              <a:rPr lang="en-US" i="1" dirty="0"/>
              <a:t>To a Waterfowl</a:t>
            </a:r>
            <a:r>
              <a:rPr lang="en-US" dirty="0"/>
              <a:t>.”</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908720"/>
            <a:ext cx="226774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3437592"/>
            <a:ext cx="2267744" cy="330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31324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quarter" idx="1"/>
          </p:nvPr>
        </p:nvSpPr>
        <p:spPr>
          <a:xfrm>
            <a:off x="179512" y="1527048"/>
            <a:ext cx="8784976" cy="4998296"/>
          </a:xfrm>
        </p:spPr>
        <p:txBody>
          <a:bodyPr>
            <a:normAutofit fontScale="77500" lnSpcReduction="20000"/>
          </a:bodyPr>
          <a:lstStyle/>
          <a:p>
            <a:pPr marL="0" indent="0" algn="ctr">
              <a:buNone/>
            </a:pPr>
            <a:r>
              <a:rPr lang="en-US" b="1" dirty="0" smtClean="0">
                <a:effectLst>
                  <a:outerShdw blurRad="38100" dist="38100" dir="2700000" algn="tl">
                    <a:srgbClr val="000000">
                      <a:alpha val="43137"/>
                    </a:srgbClr>
                  </a:outerShdw>
                </a:effectLst>
              </a:rPr>
              <a:t>The New England Brahmins </a:t>
            </a:r>
            <a:r>
              <a:rPr lang="en-US" dirty="0" smtClean="0"/>
              <a:t>(or The </a:t>
            </a:r>
            <a:r>
              <a:rPr lang="en-US" dirty="0"/>
              <a:t>Boston </a:t>
            </a:r>
            <a:r>
              <a:rPr lang="en-US" dirty="0" smtClean="0"/>
              <a:t>Brahmins)</a:t>
            </a:r>
          </a:p>
          <a:p>
            <a:pPr algn="just">
              <a:buFont typeface="Wingdings" panose="05000000000000000000" pitchFamily="2" charset="2"/>
              <a:buChar char="Ø"/>
            </a:pPr>
            <a:r>
              <a:rPr lang="en-US" dirty="0"/>
              <a:t>Originally </a:t>
            </a:r>
            <a:r>
              <a:rPr lang="en-US" dirty="0" smtClean="0"/>
              <a:t>a reference </a:t>
            </a:r>
            <a:r>
              <a:rPr lang="en-US" dirty="0"/>
              <a:t>to the Brahmans, the highest caste of Hindu society, the term came to be applied to a number of prominent </a:t>
            </a:r>
            <a:r>
              <a:rPr lang="en-US" b="1" dirty="0"/>
              <a:t>New England writers</a:t>
            </a:r>
            <a:r>
              <a:rPr lang="en-US" dirty="0"/>
              <a:t>, including </a:t>
            </a:r>
            <a:r>
              <a:rPr lang="en-US" i="1" dirty="0">
                <a:effectLst>
                  <a:outerShdw blurRad="38100" dist="38100" dir="2700000" algn="tl">
                    <a:srgbClr val="000000">
                      <a:alpha val="43137"/>
                    </a:srgbClr>
                  </a:outerShdw>
                </a:effectLst>
              </a:rPr>
              <a:t>Oliver Wendell Holmes, Henry Wadsworth Longfellow</a:t>
            </a:r>
            <a:r>
              <a:rPr lang="en-US" dirty="0"/>
              <a:t>, and </a:t>
            </a:r>
            <a:r>
              <a:rPr lang="en-US" i="1" dirty="0">
                <a:effectLst>
                  <a:outerShdw blurRad="38100" dist="38100" dir="2700000" algn="tl">
                    <a:srgbClr val="000000">
                      <a:alpha val="43137"/>
                    </a:srgbClr>
                  </a:outerShdw>
                </a:effectLst>
              </a:rPr>
              <a:t>James Russell Lowell</a:t>
            </a:r>
            <a:r>
              <a:rPr lang="en-US" dirty="0"/>
              <a:t>.</a:t>
            </a:r>
            <a:r>
              <a:rPr lang="en-US" dirty="0"/>
              <a:t> </a:t>
            </a:r>
            <a:endParaRPr lang="en-US" dirty="0" smtClean="0"/>
          </a:p>
          <a:p>
            <a:pPr algn="just">
              <a:buFont typeface="Wingdings" panose="05000000000000000000" pitchFamily="2" charset="2"/>
              <a:buChar char="Ø"/>
            </a:pPr>
            <a:r>
              <a:rPr lang="en-US" dirty="0" smtClean="0"/>
              <a:t>All </a:t>
            </a:r>
            <a:r>
              <a:rPr lang="en-US" dirty="0"/>
              <a:t>three were educated in Europe and became associated with </a:t>
            </a:r>
            <a:r>
              <a:rPr lang="en-US" i="1" dirty="0"/>
              <a:t>Harvard University</a:t>
            </a:r>
            <a:r>
              <a:rPr lang="en-US" dirty="0"/>
              <a:t>. </a:t>
            </a:r>
            <a:endParaRPr lang="en-US" dirty="0" smtClean="0"/>
          </a:p>
          <a:p>
            <a:pPr algn="just">
              <a:buFont typeface="Wingdings" panose="05000000000000000000" pitchFamily="2" charset="2"/>
              <a:buChar char="Ø"/>
            </a:pPr>
            <a:r>
              <a:rPr lang="en-US" dirty="0" smtClean="0"/>
              <a:t>They </a:t>
            </a:r>
            <a:r>
              <a:rPr lang="en-US" dirty="0"/>
              <a:t>made </a:t>
            </a:r>
            <a:r>
              <a:rPr lang="en-US" dirty="0" smtClean="0"/>
              <a:t>Boston, Massachusetts</a:t>
            </a:r>
            <a:r>
              <a:rPr lang="en-US" dirty="0"/>
              <a:t>, </a:t>
            </a:r>
            <a:r>
              <a:rPr lang="en-US" i="1" dirty="0"/>
              <a:t>the literary capital of America </a:t>
            </a:r>
            <a:r>
              <a:rPr lang="en-US" dirty="0"/>
              <a:t>in their day. </a:t>
            </a:r>
            <a:endParaRPr lang="en-US" dirty="0" smtClean="0"/>
          </a:p>
          <a:p>
            <a:pPr algn="just">
              <a:buFont typeface="Wingdings" panose="05000000000000000000" pitchFamily="2" charset="2"/>
              <a:buChar char="Ø"/>
            </a:pPr>
            <a:r>
              <a:rPr lang="en-US" dirty="0" smtClean="0"/>
              <a:t>Though </a:t>
            </a:r>
            <a:r>
              <a:rPr lang="en-US" dirty="0"/>
              <a:t>they espoused </a:t>
            </a:r>
            <a:r>
              <a:rPr lang="en-US" i="1" dirty="0"/>
              <a:t>democratic ideals</a:t>
            </a:r>
            <a:r>
              <a:rPr lang="en-US" dirty="0"/>
              <a:t>, they remained </a:t>
            </a:r>
            <a:r>
              <a:rPr lang="en-US" i="1" dirty="0"/>
              <a:t>aesthetically conservativ</a:t>
            </a:r>
            <a:r>
              <a:rPr lang="en-US" dirty="0"/>
              <a:t>e. </a:t>
            </a:r>
            <a:endParaRPr lang="en-US" dirty="0" smtClean="0"/>
          </a:p>
          <a:p>
            <a:pPr algn="just">
              <a:buFont typeface="Wingdings" panose="05000000000000000000" pitchFamily="2" charset="2"/>
              <a:buChar char="Ø"/>
            </a:pPr>
            <a:r>
              <a:rPr lang="en-US" dirty="0" smtClean="0"/>
              <a:t>In </a:t>
            </a:r>
            <a:r>
              <a:rPr lang="en-US" dirty="0"/>
              <a:t>an age that brought forth the masterpieces of Ralph Waldo Emerson, Henry David Thoreau, Nathaniel Hawthorne, Herman Melville, Walt Whitman, Edgar Allan Poe, and Mark Twain, they advocated a genteel, rational </a:t>
            </a:r>
            <a:r>
              <a:rPr lang="en-US" i="1" dirty="0" smtClean="0"/>
              <a:t>humanism.</a:t>
            </a:r>
          </a:p>
          <a:p>
            <a:pPr algn="just">
              <a:buFont typeface="Wingdings" panose="05000000000000000000" pitchFamily="2" charset="2"/>
              <a:buChar char="Ø"/>
            </a:pPr>
            <a:r>
              <a:rPr lang="en-US" dirty="0" smtClean="0"/>
              <a:t>The </a:t>
            </a:r>
            <a:r>
              <a:rPr lang="en-US" dirty="0"/>
              <a:t>Brahmins exerted </a:t>
            </a:r>
            <a:r>
              <a:rPr lang="en-US" i="1" dirty="0"/>
              <a:t>the main influence on American literary taste </a:t>
            </a:r>
            <a:r>
              <a:rPr lang="en-US" dirty="0"/>
              <a:t>until the 1890s.</a:t>
            </a:r>
            <a:endParaRPr lang="ru-RU" dirty="0"/>
          </a:p>
        </p:txBody>
      </p:sp>
    </p:spTree>
    <p:extLst>
      <p:ext uri="{BB962C8B-B14F-4D97-AF65-F5344CB8AC3E}">
        <p14:creationId xmlns:p14="http://schemas.microsoft.com/office/powerpoint/2010/main" val="1626435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American Poetry</a:t>
            </a:r>
            <a:endParaRPr lang="ru-RU" dirty="0"/>
          </a:p>
        </p:txBody>
      </p:sp>
      <p:sp>
        <p:nvSpPr>
          <p:cNvPr id="3" name="Объект 2"/>
          <p:cNvSpPr>
            <a:spLocks noGrp="1"/>
          </p:cNvSpPr>
          <p:nvPr>
            <p:ph sz="half" idx="1"/>
          </p:nvPr>
        </p:nvSpPr>
        <p:spPr/>
        <p:txBody>
          <a:bodyPr>
            <a:normAutofit fontScale="85000" lnSpcReduction="20000"/>
          </a:bodyPr>
          <a:lstStyle/>
          <a:p>
            <a:pPr algn="ctr"/>
            <a:r>
              <a:rPr lang="en-US" b="1" i="1" dirty="0">
                <a:effectLst>
                  <a:outerShdw blurRad="38100" dist="38100" dir="2700000" algn="tl">
                    <a:srgbClr val="000000">
                      <a:alpha val="43137"/>
                    </a:srgbClr>
                  </a:outerShdw>
                </a:effectLst>
              </a:rPr>
              <a:t>James Russell </a:t>
            </a:r>
            <a:r>
              <a:rPr lang="en-US" b="1" i="1" dirty="0" smtClean="0">
                <a:effectLst>
                  <a:outerShdw blurRad="38100" dist="38100" dir="2700000" algn="tl">
                    <a:srgbClr val="000000">
                      <a:alpha val="43137"/>
                    </a:srgbClr>
                  </a:outerShdw>
                </a:effectLst>
              </a:rPr>
              <a:t>Lowell (1819 - 1891)</a:t>
            </a:r>
            <a:endParaRPr lang="ru-RU" b="1" i="1"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4564863" y="1371599"/>
            <a:ext cx="4471633" cy="5304575"/>
          </a:xfrm>
        </p:spPr>
        <p:txBody>
          <a:bodyPr>
            <a:normAutofit fontScale="85000" lnSpcReduction="20000"/>
          </a:bodyPr>
          <a:lstStyle/>
          <a:p>
            <a:r>
              <a:rPr lang="en-US" dirty="0"/>
              <a:t>James Russell Lowell was an American poet, critic, essayist, editor, and diplomat whose major significance probably lies in the interest in literature he helped develop in the United States. </a:t>
            </a:r>
            <a:endParaRPr lang="en-US" dirty="0" smtClean="0"/>
          </a:p>
          <a:p>
            <a:r>
              <a:rPr lang="en-US" dirty="0"/>
              <a:t>H</a:t>
            </a:r>
            <a:r>
              <a:rPr lang="en-US" dirty="0" smtClean="0"/>
              <a:t>e </a:t>
            </a:r>
            <a:r>
              <a:rPr lang="en-US" dirty="0"/>
              <a:t>wrote about 50 antislavery articles for periodicals </a:t>
            </a:r>
            <a:r>
              <a:rPr lang="en-US" dirty="0" smtClean="0"/>
              <a:t>(from </a:t>
            </a:r>
            <a:r>
              <a:rPr lang="en-US" dirty="0"/>
              <a:t>1845 to 1850); satirical verses  </a:t>
            </a:r>
            <a:r>
              <a:rPr lang="en-US" dirty="0" smtClean="0"/>
              <a:t>“</a:t>
            </a:r>
            <a:r>
              <a:rPr lang="en-US" i="1" dirty="0" err="1" smtClean="0"/>
              <a:t>Biglow</a:t>
            </a:r>
            <a:r>
              <a:rPr lang="en-US" i="1" dirty="0"/>
              <a:t> Papers</a:t>
            </a:r>
            <a:r>
              <a:rPr lang="en-US" dirty="0"/>
              <a:t>” (1848) </a:t>
            </a:r>
            <a:r>
              <a:rPr lang="en-US" dirty="0" smtClean="0"/>
              <a:t>used </a:t>
            </a:r>
            <a:r>
              <a:rPr lang="en-US" dirty="0"/>
              <a:t>a humorous and original New England dialect; </a:t>
            </a:r>
            <a:r>
              <a:rPr lang="en-US" i="1" dirty="0"/>
              <a:t>The Vision of Sir </a:t>
            </a:r>
            <a:r>
              <a:rPr lang="en-US" i="1" dirty="0" err="1" smtClean="0"/>
              <a:t>Launfal</a:t>
            </a:r>
            <a:r>
              <a:rPr lang="en-US" i="1" dirty="0" smtClean="0"/>
              <a:t> </a:t>
            </a:r>
            <a:r>
              <a:rPr lang="en-US" dirty="0" smtClean="0"/>
              <a:t>(1848), </a:t>
            </a:r>
            <a:r>
              <a:rPr lang="en-US" dirty="0"/>
              <a:t>an enormously popular long poem extolling the brotherhood of man; and </a:t>
            </a:r>
            <a:r>
              <a:rPr lang="en-US" i="1" dirty="0"/>
              <a:t>A Fable for </a:t>
            </a:r>
            <a:r>
              <a:rPr lang="en-US" i="1" dirty="0" smtClean="0"/>
              <a:t>Critics</a:t>
            </a:r>
            <a:r>
              <a:rPr lang="en-US" dirty="0" smtClean="0"/>
              <a:t> (1848), </a:t>
            </a:r>
            <a:r>
              <a:rPr lang="en-US" dirty="0"/>
              <a:t>a witty and rollicking verse evaluation of contemporary American authors. </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367" y="2276872"/>
            <a:ext cx="4464496" cy="4399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79225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half" idx="1"/>
          </p:nvPr>
        </p:nvSpPr>
        <p:spPr>
          <a:xfrm>
            <a:off x="301752" y="1371600"/>
            <a:ext cx="3622176" cy="4681728"/>
          </a:xfrm>
        </p:spPr>
        <p:txBody>
          <a:bodyPr>
            <a:normAutofit fontScale="92500" lnSpcReduction="20000"/>
          </a:bodyPr>
          <a:lstStyle/>
          <a:p>
            <a:pPr algn="ctr"/>
            <a:r>
              <a:rPr lang="en-US" b="1" dirty="0">
                <a:effectLst>
                  <a:outerShdw blurRad="38100" dist="38100" dir="2700000" algn="tl">
                    <a:srgbClr val="000000">
                      <a:alpha val="43137"/>
                    </a:srgbClr>
                  </a:outerShdw>
                </a:effectLst>
              </a:rPr>
              <a:t>Oliver Wendell </a:t>
            </a:r>
            <a:r>
              <a:rPr lang="en-US" b="1" dirty="0" smtClean="0">
                <a:effectLst>
                  <a:outerShdw blurRad="38100" dist="38100" dir="2700000" algn="tl">
                    <a:srgbClr val="000000">
                      <a:alpha val="43137"/>
                    </a:srgbClr>
                  </a:outerShdw>
                </a:effectLst>
              </a:rPr>
              <a:t>Holmes (1809 – 1894)</a:t>
            </a:r>
            <a:endParaRPr lang="ru-RU" b="1"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851920" y="1371600"/>
            <a:ext cx="5112568" cy="5297760"/>
          </a:xfrm>
        </p:spPr>
        <p:txBody>
          <a:bodyPr>
            <a:normAutofit fontScale="92500" lnSpcReduction="20000"/>
          </a:bodyPr>
          <a:lstStyle/>
          <a:p>
            <a:r>
              <a:rPr lang="en-US" dirty="0"/>
              <a:t>Oliver Wendell Holmes was </a:t>
            </a:r>
            <a:r>
              <a:rPr lang="en-US" dirty="0" smtClean="0"/>
              <a:t>a member </a:t>
            </a:r>
            <a:r>
              <a:rPr lang="en-US" dirty="0"/>
              <a:t>of </a:t>
            </a:r>
            <a:r>
              <a:rPr lang="en-US" i="1" dirty="0"/>
              <a:t>the Fireside Poets </a:t>
            </a:r>
            <a:r>
              <a:rPr lang="en-US" dirty="0"/>
              <a:t>(The terms “Fireside Poets” or “Schoolroom Poets” are used to designate a group of five poets—William Cullen Bryant, Henry Wadsworth Longfellow, John Greenleaf Whittier, Oliver Wendell Holmes, and James Russell </a:t>
            </a:r>
            <a:r>
              <a:rPr lang="en-US" dirty="0" err="1" smtClean="0"/>
              <a:t>Lowel</a:t>
            </a:r>
            <a:r>
              <a:rPr lang="en-US" dirty="0" smtClean="0"/>
              <a:t>). </a:t>
            </a:r>
          </a:p>
          <a:p>
            <a:r>
              <a:rPr lang="en-US" dirty="0" smtClean="0"/>
              <a:t>Oliver </a:t>
            </a:r>
            <a:r>
              <a:rPr lang="en-US" dirty="0"/>
              <a:t>Wendell Holmes</a:t>
            </a:r>
            <a:r>
              <a:rPr lang="en-US" dirty="0" smtClean="0"/>
              <a:t> </a:t>
            </a:r>
            <a:r>
              <a:rPr lang="en-US" dirty="0"/>
              <a:t>was mainly known for his Harvard University lectures and book </a:t>
            </a:r>
            <a:r>
              <a:rPr lang="en-US" i="1" dirty="0"/>
              <a:t>The Autocrat of the Breakfast Table</a:t>
            </a:r>
            <a:r>
              <a:rPr lang="en-US" dirty="0"/>
              <a:t> </a:t>
            </a:r>
            <a:r>
              <a:rPr lang="en-US" dirty="0" smtClean="0"/>
              <a:t>(1858</a:t>
            </a:r>
            <a:r>
              <a:rPr lang="en-US" dirty="0"/>
              <a:t>), in which some of his poems were featured. Holmes achieved his greatest </a:t>
            </a:r>
            <a:r>
              <a:rPr lang="en-US" dirty="0" smtClean="0"/>
              <a:t>fame as </a:t>
            </a:r>
            <a:r>
              <a:rPr lang="en-US" dirty="0"/>
              <a:t>a humorist and poet. He wrote much </a:t>
            </a:r>
            <a:r>
              <a:rPr lang="en-US" dirty="0" smtClean="0"/>
              <a:t>poetry (for ex.: </a:t>
            </a:r>
            <a:r>
              <a:rPr lang="en-US" dirty="0"/>
              <a:t>“Old Ironsides” (1830)</a:t>
            </a:r>
            <a:r>
              <a:rPr lang="en-US" dirty="0" smtClean="0"/>
              <a:t> </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492896"/>
            <a:ext cx="2962275"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69105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half" idx="1"/>
          </p:nvPr>
        </p:nvSpPr>
        <p:spPr/>
        <p:txBody>
          <a:bodyPr>
            <a:normAutofit fontScale="92500"/>
          </a:bodyPr>
          <a:lstStyle/>
          <a:p>
            <a:pPr algn="ctr"/>
            <a:r>
              <a:rPr lang="en-US" sz="2000" b="1" dirty="0">
                <a:effectLst>
                  <a:outerShdw blurRad="38100" dist="38100" dir="2700000" algn="tl">
                    <a:srgbClr val="000000">
                      <a:alpha val="43137"/>
                    </a:srgbClr>
                  </a:outerShdw>
                </a:effectLst>
              </a:rPr>
              <a:t>Henry Wadsworth </a:t>
            </a:r>
            <a:r>
              <a:rPr lang="en-US" sz="2000" b="1" dirty="0" smtClean="0">
                <a:effectLst>
                  <a:outerShdw blurRad="38100" dist="38100" dir="2700000" algn="tl">
                    <a:srgbClr val="000000">
                      <a:alpha val="43137"/>
                    </a:srgbClr>
                  </a:outerShdw>
                </a:effectLst>
              </a:rPr>
              <a:t>Longfellow </a:t>
            </a:r>
          </a:p>
          <a:p>
            <a:pPr marL="0" indent="0" algn="ctr">
              <a:buNone/>
            </a:pPr>
            <a:r>
              <a:rPr lang="en-US" sz="2000" b="1" dirty="0" smtClean="0">
                <a:effectLst>
                  <a:outerShdw blurRad="38100" dist="38100" dir="2700000" algn="tl">
                    <a:srgbClr val="000000">
                      <a:alpha val="43137"/>
                    </a:srgbClr>
                  </a:outerShdw>
                </a:effectLst>
              </a:rPr>
              <a:t>(1807 – 1882)</a:t>
            </a:r>
            <a:endParaRPr lang="ru-RU" sz="2000" b="1"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851920" y="1371600"/>
            <a:ext cx="5112568" cy="5297760"/>
          </a:xfrm>
        </p:spPr>
        <p:txBody>
          <a:bodyPr>
            <a:normAutofit fontScale="92500"/>
          </a:bodyPr>
          <a:lstStyle/>
          <a:p>
            <a:r>
              <a:rPr lang="en-US" dirty="0"/>
              <a:t>The most widely known and best-loved American poet of his lifetime, Henry Wadsworth Longfellow achieved a level of national and international prominence previously unequaled in the literary history of the United States. </a:t>
            </a:r>
            <a:endParaRPr lang="en-US" dirty="0" smtClean="0"/>
          </a:p>
          <a:p>
            <a:r>
              <a:rPr lang="en-US" dirty="0"/>
              <a:t>Poems such as </a:t>
            </a:r>
            <a:r>
              <a:rPr lang="en-US" i="1" dirty="0" smtClean="0"/>
              <a:t>Paul </a:t>
            </a:r>
            <a:r>
              <a:rPr lang="en-US" i="1" dirty="0"/>
              <a:t>Revere’s </a:t>
            </a:r>
            <a:r>
              <a:rPr lang="en-US" i="1" dirty="0" smtClean="0"/>
              <a:t>Ride</a:t>
            </a:r>
            <a:r>
              <a:rPr lang="en-US" dirty="0" smtClean="0"/>
              <a:t> (1863); </a:t>
            </a:r>
            <a:r>
              <a:rPr lang="en-US" i="1" dirty="0" smtClean="0"/>
              <a:t>Evangeline</a:t>
            </a:r>
            <a:r>
              <a:rPr lang="en-US" i="1" dirty="0"/>
              <a:t>, A Tale of </a:t>
            </a:r>
            <a:r>
              <a:rPr lang="en-US" i="1" dirty="0" err="1"/>
              <a:t>Acadie</a:t>
            </a:r>
            <a:r>
              <a:rPr lang="en-US" dirty="0"/>
              <a:t> (</a:t>
            </a:r>
            <a:r>
              <a:rPr lang="en-US" dirty="0" smtClean="0"/>
              <a:t>1847); </a:t>
            </a:r>
            <a:r>
              <a:rPr lang="en-US" i="1" dirty="0" smtClean="0"/>
              <a:t>A </a:t>
            </a:r>
            <a:r>
              <a:rPr lang="en-US" i="1" dirty="0"/>
              <a:t>Psalm of Life </a:t>
            </a:r>
            <a:r>
              <a:rPr lang="en-US" dirty="0"/>
              <a:t>(from </a:t>
            </a:r>
            <a:r>
              <a:rPr lang="en-US" i="1" dirty="0"/>
              <a:t>Voices of the </a:t>
            </a:r>
            <a:r>
              <a:rPr lang="en-US" i="1" dirty="0" smtClean="0"/>
              <a:t>Night, </a:t>
            </a:r>
            <a:r>
              <a:rPr lang="en-US" dirty="0" smtClean="0"/>
              <a:t>1839</a:t>
            </a:r>
            <a:r>
              <a:rPr lang="en-US" dirty="0"/>
              <a:t>)</a:t>
            </a:r>
            <a:r>
              <a:rPr lang="en-US" dirty="0" smtClean="0"/>
              <a:t>; </a:t>
            </a:r>
            <a:r>
              <a:rPr lang="en-US" i="1" dirty="0" smtClean="0"/>
              <a:t>The </a:t>
            </a:r>
            <a:r>
              <a:rPr lang="en-US" i="1" dirty="0"/>
              <a:t>Song of Hiawatha</a:t>
            </a:r>
            <a:r>
              <a:rPr lang="en-US" dirty="0"/>
              <a:t> (1855)</a:t>
            </a:r>
            <a:r>
              <a:rPr lang="en-US" dirty="0" smtClean="0"/>
              <a:t> </a:t>
            </a:r>
            <a:r>
              <a:rPr lang="en-US" dirty="0"/>
              <a:t>became mainstays of national </a:t>
            </a:r>
            <a:r>
              <a:rPr lang="en-US" dirty="0" smtClean="0"/>
              <a:t>culture.</a:t>
            </a: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191" y="2348880"/>
            <a:ext cx="2639169"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179512" y="5229200"/>
            <a:ext cx="3960440" cy="1477328"/>
          </a:xfrm>
          <a:prstGeom prst="rect">
            <a:avLst/>
          </a:prstGeom>
        </p:spPr>
        <p:txBody>
          <a:bodyPr wrap="square">
            <a:spAutoFit/>
          </a:bodyPr>
          <a:lstStyle/>
          <a:p>
            <a:r>
              <a:rPr lang="en-US" dirty="0"/>
              <a:t>In 1884 he was </a:t>
            </a:r>
            <a:r>
              <a:rPr lang="en-US" dirty="0" err="1"/>
              <a:t>honoured</a:t>
            </a:r>
            <a:r>
              <a:rPr lang="en-US" dirty="0"/>
              <a:t> by the placing of a memorial bust in </a:t>
            </a:r>
            <a:r>
              <a:rPr lang="en-US" i="1" dirty="0"/>
              <a:t>Poets’ Corner of Westminster Abbey in London</a:t>
            </a:r>
            <a:r>
              <a:rPr lang="en-US" dirty="0"/>
              <a:t>, the first American to be so recognized. </a:t>
            </a:r>
            <a:endParaRPr lang="ru-RU" dirty="0"/>
          </a:p>
        </p:txBody>
      </p:sp>
    </p:spTree>
    <p:extLst>
      <p:ext uri="{BB962C8B-B14F-4D97-AF65-F5344CB8AC3E}">
        <p14:creationId xmlns:p14="http://schemas.microsoft.com/office/powerpoint/2010/main" val="17929915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half" idx="1"/>
          </p:nvPr>
        </p:nvSpPr>
        <p:spPr/>
        <p:txBody>
          <a:bodyPr>
            <a:normAutofit fontScale="92500" lnSpcReduction="10000"/>
          </a:bodyPr>
          <a:lstStyle/>
          <a:p>
            <a:pPr algn="ctr"/>
            <a:r>
              <a:rPr lang="en-US" sz="2400" b="1" dirty="0">
                <a:effectLst>
                  <a:outerShdw blurRad="38100" dist="38100" dir="2700000" algn="tl">
                    <a:srgbClr val="000000">
                      <a:alpha val="43137"/>
                    </a:srgbClr>
                  </a:outerShdw>
                </a:effectLst>
              </a:rPr>
              <a:t>John Greenleaf </a:t>
            </a:r>
            <a:endParaRPr lang="en-US" sz="2400" b="1" dirty="0" smtClean="0">
              <a:effectLst>
                <a:outerShdw blurRad="38100" dist="38100" dir="2700000" algn="tl">
                  <a:srgbClr val="000000">
                    <a:alpha val="43137"/>
                  </a:srgbClr>
                </a:outerShdw>
              </a:effectLst>
            </a:endParaRPr>
          </a:p>
          <a:p>
            <a:pPr marL="0" indent="0" algn="ctr">
              <a:buNone/>
            </a:pPr>
            <a:r>
              <a:rPr lang="en-US" sz="2400" b="1" dirty="0" smtClean="0">
                <a:effectLst>
                  <a:outerShdw blurRad="38100" dist="38100" dir="2700000" algn="tl">
                    <a:srgbClr val="000000">
                      <a:alpha val="43137"/>
                    </a:srgbClr>
                  </a:outerShdw>
                </a:effectLst>
              </a:rPr>
              <a:t>Whittier </a:t>
            </a:r>
          </a:p>
          <a:p>
            <a:pPr marL="0" indent="0" algn="ctr">
              <a:buNone/>
            </a:pPr>
            <a:r>
              <a:rPr lang="en-US" sz="2400" b="1" dirty="0" smtClean="0">
                <a:effectLst>
                  <a:outerShdw blurRad="38100" dist="38100" dir="2700000" algn="tl">
                    <a:srgbClr val="000000">
                      <a:alpha val="43137"/>
                    </a:srgbClr>
                  </a:outerShdw>
                </a:effectLst>
              </a:rPr>
              <a:t>(1807 – 1892)</a:t>
            </a:r>
            <a:endParaRPr lang="ru-RU" sz="2400" b="1"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707904" y="1371600"/>
            <a:ext cx="5436096" cy="5369768"/>
          </a:xfrm>
        </p:spPr>
        <p:txBody>
          <a:bodyPr>
            <a:normAutofit fontScale="92500" lnSpcReduction="10000"/>
          </a:bodyPr>
          <a:lstStyle/>
          <a:p>
            <a:r>
              <a:rPr lang="en-US" dirty="0"/>
              <a:t>American poet and </a:t>
            </a:r>
            <a:r>
              <a:rPr lang="en-US" dirty="0" smtClean="0"/>
              <a:t>abolitionist.</a:t>
            </a:r>
          </a:p>
          <a:p>
            <a:r>
              <a:rPr lang="en-US" dirty="0"/>
              <a:t>H</a:t>
            </a:r>
            <a:r>
              <a:rPr lang="en-US" dirty="0" smtClean="0"/>
              <a:t>is </a:t>
            </a:r>
            <a:r>
              <a:rPr lang="en-US" dirty="0"/>
              <a:t>first volume of </a:t>
            </a:r>
            <a:r>
              <a:rPr lang="en-US" dirty="0" smtClean="0"/>
              <a:t>poems </a:t>
            </a:r>
            <a:r>
              <a:rPr lang="en-US" i="1" dirty="0"/>
              <a:t>Legends of New </a:t>
            </a:r>
            <a:r>
              <a:rPr lang="en-US" i="1" dirty="0" smtClean="0"/>
              <a:t>England </a:t>
            </a:r>
            <a:r>
              <a:rPr lang="en-US" dirty="0" smtClean="0"/>
              <a:t>was published in 1831.</a:t>
            </a:r>
          </a:p>
          <a:p>
            <a:r>
              <a:rPr lang="en-US" dirty="0"/>
              <a:t>Famous with </a:t>
            </a:r>
            <a:r>
              <a:rPr lang="en-US" dirty="0" smtClean="0"/>
              <a:t>numerous </a:t>
            </a:r>
            <a:r>
              <a:rPr lang="en-US" dirty="0"/>
              <a:t>volumes of </a:t>
            </a:r>
            <a:r>
              <a:rPr lang="en-US" dirty="0" smtClean="0"/>
              <a:t>verse: Lays </a:t>
            </a:r>
            <a:r>
              <a:rPr lang="en-US" dirty="0"/>
              <a:t>of My Home (1843), Voices of Freedom (1846), Songs of Labor (1850), The Panorama (1856), </a:t>
            </a:r>
            <a:r>
              <a:rPr lang="en-US" dirty="0" smtClean="0"/>
              <a:t>Home </a:t>
            </a:r>
            <a:r>
              <a:rPr lang="en-US" dirty="0"/>
              <a:t>Ballads and Poems (1860), </a:t>
            </a:r>
            <a:r>
              <a:rPr lang="en-US" dirty="0" smtClean="0"/>
              <a:t>The </a:t>
            </a:r>
            <a:r>
              <a:rPr lang="en-US" dirty="0"/>
              <a:t>Tent on the Beach (1867), Among the Hills (1868), and The Pennsylvania Pilgrim (1872</a:t>
            </a:r>
            <a:r>
              <a:rPr lang="en-US" dirty="0" smtClean="0"/>
              <a:t>).</a:t>
            </a:r>
          </a:p>
          <a:p>
            <a:r>
              <a:rPr lang="en-US" dirty="0"/>
              <a:t> </a:t>
            </a:r>
            <a:r>
              <a:rPr lang="en-US" dirty="0" smtClean="0"/>
              <a:t>His </a:t>
            </a:r>
            <a:r>
              <a:rPr lang="en-US" dirty="0"/>
              <a:t>best-known </a:t>
            </a:r>
            <a:r>
              <a:rPr lang="en-US" dirty="0" smtClean="0"/>
              <a:t>poem </a:t>
            </a:r>
            <a:r>
              <a:rPr lang="en-US" dirty="0"/>
              <a:t>is “</a:t>
            </a:r>
            <a:r>
              <a:rPr lang="en-US" i="1" dirty="0"/>
              <a:t>Maud Muller</a:t>
            </a:r>
            <a:r>
              <a:rPr lang="en-US" dirty="0"/>
              <a:t>” (1854</a:t>
            </a:r>
            <a:r>
              <a:rPr lang="en-US" dirty="0" smtClean="0"/>
              <a:t>) </a:t>
            </a:r>
            <a:r>
              <a:rPr lang="en-US" dirty="0"/>
              <a:t>with its lines “</a:t>
            </a:r>
            <a:r>
              <a:rPr lang="en-US" i="1" dirty="0">
                <a:effectLst>
                  <a:outerShdw blurRad="38100" dist="38100" dir="2700000" algn="tl">
                    <a:srgbClr val="000000">
                      <a:alpha val="43137"/>
                    </a:srgbClr>
                  </a:outerShdw>
                </a:effectLst>
              </a:rPr>
              <a:t>Of all sad words of tongue and pen/ The saddest are these, ‘It might have been.’ </a:t>
            </a:r>
            <a:r>
              <a:rPr lang="en-US" dirty="0"/>
              <a:t>” </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564904"/>
            <a:ext cx="2592288"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68579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quarter" idx="1"/>
          </p:nvPr>
        </p:nvSpPr>
        <p:spPr>
          <a:xfrm>
            <a:off x="301752" y="1527047"/>
            <a:ext cx="5614914" cy="4638257"/>
          </a:xfrm>
        </p:spPr>
        <p:txBody>
          <a:bodyPr>
            <a:normAutofit/>
          </a:bodyPr>
          <a:lstStyle/>
          <a:p>
            <a:pPr algn="ctr"/>
            <a:r>
              <a:rPr lang="en-US" b="1" dirty="0" smtClean="0">
                <a:effectLst>
                  <a:outerShdw blurRad="38100" dist="38100" dir="2700000" algn="tl">
                    <a:srgbClr val="000000">
                      <a:alpha val="43137"/>
                    </a:srgbClr>
                  </a:outerShdw>
                </a:effectLst>
              </a:rPr>
              <a:t>Edgar Allan Poe </a:t>
            </a:r>
          </a:p>
          <a:p>
            <a:pPr marL="0" indent="0" algn="ctr">
              <a:buNone/>
            </a:pPr>
            <a:r>
              <a:rPr lang="en-US" b="1" dirty="0" smtClean="0">
                <a:effectLst>
                  <a:outerShdw blurRad="38100" dist="38100" dir="2700000" algn="tl">
                    <a:srgbClr val="000000">
                      <a:alpha val="43137"/>
                    </a:srgbClr>
                  </a:outerShdw>
                </a:effectLst>
              </a:rPr>
              <a:t>(1809 – 1849)</a:t>
            </a:r>
            <a:r>
              <a:rPr lang="en-US" dirty="0" smtClean="0"/>
              <a:t> </a:t>
            </a:r>
          </a:p>
          <a:p>
            <a:pPr marL="0" indent="0">
              <a:buNone/>
            </a:pPr>
            <a:r>
              <a:rPr lang="en-US" dirty="0" smtClean="0"/>
              <a:t>is an </a:t>
            </a:r>
            <a:r>
              <a:rPr lang="en-US" dirty="0"/>
              <a:t>A</a:t>
            </a:r>
            <a:r>
              <a:rPr lang="en-US" dirty="0" smtClean="0"/>
              <a:t>merican short-story </a:t>
            </a:r>
            <a:r>
              <a:rPr lang="en-US" dirty="0"/>
              <a:t>writer, poet, critic, and editor who is famous for his cultivation of </a:t>
            </a:r>
            <a:r>
              <a:rPr lang="en-US" dirty="0" smtClean="0"/>
              <a:t>mystery. </a:t>
            </a:r>
            <a:r>
              <a:rPr lang="en-US" dirty="0"/>
              <a:t>His tale “</a:t>
            </a:r>
            <a:r>
              <a:rPr lang="en-US" i="1" dirty="0"/>
              <a:t>The Murders in the Rue Morgu</a:t>
            </a:r>
            <a:r>
              <a:rPr lang="en-US" dirty="0"/>
              <a:t>e” (1841) initiated the modern </a:t>
            </a:r>
            <a:r>
              <a:rPr lang="en-US" i="1" dirty="0">
                <a:effectLst>
                  <a:outerShdw blurRad="38100" dist="38100" dir="2700000" algn="tl">
                    <a:srgbClr val="000000">
                      <a:alpha val="43137"/>
                    </a:srgbClr>
                  </a:outerShdw>
                </a:effectLst>
              </a:rPr>
              <a:t>detective story</a:t>
            </a:r>
            <a:r>
              <a:rPr lang="en-US" dirty="0"/>
              <a:t>, and the atmosphere in his tales of </a:t>
            </a:r>
            <a:r>
              <a:rPr lang="en-US" dirty="0" smtClean="0"/>
              <a:t>horror </a:t>
            </a:r>
            <a:r>
              <a:rPr lang="en-US" dirty="0"/>
              <a:t>is unrivaled in American fiction. </a:t>
            </a:r>
            <a:endParaRPr lang="en-US"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6666" y="1484785"/>
            <a:ext cx="3024336" cy="3841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05339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4" name="Объект 3"/>
          <p:cNvSpPr>
            <a:spLocks noGrp="1"/>
          </p:cNvSpPr>
          <p:nvPr>
            <p:ph sz="half" idx="2"/>
          </p:nvPr>
        </p:nvSpPr>
        <p:spPr/>
        <p:txBody>
          <a:bodyPr/>
          <a:lstStyle/>
          <a:p>
            <a:endParaRPr lang="en-US" dirty="0" smtClean="0"/>
          </a:p>
          <a:p>
            <a:endParaRPr lang="en-US" dirty="0"/>
          </a:p>
          <a:p>
            <a:endParaRPr lang="en-US" dirty="0" smtClean="0"/>
          </a:p>
          <a:p>
            <a:r>
              <a:rPr lang="en-US" dirty="0" smtClean="0"/>
              <a:t>His poem “</a:t>
            </a:r>
            <a:r>
              <a:rPr lang="en-US" i="1" dirty="0" smtClean="0"/>
              <a:t>The </a:t>
            </a:r>
            <a:r>
              <a:rPr lang="en-US" i="1" dirty="0"/>
              <a:t>Raven</a:t>
            </a:r>
            <a:r>
              <a:rPr lang="en-US" dirty="0"/>
              <a:t>” (1845) numbers </a:t>
            </a:r>
            <a:r>
              <a:rPr lang="en-US" dirty="0" smtClean="0"/>
              <a:t>among </a:t>
            </a:r>
            <a:r>
              <a:rPr lang="en-US" dirty="0"/>
              <a:t>the best-known poems in </a:t>
            </a:r>
            <a:r>
              <a:rPr lang="en-US" dirty="0" smtClean="0"/>
              <a:t>the </a:t>
            </a:r>
            <a:r>
              <a:rPr lang="en-US" dirty="0"/>
              <a:t>national literature.</a:t>
            </a:r>
          </a:p>
          <a:p>
            <a:endParaRPr lang="ru-RU" dirty="0"/>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83568" y="1412776"/>
            <a:ext cx="3528392"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5597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quarter" idx="1"/>
          </p:nvPr>
        </p:nvSpPr>
        <p:spPr>
          <a:xfrm>
            <a:off x="107504" y="1527048"/>
            <a:ext cx="6696744" cy="5142312"/>
          </a:xfrm>
        </p:spPr>
        <p:txBody>
          <a:bodyPr>
            <a:normAutofit fontScale="92500" lnSpcReduction="20000"/>
          </a:bodyPr>
          <a:lstStyle/>
          <a:p>
            <a:r>
              <a:rPr lang="en-US" b="1" dirty="0" smtClean="0">
                <a:effectLst>
                  <a:outerShdw blurRad="38100" dist="38100" dir="2700000" algn="tl">
                    <a:srgbClr val="000000">
                      <a:alpha val="43137"/>
                    </a:srgbClr>
                  </a:outerShdw>
                </a:effectLst>
              </a:rPr>
              <a:t>Walt Whitman (1819 – 1892) </a:t>
            </a:r>
            <a:r>
              <a:rPr lang="en-US" dirty="0" smtClean="0"/>
              <a:t>is an American </a:t>
            </a:r>
            <a:r>
              <a:rPr lang="en-US" dirty="0"/>
              <a:t>poet, journalist, and essayist whose verse collection </a:t>
            </a:r>
            <a:r>
              <a:rPr lang="en-US" i="1" dirty="0"/>
              <a:t>Leaves of Grass</a:t>
            </a:r>
            <a:r>
              <a:rPr lang="en-US" dirty="0"/>
              <a:t>, first published in 1855, is a landmark in the history of American literature</a:t>
            </a:r>
            <a:r>
              <a:rPr lang="en-US" dirty="0" smtClean="0"/>
              <a:t>. </a:t>
            </a:r>
          </a:p>
          <a:p>
            <a:r>
              <a:rPr lang="en-US" dirty="0"/>
              <a:t>Under the influence of the Romantic movement in literature and art, Whitman held the theory that </a:t>
            </a:r>
            <a:r>
              <a:rPr lang="en-US" i="1" dirty="0">
                <a:effectLst>
                  <a:outerShdw blurRad="38100" dist="38100" dir="2700000" algn="tl">
                    <a:srgbClr val="000000">
                      <a:alpha val="43137"/>
                    </a:srgbClr>
                  </a:outerShdw>
                </a:effectLst>
              </a:rPr>
              <a:t>the chief function of the poet was to express his own personality in his verse</a:t>
            </a:r>
            <a:r>
              <a:rPr lang="en-US" dirty="0" smtClean="0"/>
              <a:t>.</a:t>
            </a:r>
          </a:p>
          <a:p>
            <a:r>
              <a:rPr lang="en-US" dirty="0"/>
              <a:t>In </a:t>
            </a:r>
            <a:r>
              <a:rPr lang="en-US" i="1" dirty="0"/>
              <a:t>Leaves of Grass</a:t>
            </a:r>
            <a:r>
              <a:rPr lang="en-US" dirty="0"/>
              <a:t> he addressed the citizens of the United States, urging them to be large and generous in spirit, a new race nurtured in political liberty, and possessed of united souls and bodies.</a:t>
            </a:r>
            <a:endParaRPr lang="en-US" dirty="0"/>
          </a:p>
          <a:p>
            <a:pPr marL="0" indent="0">
              <a:buNone/>
            </a:pPr>
            <a:endParaRPr lang="en-US"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2276872"/>
            <a:ext cx="2162175"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4550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Distinctive features of American Romanticism:</a:t>
            </a:r>
            <a:endParaRPr lang="ru-RU" dirty="0"/>
          </a:p>
        </p:txBody>
      </p:sp>
      <p:sp>
        <p:nvSpPr>
          <p:cNvPr id="3" name="Объект 2"/>
          <p:cNvSpPr>
            <a:spLocks noGrp="1"/>
          </p:cNvSpPr>
          <p:nvPr>
            <p:ph sz="quarter" idx="1"/>
          </p:nvPr>
        </p:nvSpPr>
        <p:spPr/>
        <p:txBody>
          <a:bodyPr>
            <a:normAutofit fontScale="92500" lnSpcReduction="10000"/>
          </a:bodyPr>
          <a:lstStyle/>
          <a:p>
            <a:pPr algn="just"/>
            <a:r>
              <a:rPr lang="en-US" dirty="0"/>
              <a:t>The Romantic Movement was the first major literary movement in a very young </a:t>
            </a:r>
            <a:r>
              <a:rPr lang="en-US" dirty="0" smtClean="0"/>
              <a:t>America;</a:t>
            </a:r>
          </a:p>
          <a:p>
            <a:pPr algn="just"/>
            <a:r>
              <a:rPr lang="en-US" dirty="0" smtClean="0"/>
              <a:t>The </a:t>
            </a:r>
            <a:r>
              <a:rPr lang="en-US" dirty="0"/>
              <a:t>first foundations of American national literature were </a:t>
            </a:r>
            <a:r>
              <a:rPr lang="en-US" dirty="0" smtClean="0"/>
              <a:t>laid;</a:t>
            </a:r>
          </a:p>
          <a:p>
            <a:pPr algn="just"/>
            <a:r>
              <a:rPr lang="en-US" dirty="0"/>
              <a:t>the American Romantics celebrate the beauty of American </a:t>
            </a:r>
            <a:r>
              <a:rPr lang="en-US" dirty="0" smtClean="0"/>
              <a:t>landscape;</a:t>
            </a:r>
          </a:p>
          <a:p>
            <a:pPr algn="just"/>
            <a:r>
              <a:rPr lang="en-US" dirty="0" smtClean="0"/>
              <a:t>It </a:t>
            </a:r>
            <a:r>
              <a:rPr lang="en-US" dirty="0"/>
              <a:t>was also a new attitude toward people, promoting the individual, standing against </a:t>
            </a:r>
            <a:r>
              <a:rPr lang="en-US" dirty="0" smtClean="0"/>
              <a:t>society;</a:t>
            </a:r>
          </a:p>
          <a:p>
            <a:pPr algn="just"/>
            <a:r>
              <a:rPr lang="en-US" dirty="0"/>
              <a:t>The American Romantics liked to experiment with form and the novel became an important vehicle for expression (unlike the European Romantics who focused mainly on poetry</a:t>
            </a:r>
            <a:r>
              <a:rPr lang="en-US" dirty="0" smtClean="0"/>
              <a:t>).</a:t>
            </a:r>
          </a:p>
          <a:p>
            <a:endParaRPr lang="en-US" dirty="0" smtClean="0"/>
          </a:p>
          <a:p>
            <a:endParaRPr lang="ru-RU" dirty="0"/>
          </a:p>
        </p:txBody>
      </p:sp>
    </p:spTree>
    <p:extLst>
      <p:ext uri="{BB962C8B-B14F-4D97-AF65-F5344CB8AC3E}">
        <p14:creationId xmlns:p14="http://schemas.microsoft.com/office/powerpoint/2010/main" val="22794722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half" idx="1"/>
          </p:nvPr>
        </p:nvSpPr>
        <p:spPr/>
        <p:txBody>
          <a:bodyPr>
            <a:normAutofit/>
          </a:bodyPr>
          <a:lstStyle/>
          <a:p>
            <a:pPr algn="ctr"/>
            <a:r>
              <a:rPr lang="en-US" sz="2600" b="1" dirty="0" smtClean="0"/>
              <a:t>Emily Dickinson </a:t>
            </a:r>
          </a:p>
          <a:p>
            <a:pPr marL="0" indent="0" algn="ctr">
              <a:buNone/>
            </a:pPr>
            <a:r>
              <a:rPr lang="en-US" sz="2600" b="1" dirty="0" smtClean="0"/>
              <a:t>(1830 – 1886)</a:t>
            </a:r>
          </a:p>
          <a:p>
            <a:endParaRPr lang="ru-RU" dirty="0"/>
          </a:p>
        </p:txBody>
      </p:sp>
      <p:sp>
        <p:nvSpPr>
          <p:cNvPr id="4" name="Объект 3"/>
          <p:cNvSpPr>
            <a:spLocks noGrp="1"/>
          </p:cNvSpPr>
          <p:nvPr>
            <p:ph sz="half" idx="2"/>
          </p:nvPr>
        </p:nvSpPr>
        <p:spPr>
          <a:xfrm>
            <a:off x="3347864" y="1772816"/>
            <a:ext cx="5616624" cy="4838328"/>
          </a:xfrm>
        </p:spPr>
        <p:txBody>
          <a:bodyPr>
            <a:noAutofit/>
          </a:bodyPr>
          <a:lstStyle/>
          <a:p>
            <a:r>
              <a:rPr lang="en-US" sz="2400" dirty="0"/>
              <a:t>American lyric </a:t>
            </a:r>
            <a:r>
              <a:rPr lang="en-US" sz="2400" dirty="0" smtClean="0"/>
              <a:t>poet, </a:t>
            </a:r>
            <a:r>
              <a:rPr lang="en-US" sz="2400" dirty="0"/>
              <a:t>he author of nearly 1,800 </a:t>
            </a:r>
            <a:r>
              <a:rPr lang="en-US" sz="2400" dirty="0" smtClean="0"/>
              <a:t>poems.</a:t>
            </a:r>
          </a:p>
          <a:p>
            <a:r>
              <a:rPr lang="en-US" sz="2400" dirty="0"/>
              <a:t>With Walt Whitman, Dickinson is widely considered to be one of the two leading 19th-century American poets</a:t>
            </a:r>
            <a:r>
              <a:rPr lang="en-US" sz="2400" dirty="0" smtClean="0"/>
              <a:t>.</a:t>
            </a:r>
          </a:p>
          <a:p>
            <a:r>
              <a:rPr lang="en-US" sz="2400" dirty="0"/>
              <a:t>She </a:t>
            </a:r>
            <a:r>
              <a:rPr lang="en-US" sz="2400" dirty="0" smtClean="0"/>
              <a:t>worked </a:t>
            </a:r>
            <a:r>
              <a:rPr lang="en-US" sz="2400" dirty="0"/>
              <a:t>in verse forms suggestive of hymns and </a:t>
            </a:r>
            <a:r>
              <a:rPr lang="en-US" sz="2400" dirty="0" smtClean="0"/>
              <a:t>ballads, and freely ignored </a:t>
            </a:r>
            <a:r>
              <a:rPr lang="en-US" sz="2400" dirty="0"/>
              <a:t>the usual rules of versification and even of </a:t>
            </a:r>
            <a:r>
              <a:rPr lang="en-US" sz="2400" dirty="0" smtClean="0"/>
              <a:t>grammar.</a:t>
            </a:r>
          </a:p>
          <a:p>
            <a:r>
              <a:rPr lang="en-US" sz="2400" dirty="0"/>
              <a:t>Dickinson's poetry was heavily influenced by the Metaphysical poets of seventeenth-century </a:t>
            </a:r>
            <a:r>
              <a:rPr lang="en-US" sz="2400" dirty="0" smtClean="0"/>
              <a:t>England.</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420888"/>
            <a:ext cx="2520280" cy="3478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04545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a:t>
            </a:r>
            <a:endParaRPr lang="ru-RU" dirty="0"/>
          </a:p>
        </p:txBody>
      </p:sp>
      <p:sp>
        <p:nvSpPr>
          <p:cNvPr id="3" name="Объект 2"/>
          <p:cNvSpPr>
            <a:spLocks noGrp="1"/>
          </p:cNvSpPr>
          <p:nvPr>
            <p:ph sz="half" idx="1"/>
          </p:nvPr>
        </p:nvSpPr>
        <p:spPr>
          <a:xfrm>
            <a:off x="301752" y="1371600"/>
            <a:ext cx="4038600" cy="5369768"/>
          </a:xfrm>
        </p:spPr>
        <p:txBody>
          <a:bodyPr>
            <a:noAutofit/>
          </a:bodyPr>
          <a:lstStyle/>
          <a:p>
            <a:pPr algn="just"/>
            <a:r>
              <a:rPr lang="en-US" sz="2800" dirty="0" smtClean="0"/>
              <a:t>Emily Dickinson </a:t>
            </a:r>
            <a:r>
              <a:rPr lang="en-US" sz="2800" dirty="0"/>
              <a:t>most often punctuated her poems with </a:t>
            </a:r>
            <a:r>
              <a:rPr lang="en-US" sz="2800" dirty="0" smtClean="0"/>
              <a:t>dashes. </a:t>
            </a:r>
            <a:r>
              <a:rPr lang="en-US" sz="2800" dirty="0"/>
              <a:t>She also capitalized interior words, not just words at the beginning of a line. </a:t>
            </a:r>
            <a:endParaRPr lang="en-US" sz="2800" dirty="0" smtClean="0"/>
          </a:p>
          <a:p>
            <a:pPr algn="just"/>
            <a:r>
              <a:rPr lang="en-US" sz="2800" dirty="0" smtClean="0"/>
              <a:t>Emily Dickinson used </a:t>
            </a:r>
            <a:r>
              <a:rPr lang="en-US" sz="2800" dirty="0"/>
              <a:t>the dash to fragment language and to cause unrelated words to rush </a:t>
            </a:r>
            <a:r>
              <a:rPr lang="en-US" sz="2800" dirty="0" smtClean="0"/>
              <a:t>together.</a:t>
            </a:r>
            <a:endParaRPr lang="ru-RU" sz="2800" dirty="0"/>
          </a:p>
        </p:txBody>
      </p:sp>
      <p:sp>
        <p:nvSpPr>
          <p:cNvPr id="4" name="Объект 3"/>
          <p:cNvSpPr>
            <a:spLocks noGrp="1"/>
          </p:cNvSpPr>
          <p:nvPr>
            <p:ph sz="half" idx="2"/>
          </p:nvPr>
        </p:nvSpPr>
        <p:spPr>
          <a:xfrm>
            <a:off x="4427984" y="1371600"/>
            <a:ext cx="4536504" cy="5297760"/>
          </a:xfrm>
        </p:spPr>
        <p:txBody>
          <a:bodyPr>
            <a:normAutofit fontScale="70000" lnSpcReduction="20000"/>
          </a:bodyPr>
          <a:lstStyle/>
          <a:p>
            <a:pPr marL="0" indent="0" algn="ctr">
              <a:buNone/>
            </a:pPr>
            <a:r>
              <a:rPr lang="en-US" i="1" dirty="0" smtClean="0">
                <a:effectLst>
                  <a:outerShdw blurRad="38100" dist="38100" dir="2700000" algn="tl">
                    <a:srgbClr val="000000">
                      <a:alpha val="43137"/>
                    </a:srgbClr>
                  </a:outerShdw>
                </a:effectLst>
              </a:rPr>
              <a:t>THE BRAIN IS WIDER THAN THE SKY</a:t>
            </a:r>
          </a:p>
          <a:p>
            <a:pPr marL="0" indent="0" algn="ctr">
              <a:buNone/>
            </a:pPr>
            <a:endParaRPr lang="en-US" i="1" dirty="0" smtClean="0">
              <a:effectLst>
                <a:outerShdw blurRad="38100" dist="38100" dir="2700000" algn="tl">
                  <a:srgbClr val="000000">
                    <a:alpha val="43137"/>
                  </a:srgbClr>
                </a:outerShdw>
              </a:effectLst>
            </a:endParaRPr>
          </a:p>
          <a:p>
            <a:pPr marL="0" indent="0" algn="ctr">
              <a:buNone/>
            </a:pPr>
            <a:r>
              <a:rPr lang="en-US" sz="2900" dirty="0" smtClean="0"/>
              <a:t>The </a:t>
            </a:r>
            <a:r>
              <a:rPr lang="en-US" sz="2900" dirty="0"/>
              <a:t>Brain – is wider than the Sky –</a:t>
            </a:r>
          </a:p>
          <a:p>
            <a:pPr marL="0" indent="0" algn="ctr">
              <a:buNone/>
            </a:pPr>
            <a:r>
              <a:rPr lang="en-US" sz="2900" dirty="0"/>
              <a:t>For – put them side by side –</a:t>
            </a:r>
          </a:p>
          <a:p>
            <a:pPr marL="0" indent="0" algn="ctr">
              <a:buNone/>
            </a:pPr>
            <a:r>
              <a:rPr lang="en-US" sz="2900" dirty="0"/>
              <a:t>The one the other will contain</a:t>
            </a:r>
          </a:p>
          <a:p>
            <a:pPr marL="0" indent="0" algn="ctr">
              <a:buNone/>
            </a:pPr>
            <a:r>
              <a:rPr lang="en-US" sz="2900" dirty="0"/>
              <a:t>With ease – and You – beside –</a:t>
            </a:r>
          </a:p>
          <a:p>
            <a:pPr algn="ctr"/>
            <a:endParaRPr lang="en-US" sz="2900" dirty="0"/>
          </a:p>
          <a:p>
            <a:pPr marL="0" indent="0" algn="ctr">
              <a:buNone/>
            </a:pPr>
            <a:r>
              <a:rPr lang="en-US" sz="2900" dirty="0"/>
              <a:t>The Brain is deeper than the sea –</a:t>
            </a:r>
          </a:p>
          <a:p>
            <a:pPr marL="0" indent="0" algn="ctr">
              <a:buNone/>
            </a:pPr>
            <a:r>
              <a:rPr lang="en-US" sz="2900" dirty="0"/>
              <a:t>For – hold them – Blue to Blue –</a:t>
            </a:r>
          </a:p>
          <a:p>
            <a:pPr marL="0" indent="0" algn="ctr">
              <a:buNone/>
            </a:pPr>
            <a:r>
              <a:rPr lang="en-US" sz="2900" dirty="0"/>
              <a:t>The one the other will absorb –</a:t>
            </a:r>
          </a:p>
          <a:p>
            <a:pPr marL="0" indent="0" algn="ctr">
              <a:buNone/>
            </a:pPr>
            <a:r>
              <a:rPr lang="en-US" sz="2900" dirty="0"/>
              <a:t>As Sponges – Buckets – do –</a:t>
            </a:r>
          </a:p>
          <a:p>
            <a:pPr algn="ctr"/>
            <a:endParaRPr lang="en-US" sz="2900" dirty="0"/>
          </a:p>
          <a:p>
            <a:pPr marL="0" indent="0" algn="ctr">
              <a:buNone/>
            </a:pPr>
            <a:r>
              <a:rPr lang="en-US" sz="2900" dirty="0"/>
              <a:t>The Brain is just the weight of God –</a:t>
            </a:r>
          </a:p>
          <a:p>
            <a:pPr marL="0" indent="0" algn="ctr">
              <a:buNone/>
            </a:pPr>
            <a:r>
              <a:rPr lang="en-US" sz="2900" dirty="0"/>
              <a:t>For – Heft them – Pound for Pound –</a:t>
            </a:r>
          </a:p>
          <a:p>
            <a:pPr marL="0" indent="0" algn="ctr">
              <a:buNone/>
            </a:pPr>
            <a:r>
              <a:rPr lang="en-US" sz="2900" dirty="0"/>
              <a:t>And they will differ – if they do –</a:t>
            </a:r>
          </a:p>
          <a:p>
            <a:pPr marL="0" indent="0" algn="ctr">
              <a:buNone/>
            </a:pPr>
            <a:r>
              <a:rPr lang="en-US" sz="2900" dirty="0"/>
              <a:t>As Syllable from Sound –</a:t>
            </a:r>
            <a:endParaRPr lang="ru-RU" sz="2900" dirty="0"/>
          </a:p>
        </p:txBody>
      </p:sp>
    </p:spTree>
    <p:extLst>
      <p:ext uri="{BB962C8B-B14F-4D97-AF65-F5344CB8AC3E}">
        <p14:creationId xmlns:p14="http://schemas.microsoft.com/office/powerpoint/2010/main" val="3943880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New themes and challenges </a:t>
            </a:r>
            <a:br>
              <a:rPr lang="en-US" dirty="0" smtClean="0"/>
            </a:br>
            <a:r>
              <a:rPr lang="en-US" dirty="0" smtClean="0"/>
              <a:t>of American Romanticism:</a:t>
            </a:r>
            <a:endParaRPr lang="ru-RU" dirty="0"/>
          </a:p>
        </p:txBody>
      </p:sp>
      <p:sp>
        <p:nvSpPr>
          <p:cNvPr id="3" name="Объект 2"/>
          <p:cNvSpPr>
            <a:spLocks noGrp="1"/>
          </p:cNvSpPr>
          <p:nvPr>
            <p:ph sz="quarter" idx="1"/>
          </p:nvPr>
        </p:nvSpPr>
        <p:spPr/>
        <p:txBody>
          <a:bodyPr>
            <a:normAutofit fontScale="92500" lnSpcReduction="10000"/>
          </a:bodyPr>
          <a:lstStyle/>
          <a:p>
            <a:r>
              <a:rPr lang="en-US" dirty="0"/>
              <a:t>an impulse toward reform (women's rights, abolition of slavery</a:t>
            </a:r>
            <a:r>
              <a:rPr lang="en-US" dirty="0" smtClean="0"/>
              <a:t>);</a:t>
            </a:r>
          </a:p>
          <a:p>
            <a:r>
              <a:rPr lang="en-US" dirty="0"/>
              <a:t>a concern with the impact of new </a:t>
            </a:r>
            <a:r>
              <a:rPr lang="en-US" dirty="0" smtClean="0"/>
              <a:t>technology;</a:t>
            </a:r>
          </a:p>
          <a:p>
            <a:r>
              <a:rPr lang="en-US" dirty="0"/>
              <a:t>an idealization of women </a:t>
            </a:r>
            <a:r>
              <a:rPr lang="en-US" dirty="0" smtClean="0"/>
              <a:t>(Edgar Allan Poe's </a:t>
            </a:r>
            <a:r>
              <a:rPr lang="en-US" i="1" dirty="0"/>
              <a:t>Anabel Lee</a:t>
            </a:r>
            <a:r>
              <a:rPr lang="en-US" dirty="0"/>
              <a:t>, for example</a:t>
            </a:r>
            <a:r>
              <a:rPr lang="en-US" dirty="0" smtClean="0"/>
              <a:t>);</a:t>
            </a:r>
          </a:p>
          <a:p>
            <a:r>
              <a:rPr lang="en-US" dirty="0"/>
              <a:t>a fascination with death and the supernatural </a:t>
            </a:r>
            <a:r>
              <a:rPr lang="en-US" dirty="0" smtClean="0"/>
              <a:t>(</a:t>
            </a:r>
            <a:r>
              <a:rPr lang="en-US" dirty="0" smtClean="0"/>
              <a:t>Nathaniel </a:t>
            </a:r>
            <a:r>
              <a:rPr lang="en-US" dirty="0" smtClean="0"/>
              <a:t>Hawthorne</a:t>
            </a:r>
            <a:r>
              <a:rPr lang="en-US" dirty="0"/>
              <a:t>, </a:t>
            </a:r>
            <a:r>
              <a:rPr lang="en-US" dirty="0" smtClean="0"/>
              <a:t>Edgar Allan </a:t>
            </a:r>
            <a:r>
              <a:rPr lang="en-US" dirty="0" smtClean="0"/>
              <a:t>Poe</a:t>
            </a:r>
            <a:r>
              <a:rPr lang="en-US" dirty="0" smtClean="0"/>
              <a:t>);</a:t>
            </a:r>
          </a:p>
          <a:p>
            <a:r>
              <a:rPr lang="en-US" dirty="0"/>
              <a:t>the expanding population due to </a:t>
            </a:r>
            <a:r>
              <a:rPr lang="en-US" dirty="0" smtClean="0"/>
              <a:t>immigration;</a:t>
            </a:r>
          </a:p>
          <a:p>
            <a:r>
              <a:rPr lang="en-US" dirty="0"/>
              <a:t>the role of </a:t>
            </a:r>
            <a:r>
              <a:rPr lang="en-US" dirty="0" smtClean="0"/>
              <a:t>government;</a:t>
            </a:r>
          </a:p>
          <a:p>
            <a:r>
              <a:rPr lang="en-US" dirty="0" smtClean="0"/>
              <a:t>The geographical expansion;</a:t>
            </a:r>
          </a:p>
          <a:p>
            <a:r>
              <a:rPr lang="en-US" dirty="0"/>
              <a:t>the treatment of Native </a:t>
            </a:r>
            <a:r>
              <a:rPr lang="en-US" dirty="0" smtClean="0"/>
              <a:t>Americans.</a:t>
            </a:r>
            <a:endParaRPr lang="ru-RU" dirty="0"/>
          </a:p>
        </p:txBody>
      </p:sp>
    </p:spTree>
    <p:extLst>
      <p:ext uri="{BB962C8B-B14F-4D97-AF65-F5344CB8AC3E}">
        <p14:creationId xmlns:p14="http://schemas.microsoft.com/office/powerpoint/2010/main" val="2034592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Specific genres of American Romanticism: </a:t>
            </a:r>
            <a:endParaRPr lang="ru-RU" dirty="0"/>
          </a:p>
        </p:txBody>
      </p:sp>
      <p:sp>
        <p:nvSpPr>
          <p:cNvPr id="3" name="Объект 2"/>
          <p:cNvSpPr>
            <a:spLocks noGrp="1"/>
          </p:cNvSpPr>
          <p:nvPr>
            <p:ph sz="quarter" idx="1"/>
          </p:nvPr>
        </p:nvSpPr>
        <p:spPr/>
        <p:txBody>
          <a:bodyPr>
            <a:normAutofit fontScale="92500" lnSpcReduction="10000"/>
          </a:bodyPr>
          <a:lstStyle/>
          <a:p>
            <a:r>
              <a:rPr lang="en-US" dirty="0" smtClean="0">
                <a:effectLst>
                  <a:outerShdw blurRad="38100" dist="38100" dir="2700000" algn="tl">
                    <a:srgbClr val="000000">
                      <a:alpha val="43137"/>
                    </a:srgbClr>
                  </a:outerShdw>
                </a:effectLst>
              </a:rPr>
              <a:t>Captivity narratives </a:t>
            </a:r>
            <a:r>
              <a:rPr lang="en-US" dirty="0" smtClean="0"/>
              <a:t>(for ex., “A narrative of the Captivity and Restoration of Mrs. Mary Rowlandson”);</a:t>
            </a:r>
          </a:p>
          <a:p>
            <a:r>
              <a:rPr lang="en-US" dirty="0" smtClean="0">
                <a:effectLst>
                  <a:outerShdw blurRad="38100" dist="38100" dir="2700000" algn="tl">
                    <a:srgbClr val="000000">
                      <a:alpha val="43137"/>
                    </a:srgbClr>
                  </a:outerShdw>
                </a:effectLst>
              </a:rPr>
              <a:t>Narratives about Native Americans </a:t>
            </a:r>
          </a:p>
          <a:p>
            <a:pPr marL="0" indent="0">
              <a:buNone/>
            </a:pPr>
            <a:r>
              <a:rPr lang="en-US" dirty="0" smtClean="0"/>
              <a:t>(for ex., “The American Savage: how he may </a:t>
            </a:r>
          </a:p>
          <a:p>
            <a:pPr marL="0" indent="0">
              <a:buNone/>
            </a:pPr>
            <a:r>
              <a:rPr lang="en-US" dirty="0" smtClean="0"/>
              <a:t>be tamed by the weapons of civilization”);</a:t>
            </a:r>
          </a:p>
          <a:p>
            <a:pPr>
              <a:buFont typeface="Wingdings" panose="05000000000000000000" pitchFamily="2" charset="2"/>
              <a:buChar char="v"/>
            </a:pPr>
            <a:r>
              <a:rPr lang="en-US" dirty="0" smtClean="0">
                <a:effectLst>
                  <a:outerShdw blurRad="38100" dist="38100" dir="2700000" algn="tl">
                    <a:srgbClr val="000000">
                      <a:alpha val="43137"/>
                    </a:srgbClr>
                  </a:outerShdw>
                </a:effectLst>
              </a:rPr>
              <a:t>Tall </a:t>
            </a:r>
            <a:r>
              <a:rPr lang="en-US" dirty="0">
                <a:effectLst>
                  <a:outerShdw blurRad="38100" dist="38100" dir="2700000" algn="tl">
                    <a:srgbClr val="000000">
                      <a:alpha val="43137"/>
                    </a:srgbClr>
                  </a:outerShdw>
                </a:effectLst>
              </a:rPr>
              <a:t>tale</a:t>
            </a:r>
            <a:r>
              <a:rPr lang="en-US" dirty="0"/>
              <a:t>, narrative that depicts the wild </a:t>
            </a:r>
            <a:endParaRPr lang="en-US" dirty="0" smtClean="0"/>
          </a:p>
          <a:p>
            <a:pPr marL="0" indent="0">
              <a:buNone/>
            </a:pPr>
            <a:r>
              <a:rPr lang="en-US" dirty="0" smtClean="0"/>
              <a:t>adventures </a:t>
            </a:r>
            <a:r>
              <a:rPr lang="en-US" dirty="0"/>
              <a:t>of extravagantly exaggerated folk </a:t>
            </a:r>
            <a:r>
              <a:rPr lang="en-US" dirty="0" smtClean="0"/>
              <a:t>heroes;</a:t>
            </a:r>
          </a:p>
          <a:p>
            <a:pPr>
              <a:buFont typeface="Wingdings" panose="05000000000000000000" pitchFamily="2" charset="2"/>
              <a:buChar char="v"/>
            </a:pPr>
            <a:r>
              <a:rPr lang="en-US" dirty="0">
                <a:effectLst>
                  <a:outerShdw blurRad="38100" dist="38100" dir="2700000" algn="tl">
                    <a:srgbClr val="000000">
                      <a:alpha val="43137"/>
                    </a:srgbClr>
                  </a:outerShdw>
                </a:effectLst>
              </a:rPr>
              <a:t>Local color </a:t>
            </a:r>
            <a:r>
              <a:rPr lang="en-US" dirty="0"/>
              <a:t>or regional literature is fiction </a:t>
            </a:r>
            <a:endParaRPr lang="en-US" dirty="0" smtClean="0"/>
          </a:p>
          <a:p>
            <a:pPr marL="0" indent="0" algn="just">
              <a:buNone/>
            </a:pPr>
            <a:r>
              <a:rPr lang="en-US" dirty="0" smtClean="0"/>
              <a:t>and </a:t>
            </a:r>
            <a:r>
              <a:rPr lang="en-US" dirty="0"/>
              <a:t>poetry that focuses on the characters, dialect, customs, topography, and other features particular to a specific region.</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988840"/>
            <a:ext cx="1790700"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3714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T</a:t>
            </a:r>
            <a:r>
              <a:rPr lang="en-US" dirty="0" smtClean="0"/>
              <a:t>raditional genres, developed </a:t>
            </a:r>
            <a:br>
              <a:rPr lang="en-US" dirty="0" smtClean="0"/>
            </a:br>
            <a:r>
              <a:rPr lang="en-US" dirty="0" smtClean="0"/>
              <a:t>by American Romanticism:</a:t>
            </a:r>
            <a:endParaRPr lang="ru-RU" dirty="0"/>
          </a:p>
        </p:txBody>
      </p:sp>
      <p:sp>
        <p:nvSpPr>
          <p:cNvPr id="3" name="Объект 2"/>
          <p:cNvSpPr>
            <a:spLocks noGrp="1"/>
          </p:cNvSpPr>
          <p:nvPr>
            <p:ph sz="quarter" idx="1"/>
          </p:nvPr>
        </p:nvSpPr>
        <p:spPr/>
        <p:txBody>
          <a:bodyPr/>
          <a:lstStyle/>
          <a:p>
            <a:r>
              <a:rPr lang="en-US" dirty="0" smtClean="0"/>
              <a:t>the </a:t>
            </a:r>
            <a:r>
              <a:rPr lang="en-US" dirty="0"/>
              <a:t>novel (historical, social, fantastic), </a:t>
            </a:r>
            <a:endParaRPr lang="en-US" dirty="0" smtClean="0"/>
          </a:p>
          <a:p>
            <a:r>
              <a:rPr lang="en-US" dirty="0" smtClean="0"/>
              <a:t>the romance, </a:t>
            </a:r>
          </a:p>
          <a:p>
            <a:r>
              <a:rPr lang="en-US" dirty="0" smtClean="0"/>
              <a:t>the </a:t>
            </a:r>
            <a:r>
              <a:rPr lang="en-US" dirty="0"/>
              <a:t>short </a:t>
            </a:r>
            <a:r>
              <a:rPr lang="en-US" dirty="0" smtClean="0"/>
              <a:t>story, </a:t>
            </a:r>
          </a:p>
          <a:p>
            <a:r>
              <a:rPr lang="en-US" dirty="0" smtClean="0"/>
              <a:t>ballads</a:t>
            </a:r>
            <a:r>
              <a:rPr lang="en-US" dirty="0"/>
              <a:t>, </a:t>
            </a:r>
            <a:endParaRPr lang="en-US" dirty="0" smtClean="0"/>
          </a:p>
          <a:p>
            <a:r>
              <a:rPr lang="en-US" dirty="0" smtClean="0"/>
              <a:t>epics</a:t>
            </a:r>
            <a:r>
              <a:rPr lang="en-US" dirty="0"/>
              <a:t>, </a:t>
            </a:r>
            <a:endParaRPr lang="en-US" dirty="0" smtClean="0"/>
          </a:p>
          <a:p>
            <a:r>
              <a:rPr lang="en-US" dirty="0" smtClean="0"/>
              <a:t>folk-tales </a:t>
            </a:r>
            <a:r>
              <a:rPr lang="en-US" dirty="0"/>
              <a:t>of the Indians.</a:t>
            </a:r>
            <a:endParaRPr lang="ru-RU" dirty="0"/>
          </a:p>
        </p:txBody>
      </p:sp>
    </p:spTree>
    <p:extLst>
      <p:ext uri="{BB962C8B-B14F-4D97-AF65-F5344CB8AC3E}">
        <p14:creationId xmlns:p14="http://schemas.microsoft.com/office/powerpoint/2010/main" val="4239018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North American Review</a:t>
            </a:r>
            <a:endParaRPr lang="ru-RU" dirty="0"/>
          </a:p>
        </p:txBody>
      </p:sp>
      <p:sp>
        <p:nvSpPr>
          <p:cNvPr id="3" name="Объект 2"/>
          <p:cNvSpPr>
            <a:spLocks noGrp="1"/>
          </p:cNvSpPr>
          <p:nvPr>
            <p:ph sz="half" idx="1"/>
          </p:nvPr>
        </p:nvSpPr>
        <p:spPr>
          <a:xfrm>
            <a:off x="301752" y="1371600"/>
            <a:ext cx="5566392" cy="4681728"/>
          </a:xfrm>
        </p:spPr>
        <p:txBody>
          <a:bodyPr/>
          <a:lstStyle/>
          <a:p>
            <a:r>
              <a:rPr lang="en-US" dirty="0"/>
              <a:t>North American Review (NAR) was the first literary magazine in the United States. It was founded in Boston in 1815 by journalist Nathan Hale and others</a:t>
            </a:r>
            <a:r>
              <a:rPr lang="en-US" dirty="0" smtClean="0"/>
              <a:t>.</a:t>
            </a:r>
          </a:p>
          <a:p>
            <a:r>
              <a:rPr lang="en-US" dirty="0" smtClean="0"/>
              <a:t>It called for American writers to stop imitating British and continental stereotypes.</a:t>
            </a:r>
          </a:p>
          <a:p>
            <a:r>
              <a:rPr lang="en-US" dirty="0" smtClean="0"/>
              <a:t>It printed only American material. </a:t>
            </a:r>
            <a:endParaRPr lang="ru-RU"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444208" y="1844824"/>
            <a:ext cx="2236465"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2849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800" dirty="0" smtClean="0"/>
              <a:t>The publications of American writers (by the end of the 1820s ):</a:t>
            </a:r>
            <a:endParaRPr lang="ru-RU" sz="1800" dirty="0"/>
          </a:p>
        </p:txBody>
      </p:sp>
      <p:sp>
        <p:nvSpPr>
          <p:cNvPr id="3" name="Текст 2"/>
          <p:cNvSpPr>
            <a:spLocks noGrp="1"/>
          </p:cNvSpPr>
          <p:nvPr>
            <p:ph type="body" idx="2"/>
          </p:nvPr>
        </p:nvSpPr>
        <p:spPr/>
        <p:txBody>
          <a:bodyPr/>
          <a:lstStyle/>
          <a:p>
            <a:r>
              <a:rPr lang="en-US" dirty="0" smtClean="0"/>
              <a:t>Washington Irving “Sketch Book” (1819)</a:t>
            </a:r>
          </a:p>
          <a:p>
            <a:r>
              <a:rPr lang="en-US" dirty="0" smtClean="0"/>
              <a:t>William Cullen Bryant “Poems” (1821)</a:t>
            </a:r>
          </a:p>
          <a:p>
            <a:r>
              <a:rPr lang="en-US" dirty="0" smtClean="0"/>
              <a:t>Noah Webster “American Dictionary” (1828)</a:t>
            </a:r>
          </a:p>
          <a:p>
            <a:r>
              <a:rPr lang="en-US" dirty="0" smtClean="0"/>
              <a:t>James </a:t>
            </a:r>
            <a:r>
              <a:rPr lang="en-US" dirty="0" err="1" smtClean="0"/>
              <a:t>Fenimore</a:t>
            </a:r>
            <a:r>
              <a:rPr lang="en-US" dirty="0" smtClean="0"/>
              <a:t> Cooper  “Leatherstocking Tales” (1823)</a:t>
            </a:r>
          </a:p>
          <a:p>
            <a:r>
              <a:rPr lang="en-US" dirty="0" smtClean="0"/>
              <a:t>Edgar Allan Poe “Poems “ (1827) </a:t>
            </a:r>
            <a:endParaRPr lang="ru-RU"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75856" y="620688"/>
            <a:ext cx="1752600"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620689"/>
            <a:ext cx="1872207"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6526" y="809837"/>
            <a:ext cx="174307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0937" y="3429000"/>
            <a:ext cx="176212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4168" y="3490912"/>
            <a:ext cx="1847850" cy="247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0245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371</TotalTime>
  <Words>3211</Words>
  <Application>Microsoft Office PowerPoint</Application>
  <PresentationFormat>Экран (4:3)</PresentationFormat>
  <Paragraphs>238</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Официальная</vt:lpstr>
      <vt:lpstr>Romanticism and the American Renaissance (1820 – 1865)</vt:lpstr>
      <vt:lpstr>Презентация PowerPoint</vt:lpstr>
      <vt:lpstr>American and European Romanticisms are connected in:</vt:lpstr>
      <vt:lpstr>Distinctive features of American Romanticism:</vt:lpstr>
      <vt:lpstr>New themes and challenges  of American Romanticism:</vt:lpstr>
      <vt:lpstr>Specific genres of American Romanticism: </vt:lpstr>
      <vt:lpstr>Traditional genres, developed  by American Romanticism:</vt:lpstr>
      <vt:lpstr>The North American Review</vt:lpstr>
      <vt:lpstr>The publications of American writers (by the end of the 1820s ):</vt:lpstr>
      <vt:lpstr>The Knickerbocker school </vt:lpstr>
      <vt:lpstr>The Bread and Cheese Club</vt:lpstr>
      <vt:lpstr>The Saturday Club </vt:lpstr>
      <vt:lpstr>The Authors Club </vt:lpstr>
      <vt:lpstr>Flourishing from 1820 to 1850, Romanticism can be divided into Early Romanticism (the twenties and thirties) and Late Romanticism (the forties and fifties).</vt:lpstr>
      <vt:lpstr>Презентация PowerPoint</vt:lpstr>
      <vt:lpstr>Monroe Doctrine</vt:lpstr>
      <vt:lpstr>Презентация PowerPoint</vt:lpstr>
      <vt:lpstr>The Panic of 1837</vt:lpstr>
      <vt:lpstr>American Civil War</vt:lpstr>
      <vt:lpstr>Andrew Jackson </vt:lpstr>
      <vt:lpstr>Abraham Lincoln </vt:lpstr>
      <vt:lpstr>Transcendentalism</vt:lpstr>
      <vt:lpstr>American Renaissance or New England Renaissance</vt:lpstr>
      <vt:lpstr>The Abolition Movement</vt:lpstr>
      <vt:lpstr>Презентация PowerPoint</vt:lpstr>
      <vt:lpstr>American romance</vt:lpstr>
      <vt:lpstr>American romance</vt:lpstr>
      <vt:lpstr>American romance</vt:lpstr>
      <vt:lpstr>Washington Irving (1783 – 1859)</vt:lpstr>
      <vt:lpstr>Rip Van Winkle by Washington Irving</vt:lpstr>
      <vt:lpstr>American Poetry</vt:lpstr>
      <vt:lpstr>American Poetry</vt:lpstr>
      <vt:lpstr>American Poetry</vt:lpstr>
      <vt:lpstr>American Poetry</vt:lpstr>
      <vt:lpstr>American Poetry</vt:lpstr>
      <vt:lpstr>American Poetry</vt:lpstr>
      <vt:lpstr>American Poetry</vt:lpstr>
      <vt:lpstr>American Poetry</vt:lpstr>
      <vt:lpstr>American Poetry</vt:lpstr>
      <vt:lpstr>American Poetry</vt:lpstr>
      <vt:lpstr>American Poetry</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Romanticism and the American Renaissance (1820 – 1865)</dc:title>
  <dc:creator>HP</dc:creator>
  <cp:lastModifiedBy>HP</cp:lastModifiedBy>
  <cp:revision>124</cp:revision>
  <dcterms:created xsi:type="dcterms:W3CDTF">2019-08-16T04:54:43Z</dcterms:created>
  <dcterms:modified xsi:type="dcterms:W3CDTF">2019-08-17T08:59:35Z</dcterms:modified>
</cp:coreProperties>
</file>