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FB4841D-6495-484D-8C21-8FA1ED24C6C2}" type="datetimeFigureOut">
              <a:rPr lang="ru-RU" smtClean="0"/>
              <a:t>24.05.2019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1847493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B4841D-6495-484D-8C21-8FA1ED24C6C2}" type="datetimeFigureOut">
              <a:rPr lang="ru-RU" smtClean="0"/>
              <a:t>24.05.2019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863492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B4841D-6495-484D-8C21-8FA1ED24C6C2}" type="datetimeFigureOut">
              <a:rPr lang="ru-RU" smtClean="0"/>
              <a:t>24.05.2019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553351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B4841D-6495-484D-8C21-8FA1ED24C6C2}" type="datetimeFigureOut">
              <a:rPr lang="ru-RU" smtClean="0"/>
              <a:t>24.05.2019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3945534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FB4841D-6495-484D-8C21-8FA1ED24C6C2}" type="datetimeFigureOut">
              <a:rPr lang="ru-RU" smtClean="0"/>
              <a:t>24.05.2019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96418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FB4841D-6495-484D-8C21-8FA1ED24C6C2}" type="datetimeFigureOut">
              <a:rPr lang="ru-RU" smtClean="0"/>
              <a:t>24.05.2019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279404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FB4841D-6495-484D-8C21-8FA1ED24C6C2}" type="datetimeFigureOut">
              <a:rPr lang="ru-RU" smtClean="0"/>
              <a:t>24.05.2019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1423958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FB4841D-6495-484D-8C21-8FA1ED24C6C2}" type="datetimeFigureOut">
              <a:rPr lang="ru-RU" smtClean="0"/>
              <a:t>24.05.2019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325321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FB4841D-6495-484D-8C21-8FA1ED24C6C2}" type="datetimeFigureOut">
              <a:rPr lang="ru-RU" smtClean="0"/>
              <a:t>24.05.2019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1332673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FB4841D-6495-484D-8C21-8FA1ED24C6C2}" type="datetimeFigureOut">
              <a:rPr lang="ru-RU" smtClean="0"/>
              <a:t>24.05.2019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3375565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FB4841D-6495-484D-8C21-8FA1ED24C6C2}" type="datetimeFigureOut">
              <a:rPr lang="ru-RU" smtClean="0"/>
              <a:t>24.05.2019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0928AE-5D19-4E12-B32E-397E8D8A37CA}" type="slidenum">
              <a:rPr lang="ru-RU" smtClean="0"/>
              <a:t>‹#›</a:t>
            </a:fld>
            <a:endParaRPr lang="ru-RU"/>
          </a:p>
        </p:txBody>
      </p:sp>
    </p:spTree>
    <p:extLst>
      <p:ext uri="{BB962C8B-B14F-4D97-AF65-F5344CB8AC3E}">
        <p14:creationId xmlns:p14="http://schemas.microsoft.com/office/powerpoint/2010/main" val="2685397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4841D-6495-484D-8C21-8FA1ED24C6C2}" type="datetimeFigureOut">
              <a:rPr lang="ru-RU" smtClean="0"/>
              <a:t>24.05.2019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0928AE-5D19-4E12-B32E-397E8D8A37CA}" type="slidenum">
              <a:rPr lang="ru-RU" smtClean="0"/>
              <a:t>‹#›</a:t>
            </a:fld>
            <a:endParaRPr lang="ru-RU"/>
          </a:p>
        </p:txBody>
      </p:sp>
    </p:spTree>
    <p:extLst>
      <p:ext uri="{BB962C8B-B14F-4D97-AF65-F5344CB8AC3E}">
        <p14:creationId xmlns:p14="http://schemas.microsoft.com/office/powerpoint/2010/main" val="4276638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404664"/>
            <a:ext cx="7772400" cy="2448272"/>
          </a:xfrm>
        </p:spPr>
        <p:txBody>
          <a:bodyPr>
            <a:normAutofit fontScale="90000"/>
          </a:bodyPr>
          <a:lstStyle/>
          <a:p>
            <a:r>
              <a:rPr lang="en-US" sz="4000" b="1" dirty="0" smtClean="0">
                <a:latin typeface="Times New Roman" panose="02020603050405020304" pitchFamily="18" charset="0"/>
                <a:cs typeface="Times New Roman" panose="02020603050405020304" pitchFamily="18" charset="0"/>
              </a:rPr>
              <a:t>Phonological and phonetic dimensions </a:t>
            </a:r>
            <a:br>
              <a:rPr lang="en-US" sz="4000" b="1" dirty="0" smtClean="0">
                <a:latin typeface="Times New Roman" panose="02020603050405020304" pitchFamily="18" charset="0"/>
                <a:cs typeface="Times New Roman" panose="02020603050405020304" pitchFamily="18" charset="0"/>
              </a:rPr>
            </a:br>
            <a:r>
              <a:rPr lang="en-US" sz="4000" b="1" dirty="0" smtClean="0">
                <a:latin typeface="Times New Roman" panose="02020603050405020304" pitchFamily="18" charset="0"/>
                <a:cs typeface="Times New Roman" panose="02020603050405020304" pitchFamily="18" charset="0"/>
              </a:rPr>
              <a:t>for accent description / comparison</a:t>
            </a:r>
            <a:r>
              <a:rPr lang="en-US" dirty="0" smtClean="0"/>
              <a:t/>
            </a:r>
            <a:br>
              <a:rPr lang="en-US" dirty="0" smtClean="0"/>
            </a:br>
            <a:endParaRPr lang="ru-RU" dirty="0"/>
          </a:p>
        </p:txBody>
      </p:sp>
      <p:sp>
        <p:nvSpPr>
          <p:cNvPr id="3" name="Подзаголовок 2"/>
          <p:cNvSpPr>
            <a:spLocks noGrp="1"/>
          </p:cNvSpPr>
          <p:nvPr>
            <p:ph type="subTitle" idx="1"/>
          </p:nvPr>
        </p:nvSpPr>
        <p:spPr>
          <a:xfrm>
            <a:off x="395536" y="2276872"/>
            <a:ext cx="8424936" cy="3361928"/>
          </a:xfrm>
        </p:spPr>
        <p:txBody>
          <a:bodyPr>
            <a:normAutofit/>
          </a:bodyPr>
          <a:lstStyle/>
          <a:p>
            <a:pPr algn="l"/>
            <a:r>
              <a:rPr lang="en-US" dirty="0" smtClean="0">
                <a:solidFill>
                  <a:schemeClr val="tx1"/>
                </a:solidFill>
                <a:latin typeface="Times New Roman" panose="02020603050405020304" pitchFamily="18" charset="0"/>
                <a:cs typeface="Times New Roman" panose="02020603050405020304" pitchFamily="18" charset="0"/>
              </a:rPr>
              <a:t>Plan.</a:t>
            </a:r>
          </a:p>
          <a:p>
            <a:pPr algn="l"/>
            <a:r>
              <a:rPr lang="en-US" dirty="0" smtClean="0">
                <a:solidFill>
                  <a:schemeClr val="tx1"/>
                </a:solidFill>
                <a:latin typeface="Times New Roman" panose="02020603050405020304" pitchFamily="18" charset="0"/>
                <a:cs typeface="Times New Roman" panose="02020603050405020304" pitchFamily="18" charset="0"/>
              </a:rPr>
              <a:t>1.Segmental differences between accents.</a:t>
            </a:r>
          </a:p>
          <a:p>
            <a:pPr algn="l"/>
            <a:r>
              <a:rPr lang="en-US" dirty="0" smtClean="0">
                <a:solidFill>
                  <a:schemeClr val="tx1"/>
                </a:solidFill>
                <a:latin typeface="Times New Roman" panose="02020603050405020304" pitchFamily="18" charset="0"/>
                <a:cs typeface="Times New Roman" panose="02020603050405020304" pitchFamily="18" charset="0"/>
              </a:rPr>
              <a:t>2.Social and communicative dimensions of an accent.</a:t>
            </a:r>
          </a:p>
          <a:p>
            <a:pPr algn="l"/>
            <a:r>
              <a:rPr lang="en-US" dirty="0" smtClean="0">
                <a:solidFill>
                  <a:schemeClr val="tx1"/>
                </a:solidFill>
                <a:latin typeface="Times New Roman" panose="02020603050405020304" pitchFamily="18" charset="0"/>
                <a:cs typeface="Times New Roman" panose="02020603050405020304" pitchFamily="18" charset="0"/>
              </a:rPr>
              <a:t>3.Ukrainian accent of English.</a:t>
            </a:r>
          </a:p>
          <a:p>
            <a:endParaRPr lang="en-US" dirty="0" smtClean="0"/>
          </a:p>
          <a:p>
            <a:endParaRPr lang="ru-RU" dirty="0"/>
          </a:p>
        </p:txBody>
      </p:sp>
    </p:spTree>
    <p:extLst>
      <p:ext uri="{BB962C8B-B14F-4D97-AF65-F5344CB8AC3E}">
        <p14:creationId xmlns:p14="http://schemas.microsoft.com/office/powerpoint/2010/main" val="1297922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12845"/>
            <a:ext cx="8568952" cy="5632311"/>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According to M. Pennington English accents differ in their lexical stress patterns according to:</a:t>
            </a:r>
          </a:p>
          <a:p>
            <a:pPr algn="just"/>
            <a:r>
              <a:rPr lang="en-US" sz="2400" dirty="0" smtClean="0">
                <a:latin typeface="Times New Roman" panose="02020603050405020304" pitchFamily="18" charset="0"/>
                <a:cs typeface="Times New Roman" panose="02020603050405020304" pitchFamily="18" charset="0"/>
              </a:rPr>
              <a:t>1)the placement of stress on one or other specific syllable;</a:t>
            </a:r>
          </a:p>
          <a:p>
            <a:pPr algn="just"/>
            <a:r>
              <a:rPr lang="en-US" sz="2400" dirty="0" smtClean="0">
                <a:latin typeface="Times New Roman" panose="02020603050405020304" pitchFamily="18" charset="0"/>
                <a:cs typeface="Times New Roman" panose="02020603050405020304" pitchFamily="18" charset="0"/>
              </a:rPr>
              <a:t>2)the stability or variability of stress placement within a particular word or set of words.</a:t>
            </a:r>
          </a:p>
          <a:p>
            <a:pPr algn="just"/>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  The pattern of non-initial stress on words of more than one syllable seems relatively widespread in accents of English, with second-syllable stress being a particularly common pattern. </a:t>
            </a:r>
          </a:p>
          <a:p>
            <a:pPr algn="just"/>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Another example of a typical pattern is a four-syllable word: a sequence of two pairs of syllables such as:</a:t>
            </a:r>
          </a:p>
          <a:p>
            <a:pPr algn="just"/>
            <a:r>
              <a:rPr lang="en-US" sz="2400" dirty="0" smtClean="0">
                <a:latin typeface="Times New Roman" panose="02020603050405020304" pitchFamily="18" charset="0"/>
                <a:cs typeface="Times New Roman" panose="02020603050405020304" pitchFamily="18" charset="0"/>
              </a:rPr>
              <a:t>1)in each pair, the strongest syllable is first,</a:t>
            </a:r>
          </a:p>
          <a:p>
            <a:pPr algn="just"/>
            <a:r>
              <a:rPr lang="en-US" sz="2400" dirty="0" smtClean="0">
                <a:latin typeface="Times New Roman" panose="02020603050405020304" pitchFamily="18" charset="0"/>
                <a:cs typeface="Times New Roman" panose="02020603050405020304" pitchFamily="18" charset="0"/>
              </a:rPr>
              <a:t>2)in the word as a whole, the most prominent stressed syllable is in the rightmost pair.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5581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4664"/>
            <a:ext cx="8712968" cy="6124754"/>
          </a:xfrm>
          <a:prstGeom prst="rect">
            <a:avLst/>
          </a:prstGeom>
        </p:spPr>
        <p:txBody>
          <a:bodyPr wrap="square">
            <a:spAutoFit/>
          </a:bodyPr>
          <a:lstStyle/>
          <a:p>
            <a:pPr algn="just"/>
            <a:r>
              <a:rPr lang="en-US" sz="2800" dirty="0" smtClean="0">
                <a:latin typeface="Times New Roman" panose="02020603050405020304" pitchFamily="18" charset="0"/>
                <a:cs typeface="Times New Roman" panose="02020603050405020304" pitchFamily="18" charset="0"/>
              </a:rPr>
              <a:t>Speaking about the variability of stress placement, a shift of final to initial stress occurring in RP pronunciation of originally French words, such as </a:t>
            </a:r>
            <a:r>
              <a:rPr lang="en-US" sz="2800" i="1" dirty="0" smtClean="0">
                <a:latin typeface="Times New Roman" panose="02020603050405020304" pitchFamily="18" charset="0"/>
                <a:cs typeface="Times New Roman" panose="02020603050405020304" pitchFamily="18" charset="0"/>
              </a:rPr>
              <a:t>ballet, debris, chauffeur, magazine, cigarette </a:t>
            </a:r>
            <a:r>
              <a:rPr lang="en-US" sz="2800" dirty="0" smtClean="0">
                <a:latin typeface="Times New Roman" panose="02020603050405020304" pitchFamily="18" charset="0"/>
                <a:cs typeface="Times New Roman" panose="02020603050405020304" pitchFamily="18" charset="0"/>
              </a:rPr>
              <a:t>can be mentioned.</a:t>
            </a:r>
          </a:p>
          <a:p>
            <a:pPr algn="just"/>
            <a:r>
              <a:rPr lang="en-US" sz="2800" dirty="0" smtClean="0">
                <a:latin typeface="Times New Roman" panose="02020603050405020304" pitchFamily="18" charset="0"/>
                <a:cs typeface="Times New Roman" panose="02020603050405020304" pitchFamily="18" charset="0"/>
              </a:rPr>
              <a:t> </a:t>
            </a:r>
          </a:p>
          <a:p>
            <a:pPr algn="just"/>
            <a:r>
              <a:rPr lang="en-US" sz="2800" dirty="0" smtClean="0">
                <a:latin typeface="Times New Roman" panose="02020603050405020304" pitchFamily="18" charset="0"/>
                <a:cs typeface="Times New Roman" panose="02020603050405020304" pitchFamily="18" charset="0"/>
              </a:rPr>
              <a:t>Main pronunciations of these words have initial stress, whereas variant pronunciations exhibit final stress. </a:t>
            </a:r>
          </a:p>
          <a:p>
            <a:pPr algn="just"/>
            <a:r>
              <a:rPr lang="en-US" sz="2800" dirty="0" smtClean="0">
                <a:latin typeface="Times New Roman" panose="02020603050405020304" pitchFamily="18" charset="0"/>
                <a:cs typeface="Times New Roman" panose="02020603050405020304" pitchFamily="18" charset="0"/>
              </a:rPr>
              <a:t>In </a:t>
            </a:r>
            <a:r>
              <a:rPr lang="en-US" sz="2800" dirty="0" err="1" smtClean="0">
                <a:latin typeface="Times New Roman" panose="02020603050405020304" pitchFamily="18" charset="0"/>
                <a:cs typeface="Times New Roman" panose="02020603050405020304" pitchFamily="18" charset="0"/>
              </a:rPr>
              <a:t>GenAm</a:t>
            </a:r>
            <a:r>
              <a:rPr lang="en-US" sz="2800" dirty="0" smtClean="0">
                <a:latin typeface="Times New Roman" panose="02020603050405020304" pitchFamily="18" charset="0"/>
                <a:cs typeface="Times New Roman" panose="02020603050405020304" pitchFamily="18" charset="0"/>
              </a:rPr>
              <a:t>, these loanwords are all pronounced with the stress on the final syllable in their main pronunciation, as in the original French [English Pronouncing Dictionary].</a:t>
            </a:r>
          </a:p>
          <a:p>
            <a:pPr algn="just"/>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Across accents of English, a primary stress can be found on either the first or the second syllable of </a:t>
            </a:r>
            <a:r>
              <a:rPr lang="en-US" sz="2800" i="1" dirty="0" smtClean="0">
                <a:latin typeface="Times New Roman" panose="02020603050405020304" pitchFamily="18" charset="0"/>
                <a:cs typeface="Times New Roman" panose="02020603050405020304" pitchFamily="18" charset="0"/>
              </a:rPr>
              <a:t>address, adult, inquiry, laboratory</a:t>
            </a:r>
            <a:r>
              <a:rPr lang="en-US" sz="2800" dirty="0" smtClean="0">
                <a:latin typeface="Times New Roman" panose="02020603050405020304" pitchFamily="18" charset="0"/>
                <a:cs typeface="Times New Roman" panose="02020603050405020304" pitchFamily="18" charset="0"/>
              </a:rPr>
              <a:t> [Wells].</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73563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504" y="72155"/>
            <a:ext cx="8928992" cy="6604885"/>
          </a:xfrm>
          <a:prstGeom prst="rect">
            <a:avLst/>
          </a:prstGeom>
        </p:spPr>
        <p:txBody>
          <a:bodyPr wrap="square">
            <a:spAutoFit/>
          </a:bodyPr>
          <a:lstStyle/>
          <a:p>
            <a:pPr marL="457200" indent="450215">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Utterance-level stress/accent</a:t>
            </a:r>
            <a:r>
              <a:rPr lang="en-US" sz="2400" dirty="0" smtClean="0">
                <a:effectLst/>
                <a:latin typeface="Times New Roman" panose="02020603050405020304" pitchFamily="18" charset="0"/>
                <a:ea typeface="Calibri"/>
                <a:cs typeface="Times New Roman" panose="02020603050405020304" pitchFamily="18" charset="0"/>
              </a:rPr>
              <a:t> in English accents is related to:</a:t>
            </a:r>
            <a:endParaRPr lang="ru-RU" sz="2400" dirty="0">
              <a:latin typeface="Times New Roman" panose="02020603050405020304" pitchFamily="18" charset="0"/>
              <a:ea typeface="Calibri"/>
              <a:cs typeface="Times New Roman" panose="02020603050405020304" pitchFamily="18" charset="0"/>
            </a:endParaRPr>
          </a:p>
          <a:p>
            <a:pPr marL="342900" lvl="0" indent="-342900" algn="ctr">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information, 2) rhythm.</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Utterance-level stress or prosodic highlighting serves a deictic function (</a:t>
            </a:r>
            <a:r>
              <a:rPr lang="uk-UA" sz="2400" dirty="0" err="1" smtClean="0">
                <a:effectLst/>
                <a:latin typeface="Times New Roman" panose="02020603050405020304" pitchFamily="18" charset="0"/>
                <a:ea typeface="Calibri"/>
                <a:cs typeface="Times New Roman" panose="02020603050405020304" pitchFamily="18" charset="0"/>
              </a:rPr>
              <a:t>дейктична</a:t>
            </a:r>
            <a:r>
              <a:rPr lang="uk-UA" sz="2400" dirty="0" smtClean="0">
                <a:effectLst/>
                <a:latin typeface="Times New Roman" panose="02020603050405020304" pitchFamily="18" charset="0"/>
                <a:ea typeface="Calibri"/>
                <a:cs typeface="Times New Roman" panose="02020603050405020304" pitchFamily="18" charset="0"/>
              </a:rPr>
              <a:t> функція). </a:t>
            </a:r>
            <a:r>
              <a:rPr lang="en-US" sz="2400" dirty="0" smtClean="0">
                <a:effectLst/>
                <a:latin typeface="Times New Roman" panose="02020603050405020304" pitchFamily="18" charset="0"/>
                <a:ea typeface="Calibri"/>
                <a:cs typeface="Times New Roman" panose="02020603050405020304" pitchFamily="18" charset="0"/>
              </a:rPr>
              <a:t>It signals important information to the interlocutors. The focusing through the utterance-level stress on content words and affixes is probably universal for all languages.</a:t>
            </a: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But the mechanism for accentuation of linguistic elements in utterances in English is that in the unmarked or usual case utterance-initial position is reserved for shared or known (given, backgrounded) information – </a:t>
            </a:r>
            <a:r>
              <a:rPr lang="en-US" sz="2400" b="1" i="1" dirty="0" smtClean="0">
                <a:effectLst/>
                <a:latin typeface="Times New Roman" panose="02020603050405020304" pitchFamily="18" charset="0"/>
                <a:ea typeface="Calibri"/>
                <a:cs typeface="Times New Roman" panose="02020603050405020304" pitchFamily="18" charset="0"/>
              </a:rPr>
              <a:t>the theme/topic </a:t>
            </a:r>
            <a:r>
              <a:rPr lang="en-US" sz="2400" dirty="0" smtClean="0">
                <a:effectLst/>
                <a:latin typeface="Times New Roman" panose="02020603050405020304" pitchFamily="18" charset="0"/>
                <a:ea typeface="Calibri"/>
                <a:cs typeface="Times New Roman" panose="02020603050405020304" pitchFamily="18" charset="0"/>
              </a:rPr>
              <a:t>– while new or focused information – </a:t>
            </a:r>
            <a:r>
              <a:rPr lang="en-US" sz="2400" b="1" i="1" dirty="0" smtClean="0">
                <a:effectLst/>
                <a:latin typeface="Times New Roman" panose="02020603050405020304" pitchFamily="18" charset="0"/>
                <a:ea typeface="Calibri"/>
                <a:cs typeface="Times New Roman" panose="02020603050405020304" pitchFamily="18" charset="0"/>
              </a:rPr>
              <a:t>the </a:t>
            </a:r>
            <a:r>
              <a:rPr lang="en-US" sz="2400" b="1" i="1" dirty="0" err="1" smtClean="0">
                <a:effectLst/>
                <a:latin typeface="Times New Roman" panose="02020603050405020304" pitchFamily="18" charset="0"/>
                <a:ea typeface="Calibri"/>
                <a:cs typeface="Times New Roman" panose="02020603050405020304" pitchFamily="18" charset="0"/>
              </a:rPr>
              <a:t>rheme</a:t>
            </a:r>
            <a:r>
              <a:rPr lang="en-US" sz="2400" b="1" i="1" dirty="0" smtClean="0">
                <a:effectLst/>
                <a:latin typeface="Times New Roman" panose="02020603050405020304" pitchFamily="18" charset="0"/>
                <a:ea typeface="Calibri"/>
                <a:cs typeface="Times New Roman" panose="02020603050405020304" pitchFamily="18" charset="0"/>
              </a:rPr>
              <a:t>/comment </a:t>
            </a:r>
            <a:r>
              <a:rPr lang="en-US" sz="2400" dirty="0" smtClean="0">
                <a:effectLst/>
                <a:latin typeface="Times New Roman" panose="02020603050405020304" pitchFamily="18" charset="0"/>
                <a:ea typeface="Calibri"/>
                <a:cs typeface="Times New Roman" panose="02020603050405020304" pitchFamily="18" charset="0"/>
              </a:rPr>
              <a:t>– is introduced in utterance-final position. </a:t>
            </a: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Consequently, </a:t>
            </a:r>
            <a:r>
              <a:rPr lang="en-US" sz="2400" b="1" dirty="0" smtClean="0">
                <a:effectLst/>
                <a:latin typeface="Times New Roman" panose="02020603050405020304" pitchFamily="18" charset="0"/>
                <a:ea typeface="Calibri"/>
                <a:cs typeface="Times New Roman" panose="02020603050405020304" pitchFamily="18" charset="0"/>
              </a:rPr>
              <a:t>the least marked stress pattern for an English utterance contains the main stress (or tonic accent) on the last content word</a:t>
            </a:r>
            <a:r>
              <a:rPr lang="en-US" sz="2400" dirty="0" smtClean="0">
                <a:effectLst/>
                <a:latin typeface="Times New Roman" panose="02020603050405020304" pitchFamily="18" charset="0"/>
                <a:ea typeface="Calibri"/>
                <a:cs typeface="Times New Roman" panose="02020603050405020304" pitchFamily="18" charset="0"/>
              </a:rPr>
              <a:t> [Pennington].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004463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712968" cy="6429261"/>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Another aspect of utterance-level stress is that </a:t>
            </a:r>
            <a:r>
              <a:rPr lang="en-US" sz="2400" b="1" dirty="0" smtClean="0">
                <a:effectLst/>
                <a:latin typeface="Times New Roman" panose="02020603050405020304" pitchFamily="18" charset="0"/>
                <a:ea typeface="Calibri"/>
                <a:cs typeface="Times New Roman" panose="02020603050405020304" pitchFamily="18" charset="0"/>
              </a:rPr>
              <a:t>emphasis or contrast</a:t>
            </a:r>
            <a:r>
              <a:rPr lang="en-US" sz="2400" dirty="0" smtClean="0">
                <a:effectLst/>
                <a:latin typeface="Times New Roman" panose="02020603050405020304" pitchFamily="18" charset="0"/>
                <a:ea typeface="Calibri"/>
                <a:cs typeface="Times New Roman" panose="02020603050405020304" pitchFamily="18" charset="0"/>
              </a:rPr>
              <a:t> can be increased by placing increased stress on a particular portion of speech, even normally unstressed syllables of words or function words.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These aspects may vary in different accents of English:</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the nucleus placement may not be so moveable in some accents than in the others. It may generally be fixed on the last stress and there may be no de-accentuating for old information [</a:t>
            </a:r>
            <a:r>
              <a:rPr lang="en-US" sz="2400" dirty="0" err="1" smtClean="0">
                <a:effectLst/>
                <a:latin typeface="Times New Roman" panose="02020603050405020304" pitchFamily="18" charset="0"/>
                <a:ea typeface="Calibri"/>
                <a:cs typeface="Times New Roman" panose="02020603050405020304" pitchFamily="18" charset="0"/>
              </a:rPr>
              <a:t>Gruttenden</a:t>
            </a:r>
            <a:r>
              <a:rPr lang="en-US" sz="2400" dirty="0" smtClean="0">
                <a:effectLst/>
                <a:latin typeface="Times New Roman" panose="02020603050405020304" pitchFamily="18" charset="0"/>
                <a:ea typeface="Calibri"/>
                <a:cs typeface="Times New Roman" panose="02020603050405020304" pitchFamily="18" charset="0"/>
              </a:rPr>
              <a:t>], e.g. in some of New </a:t>
            </a:r>
            <a:r>
              <a:rPr lang="en-US" sz="2400" dirty="0" err="1" smtClean="0">
                <a:effectLst/>
                <a:latin typeface="Times New Roman" panose="02020603050405020304" pitchFamily="18" charset="0"/>
                <a:ea typeface="Calibri"/>
                <a:cs typeface="Times New Roman" panose="02020603050405020304" pitchFamily="18" charset="0"/>
              </a:rPr>
              <a:t>Englishes</a:t>
            </a:r>
            <a:r>
              <a:rPr lang="en-US" sz="2400" dirty="0" smtClean="0">
                <a:effectLst/>
                <a:latin typeface="Times New Roman" panose="02020603050405020304" pitchFamily="18" charset="0"/>
                <a:ea typeface="Calibri"/>
                <a:cs typeface="Times New Roman" panose="02020603050405020304" pitchFamily="18" charset="0"/>
              </a:rPr>
              <a:t> the main stress rule is overgeneralized. For ex., in Hong Kong and Singapore-Malaysian English the main utterance stress tend to be on the last word, whether or not it is a content word [Pennington].</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Contrast or emphasis may be indicated by pitch height or through grammatical means rather than using a different nucleus placement [</a:t>
            </a:r>
            <a:r>
              <a:rPr lang="en-US" sz="2400" dirty="0" err="1" smtClean="0">
                <a:effectLst/>
                <a:latin typeface="Times New Roman" panose="02020603050405020304" pitchFamily="18" charset="0"/>
                <a:ea typeface="Calibri"/>
                <a:cs typeface="Times New Roman" panose="02020603050405020304" pitchFamily="18" charset="0"/>
              </a:rPr>
              <a:t>Trudgill</a:t>
            </a:r>
            <a:r>
              <a:rPr lang="en-US" sz="2400" dirty="0" smtClean="0">
                <a:effectLst/>
                <a:latin typeface="Times New Roman" panose="02020603050405020304" pitchFamily="18" charset="0"/>
                <a:ea typeface="Calibri"/>
                <a:cs typeface="Times New Roman" panose="02020603050405020304" pitchFamily="18" charset="0"/>
              </a:rPr>
              <a:t>, Hannah].</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130901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993718"/>
            <a:ext cx="8424936" cy="5189113"/>
          </a:xfrm>
          <a:prstGeom prst="rect">
            <a:avLst/>
          </a:prstGeom>
        </p:spPr>
        <p:txBody>
          <a:bodyPr wrap="square">
            <a:spAutoFit/>
          </a:bodyPr>
          <a:lstStyle/>
          <a:p>
            <a:pPr lvl="0" algn="ctr">
              <a:lnSpc>
                <a:spcPct val="115000"/>
              </a:lnSpc>
              <a:spcAft>
                <a:spcPts val="0"/>
              </a:spcAft>
            </a:pPr>
            <a:r>
              <a:rPr lang="en-US" sz="2400" b="1" smtClean="0">
                <a:effectLst/>
                <a:latin typeface="Times New Roman" panose="02020603050405020304" pitchFamily="18" charset="0"/>
                <a:ea typeface="Calibri"/>
                <a:cs typeface="Times New Roman" panose="02020603050405020304" pitchFamily="18" charset="0"/>
              </a:rPr>
              <a:t>2. Social </a:t>
            </a:r>
            <a:r>
              <a:rPr lang="en-US" sz="2400" b="1" dirty="0" smtClean="0">
                <a:effectLst/>
                <a:latin typeface="Times New Roman" panose="02020603050405020304" pitchFamily="18" charset="0"/>
                <a:ea typeface="Calibri"/>
                <a:cs typeface="Times New Roman" panose="02020603050405020304" pitchFamily="18" charset="0"/>
              </a:rPr>
              <a:t>and communicative dimensions of an accent.</a:t>
            </a:r>
          </a:p>
          <a:p>
            <a:pPr lvl="0"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language of any speaker displays variation within many types: region, social group, field of discourse, spoken or written medium, formal or informal type of verbal</a:t>
            </a:r>
            <a:r>
              <a:rPr lang="en-US" sz="2400" dirty="0" smtClean="0">
                <a:effectLst/>
                <a:latin typeface="Times New Roman" panose="02020603050405020304" pitchFamily="18" charset="0"/>
                <a:ea typeface="Times New Roman"/>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interaction etc.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markers that serve to identify a person’s affiliation with a particular language variety or their membership in a given social group have been in the focus of many research studies in the field of sociolinguistics (J. Chambers; L. Milroy and M. Gordon; W. </a:t>
            </a:r>
            <a:r>
              <a:rPr lang="en-US" sz="2400" dirty="0" err="1" smtClean="0">
                <a:effectLst/>
                <a:latin typeface="Times New Roman" panose="02020603050405020304" pitchFamily="18" charset="0"/>
                <a:ea typeface="Calibri"/>
                <a:cs typeface="Times New Roman" panose="02020603050405020304" pitchFamily="18" charset="0"/>
              </a:rPr>
              <a:t>Labov</a:t>
            </a:r>
            <a:r>
              <a:rPr lang="en-US" sz="2400" dirty="0" smtClean="0">
                <a:effectLst/>
                <a:latin typeface="Times New Roman" panose="02020603050405020304" pitchFamily="18" charset="0"/>
                <a:ea typeface="Calibri"/>
                <a:cs typeface="Times New Roman" panose="02020603050405020304" pitchFamily="18" charset="0"/>
              </a:rPr>
              <a:t>; P. </a:t>
            </a:r>
            <a:r>
              <a:rPr lang="en-US" sz="2400" dirty="0" err="1" smtClean="0">
                <a:effectLst/>
                <a:latin typeface="Times New Roman" panose="02020603050405020304" pitchFamily="18" charset="0"/>
                <a:ea typeface="Calibri"/>
                <a:cs typeface="Times New Roman" panose="02020603050405020304" pitchFamily="18" charset="0"/>
              </a:rPr>
              <a:t>Trudgill</a:t>
            </a:r>
            <a:r>
              <a:rPr lang="en-US" sz="2400" dirty="0" smtClean="0">
                <a:effectLst/>
                <a:latin typeface="Times New Roman" panose="02020603050405020304" pitchFamily="18" charset="0"/>
                <a:ea typeface="Calibri"/>
                <a:cs typeface="Times New Roman" panose="02020603050405020304" pitchFamily="18" charset="0"/>
              </a:rPr>
              <a:t>; G. Trousdale; R. </a:t>
            </a:r>
            <a:r>
              <a:rPr lang="en-US" sz="2400" dirty="0" err="1" smtClean="0">
                <a:effectLst/>
                <a:latin typeface="Times New Roman" panose="02020603050405020304" pitchFamily="18" charset="0"/>
                <a:ea typeface="Calibri"/>
                <a:cs typeface="Times New Roman" panose="02020603050405020304" pitchFamily="18" charset="0"/>
              </a:rPr>
              <a:t>Wardhaugh</a:t>
            </a:r>
            <a:r>
              <a:rPr lang="en-US" sz="2400" dirty="0" smtClean="0">
                <a:effectLst/>
                <a:latin typeface="Times New Roman" panose="02020603050405020304" pitchFamily="18" charset="0"/>
                <a:ea typeface="Calibri"/>
                <a:cs typeface="Times New Roman" panose="02020603050405020304" pitchFamily="18" charset="0"/>
              </a:rPr>
              <a:t> and others).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959715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82013"/>
            <a:ext cx="8496944" cy="6278642"/>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Alongside with various </a:t>
            </a:r>
            <a:r>
              <a:rPr lang="en-US" sz="2400" dirty="0" err="1" smtClean="0">
                <a:latin typeface="Times New Roman" panose="02020603050405020304" pitchFamily="18" charset="0"/>
                <a:cs typeface="Times New Roman" panose="02020603050405020304" pitchFamily="18" charset="0"/>
              </a:rPr>
              <a:t>lects</a:t>
            </a:r>
            <a:r>
              <a:rPr lang="en-US" sz="2400" dirty="0" smtClean="0">
                <a:latin typeface="Times New Roman" panose="02020603050405020304" pitchFamily="18" charset="0"/>
                <a:cs typeface="Times New Roman" panose="02020603050405020304" pitchFamily="18" charset="0"/>
              </a:rPr>
              <a:t>, currently, an idiolect, or “a person’s individual speech patterns”, is becoming a popular topic in sociolinguistic discourse, due to the fact that “linguistic impressions” created by a given speaker/writer “could be usable just like a signature to identify them”. </a:t>
            </a:r>
          </a:p>
          <a:p>
            <a:pPr algn="just"/>
            <a:r>
              <a:rPr lang="en-US" sz="2400" dirty="0">
                <a:latin typeface="Times New Roman" panose="02020603050405020304" pitchFamily="18" charset="0"/>
                <a:cs typeface="Times New Roman" panose="02020603050405020304" pitchFamily="18" charset="0"/>
              </a:rPr>
              <a:t>Pronunciation features of an idiolect constitute the speaker’s most accurate “linguistic fingerprint” (the term coined by </a:t>
            </a:r>
            <a:r>
              <a:rPr lang="en-US" sz="2400" dirty="0" err="1">
                <a:latin typeface="Times New Roman" panose="02020603050405020304" pitchFamily="18" charset="0"/>
                <a:cs typeface="Times New Roman" panose="02020603050405020304" pitchFamily="18" charset="0"/>
              </a:rPr>
              <a:t>Coulthard</a:t>
            </a:r>
            <a:r>
              <a:rPr lang="en-US" sz="2400" dirty="0">
                <a:latin typeface="Times New Roman" panose="02020603050405020304" pitchFamily="18" charset="0"/>
                <a:cs typeface="Times New Roman" panose="02020603050405020304" pitchFamily="18" charset="0"/>
              </a:rPr>
              <a:t>) as it can be measured instrumentally (e.g. acoustic or prosodic characteristics).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spite of this, the concept of “pronunciation idiolect” remains elusive as many ontological and methodological aspects of its research need clarification</a:t>
            </a:r>
            <a:r>
              <a:rPr lang="en-US" sz="2400" dirty="0" smtClean="0">
                <a:latin typeface="Times New Roman" panose="02020603050405020304" pitchFamily="18" charset="0"/>
                <a:cs typeface="Times New Roman" panose="02020603050405020304" pitchFamily="18" charset="0"/>
              </a:rPr>
              <a:t>.</a:t>
            </a:r>
          </a:p>
          <a:p>
            <a:pPr algn="just"/>
            <a:endParaRPr lang="ru-RU"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One of “the idiolect problems” consists in finding the answer to the question of the priority: </a:t>
            </a:r>
            <a:r>
              <a:rPr lang="en-US" sz="2400" i="1" dirty="0">
                <a:latin typeface="Times New Roman" panose="02020603050405020304" pitchFamily="18" charset="0"/>
                <a:cs typeface="Times New Roman" panose="02020603050405020304" pitchFamily="18" charset="0"/>
              </a:rPr>
              <a:t>language over idiolect or idiolect over language. </a:t>
            </a:r>
            <a:endParaRPr lang="ru-RU" sz="2400" i="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0642865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3" y="332656"/>
            <a:ext cx="8810547" cy="6429261"/>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When the speech of a given speaker is viewed as a group marker of the speaker’s membership of a certain social group, it is termed </a:t>
            </a:r>
            <a:r>
              <a:rPr lang="en-US" sz="2400" b="1" i="1" dirty="0" smtClean="0">
                <a:effectLst/>
                <a:latin typeface="Times New Roman" panose="02020603050405020304" pitchFamily="18" charset="0"/>
                <a:ea typeface="Calibri"/>
                <a:cs typeface="Times New Roman" panose="02020603050405020304" pitchFamily="18" charset="0"/>
              </a:rPr>
              <a:t>sociolect</a:t>
            </a:r>
            <a:r>
              <a:rPr lang="en-US" sz="2400" dirty="0" smtClean="0">
                <a:effectLst/>
                <a:latin typeface="Times New Roman" panose="02020603050405020304" pitchFamily="18" charset="0"/>
                <a:ea typeface="Calibri"/>
                <a:cs typeface="Times New Roman" panose="02020603050405020304" pitchFamily="18" charset="0"/>
              </a:rPr>
              <a:t>. The speech of a given speaker viewed as an individuating marker uniquely identifying the speaker against the mass of other members of the wider group is termed the speaker’s </a:t>
            </a:r>
            <a:r>
              <a:rPr lang="en-US" sz="2400" b="1" i="1" dirty="0" smtClean="0">
                <a:effectLst/>
                <a:latin typeface="Times New Roman" panose="02020603050405020304" pitchFamily="18" charset="0"/>
                <a:ea typeface="Calibri"/>
                <a:cs typeface="Times New Roman" panose="02020603050405020304" pitchFamily="18" charset="0"/>
              </a:rPr>
              <a:t>idiolect</a:t>
            </a:r>
            <a:r>
              <a:rPr lang="en-US" sz="2400" b="1" dirty="0" smtClean="0">
                <a:effectLst/>
                <a:latin typeface="Times New Roman" panose="02020603050405020304" pitchFamily="18" charset="0"/>
                <a:ea typeface="Calibri"/>
                <a:cs typeface="Times New Roman" panose="02020603050405020304" pitchFamily="18" charset="0"/>
              </a:rPr>
              <a:t>,</a:t>
            </a:r>
            <a:r>
              <a:rPr lang="en-US" sz="2400" dirty="0" smtClean="0">
                <a:effectLst/>
                <a:latin typeface="Times New Roman" panose="02020603050405020304" pitchFamily="18" charset="0"/>
                <a:ea typeface="Calibri"/>
                <a:cs typeface="Times New Roman" panose="02020603050405020304" pitchFamily="18" charset="0"/>
              </a:rPr>
              <a:t> whereas an accent without specific implications for its sociological or </a:t>
            </a:r>
            <a:r>
              <a:rPr lang="en-US" sz="2400" dirty="0" err="1" smtClean="0">
                <a:effectLst/>
                <a:latin typeface="Times New Roman" panose="02020603050405020304" pitchFamily="18" charset="0"/>
                <a:ea typeface="Calibri"/>
                <a:cs typeface="Times New Roman" panose="02020603050405020304" pitchFamily="18" charset="0"/>
              </a:rPr>
              <a:t>idiolectal</a:t>
            </a:r>
            <a:r>
              <a:rPr lang="en-US" sz="2400" dirty="0" smtClean="0">
                <a:effectLst/>
                <a:latin typeface="Times New Roman" panose="02020603050405020304" pitchFamily="18" charset="0"/>
                <a:ea typeface="Calibri"/>
                <a:cs typeface="Times New Roman" panose="02020603050405020304" pitchFamily="18" charset="0"/>
              </a:rPr>
              <a:t> status is termed </a:t>
            </a:r>
            <a:r>
              <a:rPr lang="en-US" sz="2400" b="1" i="1" dirty="0" smtClean="0">
                <a:effectLst/>
                <a:latin typeface="Times New Roman" panose="02020603050405020304" pitchFamily="18" charset="0"/>
                <a:ea typeface="Calibri"/>
                <a:cs typeface="Times New Roman" panose="02020603050405020304" pitchFamily="18" charset="0"/>
              </a:rPr>
              <a:t>lect</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Alongside with expressing semantic information by using language means, the speakers use signs in speech which are treated as the basis on which to attribute their personal characteristics. According to John Laver, such attributes fall into three groups: </a:t>
            </a:r>
            <a:r>
              <a:rPr lang="en-US" sz="2400" b="1" dirty="0" smtClean="0">
                <a:effectLst/>
                <a:latin typeface="Times New Roman" panose="02020603050405020304" pitchFamily="18" charset="0"/>
                <a:ea typeface="Calibri"/>
                <a:cs typeface="Times New Roman" panose="02020603050405020304" pitchFamily="18" charset="0"/>
              </a:rPr>
              <a:t>physical markers</a:t>
            </a:r>
            <a:r>
              <a:rPr lang="en-US" sz="2400" dirty="0" smtClean="0">
                <a:effectLst/>
                <a:latin typeface="Times New Roman" panose="02020603050405020304" pitchFamily="18" charset="0"/>
                <a:ea typeface="Calibri"/>
                <a:cs typeface="Times New Roman" panose="02020603050405020304" pitchFamily="18" charset="0"/>
              </a:rPr>
              <a:t> - those that indicate physical characteristics; </a:t>
            </a:r>
            <a:r>
              <a:rPr lang="en-US" sz="2400" b="1" dirty="0" smtClean="0">
                <a:effectLst/>
                <a:latin typeface="Times New Roman" panose="02020603050405020304" pitchFamily="18" charset="0"/>
                <a:ea typeface="Calibri"/>
                <a:cs typeface="Times New Roman" panose="02020603050405020304" pitchFamily="18" charset="0"/>
              </a:rPr>
              <a:t>social markers</a:t>
            </a:r>
            <a:r>
              <a:rPr lang="en-US" sz="2400" dirty="0" smtClean="0">
                <a:effectLst/>
                <a:latin typeface="Times New Roman" panose="02020603050405020304" pitchFamily="18" charset="0"/>
                <a:ea typeface="Calibri"/>
                <a:cs typeface="Times New Roman" panose="02020603050405020304" pitchFamily="18" charset="0"/>
              </a:rPr>
              <a:t> - those that indicate social characteristics; </a:t>
            </a:r>
            <a:r>
              <a:rPr lang="en-US" sz="2400" b="1" dirty="0" smtClean="0">
                <a:effectLst/>
                <a:latin typeface="Times New Roman" panose="02020603050405020304" pitchFamily="18" charset="0"/>
                <a:ea typeface="Calibri"/>
                <a:cs typeface="Times New Roman" panose="02020603050405020304" pitchFamily="18" charset="0"/>
              </a:rPr>
              <a:t>psychological markers</a:t>
            </a:r>
            <a:r>
              <a:rPr lang="en-US" sz="2400" dirty="0" smtClean="0">
                <a:effectLst/>
                <a:latin typeface="Times New Roman" panose="02020603050405020304" pitchFamily="18" charset="0"/>
                <a:ea typeface="Calibri"/>
                <a:cs typeface="Times New Roman" panose="02020603050405020304" pitchFamily="18" charset="0"/>
              </a:rPr>
              <a:t> - those that indicate psychological characteristics of personality.</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8711624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15895"/>
            <a:ext cx="8712968" cy="5579797"/>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It is common knowledge that in communication practice, speakers are aware of underlying features/attributes of language use functioning within the speech community they are affiliated with: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1) the existence of language use norms and expectations;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2) the existence of standards or rules of speaking which are not entirely fixed, or absolute, but rather varying according to different types of circumstances/factors.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At the same time language users having an identical regional and social group can communicate in more than one regional and social variety and can switch varieties (consciously or subconsciously) according to the context/situation of communication (</a:t>
            </a:r>
            <a:r>
              <a:rPr lang="en-US" sz="2400" b="1" dirty="0" smtClean="0">
                <a:effectLst/>
                <a:latin typeface="Times New Roman" panose="02020603050405020304" pitchFamily="18" charset="0"/>
                <a:ea typeface="Calibri"/>
                <a:cs typeface="Times New Roman" panose="02020603050405020304" pitchFamily="18" charset="0"/>
              </a:rPr>
              <a:t>code­ switching</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2176199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974" y="96744"/>
            <a:ext cx="9036496" cy="6788846"/>
          </a:xfrm>
          <a:prstGeom prst="rect">
            <a:avLst/>
          </a:prstGeom>
        </p:spPr>
        <p:txBody>
          <a:bodyPr wrap="square">
            <a:spAutoFit/>
          </a:bodyPr>
          <a:lstStyle/>
          <a:p>
            <a:pPr marL="457200" indent="450215" algn="just">
              <a:lnSpc>
                <a:spcPct val="115000"/>
              </a:lnSpc>
              <a:spcAft>
                <a:spcPts val="0"/>
              </a:spcAft>
            </a:pPr>
            <a:r>
              <a:rPr lang="en-US" sz="2000" dirty="0">
                <a:latin typeface="Times New Roman" panose="02020603050405020304" pitchFamily="18" charset="0"/>
                <a:ea typeface="Calibri"/>
                <a:cs typeface="Times New Roman" panose="02020603050405020304" pitchFamily="18" charset="0"/>
              </a:rPr>
              <a:t>T</a:t>
            </a:r>
            <a:r>
              <a:rPr lang="en-US" sz="2000" dirty="0" smtClean="0">
                <a:effectLst/>
                <a:latin typeface="Times New Roman" panose="02020603050405020304" pitchFamily="18" charset="0"/>
                <a:ea typeface="Calibri"/>
                <a:cs typeface="Times New Roman" panose="02020603050405020304" pitchFamily="18" charset="0"/>
              </a:rPr>
              <a:t>he starting point for idiolect research is </a:t>
            </a:r>
            <a:r>
              <a:rPr lang="en-US" sz="2000" b="1" dirty="0" smtClean="0">
                <a:effectLst/>
                <a:latin typeface="Times New Roman" panose="02020603050405020304" pitchFamily="18" charset="0"/>
                <a:ea typeface="Calibri"/>
                <a:cs typeface="Times New Roman" panose="02020603050405020304" pitchFamily="18" charset="0"/>
              </a:rPr>
              <a:t>the concept of an accent</a:t>
            </a:r>
            <a:r>
              <a:rPr lang="en-US" sz="2000" dirty="0" smtClean="0">
                <a:effectLst/>
                <a:latin typeface="Times New Roman" panose="02020603050405020304" pitchFamily="18" charset="0"/>
                <a:ea typeface="Calibri"/>
                <a:cs typeface="Times New Roman" panose="02020603050405020304" pitchFamily="18" charset="0"/>
              </a:rPr>
              <a:t>, namely, a unified entity of pronunciation patterns used for communicative interaction by members of a speech community sharing a relevant social or geographical attribute and successfully maintaining a uniform set of phonological (systemic and structural) characteristics, despite a certain amount of limited phonetic (</a:t>
            </a:r>
            <a:r>
              <a:rPr lang="en-US" sz="2000" dirty="0" err="1" smtClean="0">
                <a:effectLst/>
                <a:latin typeface="Times New Roman" panose="02020603050405020304" pitchFamily="18" charset="0"/>
                <a:ea typeface="Calibri"/>
                <a:cs typeface="Times New Roman" panose="02020603050405020304" pitchFamily="18" charset="0"/>
              </a:rPr>
              <a:t>realizational</a:t>
            </a:r>
            <a:r>
              <a:rPr lang="en-US" sz="2000" dirty="0" smtClean="0">
                <a:effectLst/>
                <a:latin typeface="Times New Roman" panose="02020603050405020304" pitchFamily="18" charset="0"/>
                <a:ea typeface="Calibri"/>
                <a:cs typeface="Times New Roman" panose="02020603050405020304" pitchFamily="18" charset="0"/>
              </a:rPr>
              <a:t>) and lexical-incidental / </a:t>
            </a:r>
            <a:r>
              <a:rPr lang="en-US" sz="2000" dirty="0" err="1" smtClean="0">
                <a:effectLst/>
                <a:latin typeface="Times New Roman" panose="02020603050405020304" pitchFamily="18" charset="0"/>
                <a:ea typeface="Calibri"/>
                <a:cs typeface="Times New Roman" panose="02020603050405020304" pitchFamily="18" charset="0"/>
              </a:rPr>
              <a:t>selectional</a:t>
            </a:r>
            <a:r>
              <a:rPr lang="en-US" sz="2000" dirty="0" smtClean="0">
                <a:effectLst/>
                <a:latin typeface="Times New Roman" panose="02020603050405020304" pitchFamily="18" charset="0"/>
                <a:ea typeface="Calibri"/>
                <a:cs typeface="Times New Roman" panose="02020603050405020304" pitchFamily="18" charset="0"/>
              </a:rPr>
              <a:t> variation between the speakers. An accent as a collective mental representation of pronunciation used by the speakers of the same speech community is a construct, while an idiolect is a material individual realization of an accent by a definite speaker, the speaker’s “pronunciation” passport.</a:t>
            </a:r>
            <a:endParaRPr lang="ru-RU" sz="20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The pronunciation variables of an idiolect can correlate with four groups of markers:</a:t>
            </a:r>
            <a:endParaRPr lang="ru-RU" sz="20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1) </a:t>
            </a:r>
            <a:r>
              <a:rPr lang="en-US" sz="2000" b="1" i="1" dirty="0" smtClean="0">
                <a:effectLst/>
                <a:latin typeface="Times New Roman" panose="02020603050405020304" pitchFamily="18" charset="0"/>
                <a:ea typeface="Calibri"/>
                <a:cs typeface="Times New Roman" panose="02020603050405020304" pitchFamily="18" charset="0"/>
              </a:rPr>
              <a:t>anthropological</a:t>
            </a:r>
            <a:r>
              <a:rPr lang="en-US" sz="2000" b="1" dirty="0" smtClean="0">
                <a:effectLst/>
                <a:latin typeface="Times New Roman" panose="02020603050405020304" pitchFamily="18" charset="0"/>
                <a:ea typeface="Calibri"/>
                <a:cs typeface="Times New Roman" panose="02020603050405020304" pitchFamily="18" charset="0"/>
              </a:rPr>
              <a:t> </a:t>
            </a:r>
            <a:r>
              <a:rPr lang="en-US" sz="2000" dirty="0" smtClean="0">
                <a:effectLst/>
                <a:latin typeface="Times New Roman" panose="02020603050405020304" pitchFamily="18" charset="0"/>
                <a:ea typeface="Calibri"/>
                <a:cs typeface="Times New Roman" panose="02020603050405020304" pitchFamily="18" charset="0"/>
              </a:rPr>
              <a:t>(the physiology of the speaker’s vocal tract, his/her temperament, affective state or mood, age, gender, ethnicity); </a:t>
            </a:r>
            <a:endParaRPr lang="ru-RU" sz="20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2) </a:t>
            </a:r>
            <a:r>
              <a:rPr lang="en-US" sz="2000" b="1" i="1" dirty="0" smtClean="0">
                <a:effectLst/>
                <a:latin typeface="Times New Roman" panose="02020603050405020304" pitchFamily="18" charset="0"/>
                <a:ea typeface="Calibri"/>
                <a:cs typeface="Times New Roman" panose="02020603050405020304" pitchFamily="18" charset="0"/>
              </a:rPr>
              <a:t>social</a:t>
            </a:r>
            <a:r>
              <a:rPr lang="en-US" sz="2000" dirty="0" smtClean="0">
                <a:effectLst/>
                <a:latin typeface="Times New Roman" panose="02020603050405020304" pitchFamily="18" charset="0"/>
                <a:ea typeface="Calibri"/>
                <a:cs typeface="Times New Roman" panose="02020603050405020304" pitchFamily="18" charset="0"/>
              </a:rPr>
              <a:t> (education, socio-economic status); </a:t>
            </a:r>
            <a:endParaRPr lang="ru-RU" sz="20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3) </a:t>
            </a:r>
            <a:r>
              <a:rPr lang="en-US" sz="2000" b="1" i="1" dirty="0" smtClean="0">
                <a:effectLst/>
                <a:latin typeface="Times New Roman" panose="02020603050405020304" pitchFamily="18" charset="0"/>
                <a:ea typeface="Calibri"/>
                <a:cs typeface="Times New Roman" panose="02020603050405020304" pitchFamily="18" charset="0"/>
              </a:rPr>
              <a:t>linguistic</a:t>
            </a:r>
            <a:r>
              <a:rPr lang="en-US" sz="2000" i="1" dirty="0" smtClean="0">
                <a:effectLst/>
                <a:latin typeface="Times New Roman" panose="02020603050405020304" pitchFamily="18" charset="0"/>
                <a:ea typeface="Calibri"/>
                <a:cs typeface="Times New Roman" panose="02020603050405020304" pitchFamily="18" charset="0"/>
              </a:rPr>
              <a:t> </a:t>
            </a:r>
            <a:r>
              <a:rPr lang="en-US" sz="2000" dirty="0" smtClean="0">
                <a:effectLst/>
                <a:latin typeface="Times New Roman" panose="02020603050405020304" pitchFamily="18" charset="0"/>
                <a:ea typeface="Calibri"/>
                <a:cs typeface="Times New Roman" panose="02020603050405020304" pitchFamily="18" charset="0"/>
              </a:rPr>
              <a:t>(the speaker’s choice of phonological and phonetic means of expression);</a:t>
            </a:r>
            <a:endParaRPr lang="ru-RU" sz="20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4) </a:t>
            </a:r>
            <a:r>
              <a:rPr lang="en-US" sz="2000" b="1" i="1" dirty="0" smtClean="0">
                <a:effectLst/>
                <a:latin typeface="Times New Roman" panose="02020603050405020304" pitchFamily="18" charset="0"/>
                <a:ea typeface="Calibri"/>
                <a:cs typeface="Times New Roman" panose="02020603050405020304" pitchFamily="18" charset="0"/>
              </a:rPr>
              <a:t>communicative</a:t>
            </a:r>
            <a:r>
              <a:rPr lang="en-US" sz="2000" dirty="0" smtClean="0">
                <a:effectLst/>
                <a:latin typeface="Times New Roman" panose="02020603050405020304" pitchFamily="18" charset="0"/>
                <a:ea typeface="Calibri"/>
                <a:cs typeface="Times New Roman" panose="02020603050405020304" pitchFamily="18" charset="0"/>
              </a:rPr>
              <a:t> (field of discourse, communicative situation, mode of interaction).</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454676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51344"/>
            <a:ext cx="8424936" cy="5262979"/>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The problem whether the above-given parameters constitute any kind of hierarchy remains a perspective for further research, but an obvious fact is that they can be structured into two larger groups: 1) those relating to the language user - </a:t>
            </a:r>
            <a:r>
              <a:rPr lang="en-US" sz="2400" b="1" i="1" dirty="0" smtClean="0">
                <a:latin typeface="Times New Roman" panose="02020603050405020304" pitchFamily="18" charset="0"/>
                <a:cs typeface="Times New Roman" panose="02020603050405020304" pitchFamily="18" charset="0"/>
              </a:rPr>
              <a:t>anthropological, and social</a:t>
            </a:r>
            <a:r>
              <a:rPr lang="en-US" sz="2400" dirty="0" smtClean="0">
                <a:latin typeface="Times New Roman" panose="02020603050405020304" pitchFamily="18" charset="0"/>
                <a:cs typeface="Times New Roman" panose="02020603050405020304" pitchFamily="18" charset="0"/>
              </a:rPr>
              <a:t>; and 2) those relating to language use - </a:t>
            </a:r>
            <a:r>
              <a:rPr lang="en-US" sz="2400" b="1" i="1" dirty="0" smtClean="0">
                <a:latin typeface="Times New Roman" panose="02020603050405020304" pitchFamily="18" charset="0"/>
                <a:cs typeface="Times New Roman" panose="02020603050405020304" pitchFamily="18" charset="0"/>
              </a:rPr>
              <a:t>linguistic, and communicative</a:t>
            </a:r>
            <a:r>
              <a:rPr lang="en-US" sz="2400" dirty="0" smtClean="0">
                <a:latin typeface="Times New Roman" panose="02020603050405020304" pitchFamily="18" charset="0"/>
                <a:cs typeface="Times New Roman" panose="02020603050405020304" pitchFamily="18" charset="0"/>
              </a:rPr>
              <a:t>. </a:t>
            </a:r>
          </a:p>
          <a:p>
            <a:pPr algn="just"/>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Some of the anthropological markers in case of pronunciation idiolect can serve signs of the speaker’s immediate identification, especially in face-to-face communication.</a:t>
            </a:r>
          </a:p>
          <a:p>
            <a:pPr algn="just"/>
            <a:r>
              <a:rPr lang="en-US" sz="2400" dirty="0" smtClean="0">
                <a:latin typeface="Times New Roman" panose="02020603050405020304" pitchFamily="18" charset="0"/>
                <a:cs typeface="Times New Roman" panose="02020603050405020304" pitchFamily="18" charset="0"/>
              </a:rPr>
              <a:t> </a:t>
            </a:r>
          </a:p>
          <a:p>
            <a:pPr algn="just"/>
            <a:r>
              <a:rPr lang="en-US" sz="2400" dirty="0">
                <a:latin typeface="Times New Roman" panose="02020603050405020304" pitchFamily="18" charset="0"/>
                <a:cs typeface="Times New Roman" panose="02020603050405020304" pitchFamily="18" charset="0"/>
              </a:rPr>
              <a:t>F</a:t>
            </a:r>
            <a:r>
              <a:rPr lang="en-US" sz="2400" dirty="0" smtClean="0">
                <a:latin typeface="Times New Roman" panose="02020603050405020304" pitchFamily="18" charset="0"/>
                <a:cs typeface="Times New Roman" panose="02020603050405020304" pitchFamily="18" charset="0"/>
              </a:rPr>
              <a:t>rom the perceptual point of view, </a:t>
            </a:r>
            <a:r>
              <a:rPr lang="en-US" sz="2400" b="1" i="1" dirty="0" smtClean="0">
                <a:latin typeface="Times New Roman" panose="02020603050405020304" pitchFamily="18" charset="0"/>
                <a:cs typeface="Times New Roman" panose="02020603050405020304" pitchFamily="18" charset="0"/>
              </a:rPr>
              <a:t>the speaker’s voice </a:t>
            </a:r>
            <a:r>
              <a:rPr lang="en-US" sz="2400" dirty="0" smtClean="0">
                <a:latin typeface="Times New Roman" panose="02020603050405020304" pitchFamily="18" charset="0"/>
                <a:cs typeface="Times New Roman" panose="02020603050405020304" pitchFamily="18" charset="0"/>
              </a:rPr>
              <a:t>defined by the individual structure of their vocal tract can be “a number one” marker of the speaker’s “pronunciation passport”.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89963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64243" y="980728"/>
            <a:ext cx="7848872" cy="4308872"/>
          </a:xfrm>
          <a:prstGeom prst="rect">
            <a:avLst/>
          </a:prstGeom>
        </p:spPr>
        <p:txBody>
          <a:bodyPr wrap="square">
            <a:spAutoFit/>
          </a:bodyPr>
          <a:lstStyle/>
          <a:p>
            <a:endParaRPr lang="en-US" dirty="0" smtClean="0"/>
          </a:p>
          <a:p>
            <a:r>
              <a:rPr lang="en-US" sz="3200" b="1" dirty="0" smtClean="0">
                <a:latin typeface="Times New Roman" panose="02020603050405020304" pitchFamily="18" charset="0"/>
                <a:cs typeface="Times New Roman" panose="02020603050405020304" pitchFamily="18" charset="0"/>
              </a:rPr>
              <a:t>1.Segmental differences between accents.</a:t>
            </a:r>
          </a:p>
          <a:p>
            <a:r>
              <a:rPr lang="en-US" sz="3200" dirty="0" smtClean="0">
                <a:latin typeface="Times New Roman" panose="02020603050405020304" pitchFamily="18" charset="0"/>
                <a:cs typeface="Times New Roman" panose="02020603050405020304" pitchFamily="18" charset="0"/>
              </a:rPr>
              <a:t>A most complete set of segmental differences between accents includes differences in:</a:t>
            </a:r>
          </a:p>
          <a:p>
            <a:r>
              <a:rPr lang="en-US" sz="3200" dirty="0" smtClean="0">
                <a:latin typeface="Times New Roman" panose="02020603050405020304" pitchFamily="18" charset="0"/>
                <a:cs typeface="Times New Roman" panose="02020603050405020304" pitchFamily="18" charset="0"/>
              </a:rPr>
              <a:t>1)Phoneme inventory;</a:t>
            </a:r>
          </a:p>
          <a:p>
            <a:r>
              <a:rPr lang="en-US" sz="3200" dirty="0" smtClean="0">
                <a:latin typeface="Times New Roman" panose="02020603050405020304" pitchFamily="18" charset="0"/>
                <a:cs typeface="Times New Roman" panose="02020603050405020304" pitchFamily="18" charset="0"/>
              </a:rPr>
              <a:t>2)</a:t>
            </a:r>
            <a:r>
              <a:rPr lang="en-US" sz="3200" dirty="0" err="1" smtClean="0">
                <a:latin typeface="Times New Roman" panose="02020603050405020304" pitchFamily="18" charset="0"/>
                <a:cs typeface="Times New Roman" panose="02020603050405020304" pitchFamily="18" charset="0"/>
              </a:rPr>
              <a:t>Phonotactic</a:t>
            </a:r>
            <a:r>
              <a:rPr lang="en-US" sz="3200" dirty="0" smtClean="0">
                <a:latin typeface="Times New Roman" panose="02020603050405020304" pitchFamily="18" charset="0"/>
                <a:cs typeface="Times New Roman" panose="02020603050405020304" pitchFamily="18" charset="0"/>
              </a:rPr>
              <a:t> / structural specifications;</a:t>
            </a:r>
          </a:p>
          <a:p>
            <a:r>
              <a:rPr lang="en-US" sz="3200" dirty="0" smtClean="0">
                <a:latin typeface="Times New Roman" panose="02020603050405020304" pitchFamily="18" charset="0"/>
                <a:cs typeface="Times New Roman" panose="02020603050405020304" pitchFamily="18" charset="0"/>
              </a:rPr>
              <a:t>3)Phoneme lexical distribution / incidence / selection;</a:t>
            </a:r>
          </a:p>
          <a:p>
            <a:r>
              <a:rPr lang="en-US" sz="3200" dirty="0" smtClean="0">
                <a:latin typeface="Times New Roman" panose="02020603050405020304" pitchFamily="18" charset="0"/>
                <a:cs typeface="Times New Roman" panose="02020603050405020304" pitchFamily="18" charset="0"/>
              </a:rPr>
              <a:t>4)Phoneme realization / production.</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632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834444"/>
            <a:ext cx="8496944" cy="4730334"/>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speaker’s temperament, mood can also define features of pronunciation idiolect, e.g. individual speech tempo, accurate or casual pronunciation of speech sounds, etc. Such an attribute as age can correlate with definite pronunciation features: variation according to age is most noticeable across the grandparent - grandchild time span. Young people are “more susceptible than older people to adopting innovations spreading into a local speech community from outside”.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So an idiolect can reveal pronunciation features of an </a:t>
            </a:r>
            <a:r>
              <a:rPr lang="en-US" sz="2400" b="1" i="1" dirty="0" err="1" smtClean="0">
                <a:effectLst/>
                <a:latin typeface="Times New Roman" panose="02020603050405020304" pitchFamily="18" charset="0"/>
                <a:ea typeface="Calibri"/>
                <a:cs typeface="Times New Roman" panose="02020603050405020304" pitchFamily="18" charset="0"/>
              </a:rPr>
              <a:t>annolect</a:t>
            </a:r>
            <a:r>
              <a:rPr lang="en-US" sz="2400" dirty="0" smtClean="0">
                <a:effectLst/>
                <a:latin typeface="Times New Roman" panose="02020603050405020304" pitchFamily="18" charset="0"/>
                <a:ea typeface="Calibri"/>
                <a:cs typeface="Times New Roman" panose="02020603050405020304" pitchFamily="18" charset="0"/>
              </a:rPr>
              <a:t>, a choice of pronunciation patterns typical of the age group the speaker belongs to.</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8477878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75169"/>
            <a:ext cx="8208912" cy="5155066"/>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 set of features in pronunciation ascribed to the speakers on the basis of their gender - </a:t>
            </a:r>
            <a:r>
              <a:rPr lang="en-US" sz="2400" b="1" i="1" dirty="0" err="1" smtClean="0">
                <a:effectLst/>
                <a:latin typeface="Times New Roman" panose="02020603050405020304" pitchFamily="18" charset="0"/>
                <a:ea typeface="Calibri"/>
                <a:cs typeface="Times New Roman" panose="02020603050405020304" pitchFamily="18" charset="0"/>
              </a:rPr>
              <a:t>sexolect</a:t>
            </a:r>
            <a:r>
              <a:rPr lang="en-US" sz="2400" dirty="0" smtClean="0">
                <a:effectLst/>
                <a:latin typeface="Times New Roman" panose="02020603050405020304" pitchFamily="18" charset="0"/>
                <a:ea typeface="Calibri"/>
                <a:cs typeface="Times New Roman" panose="02020603050405020304" pitchFamily="18" charset="0"/>
              </a:rPr>
              <a:t> - can also be phonetically distinctive in the pronunciation idiolect. Surveys of research data show that female speakers tend to use more prestigious forms than male speakers with the same social background, and males generally orient their speech more to localized norms than do females.</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In the process of socialization speakers acquire the communicative norms of their native culture, and in intercultural verbal interaction they can reveal signs of </a:t>
            </a:r>
            <a:r>
              <a:rPr lang="en-US" sz="2400" b="1" i="1" dirty="0" err="1" smtClean="0">
                <a:effectLst/>
                <a:latin typeface="Times New Roman" panose="02020603050405020304" pitchFamily="18" charset="0"/>
                <a:ea typeface="Calibri"/>
                <a:cs typeface="Times New Roman" panose="02020603050405020304" pitchFamily="18" charset="0"/>
              </a:rPr>
              <a:t>xenolect</a:t>
            </a:r>
            <a:r>
              <a:rPr lang="en-US" sz="2400" dirty="0" smtClean="0">
                <a:effectLst/>
                <a:latin typeface="Times New Roman" panose="02020603050405020304" pitchFamily="18" charset="0"/>
                <a:ea typeface="Calibri"/>
                <a:cs typeface="Times New Roman" panose="02020603050405020304" pitchFamily="18" charset="0"/>
              </a:rPr>
              <a:t>, pronunciation features which can help identify their ethnicity.</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679993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6429261"/>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Within a group-identifying sociolect, finer details of </a:t>
            </a:r>
            <a:r>
              <a:rPr lang="en-US" sz="2400" dirty="0" err="1" smtClean="0">
                <a:effectLst/>
                <a:latin typeface="Times New Roman" panose="02020603050405020304" pitchFamily="18" charset="0"/>
                <a:ea typeface="Calibri"/>
                <a:cs typeface="Times New Roman" panose="02020603050405020304" pitchFamily="18" charset="0"/>
              </a:rPr>
              <a:t>idiolectal</a:t>
            </a:r>
            <a:r>
              <a:rPr lang="en-US" sz="2400" dirty="0" smtClean="0">
                <a:effectLst/>
                <a:latin typeface="Times New Roman" panose="02020603050405020304" pitchFamily="18" charset="0"/>
                <a:ea typeface="Calibri"/>
                <a:cs typeface="Times New Roman" panose="02020603050405020304" pitchFamily="18" charset="0"/>
              </a:rPr>
              <a:t> pronunciation can be associated with such speakers’ social attributes as education and socio-economic status. </a:t>
            </a:r>
            <a:r>
              <a:rPr lang="en-US" sz="2400" b="1" i="1" dirty="0" err="1" smtClean="0">
                <a:effectLst/>
                <a:latin typeface="Times New Roman" panose="02020603050405020304" pitchFamily="18" charset="0"/>
                <a:ea typeface="Calibri"/>
                <a:cs typeface="Times New Roman" panose="02020603050405020304" pitchFamily="18" charset="0"/>
              </a:rPr>
              <a:t>Acrolect</a:t>
            </a:r>
            <a:r>
              <a:rPr lang="en-US" sz="2400" b="1" i="1" dirty="0" smtClean="0">
                <a:effectLst/>
                <a:latin typeface="Times New Roman" panose="02020603050405020304" pitchFamily="18" charset="0"/>
                <a:ea typeface="Calibri"/>
                <a:cs typeface="Times New Roman" panose="02020603050405020304" pitchFamily="18" charset="0"/>
              </a:rPr>
              <a:t>, </a:t>
            </a:r>
            <a:r>
              <a:rPr lang="en-US" sz="2400" b="1" i="1" dirty="0" err="1" smtClean="0">
                <a:effectLst/>
                <a:latin typeface="Times New Roman" panose="02020603050405020304" pitchFamily="18" charset="0"/>
                <a:ea typeface="Calibri"/>
                <a:cs typeface="Times New Roman" panose="02020603050405020304" pitchFamily="18" charset="0"/>
              </a:rPr>
              <a:t>mesolect</a:t>
            </a:r>
            <a:r>
              <a:rPr lang="en-US" sz="2400" dirty="0" smtClean="0">
                <a:effectLst/>
                <a:latin typeface="Times New Roman" panose="02020603050405020304" pitchFamily="18" charset="0"/>
                <a:ea typeface="Calibri"/>
                <a:cs typeface="Times New Roman" panose="02020603050405020304" pitchFamily="18" charset="0"/>
              </a:rPr>
              <a:t>, and </a:t>
            </a:r>
            <a:r>
              <a:rPr lang="en-US" sz="2400" b="1" i="1" dirty="0" err="1" smtClean="0">
                <a:effectLst/>
                <a:latin typeface="Times New Roman" panose="02020603050405020304" pitchFamily="18" charset="0"/>
                <a:ea typeface="Calibri"/>
                <a:cs typeface="Times New Roman" panose="02020603050405020304" pitchFamily="18" charset="0"/>
              </a:rPr>
              <a:t>basilect</a:t>
            </a:r>
            <a:r>
              <a:rPr lang="en-US" sz="2400" dirty="0" smtClean="0">
                <a:effectLst/>
                <a:latin typeface="Times New Roman" panose="02020603050405020304" pitchFamily="18" charset="0"/>
                <a:ea typeface="Calibri"/>
                <a:cs typeface="Times New Roman" panose="02020603050405020304" pitchFamily="18" charset="0"/>
              </a:rPr>
              <a:t> are sets of pronunciation distinctions differentiated on the basis of the speaker’s educational level.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b="1" i="1" dirty="0" err="1" smtClean="0">
                <a:effectLst/>
                <a:latin typeface="Times New Roman" panose="02020603050405020304" pitchFamily="18" charset="0"/>
                <a:ea typeface="Calibri"/>
                <a:cs typeface="Times New Roman" panose="02020603050405020304" pitchFamily="18" charset="0"/>
              </a:rPr>
              <a:t>Acrolect</a:t>
            </a:r>
            <a:r>
              <a:rPr lang="en-US" sz="2400" i="1" dirty="0" smtClean="0">
                <a:effectLst/>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describes the accent with the highest prestige mostly because of its associations with the speaker’s high level of education and socio-economic status. On</a:t>
            </a:r>
            <a:r>
              <a:rPr lang="en-US" sz="2400" dirty="0" smtClean="0">
                <a:effectLst/>
                <a:latin typeface="Times New Roman" panose="02020603050405020304" pitchFamily="18" charset="0"/>
                <a:ea typeface="Times New Roman"/>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the contrary, </a:t>
            </a:r>
            <a:r>
              <a:rPr lang="en-US" sz="2400" b="1" i="1" dirty="0" err="1" smtClean="0">
                <a:effectLst/>
                <a:latin typeface="Times New Roman" panose="02020603050405020304" pitchFamily="18" charset="0"/>
                <a:ea typeface="Calibri"/>
                <a:cs typeface="Times New Roman" panose="02020603050405020304" pitchFamily="18" charset="0"/>
              </a:rPr>
              <a:t>basilect</a:t>
            </a:r>
            <a:r>
              <a:rPr lang="en-US" sz="2400" dirty="0" smtClean="0">
                <a:effectLst/>
                <a:latin typeface="Times New Roman" panose="02020603050405020304" pitchFamily="18" charset="0"/>
                <a:ea typeface="Calibri"/>
                <a:cs typeface="Times New Roman" panose="02020603050405020304" pitchFamily="18" charset="0"/>
              </a:rPr>
              <a:t> (the ‘broadest’ form of speech) enjoys the lowest social prestige. </a:t>
            </a:r>
            <a:r>
              <a:rPr lang="en-US" sz="2400" b="1" i="1" dirty="0" err="1" smtClean="0">
                <a:effectLst/>
                <a:latin typeface="Times New Roman" panose="02020603050405020304" pitchFamily="18" charset="0"/>
                <a:ea typeface="Calibri"/>
                <a:cs typeface="Times New Roman" panose="02020603050405020304" pitchFamily="18" charset="0"/>
              </a:rPr>
              <a:t>Mesolect</a:t>
            </a:r>
            <a:r>
              <a:rPr lang="en-US" sz="2400" b="1" dirty="0" smtClean="0">
                <a:effectLst/>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is placed between </a:t>
            </a:r>
            <a:r>
              <a:rPr lang="en-US" sz="2400" i="1" dirty="0" err="1" smtClean="0">
                <a:effectLst/>
                <a:latin typeface="Times New Roman" panose="02020603050405020304" pitchFamily="18" charset="0"/>
                <a:ea typeface="Calibri"/>
                <a:cs typeface="Times New Roman" panose="02020603050405020304" pitchFamily="18" charset="0"/>
              </a:rPr>
              <a:t>acrolect</a:t>
            </a:r>
            <a:r>
              <a:rPr lang="en-US" sz="2400" dirty="0" smtClean="0">
                <a:effectLst/>
                <a:latin typeface="Times New Roman" panose="02020603050405020304" pitchFamily="18" charset="0"/>
                <a:ea typeface="Calibri"/>
                <a:cs typeface="Times New Roman" panose="02020603050405020304" pitchFamily="18" charset="0"/>
              </a:rPr>
              <a:t> and </a:t>
            </a:r>
            <a:r>
              <a:rPr lang="en-US" sz="2400" i="1" dirty="0" err="1" smtClean="0">
                <a:effectLst/>
                <a:latin typeface="Times New Roman" panose="02020603050405020304" pitchFamily="18" charset="0"/>
                <a:ea typeface="Calibri"/>
                <a:cs typeface="Times New Roman" panose="02020603050405020304" pitchFamily="18" charset="0"/>
              </a:rPr>
              <a:t>basilect</a:t>
            </a:r>
            <a:r>
              <a:rPr lang="en-US" sz="2400" dirty="0" smtClean="0">
                <a:effectLst/>
                <a:latin typeface="Times New Roman" panose="02020603050405020304" pitchFamily="18" charset="0"/>
                <a:ea typeface="Calibri"/>
                <a:cs typeface="Times New Roman" panose="02020603050405020304" pitchFamily="18" charset="0"/>
              </a:rPr>
              <a:t> in its prestige.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Examples of less prestigious pronunciation forms as a stable indication of lower class and less education throughout the English­-speaking world are as follows: the occurrence of [h] - dropping, which results in ‘</a:t>
            </a:r>
            <a:r>
              <a:rPr lang="en-US" sz="2400" i="1" dirty="0" err="1" smtClean="0">
                <a:effectLst/>
                <a:latin typeface="Times New Roman" panose="02020603050405020304" pitchFamily="18" charset="0"/>
                <a:ea typeface="Calibri"/>
                <a:cs typeface="Times New Roman" panose="02020603050405020304" pitchFamily="18" charset="0"/>
              </a:rPr>
              <a:t>ouse</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house</a:t>
            </a:r>
            <a:r>
              <a:rPr lang="en-US" sz="2400" dirty="0" smtClean="0">
                <a:effectLst/>
                <a:latin typeface="Times New Roman" panose="02020603050405020304" pitchFamily="18" charset="0"/>
                <a:ea typeface="Calibri"/>
                <a:cs typeface="Times New Roman" panose="02020603050405020304" pitchFamily="18" charset="0"/>
              </a:rPr>
              <a:t>) and </a:t>
            </a:r>
            <a:r>
              <a:rPr lang="en-US" sz="2400" i="1" dirty="0" smtClean="0">
                <a:effectLst/>
                <a:latin typeface="Times New Roman" panose="02020603050405020304" pitchFamily="18" charset="0"/>
                <a:ea typeface="Calibri"/>
                <a:cs typeface="Times New Roman" panose="02020603050405020304" pitchFamily="18" charset="0"/>
              </a:rPr>
              <a:t>‘</a:t>
            </a:r>
            <a:r>
              <a:rPr lang="en-US" sz="2400" i="1" dirty="0" err="1" smtClean="0">
                <a:effectLst/>
                <a:latin typeface="Times New Roman" panose="02020603050405020304" pitchFamily="18" charset="0"/>
                <a:ea typeface="Calibri"/>
                <a:cs typeface="Times New Roman" panose="02020603050405020304" pitchFamily="18" charset="0"/>
              </a:rPr>
              <a:t>ello</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hello</a:t>
            </a:r>
            <a:r>
              <a:rPr lang="en-US" sz="2400" dirty="0" smtClean="0">
                <a:effectLst/>
                <a:latin typeface="Times New Roman" panose="02020603050405020304" pitchFamily="18" charset="0"/>
                <a:ea typeface="Calibri"/>
                <a:cs typeface="Times New Roman" panose="02020603050405020304" pitchFamily="18" charset="0"/>
              </a:rPr>
              <a:t>) and associated with uneducated pronunciation.</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1034484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8531"/>
            <a:ext cx="9144000" cy="6888039"/>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social network of people that the speaker spends time with and the speaker’s socio­economic status are attributed with the following distinctions within the same sociolect: speakers who are less socially mobile and who have a relatively homogeneous network of friends and associates tend to be more conservative and more oriented to localized speech norms than those who are more socially mobile and who associate with a more diverse network of people.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J. C. Wells  suggests  </a:t>
            </a:r>
            <a:r>
              <a:rPr lang="en-US" sz="2400" b="1" dirty="0" smtClean="0">
                <a:effectLst/>
                <a:latin typeface="Times New Roman" panose="02020603050405020304" pitchFamily="18" charset="0"/>
                <a:ea typeface="Calibri"/>
                <a:cs typeface="Times New Roman" panose="02020603050405020304" pitchFamily="18" charset="0"/>
              </a:rPr>
              <a:t>a  set  of distinctions  within  RP/BBC	English correlated  with  the speakers’ education and social status</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Mainstream RP </a:t>
            </a:r>
            <a:r>
              <a:rPr lang="en-US" sz="2400" dirty="0" smtClean="0">
                <a:effectLst/>
                <a:latin typeface="Times New Roman" panose="02020603050405020304" pitchFamily="18" charset="0"/>
                <a:ea typeface="Calibri"/>
                <a:cs typeface="Times New Roman" panose="02020603050405020304" pitchFamily="18" charset="0"/>
              </a:rPr>
              <a:t>(the accent of middle class educated speakers),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U-RP </a:t>
            </a:r>
            <a:r>
              <a:rPr lang="en-US" sz="2400" dirty="0" smtClean="0">
                <a:effectLst/>
                <a:latin typeface="Times New Roman" panose="02020603050405020304" pitchFamily="18" charset="0"/>
                <a:ea typeface="Calibri"/>
                <a:cs typeface="Times New Roman" panose="02020603050405020304" pitchFamily="18" charset="0"/>
              </a:rPr>
              <a:t>(upper-crust, aristocratic RP),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Adoptive RP </a:t>
            </a:r>
            <a:r>
              <a:rPr lang="en-US" sz="2400" dirty="0" smtClean="0">
                <a:effectLst/>
                <a:latin typeface="Times New Roman" panose="02020603050405020304" pitchFamily="18" charset="0"/>
                <a:ea typeface="Calibri"/>
                <a:cs typeface="Times New Roman" panose="02020603050405020304" pitchFamily="18" charset="0"/>
              </a:rPr>
              <a:t>(the accent of the adults who did not speak RP as children),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1000"/>
              </a:spcAft>
            </a:pPr>
            <a:r>
              <a:rPr lang="en-US" sz="2400" i="1" dirty="0" smtClean="0">
                <a:effectLst/>
                <a:latin typeface="Times New Roman" panose="02020603050405020304" pitchFamily="18" charset="0"/>
                <a:ea typeface="Calibri"/>
                <a:cs typeface="Times New Roman" panose="02020603050405020304" pitchFamily="18" charset="0"/>
              </a:rPr>
              <a:t>Near-RP</a:t>
            </a:r>
            <a:r>
              <a:rPr lang="en-US" sz="2400" dirty="0" smtClean="0">
                <a:effectLst/>
                <a:latin typeface="Times New Roman" panose="02020603050405020304" pitchFamily="18" charset="0"/>
                <a:ea typeface="Calibri"/>
                <a:cs typeface="Times New Roman" panose="02020603050405020304" pitchFamily="18" charset="0"/>
              </a:rPr>
              <a:t> (the accent of the speakers preserving strong regional features).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2959865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064896" cy="5144357"/>
          </a:xfrm>
          <a:prstGeom prst="rect">
            <a:avLst/>
          </a:prstGeom>
        </p:spPr>
        <p:txBody>
          <a:bodyPr wrap="square">
            <a:spAutoFit/>
          </a:bodyPr>
          <a:lstStyle/>
          <a:p>
            <a:pPr marL="457200" indent="450215" algn="just">
              <a:lnSpc>
                <a:spcPct val="115000"/>
              </a:lnSpc>
              <a:spcAft>
                <a:spcPts val="1000"/>
              </a:spcAft>
            </a:pPr>
            <a:r>
              <a:rPr lang="en-US" sz="2800" dirty="0" smtClean="0">
                <a:effectLst/>
                <a:latin typeface="Times New Roman"/>
                <a:ea typeface="Calibri"/>
                <a:cs typeface="Times New Roman"/>
              </a:rPr>
              <a:t>All accents have characteristic phonological and phonetic features which can be divided into </a:t>
            </a:r>
            <a:r>
              <a:rPr lang="en-US" sz="2800" i="1" dirty="0" smtClean="0">
                <a:effectLst/>
                <a:latin typeface="Times New Roman"/>
                <a:ea typeface="Calibri"/>
                <a:cs typeface="Times New Roman"/>
              </a:rPr>
              <a:t>segmental </a:t>
            </a:r>
            <a:r>
              <a:rPr lang="en-US" sz="2800" dirty="0" smtClean="0">
                <a:effectLst/>
                <a:latin typeface="Times New Roman"/>
                <a:ea typeface="Calibri"/>
                <a:cs typeface="Times New Roman"/>
              </a:rPr>
              <a:t>and</a:t>
            </a:r>
            <a:r>
              <a:rPr lang="en-US" sz="2800" i="1" dirty="0" smtClean="0">
                <a:effectLst/>
                <a:latin typeface="Times New Roman"/>
                <a:ea typeface="Calibri"/>
                <a:cs typeface="Times New Roman"/>
              </a:rPr>
              <a:t> prosodic </a:t>
            </a:r>
            <a:r>
              <a:rPr lang="en-US" sz="2800" dirty="0" smtClean="0">
                <a:effectLst/>
                <a:latin typeface="Times New Roman"/>
                <a:ea typeface="Calibri"/>
                <a:cs typeface="Times New Roman"/>
              </a:rPr>
              <a:t>(</a:t>
            </a:r>
            <a:r>
              <a:rPr lang="en-US" sz="2800" i="1" dirty="0" smtClean="0">
                <a:effectLst/>
                <a:latin typeface="Times New Roman"/>
                <a:ea typeface="Calibri"/>
                <a:cs typeface="Times New Roman"/>
              </a:rPr>
              <a:t>prominence, pitch</a:t>
            </a:r>
            <a:r>
              <a:rPr lang="en-US" sz="2800" dirty="0" smtClean="0">
                <a:effectLst/>
                <a:latin typeface="Times New Roman"/>
                <a:ea typeface="Calibri"/>
                <a:cs typeface="Times New Roman"/>
              </a:rPr>
              <a:t>,</a:t>
            </a:r>
            <a:r>
              <a:rPr lang="en-US" sz="2800" i="1" dirty="0" smtClean="0">
                <a:effectLst/>
                <a:latin typeface="Times New Roman"/>
                <a:ea typeface="Calibri"/>
                <a:cs typeface="Times New Roman"/>
              </a:rPr>
              <a:t> loudness, speed of utterance</a:t>
            </a:r>
            <a:r>
              <a:rPr lang="en-US" sz="2800" dirty="0" smtClean="0">
                <a:effectLst/>
                <a:latin typeface="Times New Roman"/>
                <a:ea typeface="Calibri"/>
                <a:cs typeface="Times New Roman"/>
              </a:rPr>
              <a:t>), the latter are</a:t>
            </a:r>
            <a:r>
              <a:rPr lang="en-US" sz="2800" i="1" dirty="0" smtClean="0">
                <a:effectLst/>
                <a:latin typeface="Times New Roman"/>
                <a:ea typeface="Calibri"/>
                <a:cs typeface="Times New Roman"/>
              </a:rPr>
              <a:t> </a:t>
            </a:r>
            <a:r>
              <a:rPr lang="en-US" sz="2800" dirty="0" smtClean="0">
                <a:effectLst/>
                <a:latin typeface="Times New Roman"/>
                <a:ea typeface="Calibri"/>
                <a:cs typeface="Times New Roman"/>
              </a:rPr>
              <a:t>superimposed on the segmental chain of sounds and carry the information which the sounds do not contain. </a:t>
            </a:r>
          </a:p>
          <a:p>
            <a:pPr marL="457200" indent="450215" algn="just">
              <a:lnSpc>
                <a:spcPct val="115000"/>
              </a:lnSpc>
              <a:spcAft>
                <a:spcPts val="1000"/>
              </a:spcAft>
            </a:pPr>
            <a:r>
              <a:rPr lang="en-US" sz="2800" dirty="0" err="1" smtClean="0">
                <a:effectLst/>
                <a:latin typeface="Times New Roman"/>
                <a:ea typeface="Calibri"/>
                <a:cs typeface="Times New Roman"/>
              </a:rPr>
              <a:t>Idiolectal</a:t>
            </a:r>
            <a:r>
              <a:rPr lang="en-US" sz="2800" dirty="0" smtClean="0">
                <a:effectLst/>
                <a:latin typeface="Times New Roman"/>
                <a:ea typeface="Calibri"/>
                <a:cs typeface="Times New Roman"/>
              </a:rPr>
              <a:t> pronunciation can reflect distinctions in the speaker’s use of segmental and prosodic means.</a:t>
            </a:r>
            <a:endParaRPr lang="ru-RU" sz="2800" dirty="0">
              <a:ea typeface="Calibri"/>
              <a:cs typeface="Times New Roman"/>
            </a:endParaRPr>
          </a:p>
        </p:txBody>
      </p:sp>
    </p:spTree>
    <p:extLst>
      <p:ext uri="{BB962C8B-B14F-4D97-AF65-F5344CB8AC3E}">
        <p14:creationId xmlns:p14="http://schemas.microsoft.com/office/powerpoint/2010/main" val="35127373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640960" cy="5047536"/>
          </a:xfrm>
          <a:prstGeom prst="rect">
            <a:avLst/>
          </a:prstGeom>
        </p:spPr>
        <p:txBody>
          <a:bodyPr wrap="square">
            <a:spAutoFit/>
          </a:bodyPr>
          <a:lstStyle/>
          <a:p>
            <a:pPr marL="457200"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Phonetically relevant parameters of a communicative situation incorporate: </a:t>
            </a:r>
          </a:p>
          <a:p>
            <a:pPr marL="457200" indent="450215"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1) Social relationship between the speakers (social distance vs. social proximity); </a:t>
            </a:r>
            <a:endParaRPr lang="ru-RU" sz="28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2) Psychological relationship between the speakers (personal, polite vs. impersonal, casual speech); </a:t>
            </a:r>
            <a:endParaRPr lang="ru-RU" sz="28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1000"/>
              </a:spcAft>
            </a:pPr>
            <a:r>
              <a:rPr lang="en-US" sz="2800" dirty="0" smtClean="0">
                <a:effectLst/>
                <a:latin typeface="Times New Roman" panose="02020603050405020304" pitchFamily="18" charset="0"/>
                <a:ea typeface="Calibri"/>
                <a:cs typeface="Times New Roman" panose="02020603050405020304" pitchFamily="18" charset="0"/>
              </a:rPr>
              <a:t>3) Spatial setting (public speech vs. private speech) which can be collectively subsumed under the dimension of </a:t>
            </a:r>
            <a:r>
              <a:rPr lang="en-US" sz="2800" i="1" dirty="0" smtClean="0">
                <a:effectLst/>
                <a:latin typeface="Times New Roman" panose="02020603050405020304" pitchFamily="18" charset="0"/>
                <a:ea typeface="Calibri"/>
                <a:cs typeface="Times New Roman" panose="02020603050405020304" pitchFamily="18" charset="0"/>
              </a:rPr>
              <a:t>formality vs. informality</a:t>
            </a: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9848613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15895"/>
            <a:ext cx="8712968" cy="6004529"/>
          </a:xfrm>
          <a:prstGeom prst="rect">
            <a:avLst/>
          </a:prstGeom>
        </p:spPr>
        <p:txBody>
          <a:bodyPr wrap="square">
            <a:spAutoFit/>
          </a:bodyPr>
          <a:lstStyle/>
          <a:p>
            <a:pPr lvl="0"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3. Ukrainian accent of English.</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notion of accent is used in present-day linguistics in several ways:</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It refers to prominence given </a:t>
            </a:r>
            <a:r>
              <a:rPr lang="en-US" sz="2400" dirty="0" smtClean="0">
                <a:effectLst/>
                <a:latin typeface="Times New Roman" panose="02020603050405020304" pitchFamily="18" charset="0"/>
                <a:ea typeface="Calibri"/>
                <a:cs typeface="Times New Roman" panose="02020603050405020304" pitchFamily="18" charset="0"/>
              </a:rPr>
              <a:t>t</a:t>
            </a:r>
            <a:r>
              <a:rPr lang="en-US" sz="2400" dirty="0">
                <a:latin typeface="Times New Roman" panose="02020603050405020304" pitchFamily="18" charset="0"/>
                <a:ea typeface="Calibri"/>
                <a:cs typeface="Times New Roman" panose="02020603050405020304" pitchFamily="18" charset="0"/>
              </a:rPr>
              <a:t>o</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a syllable usually by the use of pitch;</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It denotes a particular way of pronouncing, e.g. there are number of English speakers who all share the same grammar and vocabulary, but pronounce what they say with different accents, such as Scots, Cockney or RP [according to Peter Roach];</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It means a dynamic system of violations of the accepted pronunciation norms of a foreign language in the speech of nonnative speakers. It appears as the result of interference of the first language (L1) pronunciation habits into foreign phonetic realizations.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5530819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35" y="188640"/>
            <a:ext cx="9036496" cy="6004529"/>
          </a:xfrm>
          <a:prstGeom prst="rect">
            <a:avLst/>
          </a:prstGeom>
        </p:spPr>
        <p:txBody>
          <a:bodyPr wrap="square">
            <a:spAutoFit/>
          </a:bodyPr>
          <a:lstStyle/>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Violations of English pronunciation norms in the speech of speakers of one and the same language community have a number of common features which distinguish their speech from that of other nonnative speakers who use English as a lingua franca.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Thus by </a:t>
            </a:r>
            <a:r>
              <a:rPr lang="en-US" sz="2400" b="1" dirty="0" smtClean="0">
                <a:effectLst/>
                <a:latin typeface="Times New Roman" panose="02020603050405020304" pitchFamily="18" charset="0"/>
                <a:ea typeface="Calibri"/>
                <a:cs typeface="Times New Roman" panose="02020603050405020304" pitchFamily="18" charset="0"/>
              </a:rPr>
              <a:t>Ukrainian accent of English</a:t>
            </a:r>
            <a:r>
              <a:rPr lang="en-US" sz="2400" dirty="0" smtClean="0">
                <a:effectLst/>
                <a:latin typeface="Times New Roman" panose="02020603050405020304" pitchFamily="18" charset="0"/>
                <a:ea typeface="Calibri"/>
                <a:cs typeface="Times New Roman" panose="02020603050405020304" pitchFamily="18" charset="0"/>
              </a:rPr>
              <a:t> we understand a set of specific pronunciation features which are peculiar to the English pronunciation of Ukrainian speakers and distinguish them from other English-speaking people. </a:t>
            </a:r>
            <a:endParaRPr lang="ru-RU" sz="2400" dirty="0">
              <a:latin typeface="Times New Roman" panose="02020603050405020304" pitchFamily="18" charset="0"/>
              <a:ea typeface="Calibri"/>
              <a:cs typeface="Times New Roman" panose="02020603050405020304" pitchFamily="18" charset="0"/>
            </a:endParaRPr>
          </a:p>
          <a:p>
            <a:pPr marL="457200"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Some phonetic differences between languages may be localized at the level of phonetic </a:t>
            </a:r>
            <a:r>
              <a:rPr lang="en-US" sz="2400" b="1" dirty="0" smtClean="0">
                <a:effectLst/>
                <a:latin typeface="Times New Roman" panose="02020603050405020304" pitchFamily="18" charset="0"/>
                <a:ea typeface="Calibri"/>
                <a:cs typeface="Times New Roman" panose="02020603050405020304" pitchFamily="18" charset="0"/>
              </a:rPr>
              <a:t>segments</a:t>
            </a:r>
            <a:r>
              <a:rPr lang="en-US" sz="2400" dirty="0" smtClean="0">
                <a:effectLst/>
                <a:latin typeface="Times New Roman" panose="02020603050405020304" pitchFamily="18" charset="0"/>
                <a:ea typeface="Calibri"/>
                <a:cs typeface="Times New Roman" panose="02020603050405020304" pitchFamily="18" charset="0"/>
              </a:rPr>
              <a:t>. The fact that phonetically similar sounds in two languages might be transcribed with the same IPA symbols should not obscure the fact that these sounds may be realized differently at the phonetic level, for ex. English [t] and Ukrainian [</a:t>
            </a:r>
            <a:r>
              <a:rPr lang="uk-UA" sz="2400" dirty="0" smtClean="0">
                <a:effectLst/>
                <a:latin typeface="Times New Roman" panose="02020603050405020304" pitchFamily="18" charset="0"/>
                <a:ea typeface="Calibri"/>
                <a:cs typeface="Times New Roman" panose="02020603050405020304" pitchFamily="18" charset="0"/>
              </a:rPr>
              <a:t>т</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930138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8267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496944" cy="6001643"/>
          </a:xfrm>
          <a:prstGeom prst="rect">
            <a:avLst/>
          </a:prstGeom>
        </p:spPr>
        <p:txBody>
          <a:bodyPr wrap="square">
            <a:spAutoFit/>
          </a:bodyPr>
          <a:lstStyle/>
          <a:p>
            <a:pPr algn="just"/>
            <a:r>
              <a:rPr lang="en-US" sz="2400" b="1" dirty="0">
                <a:latin typeface="Times New Roman" panose="02020603050405020304" pitchFamily="18" charset="0"/>
                <a:cs typeface="Times New Roman" panose="02020603050405020304" pitchFamily="18" charset="0"/>
              </a:rPr>
              <a:t>Phoneme inventory</a:t>
            </a:r>
            <a:r>
              <a:rPr lang="en-US" sz="2400" dirty="0">
                <a:latin typeface="Times New Roman" panose="02020603050405020304" pitchFamily="18" charset="0"/>
                <a:cs typeface="Times New Roman" panose="02020603050405020304" pitchFamily="18" charset="0"/>
              </a:rPr>
              <a:t> involves the number and type of word-differentiating phonemes available to the accent [Abercrombie; Laver]. </a:t>
            </a:r>
            <a:endParaRPr lang="ru-RU"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At the segmental level of consonants and vowels, the overall inventory of consonant phonemes of a given accent makes up its consonant system and the vowel phonemes its vowel system.</a:t>
            </a:r>
            <a:endParaRPr lang="ru-RU"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Consonant systems are quite uniform in accents all over the English-speaking world. In fact, it is possible to speak of a “general English consonant system”, which is the same for all Standard English speakers, with the occasional omission or addition of an item.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For </a:t>
            </a:r>
            <a:r>
              <a:rPr lang="en-US" sz="2400" dirty="0">
                <a:latin typeface="Times New Roman" panose="02020603050405020304" pitchFamily="18" charset="0"/>
                <a:cs typeface="Times New Roman" panose="02020603050405020304" pitchFamily="18" charset="0"/>
              </a:rPr>
              <a:t>example, RP has 24 consonants [</a:t>
            </a:r>
            <a:r>
              <a:rPr lang="en-US" sz="2400" dirty="0" err="1">
                <a:latin typeface="Times New Roman" panose="02020603050405020304" pitchFamily="18" charset="0"/>
                <a:cs typeface="Times New Roman" panose="02020603050405020304" pitchFamily="18" charset="0"/>
              </a:rPr>
              <a:t>Gimson</a:t>
            </a:r>
            <a:r>
              <a:rPr lang="en-US" sz="2400" dirty="0">
                <a:latin typeface="Times New Roman" panose="02020603050405020304" pitchFamily="18" charset="0"/>
                <a:cs typeface="Times New Roman" panose="02020603050405020304" pitchFamily="18" charset="0"/>
              </a:rPr>
              <a:t>]; most Scots accents have 25 or 26 consonants, there is at least one additional consonant in their consonant systems compared with RP: in that where RP has only the consonant [k], Scottish English has [k] and [x], for ex. </a:t>
            </a:r>
            <a:r>
              <a:rPr lang="en-US" sz="2400" i="1" dirty="0">
                <a:latin typeface="Times New Roman" panose="02020603050405020304" pitchFamily="18" charset="0"/>
                <a:cs typeface="Times New Roman" panose="02020603050405020304" pitchFamily="18" charset="0"/>
              </a:rPr>
              <a:t>lock</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a:t>
            </a:r>
            <a:r>
              <a:rPr lang="en-US" sz="2400" b="1" dirty="0" err="1">
                <a:latin typeface="Times New Roman" panose="02020603050405020304" pitchFamily="18" charset="0"/>
                <a:cs typeface="Times New Roman" panose="02020603050405020304" pitchFamily="18" charset="0"/>
              </a:rPr>
              <a:t>ɔ</a:t>
            </a:r>
            <a:r>
              <a:rPr lang="en-US" sz="2400" dirty="0" err="1">
                <a:latin typeface="Times New Roman" panose="02020603050405020304" pitchFamily="18" charset="0"/>
                <a:cs typeface="Times New Roman" panose="02020603050405020304" pitchFamily="18" charset="0"/>
              </a:rPr>
              <a:t>k</a:t>
            </a:r>
            <a:r>
              <a:rPr lang="en-US" sz="2400" dirty="0">
                <a:latin typeface="Times New Roman" panose="02020603050405020304" pitchFamily="18" charset="0"/>
                <a:cs typeface="Times New Roman" panose="02020603050405020304" pitchFamily="18" charset="0"/>
              </a:rPr>
              <a:t>] and </a:t>
            </a:r>
            <a:r>
              <a:rPr lang="en-US" sz="2400" i="1" dirty="0">
                <a:latin typeface="Times New Roman" panose="02020603050405020304" pitchFamily="18" charset="0"/>
                <a:cs typeface="Times New Roman" panose="02020603050405020304" pitchFamily="18" charset="0"/>
              </a:rPr>
              <a:t>loch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a:t>
            </a:r>
            <a:r>
              <a:rPr lang="en-US" sz="2400" b="1" dirty="0" err="1">
                <a:latin typeface="Times New Roman" panose="02020603050405020304" pitchFamily="18" charset="0"/>
                <a:cs typeface="Times New Roman" panose="02020603050405020304" pitchFamily="18" charset="0"/>
              </a:rPr>
              <a:t>ɔ</a:t>
            </a:r>
            <a:r>
              <a:rPr lang="en-US" sz="2400" dirty="0" err="1">
                <a:latin typeface="Times New Roman" panose="02020603050405020304" pitchFamily="18" charset="0"/>
                <a:cs typeface="Times New Roman" panose="02020603050405020304" pitchFamily="18" charset="0"/>
              </a:rPr>
              <a:t>x</a:t>
            </a:r>
            <a:r>
              <a:rPr lang="en-US"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5405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4345"/>
            <a:ext cx="8784976" cy="6001643"/>
          </a:xfrm>
          <a:prstGeom prst="rect">
            <a:avLst/>
          </a:prstGeom>
        </p:spPr>
        <p:txBody>
          <a:bodyPr wrap="square">
            <a:spAutoFit/>
          </a:bodyPr>
          <a:lstStyle/>
          <a:p>
            <a:pPr algn="just"/>
            <a:r>
              <a:rPr lang="en-US" sz="2400" b="1" dirty="0" smtClean="0">
                <a:latin typeface="Times New Roman" panose="02020603050405020304" pitchFamily="18" charset="0"/>
                <a:cs typeface="Times New Roman" panose="02020603050405020304" pitchFamily="18" charset="0"/>
              </a:rPr>
              <a:t>Vowel systems </a:t>
            </a:r>
            <a:r>
              <a:rPr lang="en-US" sz="2400" dirty="0" smtClean="0">
                <a:latin typeface="Times New Roman" panose="02020603050405020304" pitchFamily="18" charset="0"/>
                <a:cs typeface="Times New Roman" panose="02020603050405020304" pitchFamily="18" charset="0"/>
              </a:rPr>
              <a:t>are certainly not uniform over the English-speaking world, and most scholars hold the view that is hardly possible to speak of a ‘general English vowel system’. </a:t>
            </a:r>
          </a:p>
          <a:p>
            <a:pPr algn="just"/>
            <a:r>
              <a:rPr lang="en-US" sz="2400" dirty="0" smtClean="0">
                <a:latin typeface="Times New Roman" panose="02020603050405020304" pitchFamily="18" charset="0"/>
                <a:cs typeface="Times New Roman" panose="02020603050405020304" pitchFamily="18" charset="0"/>
              </a:rPr>
              <a:t>For example, RP has 20 vowels in its vowel system; </a:t>
            </a:r>
            <a:r>
              <a:rPr lang="en-US" sz="2400" dirty="0" err="1" smtClean="0">
                <a:latin typeface="Times New Roman" panose="02020603050405020304" pitchFamily="18" charset="0"/>
                <a:cs typeface="Times New Roman" panose="02020603050405020304" pitchFamily="18" charset="0"/>
              </a:rPr>
              <a:t>GenAm</a:t>
            </a:r>
            <a:r>
              <a:rPr lang="en-US" sz="2400" dirty="0" smtClean="0">
                <a:latin typeface="Times New Roman" panose="02020603050405020304" pitchFamily="18" charset="0"/>
                <a:cs typeface="Times New Roman" panose="02020603050405020304" pitchFamily="18" charset="0"/>
              </a:rPr>
              <a:t> has 15 or 16 vowels [Laver]. </a:t>
            </a:r>
          </a:p>
          <a:p>
            <a:pPr algn="just"/>
            <a:r>
              <a:rPr lang="en-US" sz="2400" dirty="0" smtClean="0">
                <a:latin typeface="Times New Roman" panose="02020603050405020304" pitchFamily="18" charset="0"/>
                <a:cs typeface="Times New Roman" panose="02020603050405020304" pitchFamily="18" charset="0"/>
              </a:rPr>
              <a:t>Most Scots accents have 13 or 14 vowels [ Laver]: their typical vowel system involves the loss of the RP distinctions between [a:] and [æ], between [u:] and [u] and between [o:] and [ɔ]. Scottish English, like </a:t>
            </a:r>
            <a:r>
              <a:rPr lang="en-US" sz="2400" dirty="0" err="1" smtClean="0">
                <a:latin typeface="Times New Roman" panose="02020603050405020304" pitchFamily="18" charset="0"/>
                <a:cs typeface="Times New Roman" panose="02020603050405020304" pitchFamily="18" charset="0"/>
              </a:rPr>
              <a:t>GenAm</a:t>
            </a:r>
            <a:r>
              <a:rPr lang="en-US" sz="2400" dirty="0" smtClean="0">
                <a:latin typeface="Times New Roman" panose="02020603050405020304" pitchFamily="18" charset="0"/>
                <a:cs typeface="Times New Roman" panose="02020603050405020304" pitchFamily="18" charset="0"/>
              </a:rPr>
              <a:t>, has no [</a:t>
            </a:r>
            <a:r>
              <a:rPr lang="en-US" sz="2400" dirty="0" err="1" smtClean="0">
                <a:latin typeface="Times New Roman" panose="02020603050405020304" pitchFamily="18" charset="0"/>
                <a:cs typeface="Times New Roman" panose="02020603050405020304" pitchFamily="18" charset="0"/>
              </a:rPr>
              <a:t>iə</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eə</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uə</a:t>
            </a:r>
            <a:r>
              <a:rPr lang="en-US" sz="2400" dirty="0" smtClean="0">
                <a:latin typeface="Times New Roman" panose="02020603050405020304" pitchFamily="18" charset="0"/>
                <a:cs typeface="Times New Roman" panose="02020603050405020304" pitchFamily="18" charset="0"/>
              </a:rPr>
              <a:t>], [u] and [</a:t>
            </a:r>
            <a:r>
              <a:rPr lang="en-US" sz="2000" dirty="0" smtClean="0">
                <a:latin typeface="Times New Roman" panose="02020603050405020304" pitchFamily="18" charset="0"/>
                <a:cs typeface="Times New Roman" panose="02020603050405020304" pitchFamily="18" charset="0"/>
              </a:rPr>
              <a:t>Λ</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Gimson</a:t>
            </a:r>
            <a:r>
              <a:rPr lang="en-US" sz="2400" dirty="0" smtClean="0">
                <a:latin typeface="Times New Roman" panose="02020603050405020304" pitchFamily="18" charset="0"/>
                <a:cs typeface="Times New Roman" panose="02020603050405020304" pitchFamily="18" charset="0"/>
              </a:rPr>
              <a:t>]. </a:t>
            </a:r>
          </a:p>
          <a:p>
            <a:pPr algn="just"/>
            <a:r>
              <a:rPr lang="en-US" sz="2400" dirty="0" smtClean="0">
                <a:latin typeface="Times New Roman" panose="02020603050405020304" pitchFamily="18" charset="0"/>
                <a:cs typeface="Times New Roman" panose="02020603050405020304" pitchFamily="18" charset="0"/>
              </a:rPr>
              <a:t>Both in Australian English and Cockney there are no differences of phonemic inventory from RP. </a:t>
            </a:r>
          </a:p>
          <a:p>
            <a:pPr algn="just"/>
            <a:r>
              <a:rPr lang="en-US" sz="2400" dirty="0" smtClean="0">
                <a:latin typeface="Times New Roman" panose="02020603050405020304" pitchFamily="18" charset="0"/>
                <a:cs typeface="Times New Roman" panose="02020603050405020304" pitchFamily="18" charset="0"/>
              </a:rPr>
              <a:t>A survey of systemic vowel differences between the so-called ‘old’ accents (which are better documented than ‘new’ </a:t>
            </a:r>
            <a:r>
              <a:rPr lang="en-US" sz="2400" dirty="0" err="1" smtClean="0">
                <a:latin typeface="Times New Roman" panose="02020603050405020304" pitchFamily="18" charset="0"/>
                <a:cs typeface="Times New Roman" panose="02020603050405020304" pitchFamily="18" charset="0"/>
              </a:rPr>
              <a:t>Englishes</a:t>
            </a:r>
            <a:r>
              <a:rPr lang="en-US" sz="2400" dirty="0" smtClean="0">
                <a:latin typeface="Times New Roman" panose="02020603050405020304" pitchFamily="18" charset="0"/>
                <a:cs typeface="Times New Roman" panose="02020603050405020304" pitchFamily="18" charset="0"/>
              </a:rPr>
              <a:t> shows that more than 75 percent of vowels employed by them comprises the same segments, with [</a:t>
            </a:r>
            <a:r>
              <a:rPr lang="en-US" sz="2400" dirty="0" err="1" smtClean="0">
                <a:latin typeface="Times New Roman" panose="02020603050405020304" pitchFamily="18" charset="0"/>
                <a:cs typeface="Times New Roman" panose="02020603050405020304" pitchFamily="18" charset="0"/>
              </a:rPr>
              <a:t>iə</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eə</a:t>
            </a:r>
            <a:r>
              <a:rPr lang="en-US" sz="2400" dirty="0" smtClean="0">
                <a:latin typeface="Times New Roman" panose="02020603050405020304" pitchFamily="18" charset="0"/>
                <a:cs typeface="Times New Roman" panose="02020603050405020304" pitchFamily="18" charset="0"/>
              </a:rPr>
              <a:t>],[</a:t>
            </a:r>
            <a:r>
              <a:rPr lang="en-US" sz="2400" dirty="0" err="1" smtClean="0">
                <a:latin typeface="Times New Roman" panose="02020603050405020304" pitchFamily="18" charset="0"/>
                <a:cs typeface="Times New Roman" panose="02020603050405020304" pitchFamily="18" charset="0"/>
              </a:rPr>
              <a:t>uə</a:t>
            </a:r>
            <a:r>
              <a:rPr lang="en-US" sz="24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Λ</a:t>
            </a:r>
            <a:r>
              <a:rPr lang="en-US" sz="2400" dirty="0" smtClean="0">
                <a:latin typeface="Times New Roman" panose="02020603050405020304" pitchFamily="18" charset="0"/>
                <a:cs typeface="Times New Roman" panose="02020603050405020304" pitchFamily="18" charset="0"/>
              </a:rPr>
              <a:t>], [ɔ] ([a: (a)]) constituting a variable subsystem.</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8724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3759" y="404664"/>
            <a:ext cx="8568952" cy="6124754"/>
          </a:xfrm>
          <a:prstGeom prst="rect">
            <a:avLst/>
          </a:prstGeom>
        </p:spPr>
        <p:txBody>
          <a:bodyPr wrap="square">
            <a:spAutoFit/>
          </a:bodyPr>
          <a:lstStyle/>
          <a:p>
            <a:pPr algn="just"/>
            <a:r>
              <a:rPr lang="en-US" sz="2800" b="1" dirty="0" err="1" smtClean="0">
                <a:latin typeface="Times New Roman" panose="02020603050405020304" pitchFamily="18" charset="0"/>
                <a:cs typeface="Times New Roman" panose="02020603050405020304" pitchFamily="18" charset="0"/>
              </a:rPr>
              <a:t>Phonotactic</a:t>
            </a:r>
            <a:r>
              <a:rPr lang="en-US" sz="2800" b="1" dirty="0" smtClean="0">
                <a:latin typeface="Times New Roman" panose="02020603050405020304" pitchFamily="18" charset="0"/>
                <a:cs typeface="Times New Roman" panose="02020603050405020304" pitchFamily="18" charset="0"/>
              </a:rPr>
              <a:t> / structural specifications </a:t>
            </a:r>
            <a:r>
              <a:rPr lang="en-US" sz="2800" dirty="0" smtClean="0">
                <a:latin typeface="Times New Roman" panose="02020603050405020304" pitchFamily="18" charset="0"/>
                <a:cs typeface="Times New Roman" panose="02020603050405020304" pitchFamily="18" charset="0"/>
              </a:rPr>
              <a:t>concern the freedom which specific phonemes have to combine with other phonemes to form structures, such as syllables of words.  </a:t>
            </a:r>
          </a:p>
          <a:p>
            <a:pPr algn="just"/>
            <a:r>
              <a:rPr lang="en-US" sz="2800" dirty="0" smtClean="0">
                <a:latin typeface="Times New Roman" panose="02020603050405020304" pitchFamily="18" charset="0"/>
                <a:cs typeface="Times New Roman" panose="02020603050405020304" pitchFamily="18" charset="0"/>
              </a:rPr>
              <a:t>Every language has specific </a:t>
            </a:r>
            <a:r>
              <a:rPr lang="en-US" sz="2800" dirty="0" err="1" smtClean="0">
                <a:latin typeface="Times New Roman" panose="02020603050405020304" pitchFamily="18" charset="0"/>
                <a:cs typeface="Times New Roman" panose="02020603050405020304" pitchFamily="18" charset="0"/>
              </a:rPr>
              <a:t>phonotactic</a:t>
            </a:r>
            <a:r>
              <a:rPr lang="en-US" sz="2800" dirty="0" smtClean="0">
                <a:latin typeface="Times New Roman" panose="02020603050405020304" pitchFamily="18" charset="0"/>
                <a:cs typeface="Times New Roman" panose="02020603050405020304" pitchFamily="18" charset="0"/>
              </a:rPr>
              <a:t> rules that describe the way in which phonemes can be combined in different positions (initial, medial and final). </a:t>
            </a:r>
          </a:p>
          <a:p>
            <a:pPr algn="just"/>
            <a:r>
              <a:rPr lang="en-US" sz="2800" dirty="0" smtClean="0">
                <a:latin typeface="Times New Roman" panose="02020603050405020304" pitchFamily="18" charset="0"/>
                <a:cs typeface="Times New Roman" panose="02020603050405020304" pitchFamily="18" charset="0"/>
              </a:rPr>
              <a:t>For ex., in English “stop + fricative” cluster [</a:t>
            </a:r>
            <a:r>
              <a:rPr lang="en-US" sz="2800" dirty="0" err="1" smtClean="0">
                <a:latin typeface="Times New Roman" panose="02020603050405020304" pitchFamily="18" charset="0"/>
                <a:cs typeface="Times New Roman" panose="02020603050405020304" pitchFamily="18" charset="0"/>
              </a:rPr>
              <a:t>gʒ</a:t>
            </a:r>
            <a:r>
              <a:rPr lang="en-US" sz="2800" dirty="0" smtClean="0">
                <a:latin typeface="Times New Roman" panose="02020603050405020304" pitchFamily="18" charset="0"/>
                <a:cs typeface="Times New Roman" panose="02020603050405020304" pitchFamily="18" charset="0"/>
              </a:rPr>
              <a:t>] can only occur in the medial position “exhibit”, or final position “legs”, but not in initial positions; [h] can only occur before, never after a vowel; long vowels and diphthongs do not precede final [ŋ]; [e, æ, </a:t>
            </a:r>
            <a:r>
              <a:rPr lang="en-US" sz="2000" dirty="0" smtClean="0">
                <a:latin typeface="Times New Roman" panose="02020603050405020304" pitchFamily="18" charset="0"/>
                <a:cs typeface="Times New Roman" panose="02020603050405020304" pitchFamily="18" charset="0"/>
              </a:rPr>
              <a:t>Λ</a:t>
            </a:r>
            <a:r>
              <a:rPr lang="en-US" sz="2800" dirty="0" smtClean="0">
                <a:latin typeface="Times New Roman" panose="02020603050405020304" pitchFamily="18" charset="0"/>
                <a:cs typeface="Times New Roman" panose="02020603050405020304" pitchFamily="18" charset="0"/>
              </a:rPr>
              <a:t>, ɔ] do not occur finally; [ŋ] does not occur initially, no combinations of it are possible with [ʤ, ʧ, ð, z] [</a:t>
            </a:r>
            <a:r>
              <a:rPr lang="en-US" sz="2800" dirty="0" err="1" smtClean="0">
                <a:latin typeface="Times New Roman" panose="02020603050405020304" pitchFamily="18" charset="0"/>
                <a:cs typeface="Times New Roman" panose="02020603050405020304" pitchFamily="18" charset="0"/>
              </a:rPr>
              <a:t>Gimson</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2350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04664"/>
            <a:ext cx="8712968" cy="5693866"/>
          </a:xfrm>
          <a:prstGeom prst="rect">
            <a:avLst/>
          </a:prstGeom>
        </p:spPr>
        <p:txBody>
          <a:bodyPr wrap="square">
            <a:spAutoFit/>
          </a:bodyPr>
          <a:lstStyle/>
          <a:p>
            <a:pPr algn="just"/>
            <a:r>
              <a:rPr lang="en-US" sz="2800" dirty="0" smtClean="0">
                <a:latin typeface="Times New Roman" panose="02020603050405020304" pitchFamily="18" charset="0"/>
                <a:cs typeface="Times New Roman" panose="02020603050405020304" pitchFamily="18" charset="0"/>
              </a:rPr>
              <a:t>There is one structural aspect of English which makes all the accents of Standard English in the world fall into two classes: </a:t>
            </a:r>
            <a:r>
              <a:rPr lang="en-US" sz="2800" b="1" dirty="0" smtClean="0">
                <a:latin typeface="Times New Roman" panose="02020603050405020304" pitchFamily="18" charset="0"/>
                <a:cs typeface="Times New Roman" panose="02020603050405020304" pitchFamily="18" charset="0"/>
              </a:rPr>
              <a:t>a restriction on the occurrence of the phoneme [r].</a:t>
            </a:r>
          </a:p>
          <a:p>
            <a:pPr algn="just"/>
            <a:r>
              <a:rPr lang="en-US" sz="2800" dirty="0" smtClean="0">
                <a:latin typeface="Times New Roman" panose="02020603050405020304" pitchFamily="18" charset="0"/>
                <a:cs typeface="Times New Roman" panose="02020603050405020304" pitchFamily="18" charset="0"/>
              </a:rPr>
              <a:t>The type of accent where [r] can be pronounced just as well before a consonant or a pause as before a vowel is called </a:t>
            </a:r>
            <a:r>
              <a:rPr lang="en-US" sz="2800" b="1" dirty="0" err="1" smtClean="0">
                <a:latin typeface="Times New Roman" panose="02020603050405020304" pitchFamily="18" charset="0"/>
                <a:cs typeface="Times New Roman" panose="02020603050405020304" pitchFamily="18" charset="0"/>
              </a:rPr>
              <a:t>rhotic</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ерний</a:t>
            </a:r>
            <a:r>
              <a:rPr lang="en-US" sz="2800" dirty="0" smtClean="0">
                <a:latin typeface="Times New Roman" panose="02020603050405020304" pitchFamily="18" charset="0"/>
                <a:cs typeface="Times New Roman" panose="02020603050405020304" pitchFamily="18" charset="0"/>
              </a:rPr>
              <a:t>), this technical term was suggested by Dr. John C. Wells of University College, London, or </a:t>
            </a:r>
            <a:r>
              <a:rPr lang="en-US" sz="2800" b="1" dirty="0" smtClean="0">
                <a:latin typeface="Times New Roman" panose="02020603050405020304" pitchFamily="18" charset="0"/>
                <a:cs typeface="Times New Roman" panose="02020603050405020304" pitchFamily="18" charset="0"/>
              </a:rPr>
              <a:t>r-full</a:t>
            </a:r>
            <a:r>
              <a:rPr lang="en-US" sz="2800" dirty="0" smtClean="0">
                <a:latin typeface="Times New Roman" panose="02020603050405020304" pitchFamily="18" charset="0"/>
                <a:cs typeface="Times New Roman" panose="02020603050405020304" pitchFamily="18" charset="0"/>
              </a:rPr>
              <a:t>, the term was used by Dr. Martha Pennington.</a:t>
            </a:r>
          </a:p>
          <a:p>
            <a:pPr algn="just"/>
            <a:r>
              <a:rPr lang="en-US" sz="2800" dirty="0" smtClean="0">
                <a:latin typeface="Times New Roman" panose="02020603050405020304" pitchFamily="18" charset="0"/>
                <a:cs typeface="Times New Roman" panose="02020603050405020304" pitchFamily="18" charset="0"/>
              </a:rPr>
              <a:t>The other accents, which do not allow this, are </a:t>
            </a:r>
            <a:r>
              <a:rPr lang="en-US" sz="2800" b="1" dirty="0" smtClean="0">
                <a:latin typeface="Times New Roman" panose="02020603050405020304" pitchFamily="18" charset="0"/>
                <a:cs typeface="Times New Roman" panose="02020603050405020304" pitchFamily="18" charset="0"/>
              </a:rPr>
              <a:t>non-</a:t>
            </a:r>
            <a:r>
              <a:rPr lang="en-US" sz="2800" b="1" dirty="0" err="1" smtClean="0">
                <a:latin typeface="Times New Roman" panose="02020603050405020304" pitchFamily="18" charset="0"/>
                <a:cs typeface="Times New Roman" panose="02020603050405020304" pitchFamily="18" charset="0"/>
              </a:rPr>
              <a:t>rhotic</a:t>
            </a:r>
            <a:r>
              <a:rPr lang="en-US" sz="2800" dirty="0" smtClean="0">
                <a:latin typeface="Times New Roman" panose="02020603050405020304" pitchFamily="18" charset="0"/>
                <a:cs typeface="Times New Roman" panose="02020603050405020304" pitchFamily="18" charset="0"/>
              </a:rPr>
              <a:t> or </a:t>
            </a:r>
            <a:r>
              <a:rPr lang="en-US" sz="2800" b="1" dirty="0" smtClean="0">
                <a:latin typeface="Times New Roman" panose="02020603050405020304" pitchFamily="18" charset="0"/>
                <a:cs typeface="Times New Roman" panose="02020603050405020304" pitchFamily="18" charset="0"/>
              </a:rPr>
              <a:t>r-less</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безерний</a:t>
            </a:r>
            <a:r>
              <a:rPr lang="en-US" sz="2800" dirty="0" smtClean="0">
                <a:latin typeface="Times New Roman" panose="02020603050405020304" pitchFamily="18" charset="0"/>
                <a:cs typeface="Times New Roman" panose="02020603050405020304" pitchFamily="18" charset="0"/>
              </a:rPr>
              <a:t>). It is probably true to say that the majority of Standard English speakers in the English-speaking world are </a:t>
            </a:r>
            <a:r>
              <a:rPr lang="en-US" sz="2800" dirty="0" err="1" smtClean="0">
                <a:latin typeface="Times New Roman" panose="02020603050405020304" pitchFamily="18" charset="0"/>
                <a:cs typeface="Times New Roman" panose="02020603050405020304" pitchFamily="18" charset="0"/>
              </a:rPr>
              <a:t>rhotic</a:t>
            </a:r>
            <a:r>
              <a:rPr lang="en-US" sz="2800" dirty="0" smtClean="0">
                <a:latin typeface="Times New Roman" panose="02020603050405020304" pitchFamily="18" charset="0"/>
                <a:cs typeface="Times New Roman" panose="02020603050405020304" pitchFamily="18" charset="0"/>
              </a:rPr>
              <a:t> [Abercrombie].</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7135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7992888" cy="6124754"/>
          </a:xfrm>
          <a:prstGeom prst="rect">
            <a:avLst/>
          </a:prstGeom>
        </p:spPr>
        <p:txBody>
          <a:bodyPr wrap="square">
            <a:spAutoFit/>
          </a:bodyPr>
          <a:lstStyle/>
          <a:p>
            <a:pPr algn="just"/>
            <a:r>
              <a:rPr lang="en-US" sz="2800" b="1" dirty="0" smtClean="0">
                <a:latin typeface="Times New Roman" panose="02020603050405020304" pitchFamily="18" charset="0"/>
                <a:cs typeface="Times New Roman" panose="02020603050405020304" pitchFamily="18" charset="0"/>
              </a:rPr>
              <a:t>Phoneme lexical distribution / incidence / selection </a:t>
            </a:r>
            <a:r>
              <a:rPr lang="en-US" sz="2800" dirty="0" smtClean="0">
                <a:latin typeface="Times New Roman" panose="02020603050405020304" pitchFamily="18" charset="0"/>
                <a:cs typeface="Times New Roman" panose="02020603050405020304" pitchFamily="18" charset="0"/>
              </a:rPr>
              <a:t>concern the way phonemes are distributed in words [Abercrombie]. </a:t>
            </a:r>
          </a:p>
          <a:p>
            <a:pPr algn="just"/>
            <a:r>
              <a:rPr lang="en-US" sz="2800" dirty="0" smtClean="0">
                <a:latin typeface="Times New Roman" panose="02020603050405020304" pitchFamily="18" charset="0"/>
                <a:cs typeface="Times New Roman" panose="02020603050405020304" pitchFamily="18" charset="0"/>
              </a:rPr>
              <a:t>It is possible for there to be two accents which have the same consonant and vowel systems, and which have no structural differences, but which nevertheless have different phonemes in the same words, for ex. in Northern English accents [ɔ] is used instead of RP [</a:t>
            </a:r>
            <a:r>
              <a:rPr lang="en-US" sz="2000" dirty="0" smtClean="0">
                <a:latin typeface="Times New Roman" panose="02020603050405020304" pitchFamily="18" charset="0"/>
                <a:cs typeface="Times New Roman" panose="02020603050405020304" pitchFamily="18" charset="0"/>
              </a:rPr>
              <a:t>Λ</a:t>
            </a:r>
            <a:r>
              <a:rPr lang="en-US" sz="2800" dirty="0" smtClean="0">
                <a:latin typeface="Times New Roman" panose="02020603050405020304" pitchFamily="18" charset="0"/>
                <a:cs typeface="Times New Roman" panose="02020603050405020304" pitchFamily="18" charset="0"/>
              </a:rPr>
              <a:t>] in one, among though the opposition [</a:t>
            </a:r>
            <a:r>
              <a:rPr lang="en-US" sz="2000" dirty="0" smtClean="0">
                <a:latin typeface="Times New Roman" panose="02020603050405020304" pitchFamily="18" charset="0"/>
                <a:cs typeface="Times New Roman" panose="02020603050405020304" pitchFamily="18" charset="0"/>
              </a:rPr>
              <a:t>Λ</a:t>
            </a:r>
            <a:r>
              <a:rPr lang="en-US" sz="2800" dirty="0" smtClean="0">
                <a:latin typeface="Times New Roman" panose="02020603050405020304" pitchFamily="18" charset="0"/>
                <a:cs typeface="Times New Roman" panose="02020603050405020304" pitchFamily="18" charset="0"/>
              </a:rPr>
              <a:t> - ɔ] exists [</a:t>
            </a:r>
            <a:r>
              <a:rPr lang="en-US" sz="2800" dirty="0" err="1" smtClean="0">
                <a:latin typeface="Times New Roman" panose="02020603050405020304" pitchFamily="18" charset="0"/>
                <a:cs typeface="Times New Roman" panose="02020603050405020304" pitchFamily="18" charset="0"/>
              </a:rPr>
              <a:t>Gimson</a:t>
            </a:r>
            <a:r>
              <a:rPr lang="en-US" sz="2800" dirty="0" smtClean="0">
                <a:latin typeface="Times New Roman" panose="02020603050405020304" pitchFamily="18" charset="0"/>
                <a:cs typeface="Times New Roman" panose="02020603050405020304" pitchFamily="18" charset="0"/>
              </a:rPr>
              <a:t>].</a:t>
            </a:r>
          </a:p>
          <a:p>
            <a:pPr algn="just"/>
            <a:r>
              <a:rPr lang="en-US" sz="2800" dirty="0" smtClean="0">
                <a:latin typeface="Times New Roman" panose="02020603050405020304" pitchFamily="18" charset="0"/>
                <a:cs typeface="Times New Roman" panose="02020603050405020304" pitchFamily="18" charset="0"/>
              </a:rPr>
              <a:t>The difference between accents concerning 1) the number, 2) sequence and 3) lexical distribution of phonemes are differences at the phonological level characterizing a given accent.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6898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9144000" cy="6001643"/>
          </a:xfrm>
          <a:prstGeom prst="rect">
            <a:avLst/>
          </a:prstGeom>
        </p:spPr>
        <p:txBody>
          <a:bodyPr wrap="square">
            <a:spAutoFit/>
          </a:bodyPr>
          <a:lstStyle/>
          <a:p>
            <a:pPr algn="just"/>
            <a:r>
              <a:rPr lang="en-US" sz="2400" b="1" dirty="0" smtClean="0">
                <a:latin typeface="Times New Roman" panose="02020603050405020304" pitchFamily="18" charset="0"/>
                <a:cs typeface="Times New Roman" panose="02020603050405020304" pitchFamily="18" charset="0"/>
              </a:rPr>
              <a:t>Phoneme realization / production</a:t>
            </a:r>
            <a:r>
              <a:rPr lang="en-US" sz="2400" dirty="0" smtClean="0">
                <a:latin typeface="Times New Roman" panose="02020603050405020304" pitchFamily="18" charset="0"/>
                <a:cs typeface="Times New Roman" panose="02020603050405020304" pitchFamily="18" charset="0"/>
              </a:rPr>
              <a:t>. It means differences in allophonic variation or differences in consonant/vowel production between the accents. They are much more extensive than the differences in their phonemic inventories. Such differences between accents are at the phonetic level.</a:t>
            </a:r>
          </a:p>
          <a:p>
            <a:pPr algn="just"/>
            <a:r>
              <a:rPr lang="en-US" sz="2400" dirty="0" smtClean="0">
                <a:latin typeface="Times New Roman" panose="02020603050405020304" pitchFamily="18" charset="0"/>
                <a:cs typeface="Times New Roman" panose="02020603050405020304" pitchFamily="18" charset="0"/>
              </a:rPr>
              <a:t>The most salient differences of realization among the vowels include the realization of the RP diphthongs [</a:t>
            </a:r>
            <a:r>
              <a:rPr lang="en-US" sz="2400" dirty="0" err="1" smtClean="0">
                <a:latin typeface="Times New Roman" panose="02020603050405020304" pitchFamily="18" charset="0"/>
                <a:cs typeface="Times New Roman" panose="02020603050405020304" pitchFamily="18" charset="0"/>
              </a:rPr>
              <a:t>ei</a:t>
            </a:r>
            <a:r>
              <a:rPr lang="en-US" sz="2400" dirty="0" smtClean="0">
                <a:latin typeface="Times New Roman" panose="02020603050405020304" pitchFamily="18" charset="0"/>
                <a:cs typeface="Times New Roman" panose="02020603050405020304" pitchFamily="18" charset="0"/>
              </a:rPr>
              <a:t>] and [</a:t>
            </a:r>
            <a:r>
              <a:rPr lang="en-US" sz="2400" dirty="0" err="1" smtClean="0">
                <a:latin typeface="Times New Roman" panose="02020603050405020304" pitchFamily="18" charset="0"/>
                <a:cs typeface="Times New Roman" panose="02020603050405020304" pitchFamily="18" charset="0"/>
              </a:rPr>
              <a:t>əu</a:t>
            </a:r>
            <a:r>
              <a:rPr lang="en-US" sz="2400" dirty="0" smtClean="0">
                <a:latin typeface="Times New Roman" panose="02020603050405020304" pitchFamily="18" charset="0"/>
                <a:cs typeface="Times New Roman" panose="02020603050405020304" pitchFamily="18" charset="0"/>
              </a:rPr>
              <a:t>] as monophthongs [e:] and [o:] in </a:t>
            </a:r>
            <a:r>
              <a:rPr lang="en-US" sz="2400" dirty="0" err="1" smtClean="0">
                <a:latin typeface="Times New Roman" panose="02020603050405020304" pitchFamily="18" charset="0"/>
                <a:cs typeface="Times New Roman" panose="02020603050405020304" pitchFamily="18" charset="0"/>
              </a:rPr>
              <a:t>GenAm</a:t>
            </a:r>
            <a:r>
              <a:rPr lang="en-US" sz="2400" dirty="0" smtClean="0">
                <a:latin typeface="Times New Roman" panose="02020603050405020304" pitchFamily="18" charset="0"/>
                <a:cs typeface="Times New Roman" panose="02020603050405020304" pitchFamily="18" charset="0"/>
              </a:rPr>
              <a:t>, Scottish English and Northern English [</a:t>
            </a:r>
            <a:r>
              <a:rPr lang="en-US" sz="2400" dirty="0" err="1" smtClean="0">
                <a:latin typeface="Times New Roman" panose="02020603050405020304" pitchFamily="18" charset="0"/>
                <a:cs typeface="Times New Roman" panose="02020603050405020304" pitchFamily="18" charset="0"/>
              </a:rPr>
              <a:t>Gimson</a:t>
            </a:r>
            <a:r>
              <a:rPr lang="en-US" sz="2400" dirty="0" smtClean="0">
                <a:latin typeface="Times New Roman" panose="02020603050405020304" pitchFamily="18" charset="0"/>
                <a:cs typeface="Times New Roman" panose="02020603050405020304" pitchFamily="18" charset="0"/>
              </a:rPr>
              <a:t>]. Australian English differs considerably from RP and other accents in realization of many of its diphthongs, for ex. In having [</a:t>
            </a:r>
            <a:r>
              <a:rPr lang="en-US" sz="2400" dirty="0" err="1" smtClean="0">
                <a:latin typeface="Times New Roman" panose="02020603050405020304" pitchFamily="18" charset="0"/>
                <a:cs typeface="Times New Roman" panose="02020603050405020304" pitchFamily="18" charset="0"/>
              </a:rPr>
              <a:t>ei</a:t>
            </a:r>
            <a:r>
              <a:rPr lang="en-US" sz="2400" dirty="0" smtClean="0">
                <a:latin typeface="Times New Roman" panose="02020603050405020304" pitchFamily="18" charset="0"/>
                <a:cs typeface="Times New Roman" panose="02020603050405020304" pitchFamily="18" charset="0"/>
              </a:rPr>
              <a:t>] = [</a:t>
            </a:r>
            <a:r>
              <a:rPr lang="en-US" sz="2400" dirty="0" err="1" smtClean="0">
                <a:latin typeface="Times New Roman" panose="02020603050405020304" pitchFamily="18" charset="0"/>
                <a:cs typeface="Times New Roman" panose="02020603050405020304" pitchFamily="18" charset="0"/>
              </a:rPr>
              <a:t>ai</a:t>
            </a:r>
            <a:r>
              <a:rPr lang="en-US" sz="2400" dirty="0" smtClean="0">
                <a:latin typeface="Times New Roman" panose="02020603050405020304" pitchFamily="18" charset="0"/>
                <a:cs typeface="Times New Roman" panose="02020603050405020304" pitchFamily="18" charset="0"/>
              </a:rPr>
              <a:t>] and [</a:t>
            </a:r>
            <a:r>
              <a:rPr lang="en-US" sz="2400" dirty="0" err="1" smtClean="0">
                <a:latin typeface="Times New Roman" panose="02020603050405020304" pitchFamily="18" charset="0"/>
                <a:cs typeface="Times New Roman" panose="02020603050405020304" pitchFamily="18" charset="0"/>
              </a:rPr>
              <a:t>ai</a:t>
            </a:r>
            <a:r>
              <a:rPr lang="en-US" sz="2400" dirty="0" smtClean="0">
                <a:latin typeface="Times New Roman" panose="02020603050405020304" pitchFamily="18" charset="0"/>
                <a:cs typeface="Times New Roman" panose="02020603050405020304" pitchFamily="18" charset="0"/>
              </a:rPr>
              <a:t>] = [</a:t>
            </a:r>
            <a:r>
              <a:rPr lang="en-US" sz="2400" dirty="0" err="1" smtClean="0">
                <a:latin typeface="Times New Roman" panose="02020603050405020304" pitchFamily="18" charset="0"/>
                <a:cs typeface="Times New Roman" panose="02020603050405020304" pitchFamily="18" charset="0"/>
              </a:rPr>
              <a:t>ɔi</a:t>
            </a:r>
            <a:r>
              <a:rPr lang="en-US" sz="2400" dirty="0" smtClean="0">
                <a:latin typeface="Times New Roman" panose="02020603050405020304" pitchFamily="18" charset="0"/>
                <a:cs typeface="Times New Roman" panose="02020603050405020304" pitchFamily="18" charset="0"/>
              </a:rPr>
              <a:t>], and in having the convergence of quality of [</a:t>
            </a:r>
            <a:r>
              <a:rPr lang="en-US" sz="2400" dirty="0" err="1" smtClean="0">
                <a:latin typeface="Times New Roman" panose="02020603050405020304" pitchFamily="18" charset="0"/>
                <a:cs typeface="Times New Roman" panose="02020603050405020304" pitchFamily="18" charset="0"/>
              </a:rPr>
              <a:t>əu</a:t>
            </a:r>
            <a:r>
              <a:rPr lang="en-US" sz="2400" dirty="0" smtClean="0">
                <a:latin typeface="Times New Roman" panose="02020603050405020304" pitchFamily="18" charset="0"/>
                <a:cs typeface="Times New Roman" panose="02020603050405020304" pitchFamily="18" charset="0"/>
              </a:rPr>
              <a:t>] and [</a:t>
            </a:r>
            <a:r>
              <a:rPr lang="en-US" sz="2400" dirty="0" err="1" smtClean="0">
                <a:latin typeface="Times New Roman" panose="02020603050405020304" pitchFamily="18" charset="0"/>
                <a:cs typeface="Times New Roman" panose="02020603050405020304" pitchFamily="18" charset="0"/>
              </a:rPr>
              <a:t>ɔu</a:t>
            </a:r>
            <a:r>
              <a:rPr lang="en-US" sz="2400" dirty="0" smtClean="0">
                <a:latin typeface="Times New Roman" panose="02020603050405020304" pitchFamily="18" charset="0"/>
                <a:cs typeface="Times New Roman" panose="02020603050405020304" pitchFamily="18" charset="0"/>
              </a:rPr>
              <a:t>]; however diphthongs in [ə] are </a:t>
            </a:r>
            <a:r>
              <a:rPr lang="en-US" sz="2400" dirty="0" err="1" smtClean="0">
                <a:latin typeface="Times New Roman" panose="02020603050405020304" pitchFamily="18" charset="0"/>
                <a:cs typeface="Times New Roman" panose="02020603050405020304" pitchFamily="18" charset="0"/>
              </a:rPr>
              <a:t>monophthongized</a:t>
            </a:r>
            <a:r>
              <a:rPr lang="en-US" sz="2400" dirty="0" smtClean="0">
                <a:latin typeface="Times New Roman" panose="02020603050405020304" pitchFamily="18" charset="0"/>
                <a:cs typeface="Times New Roman" panose="02020603050405020304" pitchFamily="18" charset="0"/>
              </a:rPr>
              <a:t>, so [</a:t>
            </a:r>
            <a:r>
              <a:rPr lang="en-US" sz="2400" dirty="0" err="1" smtClean="0">
                <a:latin typeface="Times New Roman" panose="02020603050405020304" pitchFamily="18" charset="0"/>
                <a:cs typeface="Times New Roman" panose="02020603050405020304" pitchFamily="18" charset="0"/>
              </a:rPr>
              <a:t>iə</a:t>
            </a:r>
            <a:r>
              <a:rPr lang="en-US" sz="2400" dirty="0" smtClean="0">
                <a:latin typeface="Times New Roman" panose="02020603050405020304" pitchFamily="18" charset="0"/>
                <a:cs typeface="Times New Roman" panose="02020603050405020304" pitchFamily="18" charset="0"/>
              </a:rPr>
              <a:t>] = [</a:t>
            </a:r>
            <a:r>
              <a:rPr lang="en-US" sz="2400" dirty="0" err="1" smtClean="0">
                <a:latin typeface="Times New Roman" panose="02020603050405020304" pitchFamily="18" charset="0"/>
                <a:cs typeface="Times New Roman" panose="02020603050405020304" pitchFamily="18" charset="0"/>
              </a:rPr>
              <a:t>i</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eə</a:t>
            </a:r>
            <a:r>
              <a:rPr lang="en-US" sz="2400" dirty="0" smtClean="0">
                <a:latin typeface="Times New Roman" panose="02020603050405020304" pitchFamily="18" charset="0"/>
                <a:cs typeface="Times New Roman" panose="02020603050405020304" pitchFamily="18" charset="0"/>
              </a:rPr>
              <a:t>]= [ə:], [</a:t>
            </a:r>
            <a:r>
              <a:rPr lang="en-US" sz="2400" dirty="0" err="1" smtClean="0">
                <a:latin typeface="Times New Roman" panose="02020603050405020304" pitchFamily="18" charset="0"/>
                <a:cs typeface="Times New Roman" panose="02020603050405020304" pitchFamily="18" charset="0"/>
              </a:rPr>
              <a:t>uə</a:t>
            </a:r>
            <a:r>
              <a:rPr lang="en-US" sz="2400" dirty="0" smtClean="0">
                <a:latin typeface="Times New Roman" panose="02020603050405020304" pitchFamily="18" charset="0"/>
                <a:cs typeface="Times New Roman" panose="02020603050405020304" pitchFamily="18" charset="0"/>
              </a:rPr>
              <a:t>] is either replaced by [ɔ:] or becomes disyllabic [</a:t>
            </a:r>
            <a:r>
              <a:rPr lang="en-US" sz="2400" dirty="0" err="1" smtClean="0">
                <a:latin typeface="Times New Roman" panose="02020603050405020304" pitchFamily="18" charset="0"/>
                <a:cs typeface="Times New Roman" panose="02020603050405020304" pitchFamily="18" charset="0"/>
              </a:rPr>
              <a:t>u:ə</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Gimson</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Major inter-accent allophonic differences concern certain segments – among consonants; [r, l, t], among vowels: the subsystem of diphthongs with [</a:t>
            </a:r>
            <a:r>
              <a:rPr lang="en-US" sz="2400" dirty="0" err="1" smtClean="0">
                <a:latin typeface="Times New Roman" panose="02020603050405020304" pitchFamily="18" charset="0"/>
                <a:cs typeface="Times New Roman" panose="02020603050405020304" pitchFamily="18" charset="0"/>
              </a:rPr>
              <a:t>ei</a:t>
            </a:r>
            <a:r>
              <a:rPr lang="en-US" sz="2400" dirty="0" smtClean="0">
                <a:latin typeface="Times New Roman" panose="02020603050405020304" pitchFamily="18" charset="0"/>
                <a:cs typeface="Times New Roman" panose="02020603050405020304" pitchFamily="18" charset="0"/>
              </a:rPr>
              <a:t>] and [</a:t>
            </a:r>
            <a:r>
              <a:rPr lang="en-US" sz="2400" dirty="0" err="1" smtClean="0">
                <a:latin typeface="Times New Roman" panose="02020603050405020304" pitchFamily="18" charset="0"/>
                <a:cs typeface="Times New Roman" panose="02020603050405020304" pitchFamily="18" charset="0"/>
              </a:rPr>
              <a:t>əu</a:t>
            </a:r>
            <a:r>
              <a:rPr lang="en-US" sz="2400" dirty="0" smtClean="0">
                <a:latin typeface="Times New Roman" panose="02020603050405020304" pitchFamily="18" charset="0"/>
                <a:cs typeface="Times New Roman" panose="02020603050405020304" pitchFamily="18" charset="0"/>
              </a:rPr>
              <a:t>] having variant realization in most of the accents.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2311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24936" cy="6001643"/>
          </a:xfrm>
          <a:prstGeom prst="rect">
            <a:avLst/>
          </a:prstGeom>
        </p:spPr>
        <p:txBody>
          <a:bodyPr wrap="square">
            <a:spAutoFit/>
          </a:bodyPr>
          <a:lstStyle/>
          <a:p>
            <a:r>
              <a:rPr lang="en-US" sz="3200" b="1" dirty="0" smtClean="0">
                <a:latin typeface="Times New Roman" panose="02020603050405020304" pitchFamily="18" charset="0"/>
                <a:cs typeface="Times New Roman" panose="02020603050405020304" pitchFamily="18" charset="0"/>
              </a:rPr>
              <a:t>Prosodic differences between accents </a:t>
            </a:r>
            <a:r>
              <a:rPr lang="en-US" sz="3200" dirty="0" smtClean="0">
                <a:latin typeface="Times New Roman" panose="02020603050405020304" pitchFamily="18" charset="0"/>
                <a:cs typeface="Times New Roman" panose="02020603050405020304" pitchFamily="18" charset="0"/>
              </a:rPr>
              <a:t>include:</a:t>
            </a:r>
          </a:p>
          <a:p>
            <a:pPr algn="just"/>
            <a:r>
              <a:rPr lang="en-US" sz="3200" dirty="0" smtClean="0">
                <a:latin typeface="Times New Roman" panose="02020603050405020304" pitchFamily="18" charset="0"/>
                <a:cs typeface="Times New Roman" panose="02020603050405020304" pitchFamily="18" charset="0"/>
              </a:rPr>
              <a:t>1)Word-level stress patterns inventory and their distribution regularities;</a:t>
            </a:r>
          </a:p>
          <a:p>
            <a:pPr algn="just"/>
            <a:r>
              <a:rPr lang="en-US" sz="3200" dirty="0" smtClean="0">
                <a:latin typeface="Times New Roman" panose="02020603050405020304" pitchFamily="18" charset="0"/>
                <a:cs typeface="Times New Roman" panose="02020603050405020304" pitchFamily="18" charset="0"/>
              </a:rPr>
              <a:t>2)Utterance-level stress and placement of prominence regularities;</a:t>
            </a:r>
          </a:p>
          <a:p>
            <a:pPr algn="just"/>
            <a:r>
              <a:rPr lang="en-US" sz="3200" dirty="0" smtClean="0">
                <a:latin typeface="Times New Roman" panose="02020603050405020304" pitchFamily="18" charset="0"/>
                <a:cs typeface="Times New Roman" panose="02020603050405020304" pitchFamily="18" charset="0"/>
              </a:rPr>
              <a:t>3)</a:t>
            </a:r>
            <a:r>
              <a:rPr lang="en-US" sz="3200" dirty="0" err="1" smtClean="0">
                <a:latin typeface="Times New Roman" panose="02020603050405020304" pitchFamily="18" charset="0"/>
                <a:cs typeface="Times New Roman" panose="02020603050405020304" pitchFamily="18" charset="0"/>
              </a:rPr>
              <a:t>Intonational</a:t>
            </a:r>
            <a:r>
              <a:rPr lang="en-US" sz="3200" dirty="0" smtClean="0">
                <a:latin typeface="Times New Roman" panose="02020603050405020304" pitchFamily="18" charset="0"/>
                <a:cs typeface="Times New Roman" panose="02020603050405020304" pitchFamily="18" charset="0"/>
              </a:rPr>
              <a:t> specifications.</a:t>
            </a:r>
          </a:p>
          <a:p>
            <a:pPr algn="just"/>
            <a:r>
              <a:rPr lang="en-US" sz="3200" dirty="0" smtClean="0">
                <a:latin typeface="Times New Roman" panose="02020603050405020304" pitchFamily="18" charset="0"/>
                <a:cs typeface="Times New Roman" panose="02020603050405020304" pitchFamily="18" charset="0"/>
              </a:rPr>
              <a:t>Word-level stress belongs to the prosodic domain. It is common knowledge that placement of stress within a word in English is dictated by the word’s etymology and other factors such as affixation, the word’s syllabic structure and its grammatical category.</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71382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TotalTime>
  <Words>3322</Words>
  <Application>Microsoft Office PowerPoint</Application>
  <PresentationFormat>Экран (4:3)</PresentationFormat>
  <Paragraphs>116</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Phonological and phonetic dimensions  for accent description / comparison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Phonological and phonetic dimensions  for accent description / comparison </dc:title>
  <dc:creator>HP</dc:creator>
  <cp:lastModifiedBy>HP</cp:lastModifiedBy>
  <cp:revision>38</cp:revision>
  <dcterms:created xsi:type="dcterms:W3CDTF">2019-05-23T18:18:05Z</dcterms:created>
  <dcterms:modified xsi:type="dcterms:W3CDTF">2019-05-24T06:11:06Z</dcterms:modified>
</cp:coreProperties>
</file>