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3989212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48288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427172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139468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1187616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90A6DAF-613D-42F0-A810-EB0C07DAB50A}" type="datetimeFigureOut">
              <a:rPr lang="ru-RU" smtClean="0"/>
              <a:t>04.02.2019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1924464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90A6DAF-613D-42F0-A810-EB0C07DAB50A}" type="datetimeFigureOut">
              <a:rPr lang="ru-RU" smtClean="0"/>
              <a:t>04.02.2019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1576491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90A6DAF-613D-42F0-A810-EB0C07DAB50A}" type="datetimeFigureOut">
              <a:rPr lang="ru-RU" smtClean="0"/>
              <a:t>04.02.2019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975264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0A6DAF-613D-42F0-A810-EB0C07DAB50A}" type="datetimeFigureOut">
              <a:rPr lang="ru-RU" smtClean="0"/>
              <a:t>04.02.2019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4162719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0A6DAF-613D-42F0-A810-EB0C07DAB50A}" type="datetimeFigureOut">
              <a:rPr lang="ru-RU" smtClean="0"/>
              <a:t>04.02.2019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757417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0A6DAF-613D-42F0-A810-EB0C07DAB50A}" type="datetimeFigureOut">
              <a:rPr lang="ru-RU" smtClean="0"/>
              <a:t>04.02.2019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241B31-E56D-4123-8AF0-3E8F3723BE02}" type="slidenum">
              <a:rPr lang="ru-RU" smtClean="0"/>
              <a:t>‹#›</a:t>
            </a:fld>
            <a:endParaRPr lang="ru-RU"/>
          </a:p>
        </p:txBody>
      </p:sp>
    </p:spTree>
    <p:extLst>
      <p:ext uri="{BB962C8B-B14F-4D97-AF65-F5344CB8AC3E}">
        <p14:creationId xmlns:p14="http://schemas.microsoft.com/office/powerpoint/2010/main" val="3374762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0A6DAF-613D-42F0-A810-EB0C07DAB50A}" type="datetimeFigureOut">
              <a:rPr lang="ru-RU" smtClean="0"/>
              <a:t>04.02.2019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241B31-E56D-4123-8AF0-3E8F3723BE02}" type="slidenum">
              <a:rPr lang="ru-RU" smtClean="0"/>
              <a:t>‹#›</a:t>
            </a:fld>
            <a:endParaRPr lang="ru-RU"/>
          </a:p>
        </p:txBody>
      </p:sp>
    </p:spTree>
    <p:extLst>
      <p:ext uri="{BB962C8B-B14F-4D97-AF65-F5344CB8AC3E}">
        <p14:creationId xmlns:p14="http://schemas.microsoft.com/office/powerpoint/2010/main" val="174729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548680"/>
            <a:ext cx="7772400" cy="1470025"/>
          </a:xfrm>
        </p:spPr>
        <p:txBody>
          <a:bodyPr>
            <a:normAutofit/>
          </a:bodyPr>
          <a:lstStyle/>
          <a:p>
            <a:r>
              <a:rPr lang="en-US" sz="3600" b="1" dirty="0" smtClean="0">
                <a:latin typeface="Times New Roman" panose="02020603050405020304" pitchFamily="18" charset="0"/>
                <a:cs typeface="Times New Roman" panose="02020603050405020304" pitchFamily="18" charset="0"/>
              </a:rPr>
              <a:t>The System of English Phonemes</a:t>
            </a:r>
            <a:endParaRPr lang="ru-RU" sz="36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87624" y="2420888"/>
            <a:ext cx="6976864" cy="1752600"/>
          </a:xfrm>
        </p:spPr>
        <p:txBody>
          <a:bodyPr>
            <a:normAutofit fontScale="92500" lnSpcReduction="20000"/>
          </a:bodyPr>
          <a:lstStyle/>
          <a:p>
            <a:pPr algn="just"/>
            <a:r>
              <a:rPr lang="en-US" dirty="0" smtClean="0">
                <a:solidFill>
                  <a:schemeClr val="tx1"/>
                </a:solidFill>
                <a:latin typeface="Times New Roman" panose="02020603050405020304" pitchFamily="18" charset="0"/>
                <a:cs typeface="Times New Roman" panose="02020603050405020304" pitchFamily="18" charset="0"/>
              </a:rPr>
              <a:t>1. The system of consonants. </a:t>
            </a:r>
          </a:p>
          <a:p>
            <a:pPr algn="just"/>
            <a:r>
              <a:rPr lang="en-US" dirty="0" smtClean="0">
                <a:solidFill>
                  <a:schemeClr val="tx1"/>
                </a:solidFill>
                <a:latin typeface="Times New Roman" panose="02020603050405020304" pitchFamily="18" charset="0"/>
                <a:cs typeface="Times New Roman" panose="02020603050405020304" pitchFamily="18" charset="0"/>
              </a:rPr>
              <a:t>2. The system of vowels. </a:t>
            </a:r>
          </a:p>
          <a:p>
            <a:pPr algn="just"/>
            <a:r>
              <a:rPr lang="en-US" dirty="0" smtClean="0">
                <a:solidFill>
                  <a:schemeClr val="tx1"/>
                </a:solidFill>
                <a:latin typeface="Times New Roman" panose="02020603050405020304" pitchFamily="18" charset="0"/>
                <a:cs typeface="Times New Roman" panose="02020603050405020304" pitchFamily="18" charset="0"/>
              </a:rPr>
              <a:t>3. Modifications of sounds in connected speech.</a:t>
            </a:r>
          </a:p>
          <a:p>
            <a:endParaRPr lang="ru-RU" dirty="0"/>
          </a:p>
        </p:txBody>
      </p:sp>
    </p:spTree>
    <p:extLst>
      <p:ext uri="{BB962C8B-B14F-4D97-AF65-F5344CB8AC3E}">
        <p14:creationId xmlns:p14="http://schemas.microsoft.com/office/powerpoint/2010/main" val="1900700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spcAft>
                <a:spcPts val="0"/>
              </a:spcAft>
            </a:pPr>
            <a:r>
              <a:rPr lang="en-US" sz="3200" b="1" u="sng" dirty="0" smtClean="0">
                <a:effectLst/>
                <a:latin typeface="Times New Roman" panose="02020603050405020304" pitchFamily="18" charset="0"/>
                <a:ea typeface="Calibri"/>
                <a:cs typeface="Times New Roman" panose="02020603050405020304" pitchFamily="18" charset="0"/>
              </a:rPr>
              <a:t/>
            </a:r>
            <a:br>
              <a:rPr lang="en-US" sz="3200" b="1" u="sng" dirty="0" smtClean="0">
                <a:effectLst/>
                <a:latin typeface="Times New Roman" panose="02020603050405020304" pitchFamily="18" charset="0"/>
                <a:ea typeface="Calibri"/>
                <a:cs typeface="Times New Roman" panose="02020603050405020304" pitchFamily="18" charset="0"/>
              </a:rPr>
            </a:br>
            <a:r>
              <a:rPr lang="en-US" sz="3200" b="1" u="sng" dirty="0" smtClean="0">
                <a:effectLst/>
                <a:latin typeface="Times New Roman" panose="02020603050405020304" pitchFamily="18" charset="0"/>
                <a:ea typeface="Calibri"/>
                <a:cs typeface="Times New Roman" panose="02020603050405020304" pitchFamily="18" charset="0"/>
              </a:rPr>
              <a:t>3. Modifications of sounds </a:t>
            </a:r>
            <a:br>
              <a:rPr lang="en-US" sz="3200" b="1" u="sng" dirty="0" smtClean="0">
                <a:effectLst/>
                <a:latin typeface="Times New Roman" panose="02020603050405020304" pitchFamily="18" charset="0"/>
                <a:ea typeface="Calibri"/>
                <a:cs typeface="Times New Roman" panose="02020603050405020304" pitchFamily="18" charset="0"/>
              </a:rPr>
            </a:br>
            <a:r>
              <a:rPr lang="en-US" sz="3200" b="1" u="sng" dirty="0" smtClean="0">
                <a:effectLst/>
                <a:latin typeface="Times New Roman" panose="02020603050405020304" pitchFamily="18" charset="0"/>
                <a:ea typeface="Calibri"/>
                <a:cs typeface="Times New Roman" panose="02020603050405020304" pitchFamily="18" charset="0"/>
              </a:rPr>
              <a:t>in connected speech.</a:t>
            </a:r>
            <a:r>
              <a:rPr lang="ru-RU" sz="3200" dirty="0">
                <a:latin typeface="Times New Roman" panose="02020603050405020304" pitchFamily="18" charset="0"/>
                <a:ea typeface="Calibri"/>
                <a:cs typeface="Times New Roman" panose="02020603050405020304" pitchFamily="18" charset="0"/>
              </a:rPr>
              <a:t/>
            </a:r>
            <a:br>
              <a:rPr lang="ru-RU" sz="3200" dirty="0">
                <a:latin typeface="Times New Roman" panose="02020603050405020304" pitchFamily="18" charset="0"/>
                <a:ea typeface="Calibri"/>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algn="just">
              <a:lnSpc>
                <a:spcPct val="115000"/>
              </a:lnSpc>
              <a:spcAft>
                <a:spcPts val="0"/>
              </a:spcAft>
            </a:pPr>
            <a:endParaRPr lang="en-US" dirty="0" smtClean="0">
              <a:effectLst/>
              <a:latin typeface="Times New Roman"/>
              <a:ea typeface="Calibri"/>
              <a:cs typeface="Times New Roman"/>
            </a:endParaRPr>
          </a:p>
          <a:p>
            <a:pPr algn="just">
              <a:lnSpc>
                <a:spcPct val="115000"/>
              </a:lnSpc>
              <a:spcAft>
                <a:spcPts val="0"/>
              </a:spcAft>
            </a:pPr>
            <a:r>
              <a:rPr lang="en-US" dirty="0" smtClean="0">
                <a:effectLst/>
                <a:latin typeface="Times New Roman"/>
                <a:ea typeface="Calibri"/>
                <a:cs typeface="Times New Roman"/>
              </a:rPr>
              <a:t>Phonemic variations are generally termed ‘</a:t>
            </a:r>
            <a:r>
              <a:rPr lang="en-US" b="1" dirty="0" smtClean="0">
                <a:effectLst/>
                <a:latin typeface="Times New Roman"/>
                <a:ea typeface="Calibri"/>
                <a:cs typeface="Times New Roman"/>
              </a:rPr>
              <a:t>sound alternations</a:t>
            </a:r>
            <a:r>
              <a:rPr lang="en-US" dirty="0" smtClean="0">
                <a:effectLst/>
                <a:latin typeface="Times New Roman"/>
                <a:ea typeface="Calibri"/>
                <a:cs typeface="Times New Roman"/>
              </a:rPr>
              <a:t>’.</a:t>
            </a:r>
          </a:p>
          <a:p>
            <a:pPr algn="just">
              <a:lnSpc>
                <a:spcPct val="115000"/>
              </a:lnSpc>
              <a:spcAft>
                <a:spcPts val="0"/>
              </a:spcAft>
            </a:pPr>
            <a:endParaRPr lang="en-US" sz="2400" dirty="0">
              <a:latin typeface="Times New Roman"/>
              <a:ea typeface="Calibri"/>
              <a:cs typeface="Times New Roman"/>
            </a:endParaRPr>
          </a:p>
          <a:p>
            <a:pPr marL="0" indent="0" algn="just">
              <a:lnSpc>
                <a:spcPct val="115000"/>
              </a:lnSpc>
              <a:spcAft>
                <a:spcPts val="0"/>
              </a:spcAft>
              <a:buNone/>
            </a:pPr>
            <a:endParaRPr lang="ru-RU" sz="2400" dirty="0">
              <a:ea typeface="Calibri"/>
              <a:cs typeface="Times New Roman"/>
            </a:endParaRPr>
          </a:p>
          <a:p>
            <a:r>
              <a:rPr lang="en-US" dirty="0" smtClean="0">
                <a:effectLst/>
                <a:latin typeface="Times New Roman"/>
                <a:ea typeface="Calibri"/>
              </a:rPr>
              <a:t>Allophonic variations in the phonetic sequence are called ‘</a:t>
            </a:r>
            <a:r>
              <a:rPr lang="en-US" b="1" dirty="0" smtClean="0">
                <a:effectLst/>
                <a:latin typeface="Times New Roman"/>
                <a:ea typeface="Calibri"/>
              </a:rPr>
              <a:t>sound modifications</a:t>
            </a:r>
            <a:r>
              <a:rPr lang="en-US" dirty="0" smtClean="0">
                <a:effectLst/>
                <a:latin typeface="Times New Roman"/>
                <a:ea typeface="Calibri"/>
              </a:rPr>
              <a:t>’. </a:t>
            </a:r>
            <a:endParaRPr lang="ru-RU" dirty="0"/>
          </a:p>
        </p:txBody>
      </p:sp>
    </p:spTree>
    <p:extLst>
      <p:ext uri="{BB962C8B-B14F-4D97-AF65-F5344CB8AC3E}">
        <p14:creationId xmlns:p14="http://schemas.microsoft.com/office/powerpoint/2010/main" val="26183726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07165"/>
            <a:ext cx="8280920" cy="5755422"/>
          </a:xfrm>
          <a:prstGeom prst="rect">
            <a:avLst/>
          </a:prstGeom>
        </p:spPr>
        <p:txBody>
          <a:bodyPr wrap="square">
            <a:spAutoFit/>
          </a:bodyPr>
          <a:lstStyle/>
          <a:p>
            <a:pPr algn="ctr">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Every speech-sound pronounced in isolation has </a:t>
            </a:r>
            <a:r>
              <a:rPr lang="en-US" sz="3200" b="1" i="1" dirty="0" smtClean="0">
                <a:effectLst/>
                <a:latin typeface="Times New Roman" panose="02020603050405020304" pitchFamily="18" charset="0"/>
                <a:ea typeface="Calibri"/>
                <a:cs typeface="Times New Roman" panose="02020603050405020304" pitchFamily="18" charset="0"/>
              </a:rPr>
              <a:t>three stages of articulation</a:t>
            </a:r>
            <a:r>
              <a:rPr lang="en-US" sz="32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(1) </a:t>
            </a:r>
            <a:r>
              <a:rPr lang="en-US" sz="3200" i="1" dirty="0" smtClean="0">
                <a:effectLst/>
                <a:latin typeface="Times New Roman" panose="02020603050405020304" pitchFamily="18" charset="0"/>
                <a:ea typeface="Calibri"/>
                <a:cs typeface="Times New Roman" panose="02020603050405020304" pitchFamily="18" charset="0"/>
              </a:rPr>
              <a:t>the initial stage </a:t>
            </a:r>
            <a:r>
              <a:rPr lang="en-US" sz="3200" dirty="0" smtClean="0">
                <a:effectLst/>
                <a:latin typeface="Times New Roman" panose="02020603050405020304" pitchFamily="18" charset="0"/>
                <a:ea typeface="Calibri"/>
                <a:cs typeface="Times New Roman" panose="02020603050405020304" pitchFamily="18" charset="0"/>
              </a:rPr>
              <a:t>(the on-glide) when speech organs move to the position of articulation;</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(2) </a:t>
            </a:r>
            <a:r>
              <a:rPr lang="en-US" sz="3200" i="1" dirty="0" smtClean="0">
                <a:effectLst/>
                <a:latin typeface="Times New Roman" panose="02020603050405020304" pitchFamily="18" charset="0"/>
                <a:ea typeface="Calibri"/>
                <a:cs typeface="Times New Roman" panose="02020603050405020304" pitchFamily="18" charset="0"/>
              </a:rPr>
              <a:t>the medial stage </a:t>
            </a:r>
            <a:r>
              <a:rPr lang="en-US" sz="3200" dirty="0" smtClean="0">
                <a:effectLst/>
                <a:latin typeface="Times New Roman" panose="02020603050405020304" pitchFamily="18" charset="0"/>
                <a:ea typeface="Calibri"/>
                <a:cs typeface="Times New Roman" panose="02020603050405020304" pitchFamily="18" charset="0"/>
              </a:rPr>
              <a:t>(the retention/hold stage) when speech organs are kept in the position of articulation;</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(3) </a:t>
            </a:r>
            <a:r>
              <a:rPr lang="en-US" sz="3200" i="1" dirty="0" smtClean="0">
                <a:effectLst/>
                <a:latin typeface="Times New Roman" panose="02020603050405020304" pitchFamily="18" charset="0"/>
                <a:ea typeface="Calibri"/>
                <a:cs typeface="Times New Roman" panose="02020603050405020304" pitchFamily="18" charset="0"/>
              </a:rPr>
              <a:t>the final stage </a:t>
            </a:r>
            <a:r>
              <a:rPr lang="en-US" sz="3200" dirty="0" smtClean="0">
                <a:effectLst/>
                <a:latin typeface="Times New Roman" panose="02020603050405020304" pitchFamily="18" charset="0"/>
                <a:ea typeface="Calibri"/>
                <a:cs typeface="Times New Roman" panose="02020603050405020304" pitchFamily="18" charset="0"/>
              </a:rPr>
              <a:t>(the off-glide/release) when speech organs return to the position of rest.</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225111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8280920" cy="5710025"/>
          </a:xfrm>
          <a:prstGeom prst="rect">
            <a:avLst/>
          </a:prstGeom>
        </p:spPr>
        <p:txBody>
          <a:bodyPr wrap="square">
            <a:spAutoFit/>
          </a:bodyPr>
          <a:lstStyle/>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There are </a:t>
            </a:r>
            <a:r>
              <a:rPr lang="en-US" sz="3200" b="1" dirty="0" smtClean="0">
                <a:effectLst/>
                <a:latin typeface="Times New Roman" panose="02020603050405020304" pitchFamily="18" charset="0"/>
                <a:ea typeface="Calibri"/>
                <a:cs typeface="Times New Roman" panose="02020603050405020304" pitchFamily="18" charset="0"/>
              </a:rPr>
              <a:t>four types of sound junction</a:t>
            </a:r>
            <a:r>
              <a:rPr lang="en-US" sz="3200" dirty="0" smtClean="0">
                <a:effectLst/>
                <a:latin typeface="Times New Roman" panose="02020603050405020304" pitchFamily="18" charset="0"/>
                <a:ea typeface="Calibri"/>
                <a:cs typeface="Times New Roman" panose="02020603050405020304" pitchFamily="18" charset="0"/>
              </a:rPr>
              <a:t> in English:</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(1) a combination of a consonant and a vowel (CV transition): </a:t>
            </a:r>
            <a:r>
              <a:rPr lang="en-US" sz="3200" i="1" dirty="0" smtClean="0">
                <a:effectLst/>
                <a:latin typeface="Times New Roman" panose="02020603050405020304" pitchFamily="18" charset="0"/>
                <a:ea typeface="Calibri"/>
                <a:cs typeface="Times New Roman" panose="02020603050405020304" pitchFamily="18" charset="0"/>
              </a:rPr>
              <a:t>me </a:t>
            </a:r>
            <a:r>
              <a:rPr lang="en-US" sz="3200" dirty="0" smtClean="0">
                <a:effectLst/>
                <a:latin typeface="Times New Roman" panose="02020603050405020304" pitchFamily="18" charset="0"/>
                <a:ea typeface="Calibri"/>
                <a:cs typeface="Times New Roman" panose="02020603050405020304" pitchFamily="18" charset="0"/>
              </a:rPr>
              <a:t>[mi:];</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(2) a combination of a vowel and a consonant (VC transition): </a:t>
            </a:r>
            <a:r>
              <a:rPr lang="en-US" sz="3200" i="1" dirty="0" smtClean="0">
                <a:effectLst/>
                <a:latin typeface="Times New Roman" panose="02020603050405020304" pitchFamily="18" charset="0"/>
                <a:ea typeface="Calibri"/>
                <a:cs typeface="Times New Roman" panose="02020603050405020304" pitchFamily="18" charset="0"/>
              </a:rPr>
              <a:t>in </a:t>
            </a:r>
            <a:r>
              <a:rPr lang="en-US" sz="3200" dirty="0" smtClean="0">
                <a:effectLst/>
                <a:latin typeface="Times New Roman" panose="02020603050405020304" pitchFamily="18" charset="0"/>
                <a:ea typeface="Calibri"/>
                <a:cs typeface="Times New Roman" panose="02020603050405020304" pitchFamily="18" charset="0"/>
              </a:rPr>
              <a:t>[ın];</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(3) a combination of two consonants </a:t>
            </a: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(CC transition): </a:t>
            </a:r>
            <a:r>
              <a:rPr lang="en-US" sz="3200" i="1" dirty="0" smtClean="0">
                <a:effectLst/>
                <a:latin typeface="Times New Roman" panose="02020603050405020304" pitchFamily="18" charset="0"/>
                <a:ea typeface="Calibri"/>
                <a:cs typeface="Times New Roman" panose="02020603050405020304" pitchFamily="18" charset="0"/>
              </a:rPr>
              <a:t>blow </a:t>
            </a:r>
            <a:r>
              <a:rPr lang="en-US" sz="3200" dirty="0" smtClean="0">
                <a:effectLst/>
                <a:latin typeface="Times New Roman" panose="02020603050405020304" pitchFamily="18" charset="0"/>
                <a:ea typeface="Calibri"/>
                <a:cs typeface="Times New Roman" panose="02020603050405020304" pitchFamily="18" charset="0"/>
              </a:rPr>
              <a:t>[</a:t>
            </a:r>
            <a:r>
              <a:rPr lang="en-US" sz="3200" dirty="0" err="1" smtClean="0">
                <a:effectLst/>
                <a:latin typeface="Times New Roman" panose="02020603050405020304" pitchFamily="18" charset="0"/>
                <a:ea typeface="Calibri"/>
                <a:cs typeface="Times New Roman" panose="02020603050405020304" pitchFamily="18" charset="0"/>
              </a:rPr>
              <a:t>bləu</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(4) a combination of two vowels (VV transition): </a:t>
            </a:r>
            <a:r>
              <a:rPr lang="en-US" sz="3200" i="1" dirty="0" smtClean="0">
                <a:effectLst/>
                <a:latin typeface="Times New Roman" panose="02020603050405020304" pitchFamily="18" charset="0"/>
                <a:ea typeface="Calibri"/>
                <a:cs typeface="Times New Roman" panose="02020603050405020304" pitchFamily="18" charset="0"/>
              </a:rPr>
              <a:t>reality </a:t>
            </a:r>
            <a:r>
              <a:rPr lang="en-US" sz="3200" dirty="0" smtClean="0">
                <a:effectLst/>
                <a:latin typeface="Times New Roman" panose="02020603050405020304" pitchFamily="18" charset="0"/>
                <a:ea typeface="Calibri"/>
                <a:cs typeface="Times New Roman" panose="02020603050405020304" pitchFamily="18" charset="0"/>
              </a:rPr>
              <a:t>[</a:t>
            </a:r>
            <a:r>
              <a:rPr lang="en-US" sz="3200" dirty="0" err="1" smtClean="0">
                <a:effectLst/>
                <a:latin typeface="Times New Roman" panose="02020603050405020304" pitchFamily="18" charset="0"/>
                <a:ea typeface="Calibri"/>
                <a:cs typeface="Times New Roman" panose="02020603050405020304" pitchFamily="18" charset="0"/>
              </a:rPr>
              <a:t>rı'ælıtı</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247486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75169"/>
            <a:ext cx="8208912" cy="5579797"/>
          </a:xfrm>
          <a:prstGeom prst="rect">
            <a:avLst/>
          </a:prstGeom>
        </p:spPr>
        <p:txBody>
          <a:bodyPr wrap="square">
            <a:spAutoFit/>
          </a:bodyPr>
          <a:lstStyle/>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variations of the stages of articulation result in their merging or interpenetration.</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i="1" u="sng" dirty="0" smtClean="0">
                <a:effectLst/>
                <a:latin typeface="Times New Roman" panose="02020603050405020304" pitchFamily="18" charset="0"/>
                <a:ea typeface="Calibri"/>
                <a:cs typeface="Times New Roman" panose="02020603050405020304" pitchFamily="18" charset="0"/>
              </a:rPr>
              <a:t>Merging</a:t>
            </a:r>
            <a:r>
              <a:rPr lang="en-US" sz="2400" dirty="0" smtClean="0">
                <a:effectLst/>
                <a:latin typeface="Times New Roman" panose="02020603050405020304" pitchFamily="18" charset="0"/>
                <a:ea typeface="Calibri"/>
                <a:cs typeface="Times New Roman" panose="02020603050405020304" pitchFamily="18" charset="0"/>
              </a:rPr>
              <a:t> </a:t>
            </a:r>
            <a:r>
              <a:rPr lang="uk-UA" sz="2400" i="1" dirty="0" smtClean="0">
                <a:effectLst/>
                <a:latin typeface="Times New Roman" panose="02020603050405020304" pitchFamily="18" charset="0"/>
                <a:ea typeface="Calibri"/>
                <a:cs typeface="Times New Roman" panose="02020603050405020304" pitchFamily="18" charset="0"/>
              </a:rPr>
              <a:t>(злиття, поєднання) </a:t>
            </a:r>
            <a:r>
              <a:rPr lang="en-US" sz="2400" dirty="0" smtClean="0">
                <a:effectLst/>
                <a:latin typeface="Times New Roman" panose="02020603050405020304" pitchFamily="18" charset="0"/>
                <a:ea typeface="Calibri"/>
                <a:cs typeface="Times New Roman" panose="02020603050405020304" pitchFamily="18" charset="0"/>
              </a:rPr>
              <a:t>of stages usually takes place if two sounds of a different nature are joined together: vowels and consonants, noise consonants and sonorants, etc. In this case the end of the preceding sound penetrates into the beginning of the following sound and they are articulated almost simultaneously (</a:t>
            </a:r>
            <a:r>
              <a:rPr lang="en-US" sz="2400" i="1" dirty="0" smtClean="0">
                <a:effectLst/>
                <a:latin typeface="Times New Roman" panose="02020603050405020304" pitchFamily="18" charset="0"/>
                <a:ea typeface="Calibri"/>
                <a:cs typeface="Times New Roman" panose="02020603050405020304" pitchFamily="18" charset="0"/>
              </a:rPr>
              <a:t>law </a:t>
            </a:r>
            <a:r>
              <a:rPr lang="en-US" sz="2400" dirty="0" smtClean="0">
                <a:effectLst/>
                <a:latin typeface="Times New Roman" panose="02020603050405020304" pitchFamily="18" charset="0"/>
                <a:ea typeface="Calibri"/>
                <a:cs typeface="Times New Roman" panose="02020603050405020304" pitchFamily="18" charset="0"/>
              </a:rPr>
              <a:t>[</a:t>
            </a:r>
            <a:r>
              <a:rPr lang="en-US" sz="2400" dirty="0" err="1" smtClean="0">
                <a:effectLst/>
                <a:latin typeface="Times New Roman" panose="02020603050405020304" pitchFamily="18" charset="0"/>
                <a:ea typeface="Calibri"/>
                <a:cs typeface="Times New Roman" panose="02020603050405020304" pitchFamily="18" charset="0"/>
              </a:rPr>
              <a:t>l</a:t>
            </a:r>
            <a:r>
              <a:rPr lang="en-US" sz="2400" b="1" dirty="0" err="1" smtClean="0">
                <a:effectLst/>
                <a:latin typeface="Times New Roman" panose="02020603050405020304" pitchFamily="18" charset="0"/>
                <a:ea typeface="Calibri"/>
                <a:cs typeface="Times New Roman" panose="02020603050405020304" pitchFamily="18" charset="0"/>
              </a:rPr>
              <a:t>ɔ</a:t>
            </a:r>
            <a:r>
              <a:rPr lang="en-US" sz="2400" b="1" dirty="0" smtClean="0">
                <a:effectLst/>
                <a:latin typeface="Times New Roman" panose="02020603050405020304" pitchFamily="18" charset="0"/>
                <a:ea typeface="Calibri"/>
                <a:cs typeface="Times New Roman" panose="02020603050405020304" pitchFamily="18" charset="0"/>
              </a:rPr>
              <a:t>:</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i="1" u="sng" dirty="0" smtClean="0">
                <a:effectLst/>
                <a:latin typeface="Times New Roman" panose="02020603050405020304" pitchFamily="18" charset="0"/>
                <a:ea typeface="Calibri"/>
                <a:cs typeface="Times New Roman" panose="02020603050405020304" pitchFamily="18" charset="0"/>
              </a:rPr>
              <a:t>Interpenetration</a:t>
            </a:r>
            <a:r>
              <a:rPr lang="en-US" sz="2400" dirty="0" smtClean="0">
                <a:effectLst/>
                <a:latin typeface="Times New Roman" panose="02020603050405020304" pitchFamily="18" charset="0"/>
                <a:ea typeface="Calibri"/>
                <a:cs typeface="Times New Roman" panose="02020603050405020304" pitchFamily="18" charset="0"/>
              </a:rPr>
              <a:t> </a:t>
            </a:r>
            <a:r>
              <a:rPr lang="uk-UA" sz="2400" dirty="0" smtClean="0">
                <a:effectLst/>
                <a:latin typeface="Times New Roman" panose="02020603050405020304" pitchFamily="18" charset="0"/>
                <a:ea typeface="Calibri"/>
                <a:cs typeface="Times New Roman" panose="02020603050405020304" pitchFamily="18" charset="0"/>
              </a:rPr>
              <a:t>(</a:t>
            </a:r>
            <a:r>
              <a:rPr lang="uk-UA" sz="2400" i="1" dirty="0" smtClean="0">
                <a:effectLst/>
                <a:latin typeface="Times New Roman" panose="02020603050405020304" pitchFamily="18" charset="0"/>
                <a:ea typeface="Calibri"/>
                <a:cs typeface="Times New Roman" panose="02020603050405020304" pitchFamily="18" charset="0"/>
              </a:rPr>
              <a:t>взаємопроникнення</a:t>
            </a:r>
            <a:r>
              <a:rPr lang="uk-UA" sz="2400" dirty="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of stages usually takes place when consonants of a similar or identical nature are joined together. In this case the end of the first sound penetrates not only into the beginning but also into the middle of the second sound (</a:t>
            </a:r>
            <a:r>
              <a:rPr lang="en-US" sz="2400" i="1" dirty="0" smtClean="0">
                <a:effectLst/>
                <a:latin typeface="Times New Roman" panose="02020603050405020304" pitchFamily="18" charset="0"/>
                <a:ea typeface="Calibri"/>
                <a:cs typeface="Times New Roman" panose="02020603050405020304" pitchFamily="18" charset="0"/>
              </a:rPr>
              <a:t>act </a:t>
            </a:r>
            <a:r>
              <a:rPr lang="en-US" sz="2400" dirty="0" smtClean="0">
                <a:effectLst/>
                <a:latin typeface="Times New Roman" panose="02020603050405020304" pitchFamily="18" charset="0"/>
                <a:ea typeface="Calibri"/>
                <a:cs typeface="Times New Roman" panose="02020603050405020304" pitchFamily="18" charset="0"/>
              </a:rPr>
              <a:t>[</a:t>
            </a:r>
            <a:r>
              <a:rPr lang="en-US" sz="2400" dirty="0" err="1" smtClean="0">
                <a:effectLst/>
                <a:latin typeface="Times New Roman" panose="02020603050405020304" pitchFamily="18" charset="0"/>
                <a:ea typeface="Calibri"/>
                <a:cs typeface="Times New Roman" panose="02020603050405020304" pitchFamily="18" charset="0"/>
              </a:rPr>
              <a:t>æ</a:t>
            </a:r>
            <a:r>
              <a:rPr lang="en-US" sz="2400" b="1" dirty="0" err="1" smtClean="0">
                <a:effectLst/>
                <a:latin typeface="Times New Roman" panose="02020603050405020304" pitchFamily="18" charset="0"/>
                <a:ea typeface="Calibri"/>
                <a:cs typeface="Times New Roman" panose="02020603050405020304" pitchFamily="18" charset="0"/>
              </a:rPr>
              <a:t>kt</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begged </a:t>
            </a:r>
            <a:r>
              <a:rPr lang="en-US" sz="2400" dirty="0" smtClean="0">
                <a:effectLst/>
                <a:latin typeface="Times New Roman" panose="02020603050405020304" pitchFamily="18" charset="0"/>
                <a:ea typeface="Calibri"/>
                <a:cs typeface="Times New Roman" panose="02020603050405020304" pitchFamily="18" charset="0"/>
              </a:rPr>
              <a:t>[</a:t>
            </a:r>
            <a:r>
              <a:rPr lang="en-US" sz="2400" dirty="0" err="1" smtClean="0">
                <a:effectLst/>
                <a:latin typeface="Times New Roman" panose="02020603050405020304" pitchFamily="18" charset="0"/>
                <a:ea typeface="Calibri"/>
                <a:cs typeface="Times New Roman" panose="02020603050405020304" pitchFamily="18" charset="0"/>
              </a:rPr>
              <a:t>be</a:t>
            </a:r>
            <a:r>
              <a:rPr lang="en-US" sz="2400" b="1" dirty="0" err="1" smtClean="0">
                <a:effectLst/>
                <a:latin typeface="Times New Roman" panose="02020603050405020304" pitchFamily="18" charset="0"/>
                <a:ea typeface="Calibri"/>
                <a:cs typeface="Times New Roman" panose="02020603050405020304" pitchFamily="18" charset="0"/>
              </a:rPr>
              <a:t>gd</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547724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352928" cy="5998822"/>
          </a:xfrm>
          <a:prstGeom prst="rect">
            <a:avLst/>
          </a:prstGeom>
        </p:spPr>
        <p:txBody>
          <a:bodyPr wrap="square">
            <a:spAutoFit/>
          </a:bodyPr>
          <a:lstStyle/>
          <a:p>
            <a:pPr algn="just">
              <a:lnSpc>
                <a:spcPct val="115000"/>
              </a:lnSpc>
              <a:spcAft>
                <a:spcPts val="0"/>
              </a:spcAft>
            </a:pPr>
            <a:r>
              <a:rPr lang="en-US" sz="2800" dirty="0" smtClean="0">
                <a:effectLst/>
                <a:latin typeface="Times New Roman" panose="02020603050405020304" pitchFamily="18" charset="0"/>
                <a:ea typeface="Calibri"/>
                <a:cs typeface="Times New Roman" panose="02020603050405020304" pitchFamily="18" charset="0"/>
              </a:rPr>
              <a:t>Sound variations are caused by different types of phonetic units: segmental or </a:t>
            </a:r>
            <a:r>
              <a:rPr lang="en-US" sz="2800" dirty="0" err="1" smtClean="0">
                <a:effectLst/>
                <a:latin typeface="Times New Roman" panose="02020603050405020304" pitchFamily="18" charset="0"/>
                <a:ea typeface="Calibri"/>
                <a:cs typeface="Times New Roman" panose="02020603050405020304" pitchFamily="18" charset="0"/>
              </a:rPr>
              <a:t>suprasegmental</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i="1" u="sng" dirty="0" smtClean="0">
                <a:effectLst/>
                <a:latin typeface="Times New Roman" panose="02020603050405020304" pitchFamily="18" charset="0"/>
                <a:ea typeface="Calibri"/>
                <a:cs typeface="Times New Roman" panose="02020603050405020304" pitchFamily="18" charset="0"/>
              </a:rPr>
              <a:t>Combinative changes</a:t>
            </a:r>
            <a:r>
              <a:rPr lang="en-US" sz="2800" dirty="0" smtClean="0">
                <a:effectLst/>
                <a:latin typeface="Times New Roman" panose="02020603050405020304" pitchFamily="18" charset="0"/>
                <a:ea typeface="Calibri"/>
                <a:cs typeface="Times New Roman" panose="02020603050405020304" pitchFamily="18" charset="0"/>
              </a:rPr>
              <a:t> are conditioned by segmental units and result in the reciprocal influence of </a:t>
            </a:r>
            <a:r>
              <a:rPr lang="en-US" sz="2800" dirty="0" err="1" smtClean="0">
                <a:effectLst/>
                <a:latin typeface="Times New Roman" panose="02020603050405020304" pitchFamily="18" charset="0"/>
                <a:ea typeface="Calibri"/>
                <a:cs typeface="Times New Roman" panose="02020603050405020304" pitchFamily="18" charset="0"/>
              </a:rPr>
              <a:t>neighbouring</a:t>
            </a:r>
            <a:r>
              <a:rPr lang="en-US" sz="2800" dirty="0" smtClean="0">
                <a:effectLst/>
                <a:latin typeface="Times New Roman" panose="02020603050405020304" pitchFamily="18" charset="0"/>
                <a:ea typeface="Calibri"/>
                <a:cs typeface="Times New Roman" panose="02020603050405020304" pitchFamily="18" charset="0"/>
              </a:rPr>
              <a:t> sounds (</a:t>
            </a:r>
            <a:r>
              <a:rPr lang="en-US" sz="2800" i="1" dirty="0" smtClean="0">
                <a:effectLst/>
                <a:latin typeface="Times New Roman" panose="02020603050405020304" pitchFamily="18" charset="0"/>
                <a:ea typeface="Calibri"/>
                <a:cs typeface="Times New Roman" panose="02020603050405020304" pitchFamily="18" charset="0"/>
              </a:rPr>
              <a:t>tune </a:t>
            </a:r>
            <a:r>
              <a:rPr lang="en-US" sz="2800" dirty="0" smtClean="0">
                <a:effectLst/>
                <a:latin typeface="Times New Roman" panose="02020603050405020304" pitchFamily="18" charset="0"/>
                <a:ea typeface="Calibri"/>
                <a:cs typeface="Times New Roman" panose="02020603050405020304" pitchFamily="18" charset="0"/>
              </a:rPr>
              <a:t>[</a:t>
            </a:r>
            <a:r>
              <a:rPr lang="en-US" sz="2800" b="1" dirty="0" err="1" smtClean="0">
                <a:effectLst/>
                <a:latin typeface="Times New Roman" panose="02020603050405020304" pitchFamily="18" charset="0"/>
                <a:ea typeface="Calibri"/>
                <a:cs typeface="Times New Roman" panose="02020603050405020304" pitchFamily="18" charset="0"/>
              </a:rPr>
              <a:t>tj</a:t>
            </a:r>
            <a:r>
              <a:rPr lang="en-US" sz="2800" dirty="0" err="1" smtClean="0">
                <a:effectLst/>
                <a:latin typeface="Times New Roman" panose="02020603050405020304" pitchFamily="18" charset="0"/>
                <a:ea typeface="Calibri"/>
                <a:cs typeface="Times New Roman" panose="02020603050405020304" pitchFamily="18" charset="0"/>
              </a:rPr>
              <a:t>u:n</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in the </a:t>
            </a:r>
            <a:r>
              <a:rPr lang="en-US" sz="2800" dirty="0" smtClean="0">
                <a:effectLst/>
                <a:latin typeface="Times New Roman" panose="02020603050405020304" pitchFamily="18" charset="0"/>
                <a:ea typeface="Calibri"/>
                <a:cs typeface="Times New Roman" panose="02020603050405020304" pitchFamily="18" charset="0"/>
              </a:rPr>
              <a:t>[i</a:t>
            </a:r>
            <a:r>
              <a:rPr lang="en-US" sz="2800" b="1" dirty="0" smtClean="0">
                <a:effectLst/>
                <a:latin typeface="Times New Roman" panose="02020603050405020304" pitchFamily="18" charset="0"/>
                <a:ea typeface="Calibri"/>
                <a:cs typeface="Times New Roman" panose="02020603050405020304" pitchFamily="18" charset="0"/>
              </a:rPr>
              <a:t>n </a:t>
            </a:r>
            <a:r>
              <a:rPr lang="en-US" sz="2800" b="1" dirty="0" err="1" smtClean="0">
                <a:effectLst/>
                <a:latin typeface="Times New Roman" panose="02020603050405020304" pitchFamily="18" charset="0"/>
                <a:ea typeface="Calibri"/>
                <a:cs typeface="Times New Roman" panose="02020603050405020304" pitchFamily="18" charset="0"/>
              </a:rPr>
              <a:t>də</a:t>
            </a:r>
            <a:r>
              <a:rPr lang="en-US" sz="2800" dirty="0" smtClean="0">
                <a:effectLst/>
                <a:latin typeface="Times New Roman" panose="02020603050405020304" pitchFamily="18" charset="0"/>
                <a:ea typeface="Calibri"/>
                <a:cs typeface="Times New Roman" panose="02020603050405020304" pitchFamily="18" charset="0"/>
              </a:rPr>
              <a:t>]).</a:t>
            </a:r>
            <a:endParaRPr lang="ru-RU" sz="28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800" i="1" u="sng" dirty="0" smtClean="0">
                <a:effectLst/>
                <a:latin typeface="Times New Roman" panose="02020603050405020304" pitchFamily="18" charset="0"/>
                <a:ea typeface="Calibri"/>
                <a:cs typeface="Times New Roman" panose="02020603050405020304" pitchFamily="18" charset="0"/>
              </a:rPr>
              <a:t>Positional changes</a:t>
            </a:r>
            <a:r>
              <a:rPr lang="en-US" sz="2800" dirty="0" smtClean="0">
                <a:effectLst/>
                <a:latin typeface="Times New Roman" panose="02020603050405020304" pitchFamily="18" charset="0"/>
                <a:ea typeface="Calibri"/>
                <a:cs typeface="Times New Roman" panose="02020603050405020304" pitchFamily="18" charset="0"/>
              </a:rPr>
              <a:t> are conditioned by </a:t>
            </a:r>
            <a:r>
              <a:rPr lang="en-US" sz="2800" dirty="0" err="1" smtClean="0">
                <a:effectLst/>
                <a:latin typeface="Times New Roman" panose="02020603050405020304" pitchFamily="18" charset="0"/>
                <a:ea typeface="Calibri"/>
                <a:cs typeface="Times New Roman" panose="02020603050405020304" pitchFamily="18" charset="0"/>
              </a:rPr>
              <a:t>suprasegmental</a:t>
            </a:r>
            <a:r>
              <a:rPr lang="en-US" sz="2800" dirty="0" smtClean="0">
                <a:effectLst/>
                <a:latin typeface="Times New Roman" panose="02020603050405020304" pitchFamily="18" charset="0"/>
                <a:ea typeface="Calibri"/>
                <a:cs typeface="Times New Roman" panose="02020603050405020304" pitchFamily="18" charset="0"/>
              </a:rPr>
              <a:t> units and result in the stylistic and </a:t>
            </a:r>
            <a:r>
              <a:rPr lang="en-US" sz="2800" dirty="0" err="1" smtClean="0">
                <a:effectLst/>
                <a:latin typeface="Times New Roman" panose="02020603050405020304" pitchFamily="18" charset="0"/>
                <a:ea typeface="Calibri"/>
                <a:cs typeface="Times New Roman" panose="02020603050405020304" pitchFamily="18" charset="0"/>
              </a:rPr>
              <a:t>intonational</a:t>
            </a:r>
            <a:r>
              <a:rPr lang="en-US" sz="2800" dirty="0" smtClean="0">
                <a:effectLst/>
                <a:latin typeface="Times New Roman" panose="02020603050405020304" pitchFamily="18" charset="0"/>
                <a:ea typeface="Calibri"/>
                <a:cs typeface="Times New Roman" panose="02020603050405020304" pitchFamily="18" charset="0"/>
              </a:rPr>
              <a:t> influence on sounds (word combinations </a:t>
            </a:r>
            <a:r>
              <a:rPr lang="en-US" sz="2800" i="1" dirty="0" smtClean="0">
                <a:effectLst/>
                <a:latin typeface="Times New Roman" panose="02020603050405020304" pitchFamily="18" charset="0"/>
                <a:ea typeface="Calibri"/>
                <a:cs typeface="Times New Roman" panose="02020603050405020304" pitchFamily="18" charset="0"/>
              </a:rPr>
              <a:t>slight pressure</a:t>
            </a:r>
            <a:r>
              <a:rPr lang="en-US" sz="2800" dirty="0" smtClean="0">
                <a:effectLst/>
                <a:latin typeface="Times New Roman" panose="02020603050405020304" pitchFamily="18" charset="0"/>
                <a:ea typeface="Calibri"/>
                <a:cs typeface="Times New Roman" panose="02020603050405020304" pitchFamily="18" charset="0"/>
              </a:rPr>
              <a:t>, </a:t>
            </a:r>
            <a:r>
              <a:rPr lang="en-US" sz="2800" i="1" dirty="0" smtClean="0">
                <a:effectLst/>
                <a:latin typeface="Times New Roman" panose="02020603050405020304" pitchFamily="18" charset="0"/>
                <a:ea typeface="Calibri"/>
                <a:cs typeface="Times New Roman" panose="02020603050405020304" pitchFamily="18" charset="0"/>
              </a:rPr>
              <a:t>hot muffins </a:t>
            </a:r>
            <a:r>
              <a:rPr lang="en-US" sz="2800" dirty="0" smtClean="0">
                <a:effectLst/>
                <a:latin typeface="Times New Roman" panose="02020603050405020304" pitchFamily="18" charset="0"/>
                <a:ea typeface="Calibri"/>
                <a:cs typeface="Times New Roman" panose="02020603050405020304" pitchFamily="18" charset="0"/>
              </a:rPr>
              <a:t>may sound in colloquial speech like ['</a:t>
            </a:r>
            <a:r>
              <a:rPr lang="en-US" sz="2800" dirty="0" err="1" smtClean="0">
                <a:effectLst/>
                <a:latin typeface="Times New Roman" panose="02020603050405020304" pitchFamily="18" charset="0"/>
                <a:ea typeface="Calibri"/>
                <a:cs typeface="Times New Roman" panose="02020603050405020304" pitchFamily="18" charset="0"/>
              </a:rPr>
              <a:t>slaip</a:t>
            </a:r>
            <a:r>
              <a:rPr lang="en-US" sz="2800" dirty="0" smtClean="0">
                <a:effectLst/>
                <a:latin typeface="Times New Roman" panose="02020603050405020304" pitchFamily="18" charset="0"/>
                <a:ea typeface="Calibri"/>
                <a:cs typeface="Times New Roman" panose="02020603050405020304" pitchFamily="18" charset="0"/>
              </a:rPr>
              <a:t> '</a:t>
            </a:r>
            <a:r>
              <a:rPr lang="en-US" sz="2800" dirty="0" err="1" smtClean="0">
                <a:effectLst/>
                <a:latin typeface="Times New Roman" panose="02020603050405020304" pitchFamily="18" charset="0"/>
                <a:ea typeface="Calibri"/>
                <a:cs typeface="Times New Roman" panose="02020603050405020304" pitchFamily="18" charset="0"/>
              </a:rPr>
              <a:t>pre∫</a:t>
            </a:r>
            <a:r>
              <a:rPr lang="en-US" sz="2800" b="1" dirty="0" err="1" smtClean="0">
                <a:effectLst/>
                <a:latin typeface="Times New Roman" panose="02020603050405020304" pitchFamily="18" charset="0"/>
                <a:ea typeface="Calibri"/>
                <a:cs typeface="Times New Roman" panose="02020603050405020304" pitchFamily="18" charset="0"/>
              </a:rPr>
              <a:t>ə</a:t>
            </a:r>
            <a:r>
              <a:rPr lang="en-US" sz="2800" dirty="0" smtClean="0">
                <a:effectLst/>
                <a:latin typeface="Times New Roman" panose="02020603050405020304" pitchFamily="18" charset="0"/>
                <a:ea typeface="Calibri"/>
                <a:cs typeface="Times New Roman" panose="02020603050405020304" pitchFamily="18" charset="0"/>
              </a:rPr>
              <a:t>], ['h</a:t>
            </a:r>
            <a:r>
              <a:rPr lang="ru-RU" sz="2800" b="1" dirty="0" smtClean="0">
                <a:solidFill>
                  <a:srgbClr val="000000"/>
                </a:solidFill>
                <a:effectLst/>
                <a:latin typeface="Times New Roman" panose="02020603050405020304" pitchFamily="18" charset="0"/>
                <a:ea typeface="Calibri"/>
                <a:cs typeface="Times New Roman" panose="02020603050405020304" pitchFamily="18" charset="0"/>
              </a:rPr>
              <a:t>Λ</a:t>
            </a:r>
            <a:r>
              <a:rPr lang="en-US" sz="2800" dirty="0" smtClean="0">
                <a:effectLst/>
                <a:latin typeface="Times New Roman" panose="02020603050405020304" pitchFamily="18" charset="0"/>
                <a:ea typeface="Calibri"/>
                <a:cs typeface="Times New Roman" panose="02020603050405020304" pitchFamily="18" charset="0"/>
              </a:rPr>
              <a:t>p '</a:t>
            </a:r>
            <a:r>
              <a:rPr lang="en-US" sz="2800" dirty="0" err="1" smtClean="0">
                <a:effectLst/>
                <a:latin typeface="Times New Roman" panose="02020603050405020304" pitchFamily="18" charset="0"/>
                <a:ea typeface="Calibri"/>
                <a:cs typeface="Times New Roman" panose="02020603050405020304" pitchFamily="18" charset="0"/>
              </a:rPr>
              <a:t>m</a:t>
            </a:r>
            <a:r>
              <a:rPr lang="en-US" sz="2800" b="1" dirty="0" err="1" smtClean="0">
                <a:solidFill>
                  <a:srgbClr val="000000"/>
                </a:solidFill>
                <a:effectLst/>
                <a:latin typeface="Times New Roman" panose="02020603050405020304" pitchFamily="18" charset="0"/>
                <a:ea typeface="Calibri"/>
                <a:cs typeface="Times New Roman" panose="02020603050405020304" pitchFamily="18" charset="0"/>
              </a:rPr>
              <a:t>Λ</a:t>
            </a:r>
            <a:r>
              <a:rPr lang="en-US" sz="2800" dirty="0" err="1" smtClean="0">
                <a:effectLst/>
                <a:latin typeface="Times New Roman" panose="02020603050405020304" pitchFamily="18" charset="0"/>
                <a:ea typeface="Calibri"/>
                <a:cs typeface="Times New Roman" panose="02020603050405020304" pitchFamily="18" charset="0"/>
              </a:rPr>
              <a:t>fnz</a:t>
            </a:r>
            <a:r>
              <a:rPr lang="en-US" sz="2800" dirty="0" smtClean="0">
                <a:effectLst/>
                <a:latin typeface="Times New Roman" panose="02020603050405020304" pitchFamily="18" charset="0"/>
                <a:ea typeface="Calibri"/>
                <a:cs typeface="Times New Roman" panose="02020603050405020304" pitchFamily="18" charset="0"/>
              </a:rPr>
              <a:t>]). The majority of sound variations in connected speech are combinative; they may influence either phonemic or allophonic composition of a word.</a:t>
            </a:r>
            <a:endParaRPr lang="en-US" sz="28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4223440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6080960"/>
          </a:xfrm>
          <a:prstGeom prst="rect">
            <a:avLst/>
          </a:prstGeom>
        </p:spPr>
        <p:txBody>
          <a:bodyPr wrap="square">
            <a:spAutoFit/>
          </a:bodyPr>
          <a:lstStyle/>
          <a:p>
            <a:pPr algn="just">
              <a:lnSpc>
                <a:spcPct val="115000"/>
              </a:lnSpc>
              <a:spcAft>
                <a:spcPts val="0"/>
              </a:spcAft>
            </a:pPr>
            <a:r>
              <a:rPr lang="en-US" sz="2000" b="1" dirty="0" smtClean="0">
                <a:effectLst/>
                <a:latin typeface="Times New Roman" panose="02020603050405020304" pitchFamily="18" charset="0"/>
                <a:ea typeface="Calibri"/>
                <a:cs typeface="Times New Roman" panose="02020603050405020304" pitchFamily="18" charset="0"/>
              </a:rPr>
              <a:t>I.</a:t>
            </a:r>
            <a:r>
              <a:rPr lang="en-US" sz="2000" dirty="0" smtClean="0">
                <a:effectLst/>
                <a:latin typeface="Times New Roman" panose="02020603050405020304" pitchFamily="18" charset="0"/>
                <a:ea typeface="Calibri"/>
                <a:cs typeface="Times New Roman" panose="02020603050405020304" pitchFamily="18" charset="0"/>
              </a:rPr>
              <a:t> Sound alternations that are traced back to the phonemic changes in earlier periods of language development and are known as </a:t>
            </a:r>
            <a:r>
              <a:rPr lang="en-US" sz="2000" b="1" dirty="0" smtClean="0">
                <a:effectLst/>
                <a:latin typeface="Times New Roman" panose="02020603050405020304" pitchFamily="18" charset="0"/>
                <a:ea typeface="Calibri"/>
                <a:cs typeface="Times New Roman" panose="02020603050405020304" pitchFamily="18" charset="0"/>
              </a:rPr>
              <a:t>historical.</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1. Vowel alternations are exemplified by:</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irregular verbal forms (</a:t>
            </a:r>
            <a:r>
              <a:rPr lang="en-US" sz="2000" i="1" dirty="0" smtClean="0">
                <a:effectLst/>
                <a:latin typeface="Times New Roman" panose="02020603050405020304" pitchFamily="18" charset="0"/>
                <a:ea typeface="TimesNewRomanPSMT"/>
                <a:cs typeface="Times New Roman" panose="02020603050405020304" pitchFamily="18" charset="0"/>
              </a:rPr>
              <a:t>get — got — got</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know — knew — known</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causal verbal forms (</a:t>
            </a:r>
            <a:r>
              <a:rPr lang="en-US" sz="2000" i="1" dirty="0" smtClean="0">
                <a:effectLst/>
                <a:latin typeface="Times New Roman" panose="02020603050405020304" pitchFamily="18" charset="0"/>
                <a:ea typeface="TimesNewRomanPSMT"/>
                <a:cs typeface="Times New Roman" panose="02020603050405020304" pitchFamily="18" charset="0"/>
              </a:rPr>
              <a:t>to rise — to raise</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singular and plural noun forms (</a:t>
            </a:r>
            <a:r>
              <a:rPr lang="en-US" sz="2000" i="1" dirty="0" smtClean="0">
                <a:effectLst/>
                <a:latin typeface="Times New Roman" panose="02020603050405020304" pitchFamily="18" charset="0"/>
                <a:ea typeface="TimesNewRomanPSMT"/>
                <a:cs typeface="Times New Roman" panose="02020603050405020304" pitchFamily="18" charset="0"/>
              </a:rPr>
              <a:t>goose — geese</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man — men</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parts of speech in etymologically correlated words (</a:t>
            </a:r>
            <a:r>
              <a:rPr lang="en-US" sz="2000" i="1" dirty="0" smtClean="0">
                <a:effectLst/>
                <a:latin typeface="Times New Roman" panose="02020603050405020304" pitchFamily="18" charset="0"/>
                <a:ea typeface="TimesNewRomanPSMT"/>
                <a:cs typeface="Times New Roman" panose="02020603050405020304" pitchFamily="18" charset="0"/>
              </a:rPr>
              <a:t>long — length</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2. Consonant alternations represent: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irregular verbal forms (</a:t>
            </a:r>
            <a:r>
              <a:rPr lang="en-US" sz="2000" i="1" dirty="0" smtClean="0">
                <a:effectLst/>
                <a:latin typeface="Times New Roman" panose="02020603050405020304" pitchFamily="18" charset="0"/>
                <a:ea typeface="TimesNewRomanPSMT"/>
                <a:cs typeface="Times New Roman" panose="02020603050405020304" pitchFamily="18" charset="0"/>
              </a:rPr>
              <a:t>send — sent — sent</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distinctions of parts of speech in etymologically correlated words (</a:t>
            </a:r>
            <a:r>
              <a:rPr lang="en-US" sz="2000" i="1" dirty="0" err="1" smtClean="0">
                <a:effectLst/>
                <a:latin typeface="Times New Roman" panose="02020603050405020304" pitchFamily="18" charset="0"/>
                <a:ea typeface="TimesNewRomanPSMT"/>
                <a:cs typeface="Times New Roman" panose="02020603050405020304" pitchFamily="18" charset="0"/>
              </a:rPr>
              <a:t>defence</a:t>
            </a:r>
            <a:r>
              <a:rPr lang="en-US" sz="2000" i="1" dirty="0" smtClean="0">
                <a:effectLst/>
                <a:latin typeface="Times New Roman" panose="02020603050405020304" pitchFamily="18" charset="0"/>
                <a:ea typeface="TimesNewRomanPSMT"/>
                <a:cs typeface="Times New Roman" panose="02020603050405020304" pitchFamily="18" charset="0"/>
              </a:rPr>
              <a:t> — to defend</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reduction of consonant clusters in the initial (</a:t>
            </a:r>
            <a:r>
              <a:rPr lang="en-US" sz="2000" i="1" dirty="0" smtClean="0">
                <a:effectLst/>
                <a:latin typeface="Times New Roman" panose="02020603050405020304" pitchFamily="18" charset="0"/>
                <a:ea typeface="TimesNewRomanPSMT"/>
                <a:cs typeface="Times New Roman" panose="02020603050405020304" pitchFamily="18" charset="0"/>
              </a:rPr>
              <a:t>write</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know</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gnat</a:t>
            </a:r>
            <a:r>
              <a:rPr lang="en-US" sz="2000" dirty="0" smtClean="0">
                <a:effectLst/>
                <a:latin typeface="Times New Roman" panose="02020603050405020304" pitchFamily="18" charset="0"/>
                <a:ea typeface="TimesNewRomanPSMT"/>
                <a:cs typeface="Times New Roman" panose="02020603050405020304" pitchFamily="18" charset="0"/>
              </a:rPr>
              <a:t>), medial (</a:t>
            </a:r>
            <a:r>
              <a:rPr lang="en-US" sz="2000" i="1" dirty="0" smtClean="0">
                <a:effectLst/>
                <a:latin typeface="Times New Roman" panose="02020603050405020304" pitchFamily="18" charset="0"/>
                <a:ea typeface="TimesNewRomanPSMT"/>
                <a:cs typeface="Times New Roman" panose="02020603050405020304" pitchFamily="18" charset="0"/>
              </a:rPr>
              <a:t>listen</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whistle</a:t>
            </a:r>
            <a:r>
              <a:rPr lang="en-US" sz="2000" dirty="0" smtClean="0">
                <a:effectLst/>
                <a:latin typeface="Times New Roman" panose="02020603050405020304" pitchFamily="18" charset="0"/>
                <a:ea typeface="TimesNewRomanPSMT"/>
                <a:cs typeface="Times New Roman" panose="02020603050405020304" pitchFamily="18" charset="0"/>
              </a:rPr>
              <a:t>) or final positions (</a:t>
            </a:r>
            <a:r>
              <a:rPr lang="en-US" sz="2000" i="1" dirty="0" smtClean="0">
                <a:effectLst/>
                <a:latin typeface="Times New Roman" panose="02020603050405020304" pitchFamily="18" charset="0"/>
                <a:ea typeface="TimesNewRomanPSMT"/>
                <a:cs typeface="Times New Roman" panose="02020603050405020304" pitchFamily="18" charset="0"/>
              </a:rPr>
              <a:t>lamb</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3. Vowel and consonant alternations are presented by distinctions of parts of speech in etymologically correlated words (</a:t>
            </a:r>
            <a:r>
              <a:rPr lang="en-US" sz="2000" i="1" dirty="0" smtClean="0">
                <a:effectLst/>
                <a:latin typeface="Times New Roman" panose="02020603050405020304" pitchFamily="18" charset="0"/>
                <a:ea typeface="TimesNewRomanPSMT"/>
                <a:cs typeface="Times New Roman" panose="02020603050405020304" pitchFamily="18" charset="0"/>
              </a:rPr>
              <a:t>live — life</a:t>
            </a:r>
            <a:r>
              <a:rPr lang="en-US" sz="2000" dirty="0" smtClean="0">
                <a:effectLst/>
                <a:latin typeface="Times New Roman" panose="02020603050405020304" pitchFamily="18" charset="0"/>
                <a:ea typeface="TimesNewRomanPSMT"/>
                <a:cs typeface="Times New Roman" panose="02020603050405020304" pitchFamily="18" charset="0"/>
              </a:rPr>
              <a:t>, </a:t>
            </a:r>
            <a:r>
              <a:rPr lang="en-US" sz="2000" i="1" dirty="0" smtClean="0">
                <a:effectLst/>
                <a:latin typeface="Times New Roman" panose="02020603050405020304" pitchFamily="18" charset="0"/>
                <a:ea typeface="TimesNewRomanPSMT"/>
                <a:cs typeface="Times New Roman" panose="02020603050405020304" pitchFamily="18" charset="0"/>
              </a:rPr>
              <a:t>bath — to bathe</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887992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136904" cy="6080960"/>
          </a:xfrm>
          <a:prstGeom prst="rect">
            <a:avLst/>
          </a:prstGeom>
        </p:spPr>
        <p:txBody>
          <a:bodyPr wrap="square">
            <a:spAutoFit/>
          </a:bodyPr>
          <a:lstStyle/>
          <a:p>
            <a:pPr algn="just">
              <a:lnSpc>
                <a:spcPct val="115000"/>
              </a:lnSpc>
              <a:spcAft>
                <a:spcPts val="0"/>
              </a:spcAft>
            </a:pPr>
            <a:r>
              <a:rPr lang="en-US" sz="2000" b="1" dirty="0" smtClean="0">
                <a:effectLst/>
                <a:latin typeface="Times New Roman" panose="02020603050405020304" pitchFamily="18" charset="0"/>
                <a:ea typeface="TimesNewRomanPSMT"/>
                <a:cs typeface="Times New Roman" panose="02020603050405020304" pitchFamily="18" charset="0"/>
              </a:rPr>
              <a:t>II. </a:t>
            </a:r>
            <a:r>
              <a:rPr lang="en-US" sz="2000" dirty="0" smtClean="0">
                <a:effectLst/>
                <a:latin typeface="Times New Roman" panose="02020603050405020304" pitchFamily="18" charset="0"/>
                <a:ea typeface="TimesNewRomanPSMT"/>
                <a:cs typeface="Times New Roman" panose="02020603050405020304" pitchFamily="18" charset="0"/>
              </a:rPr>
              <a:t>Sound alternations on the synchronic level are known as </a:t>
            </a:r>
            <a:r>
              <a:rPr lang="en-US" sz="2000" b="1" dirty="0" smtClean="0">
                <a:effectLst/>
                <a:latin typeface="Times New Roman" panose="02020603050405020304" pitchFamily="18" charset="0"/>
                <a:ea typeface="TimesNewRomanPSMT"/>
                <a:cs typeface="Times New Roman" panose="02020603050405020304" pitchFamily="18" charset="0"/>
              </a:rPr>
              <a:t>contextual </a:t>
            </a:r>
            <a:r>
              <a:rPr lang="en-US" sz="2000" dirty="0" smtClean="0">
                <a:effectLst/>
                <a:latin typeface="Times New Roman" panose="02020603050405020304" pitchFamily="18" charset="0"/>
                <a:ea typeface="TimesNewRomanPSMT"/>
                <a:cs typeface="Times New Roman" panose="02020603050405020304" pitchFamily="18" charset="0"/>
              </a:rPr>
              <a:t>or </a:t>
            </a:r>
            <a:r>
              <a:rPr lang="en-US" sz="2000" b="1" dirty="0" smtClean="0">
                <a:effectLst/>
                <a:latin typeface="Times New Roman" panose="02020603050405020304" pitchFamily="18" charset="0"/>
                <a:ea typeface="TimesNewRomanPSMT"/>
                <a:cs typeface="Times New Roman" panose="02020603050405020304" pitchFamily="18" charset="0"/>
              </a:rPr>
              <a:t>contemporary</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Let’s consider the following example. If we take the first syllabic vowel of the words </a:t>
            </a:r>
            <a:r>
              <a:rPr lang="en-US" sz="2000" i="1" dirty="0" err="1" smtClean="0">
                <a:effectLst/>
                <a:latin typeface="Times New Roman" panose="02020603050405020304" pitchFamily="18" charset="0"/>
                <a:ea typeface="TimesNewRomanPSMT"/>
                <a:cs typeface="Times New Roman" panose="02020603050405020304" pitchFamily="18" charset="0"/>
              </a:rPr>
              <a:t>ac</a:t>
            </a:r>
            <a:r>
              <a:rPr lang="en-US" sz="2000" dirty="0" err="1" smtClean="0">
                <a:effectLst/>
                <a:latin typeface="Times New Roman" panose="02020603050405020304" pitchFamily="18" charset="0"/>
                <a:ea typeface="TimesNewRomanPSMT"/>
                <a:cs typeface="Times New Roman" panose="02020603050405020304" pitchFamily="18" charset="0"/>
              </a:rPr>
              <a:t>'</a:t>
            </a:r>
            <a:r>
              <a:rPr lang="en-US" sz="2000" i="1" dirty="0" err="1" smtClean="0">
                <a:effectLst/>
                <a:latin typeface="Times New Roman" panose="02020603050405020304" pitchFamily="18" charset="0"/>
                <a:ea typeface="TimesNewRomanPSMT"/>
                <a:cs typeface="Times New Roman" panose="02020603050405020304" pitchFamily="18" charset="0"/>
              </a:rPr>
              <a:t>tivity</a:t>
            </a:r>
            <a:r>
              <a:rPr lang="en-US" sz="2000" i="1" dirty="0" smtClean="0">
                <a:effectLst/>
                <a:latin typeface="Times New Roman" panose="02020603050405020304" pitchFamily="18" charset="0"/>
                <a:ea typeface="TimesNewRomanPSMT"/>
                <a:cs typeface="Times New Roman" panose="02020603050405020304" pitchFamily="18" charset="0"/>
              </a:rPr>
              <a:t> </a:t>
            </a:r>
            <a:r>
              <a:rPr lang="en-US" sz="2000" dirty="0" smtClean="0">
                <a:effectLst/>
                <a:latin typeface="Times New Roman" panose="02020603050405020304" pitchFamily="18" charset="0"/>
                <a:ea typeface="TimesNewRomanPSMT"/>
                <a:cs typeface="Times New Roman" panose="02020603050405020304" pitchFamily="18" charset="0"/>
              </a:rPr>
              <a:t>and </a:t>
            </a:r>
            <a:r>
              <a:rPr lang="en-US" sz="2000" i="1" dirty="0" err="1" smtClean="0">
                <a:effectLst/>
                <a:latin typeface="Times New Roman" panose="02020603050405020304" pitchFamily="18" charset="0"/>
                <a:ea typeface="TimesNewRomanPSMT"/>
                <a:cs typeface="Times New Roman" panose="02020603050405020304" pitchFamily="18" charset="0"/>
              </a:rPr>
              <a:t>con</a:t>
            </a:r>
            <a:r>
              <a:rPr lang="en-US" sz="2000" dirty="0" err="1" smtClean="0">
                <a:effectLst/>
                <a:latin typeface="Times New Roman" panose="02020603050405020304" pitchFamily="18" charset="0"/>
                <a:ea typeface="TimesNewRomanPSMT"/>
                <a:cs typeface="Times New Roman" panose="02020603050405020304" pitchFamily="18" charset="0"/>
              </a:rPr>
              <a:t>'</a:t>
            </a:r>
            <a:r>
              <a:rPr lang="en-US" sz="2000" i="1" dirty="0" err="1" smtClean="0">
                <a:effectLst/>
                <a:latin typeface="Times New Roman" panose="02020603050405020304" pitchFamily="18" charset="0"/>
                <a:ea typeface="TimesNewRomanPSMT"/>
                <a:cs typeface="Times New Roman" panose="02020603050405020304" pitchFamily="18" charset="0"/>
              </a:rPr>
              <a:t>trast</a:t>
            </a:r>
            <a:r>
              <a:rPr lang="en-US" sz="2000" i="1" dirty="0" smtClean="0">
                <a:effectLst/>
                <a:latin typeface="Times New Roman" panose="02020603050405020304" pitchFamily="18" charset="0"/>
                <a:ea typeface="TimesNewRomanPSMT"/>
                <a:cs typeface="Times New Roman" panose="02020603050405020304" pitchFamily="18" charset="0"/>
              </a:rPr>
              <a:t> </a:t>
            </a:r>
            <a:r>
              <a:rPr lang="en-US" sz="2000" dirty="0" smtClean="0">
                <a:effectLst/>
                <a:latin typeface="Times New Roman" panose="02020603050405020304" pitchFamily="18" charset="0"/>
                <a:ea typeface="TimesNewRomanPSMT"/>
                <a:cs typeface="Times New Roman" panose="02020603050405020304" pitchFamily="18" charset="0"/>
              </a:rPr>
              <a:t>and compare it with the first syllabic vowel of the words '</a:t>
            </a:r>
            <a:r>
              <a:rPr lang="en-US" sz="2000" i="1" dirty="0" smtClean="0">
                <a:effectLst/>
                <a:latin typeface="Times New Roman" panose="02020603050405020304" pitchFamily="18" charset="0"/>
                <a:ea typeface="TimesNewRomanPSMT"/>
                <a:cs typeface="Times New Roman" panose="02020603050405020304" pitchFamily="18" charset="0"/>
              </a:rPr>
              <a:t>active </a:t>
            </a:r>
            <a:r>
              <a:rPr lang="en-US" sz="2000" dirty="0" smtClean="0">
                <a:effectLst/>
                <a:latin typeface="Times New Roman" panose="02020603050405020304" pitchFamily="18" charset="0"/>
                <a:ea typeface="TimesNewRomanPSMT"/>
                <a:cs typeface="Times New Roman" panose="02020603050405020304" pitchFamily="18" charset="0"/>
              </a:rPr>
              <a:t>and '</a:t>
            </a:r>
            <a:r>
              <a:rPr lang="en-US" sz="2000" i="1" dirty="0" smtClean="0">
                <a:effectLst/>
                <a:latin typeface="Times New Roman" panose="02020603050405020304" pitchFamily="18" charset="0"/>
                <a:ea typeface="TimesNewRomanPSMT"/>
                <a:cs typeface="Times New Roman" panose="02020603050405020304" pitchFamily="18" charset="0"/>
              </a:rPr>
              <a:t>contrast</a:t>
            </a:r>
            <a:r>
              <a:rPr lang="en-US" sz="2000" dirty="0" smtClean="0">
                <a:effectLst/>
                <a:latin typeface="Times New Roman" panose="02020603050405020304" pitchFamily="18" charset="0"/>
                <a:ea typeface="TimesNewRomanPSMT"/>
                <a:cs typeface="Times New Roman" panose="02020603050405020304" pitchFamily="18" charset="0"/>
              </a:rPr>
              <a:t>, we’ll clearly see the difference in sound representation. It is the weak position of a vowel in the first case and its strong position in the second one.</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But the question is in defining the phonemic status of the vowel in its weak position. There are two possible variants when in the words </a:t>
            </a:r>
            <a:r>
              <a:rPr lang="en-US" sz="2000" i="1" dirty="0" err="1" smtClean="0">
                <a:effectLst/>
                <a:latin typeface="Times New Roman" panose="02020603050405020304" pitchFamily="18" charset="0"/>
                <a:ea typeface="TimesNewRomanPSMT"/>
                <a:cs typeface="Times New Roman" panose="02020603050405020304" pitchFamily="18" charset="0"/>
              </a:rPr>
              <a:t>ac</a:t>
            </a:r>
            <a:r>
              <a:rPr lang="en-US" sz="2000" dirty="0" err="1" smtClean="0">
                <a:effectLst/>
                <a:latin typeface="Times New Roman" panose="02020603050405020304" pitchFamily="18" charset="0"/>
                <a:ea typeface="TimesNewRomanPSMT"/>
                <a:cs typeface="Times New Roman" panose="02020603050405020304" pitchFamily="18" charset="0"/>
              </a:rPr>
              <a:t>'</a:t>
            </a:r>
            <a:r>
              <a:rPr lang="en-US" sz="2000" i="1" dirty="0" err="1" smtClean="0">
                <a:effectLst/>
                <a:latin typeface="Times New Roman" panose="02020603050405020304" pitchFamily="18" charset="0"/>
                <a:ea typeface="TimesNewRomanPSMT"/>
                <a:cs typeface="Times New Roman" panose="02020603050405020304" pitchFamily="18" charset="0"/>
              </a:rPr>
              <a:t>tivity</a:t>
            </a:r>
            <a:r>
              <a:rPr lang="en-US" sz="2000" i="1" dirty="0" smtClean="0">
                <a:effectLst/>
                <a:latin typeface="Times New Roman" panose="02020603050405020304" pitchFamily="18" charset="0"/>
                <a:ea typeface="TimesNewRomanPSMT"/>
                <a:cs typeface="Times New Roman" panose="02020603050405020304" pitchFamily="18" charset="0"/>
              </a:rPr>
              <a:t> </a:t>
            </a:r>
            <a:r>
              <a:rPr lang="en-US" sz="2000" dirty="0" smtClean="0">
                <a:effectLst/>
                <a:latin typeface="Times New Roman" panose="02020603050405020304" pitchFamily="18" charset="0"/>
                <a:ea typeface="TimesNewRomanPSMT"/>
                <a:cs typeface="Times New Roman" panose="02020603050405020304" pitchFamily="18" charset="0"/>
              </a:rPr>
              <a:t>and </a:t>
            </a:r>
            <a:r>
              <a:rPr lang="en-US" sz="2000" i="1" dirty="0" err="1" smtClean="0">
                <a:effectLst/>
                <a:latin typeface="Times New Roman" panose="02020603050405020304" pitchFamily="18" charset="0"/>
                <a:ea typeface="TimesNewRomanPSMT"/>
                <a:cs typeface="Times New Roman" panose="02020603050405020304" pitchFamily="18" charset="0"/>
              </a:rPr>
              <a:t>con</a:t>
            </a:r>
            <a:r>
              <a:rPr lang="en-US" sz="2000" dirty="0" err="1" smtClean="0">
                <a:effectLst/>
                <a:latin typeface="Times New Roman" panose="02020603050405020304" pitchFamily="18" charset="0"/>
                <a:ea typeface="TimesNewRomanPSMT"/>
                <a:cs typeface="Times New Roman" panose="02020603050405020304" pitchFamily="18" charset="0"/>
              </a:rPr>
              <a:t>'</a:t>
            </a:r>
            <a:r>
              <a:rPr lang="en-US" sz="2000" i="1" dirty="0" err="1" smtClean="0">
                <a:effectLst/>
                <a:latin typeface="Times New Roman" panose="02020603050405020304" pitchFamily="18" charset="0"/>
                <a:ea typeface="TimesNewRomanPSMT"/>
                <a:cs typeface="Times New Roman" panose="02020603050405020304" pitchFamily="18" charset="0"/>
              </a:rPr>
              <a:t>trast</a:t>
            </a:r>
            <a:r>
              <a:rPr lang="en-US" sz="2000" i="1" dirty="0" smtClean="0">
                <a:effectLst/>
                <a:latin typeface="Times New Roman" panose="02020603050405020304" pitchFamily="18" charset="0"/>
                <a:ea typeface="TimesNewRomanPSMT"/>
                <a:cs typeface="Times New Roman" panose="02020603050405020304" pitchFamily="18" charset="0"/>
              </a:rPr>
              <a:t> </a:t>
            </a:r>
            <a:r>
              <a:rPr lang="en-US" sz="2000" dirty="0" smtClean="0">
                <a:effectLst/>
                <a:latin typeface="Times New Roman" panose="02020603050405020304" pitchFamily="18" charset="0"/>
                <a:ea typeface="TimesNewRomanPSMT"/>
                <a:cs typeface="Times New Roman" panose="02020603050405020304" pitchFamily="18" charset="0"/>
              </a:rPr>
              <a:t>the first syllabic vowel may be considered:</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either as the principle allophone of a neutral phoneme [</a:t>
            </a:r>
            <a:r>
              <a:rPr lang="en-US" sz="2000" b="1" dirty="0" smtClean="0">
                <a:effectLst/>
                <a:latin typeface="Times New Roman" panose="02020603050405020304" pitchFamily="18" charset="0"/>
                <a:ea typeface="Calibri"/>
                <a:cs typeface="Times New Roman" panose="02020603050405020304" pitchFamily="18" charset="0"/>
              </a:rPr>
              <a:t>ə</a:t>
            </a:r>
            <a:r>
              <a:rPr lang="en-US" sz="2000" dirty="0" smtClean="0">
                <a:effectLst/>
                <a:latin typeface="Times New Roman" panose="02020603050405020304" pitchFamily="18" charset="0"/>
                <a:ea typeface="TimesNewRomanPSMT"/>
                <a:cs typeface="Times New Roman" panose="02020603050405020304" pitchFamily="18" charset="0"/>
              </a:rPr>
              <a:t>];</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 or as subsidiary allophone of [</a:t>
            </a:r>
            <a:r>
              <a:rPr lang="en-US" sz="2000" b="1" dirty="0" smtClean="0">
                <a:effectLst/>
                <a:latin typeface="Times New Roman" panose="02020603050405020304" pitchFamily="18" charset="0"/>
                <a:ea typeface="TimesNewRomanPSMT"/>
                <a:cs typeface="Times New Roman" panose="02020603050405020304" pitchFamily="18" charset="0"/>
              </a:rPr>
              <a:t>æ</a:t>
            </a:r>
            <a:r>
              <a:rPr lang="en-US" sz="2000" dirty="0" smtClean="0">
                <a:effectLst/>
                <a:latin typeface="Times New Roman" panose="02020603050405020304" pitchFamily="18" charset="0"/>
                <a:ea typeface="TimesNewRomanPSMT"/>
                <a:cs typeface="Times New Roman" panose="02020603050405020304" pitchFamily="18" charset="0"/>
              </a:rPr>
              <a:t>] and [</a:t>
            </a:r>
            <a:r>
              <a:rPr lang="en-US" sz="2000" b="1" dirty="0" smtClean="0">
                <a:effectLst/>
                <a:latin typeface="Times New Roman" panose="02020603050405020304" pitchFamily="18" charset="0"/>
                <a:ea typeface="TimesNewRomanPSMT"/>
                <a:cs typeface="Times New Roman" panose="02020603050405020304" pitchFamily="18" charset="0"/>
              </a:rPr>
              <a:t>ɔ</a:t>
            </a:r>
            <a:r>
              <a:rPr lang="en-US" sz="2000" dirty="0" smtClean="0">
                <a:effectLst/>
                <a:latin typeface="Times New Roman" panose="02020603050405020304" pitchFamily="18" charset="0"/>
                <a:ea typeface="TimesNewRomanPSMT"/>
                <a:cs typeface="Times New Roman" panose="02020603050405020304" pitchFamily="18" charset="0"/>
              </a:rPr>
              <a:t>] in the words '</a:t>
            </a:r>
            <a:r>
              <a:rPr lang="en-US" sz="2000" i="1" dirty="0" smtClean="0">
                <a:effectLst/>
                <a:latin typeface="Times New Roman" panose="02020603050405020304" pitchFamily="18" charset="0"/>
                <a:ea typeface="TimesNewRomanPSMT"/>
                <a:cs typeface="Times New Roman" panose="02020603050405020304" pitchFamily="18" charset="0"/>
              </a:rPr>
              <a:t>active </a:t>
            </a:r>
            <a:r>
              <a:rPr lang="en-US" sz="2000" dirty="0" smtClean="0">
                <a:effectLst/>
                <a:latin typeface="Times New Roman" panose="02020603050405020304" pitchFamily="18" charset="0"/>
                <a:ea typeface="TimesNewRomanPSMT"/>
                <a:cs typeface="Times New Roman" panose="02020603050405020304" pitchFamily="18" charset="0"/>
              </a:rPr>
              <a:t>and '</a:t>
            </a:r>
            <a:r>
              <a:rPr lang="en-US" sz="2000" i="1" dirty="0" smtClean="0">
                <a:effectLst/>
                <a:latin typeface="Times New Roman" panose="02020603050405020304" pitchFamily="18" charset="0"/>
                <a:ea typeface="TimesNewRomanPSMT"/>
                <a:cs typeface="Times New Roman" panose="02020603050405020304" pitchFamily="18" charset="0"/>
              </a:rPr>
              <a:t>contrast</a:t>
            </a:r>
            <a:r>
              <a:rPr lang="en-US" sz="2000" dirty="0" smtClean="0">
                <a:effectLst/>
                <a:latin typeface="Times New Roman" panose="02020603050405020304" pitchFamily="18" charset="0"/>
                <a:ea typeface="TimesNewRomanPSMT"/>
                <a:cs typeface="Times New Roman" panose="02020603050405020304" pitchFamily="18" charset="0"/>
              </a:rPr>
              <a:t>, correspondingly.</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TimesNewRomanPSMT"/>
                <a:cs typeface="Times New Roman" panose="02020603050405020304" pitchFamily="18" charset="0"/>
              </a:rPr>
              <a:t>The difference is quite significant, because the sound [</a:t>
            </a:r>
            <a:r>
              <a:rPr lang="en-US" sz="2000" b="1" dirty="0" smtClean="0">
                <a:effectLst/>
                <a:latin typeface="Times New Roman" panose="02020603050405020304" pitchFamily="18" charset="0"/>
                <a:ea typeface="TimesNewRomanPSMT"/>
                <a:cs typeface="Times New Roman" panose="02020603050405020304" pitchFamily="18" charset="0"/>
              </a:rPr>
              <a:t>ə</a:t>
            </a:r>
            <a:r>
              <a:rPr lang="en-US" sz="2000" dirty="0" smtClean="0">
                <a:effectLst/>
                <a:latin typeface="Times New Roman" panose="02020603050405020304" pitchFamily="18" charset="0"/>
                <a:ea typeface="TimesNewRomanPSMT"/>
                <a:cs typeface="Times New Roman" panose="02020603050405020304" pitchFamily="18" charset="0"/>
              </a:rPr>
              <a:t>] may be identified either as an independent phoneme, or as a neutralized allophone of some other phoneme. This problem still doesn’t get a single decision in modern linguistics.</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74827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5201" y="908720"/>
            <a:ext cx="7848872" cy="5189113"/>
          </a:xfrm>
          <a:prstGeom prst="rect">
            <a:avLst/>
          </a:prstGeom>
        </p:spPr>
        <p:txBody>
          <a:bodyPr wrap="square">
            <a:spAutoFit/>
          </a:bodyPr>
          <a:lstStyle/>
          <a:p>
            <a:pPr algn="just">
              <a:lnSpc>
                <a:spcPct val="115000"/>
              </a:lnSpc>
              <a:spcAft>
                <a:spcPts val="0"/>
              </a:spcAft>
            </a:pPr>
            <a:r>
              <a:rPr lang="en-US" sz="2400" dirty="0" smtClean="0">
                <a:effectLst/>
                <a:latin typeface="Times New Roman" panose="02020603050405020304" pitchFamily="18" charset="0"/>
                <a:ea typeface="TimesNewRomanPSMT"/>
                <a:cs typeface="Times New Roman" panose="02020603050405020304" pitchFamily="18" charset="0"/>
              </a:rPr>
              <a:t>For example, the auxiliary verbs </a:t>
            </a:r>
            <a:r>
              <a:rPr lang="en-US" sz="2400" i="1" dirty="0" smtClean="0">
                <a:effectLst/>
                <a:latin typeface="Times New Roman" panose="02020603050405020304" pitchFamily="18" charset="0"/>
                <a:ea typeface="TimesNewRomanPSMT"/>
                <a:cs typeface="Times New Roman" panose="02020603050405020304" pitchFamily="18" charset="0"/>
              </a:rPr>
              <a:t>have </a:t>
            </a:r>
            <a:r>
              <a:rPr lang="en-US" sz="2400" dirty="0" smtClean="0">
                <a:effectLst/>
                <a:latin typeface="Times New Roman" panose="02020603050405020304" pitchFamily="18" charset="0"/>
                <a:ea typeface="TimesNewRomanPSMT"/>
                <a:cs typeface="Times New Roman" panose="02020603050405020304" pitchFamily="18" charset="0"/>
              </a:rPr>
              <a:t>and </a:t>
            </a:r>
            <a:r>
              <a:rPr lang="en-US" sz="2400" i="1" dirty="0" smtClean="0">
                <a:effectLst/>
                <a:latin typeface="Times New Roman" panose="02020603050405020304" pitchFamily="18" charset="0"/>
                <a:ea typeface="TimesNewRomanPSMT"/>
                <a:cs typeface="Times New Roman" panose="02020603050405020304" pitchFamily="18" charset="0"/>
              </a:rPr>
              <a:t>be</a:t>
            </a:r>
            <a:r>
              <a:rPr lang="en-US" sz="2400" dirty="0" smtClean="0">
                <a:effectLst/>
                <a:latin typeface="Times New Roman" panose="02020603050405020304" pitchFamily="18" charset="0"/>
                <a:ea typeface="TimesNewRomanPSMT"/>
                <a:cs typeface="Times New Roman" panose="02020603050405020304" pitchFamily="18" charset="0"/>
              </a:rPr>
              <a:t>, in the 3rd person singular (</a:t>
            </a:r>
            <a:r>
              <a:rPr lang="en-US" sz="2400" i="1" dirty="0" smtClean="0">
                <a:effectLst/>
                <a:latin typeface="Times New Roman" panose="02020603050405020304" pitchFamily="18" charset="0"/>
                <a:ea typeface="TimesNewRomanPSMT"/>
                <a:cs typeface="Times New Roman" panose="02020603050405020304" pitchFamily="18" charset="0"/>
              </a:rPr>
              <a:t>has, is</a:t>
            </a:r>
            <a:r>
              <a:rPr lang="en-US" sz="2400" dirty="0" smtClean="0">
                <a:effectLst/>
                <a:latin typeface="Times New Roman" panose="02020603050405020304" pitchFamily="18" charset="0"/>
                <a:ea typeface="TimesNewRomanPSMT"/>
                <a:cs typeface="Times New Roman" panose="02020603050405020304" pitchFamily="18" charset="0"/>
              </a:rPr>
              <a:t>) reduced to a single sound [z] are properly recognized by the listener because of their syntactic function in the context. So the sound sequences [z '</a:t>
            </a:r>
            <a:r>
              <a:rPr lang="en-US" sz="2400" dirty="0" err="1" smtClean="0">
                <a:effectLst/>
                <a:latin typeface="Times New Roman" panose="02020603050405020304" pitchFamily="18" charset="0"/>
                <a:ea typeface="TimesNewRomanPSMT"/>
                <a:cs typeface="Times New Roman" panose="02020603050405020304" pitchFamily="18" charset="0"/>
              </a:rPr>
              <a:t>nik</a:t>
            </a:r>
            <a:r>
              <a:rPr lang="en-US" sz="2400" dirty="0" smtClean="0">
                <a:effectLst/>
                <a:latin typeface="Times New Roman" panose="02020603050405020304" pitchFamily="18" charset="0"/>
                <a:ea typeface="TimesNewRomanPSMT"/>
                <a:cs typeface="Times New Roman" panose="02020603050405020304" pitchFamily="18" charset="0"/>
              </a:rPr>
              <a:t> 'k</a:t>
            </a:r>
            <a:r>
              <a:rPr lang="ru-RU" sz="2400" b="1" dirty="0" smtClean="0">
                <a:effectLst/>
                <a:latin typeface="Times New Roman" panose="02020603050405020304" pitchFamily="18" charset="0"/>
                <a:ea typeface="TimesNewRomanPSMT"/>
                <a:cs typeface="Times New Roman" panose="02020603050405020304" pitchFamily="18" charset="0"/>
              </a:rPr>
              <a:t>Λ</a:t>
            </a:r>
            <a:r>
              <a:rPr lang="en-US" sz="2400" dirty="0" err="1" smtClean="0">
                <a:effectLst/>
                <a:latin typeface="Times New Roman" panose="02020603050405020304" pitchFamily="18" charset="0"/>
                <a:ea typeface="TimesNewRomanPSMT"/>
                <a:cs typeface="Times New Roman" panose="02020603050405020304" pitchFamily="18" charset="0"/>
              </a:rPr>
              <a:t>miŋ</a:t>
            </a:r>
            <a:r>
              <a:rPr lang="en-US" sz="2400" dirty="0" smtClean="0">
                <a:effectLst/>
                <a:latin typeface="Times New Roman" panose="02020603050405020304" pitchFamily="18" charset="0"/>
                <a:ea typeface="TimesNewRomanPSMT"/>
                <a:cs typeface="Times New Roman" panose="02020603050405020304" pitchFamily="18" charset="0"/>
              </a:rPr>
              <a:t>] or [z '</a:t>
            </a:r>
            <a:r>
              <a:rPr lang="en-US" sz="2400" dirty="0" err="1" smtClean="0">
                <a:effectLst/>
                <a:latin typeface="Times New Roman" panose="02020603050405020304" pitchFamily="18" charset="0"/>
                <a:ea typeface="TimesNewRomanPSMT"/>
                <a:cs typeface="Times New Roman" panose="02020603050405020304" pitchFamily="18" charset="0"/>
              </a:rPr>
              <a:t>nik</a:t>
            </a:r>
            <a:r>
              <a:rPr lang="en-US" sz="2400" dirty="0" smtClean="0">
                <a:effectLst/>
                <a:latin typeface="Times New Roman" panose="02020603050405020304" pitchFamily="18" charset="0"/>
                <a:ea typeface="TimesNewRomanPSMT"/>
                <a:cs typeface="Times New Roman" panose="02020603050405020304" pitchFamily="18" charset="0"/>
              </a:rPr>
              <a:t> 'k</a:t>
            </a:r>
            <a:r>
              <a:rPr lang="ru-RU" sz="2400" b="1" dirty="0" smtClean="0">
                <a:effectLst/>
                <a:latin typeface="Times New Roman" panose="02020603050405020304" pitchFamily="18" charset="0"/>
                <a:ea typeface="TimesNewRomanPSMT"/>
                <a:cs typeface="Times New Roman" panose="02020603050405020304" pitchFamily="18" charset="0"/>
              </a:rPr>
              <a:t>Λ</a:t>
            </a:r>
            <a:r>
              <a:rPr lang="en-US" sz="2400" dirty="0" smtClean="0">
                <a:effectLst/>
                <a:latin typeface="Times New Roman" panose="02020603050405020304" pitchFamily="18" charset="0"/>
                <a:ea typeface="TimesNewRomanPSMT"/>
                <a:cs typeface="Times New Roman" panose="02020603050405020304" pitchFamily="18" charset="0"/>
              </a:rPr>
              <a:t>m] are easily reconstructed as ‘</a:t>
            </a:r>
            <a:r>
              <a:rPr lang="en-US" sz="2400" i="1" dirty="0" smtClean="0">
                <a:effectLst/>
                <a:latin typeface="Times New Roman" panose="02020603050405020304" pitchFamily="18" charset="0"/>
                <a:ea typeface="TimesNewRomanPSMT"/>
                <a:cs typeface="Times New Roman" panose="02020603050405020304" pitchFamily="18" charset="0"/>
              </a:rPr>
              <a:t>Is Nick coming?</a:t>
            </a:r>
            <a:r>
              <a:rPr lang="en-US" sz="2400" dirty="0" smtClean="0">
                <a:effectLst/>
                <a:latin typeface="Times New Roman" panose="02020603050405020304" pitchFamily="18" charset="0"/>
                <a:ea typeface="TimesNewRomanPSMT"/>
                <a:cs typeface="Times New Roman" panose="02020603050405020304" pitchFamily="18" charset="0"/>
              </a:rPr>
              <a:t>’ or ‘</a:t>
            </a:r>
            <a:r>
              <a:rPr lang="en-US" sz="2400" i="1" dirty="0" smtClean="0">
                <a:effectLst/>
                <a:latin typeface="Times New Roman" panose="02020603050405020304" pitchFamily="18" charset="0"/>
                <a:ea typeface="TimesNewRomanPSMT"/>
                <a:cs typeface="Times New Roman" panose="02020603050405020304" pitchFamily="18" charset="0"/>
              </a:rPr>
              <a:t>Has Nick come?</a:t>
            </a:r>
            <a:r>
              <a:rPr lang="en-US" sz="2400" dirty="0" smtClean="0">
                <a:effectLst/>
                <a:latin typeface="Times New Roman" panose="02020603050405020304" pitchFamily="18" charset="0"/>
                <a:ea typeface="TimesNewRomanPSMT"/>
                <a:cs typeface="Times New Roman" panose="02020603050405020304" pitchFamily="18" charset="0"/>
              </a:rPr>
              <a:t>’</a:t>
            </a:r>
          </a:p>
          <a:p>
            <a:pPr algn="just">
              <a:lnSpc>
                <a:spcPct val="115000"/>
              </a:lnSpc>
              <a:spcAft>
                <a:spcPts val="0"/>
              </a:spcAft>
            </a:pP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TimesNewRomanPSMT"/>
                <a:cs typeface="Times New Roman" panose="02020603050405020304" pitchFamily="18" charset="0"/>
              </a:rPr>
              <a:t>The same is with the possessive -</a:t>
            </a:r>
            <a:r>
              <a:rPr lang="en-US" sz="2400" i="1" dirty="0" smtClean="0">
                <a:effectLst/>
                <a:latin typeface="Times New Roman" panose="02020603050405020304" pitchFamily="18" charset="0"/>
                <a:ea typeface="TimesNewRomanPSMT"/>
                <a:cs typeface="Times New Roman" panose="02020603050405020304" pitchFamily="18" charset="0"/>
              </a:rPr>
              <a:t>’s </a:t>
            </a:r>
            <a:r>
              <a:rPr lang="en-US" sz="2400" dirty="0" smtClean="0">
                <a:effectLst/>
                <a:latin typeface="Times New Roman" panose="02020603050405020304" pitchFamily="18" charset="0"/>
                <a:ea typeface="TimesNewRomanPSMT"/>
                <a:cs typeface="Times New Roman" panose="02020603050405020304" pitchFamily="18" charset="0"/>
              </a:rPr>
              <a:t>and the plural -</a:t>
            </a:r>
            <a:r>
              <a:rPr lang="en-US" sz="2400" i="1" dirty="0" smtClean="0">
                <a:effectLst/>
                <a:latin typeface="Times New Roman" panose="02020603050405020304" pitchFamily="18" charset="0"/>
                <a:ea typeface="TimesNewRomanPSMT"/>
                <a:cs typeface="Times New Roman" panose="02020603050405020304" pitchFamily="18" charset="0"/>
              </a:rPr>
              <a:t>s </a:t>
            </a:r>
            <a:r>
              <a:rPr lang="en-US" sz="2400" dirty="0" smtClean="0">
                <a:effectLst/>
                <a:latin typeface="Times New Roman" panose="02020603050405020304" pitchFamily="18" charset="0"/>
                <a:ea typeface="TimesNewRomanPSMT"/>
                <a:cs typeface="Times New Roman" panose="02020603050405020304" pitchFamily="18" charset="0"/>
              </a:rPr>
              <a:t>of nouns pronounced as [z]. In the sound sequences [</a:t>
            </a:r>
            <a:r>
              <a:rPr lang="en-US" sz="2400" b="1" dirty="0" err="1" smtClean="0">
                <a:effectLst/>
                <a:latin typeface="Times New Roman" panose="02020603050405020304" pitchFamily="18" charset="0"/>
                <a:ea typeface="TimesNewRomanPSMT"/>
                <a:cs typeface="Times New Roman" panose="02020603050405020304" pitchFamily="18" charset="0"/>
              </a:rPr>
              <a:t>ðə</a:t>
            </a:r>
            <a:r>
              <a:rPr lang="en-US" sz="2400" dirty="0" smtClean="0">
                <a:effectLst/>
                <a:latin typeface="Times New Roman" panose="02020603050405020304" pitchFamily="18" charset="0"/>
                <a:ea typeface="TimesNewRomanPSMT"/>
                <a:cs typeface="Times New Roman" panose="02020603050405020304" pitchFamily="18" charset="0"/>
              </a:rPr>
              <a:t> '</a:t>
            </a:r>
            <a:r>
              <a:rPr lang="en-US" sz="2400" dirty="0" err="1" smtClean="0">
                <a:effectLst/>
                <a:latin typeface="Times New Roman" panose="02020603050405020304" pitchFamily="18" charset="0"/>
                <a:ea typeface="TimesNewRomanPSMT"/>
                <a:cs typeface="Times New Roman" panose="02020603050405020304" pitchFamily="18" charset="0"/>
              </a:rPr>
              <a:t>b</a:t>
            </a:r>
            <a:r>
              <a:rPr lang="en-US" sz="2400" b="1" dirty="0" err="1" smtClean="0">
                <a:effectLst/>
                <a:latin typeface="Times New Roman" panose="02020603050405020304" pitchFamily="18" charset="0"/>
                <a:ea typeface="TimesNewRomanPSMT"/>
                <a:cs typeface="Times New Roman" panose="02020603050405020304" pitchFamily="18" charset="0"/>
              </a:rPr>
              <a:t>ɔ</a:t>
            </a:r>
            <a:r>
              <a:rPr lang="en-US" sz="2400" dirty="0" err="1" smtClean="0">
                <a:effectLst/>
                <a:latin typeface="Times New Roman" panose="02020603050405020304" pitchFamily="18" charset="0"/>
                <a:ea typeface="TimesNewRomanPSMT"/>
                <a:cs typeface="Times New Roman" panose="02020603050405020304" pitchFamily="18" charset="0"/>
              </a:rPr>
              <a:t>ız</a:t>
            </a:r>
            <a:r>
              <a:rPr lang="en-US" sz="2400" dirty="0" smtClean="0">
                <a:effectLst/>
                <a:latin typeface="Times New Roman" panose="02020603050405020304" pitchFamily="18" charset="0"/>
                <a:ea typeface="TimesNewRomanPSMT"/>
                <a:cs typeface="Times New Roman" panose="02020603050405020304" pitchFamily="18" charset="0"/>
              </a:rPr>
              <a:t> '</a:t>
            </a:r>
            <a:r>
              <a:rPr lang="en-US" sz="2400" dirty="0" err="1" smtClean="0">
                <a:effectLst/>
                <a:latin typeface="Times New Roman" panose="02020603050405020304" pitchFamily="18" charset="0"/>
                <a:ea typeface="TimesNewRomanPSMT"/>
                <a:cs typeface="Times New Roman" panose="02020603050405020304" pitchFamily="18" charset="0"/>
              </a:rPr>
              <a:t>skeıt</a:t>
            </a:r>
            <a:r>
              <a:rPr lang="en-US" sz="2400" dirty="0" smtClean="0">
                <a:effectLst/>
                <a:latin typeface="Times New Roman" panose="02020603050405020304" pitchFamily="18" charset="0"/>
                <a:ea typeface="TimesNewRomanPSMT"/>
                <a:cs typeface="Times New Roman" panose="02020603050405020304" pitchFamily="18" charset="0"/>
              </a:rPr>
              <a:t>] or [</a:t>
            </a:r>
            <a:r>
              <a:rPr lang="en-US" sz="2400" b="1" dirty="0" err="1" smtClean="0">
                <a:effectLst/>
                <a:latin typeface="Times New Roman" panose="02020603050405020304" pitchFamily="18" charset="0"/>
                <a:ea typeface="TimesNewRomanPSMT"/>
                <a:cs typeface="Times New Roman" panose="02020603050405020304" pitchFamily="18" charset="0"/>
              </a:rPr>
              <a:t>ðə</a:t>
            </a:r>
            <a:r>
              <a:rPr lang="en-US" sz="2400" dirty="0" smtClean="0">
                <a:effectLst/>
                <a:latin typeface="Times New Roman" panose="02020603050405020304" pitchFamily="18" charset="0"/>
                <a:ea typeface="TimesNewRomanPSMT"/>
                <a:cs typeface="Times New Roman" panose="02020603050405020304" pitchFamily="18" charset="0"/>
              </a:rPr>
              <a:t> '</a:t>
            </a:r>
            <a:r>
              <a:rPr lang="en-US" sz="2400" dirty="0" err="1" smtClean="0">
                <a:effectLst/>
                <a:latin typeface="Times New Roman" panose="02020603050405020304" pitchFamily="18" charset="0"/>
                <a:ea typeface="TimesNewRomanPSMT"/>
                <a:cs typeface="Times New Roman" panose="02020603050405020304" pitchFamily="18" charset="0"/>
              </a:rPr>
              <a:t>b</a:t>
            </a:r>
            <a:r>
              <a:rPr lang="en-US" sz="2400" b="1" dirty="0" err="1" smtClean="0">
                <a:effectLst/>
                <a:latin typeface="Times New Roman" panose="02020603050405020304" pitchFamily="18" charset="0"/>
                <a:ea typeface="TimesNewRomanPSMT"/>
                <a:cs typeface="Times New Roman" panose="02020603050405020304" pitchFamily="18" charset="0"/>
              </a:rPr>
              <a:t>ɔ</a:t>
            </a:r>
            <a:r>
              <a:rPr lang="en-US" sz="2400" dirty="0" err="1" smtClean="0">
                <a:effectLst/>
                <a:latin typeface="Times New Roman" panose="02020603050405020304" pitchFamily="18" charset="0"/>
                <a:ea typeface="TimesNewRomanPSMT"/>
                <a:cs typeface="Times New Roman" panose="02020603050405020304" pitchFamily="18" charset="0"/>
              </a:rPr>
              <a:t>ız</a:t>
            </a:r>
            <a:r>
              <a:rPr lang="en-US" sz="2400" dirty="0" smtClean="0">
                <a:effectLst/>
                <a:latin typeface="Times New Roman" panose="02020603050405020304" pitchFamily="18" charset="0"/>
                <a:ea typeface="TimesNewRomanPSMT"/>
                <a:cs typeface="Times New Roman" panose="02020603050405020304" pitchFamily="18" charset="0"/>
              </a:rPr>
              <a:t> 'pen] the sound [z] is correspondingly recognized as the plural or possessive forms of a noun: ‘</a:t>
            </a:r>
            <a:r>
              <a:rPr lang="en-US" sz="2400" i="1" dirty="0" smtClean="0">
                <a:effectLst/>
                <a:latin typeface="Times New Roman" panose="02020603050405020304" pitchFamily="18" charset="0"/>
                <a:ea typeface="TimesNewRomanPSMT"/>
                <a:cs typeface="Times New Roman" panose="02020603050405020304" pitchFamily="18" charset="0"/>
              </a:rPr>
              <a:t>The boys skate</a:t>
            </a:r>
            <a:r>
              <a:rPr lang="en-US" sz="2400" dirty="0" smtClean="0">
                <a:effectLst/>
                <a:latin typeface="Times New Roman" panose="02020603050405020304" pitchFamily="18" charset="0"/>
                <a:ea typeface="TimesNewRomanPSMT"/>
                <a:cs typeface="Times New Roman" panose="02020603050405020304" pitchFamily="18" charset="0"/>
              </a:rPr>
              <a:t>’ or ‘</a:t>
            </a:r>
            <a:r>
              <a:rPr lang="en-US" sz="2400" i="1" dirty="0" smtClean="0">
                <a:effectLst/>
                <a:latin typeface="Times New Roman" panose="02020603050405020304" pitchFamily="18" charset="0"/>
                <a:ea typeface="TimesNewRomanPSMT"/>
                <a:cs typeface="Times New Roman" panose="02020603050405020304" pitchFamily="18" charset="0"/>
              </a:rPr>
              <a:t>The boy’s pen</a:t>
            </a:r>
            <a:r>
              <a:rPr lang="en-US" sz="2400" dirty="0" smtClean="0">
                <a:effectLst/>
                <a:latin typeface="Times New Roman" panose="02020603050405020304" pitchFamily="18" charset="0"/>
                <a:ea typeface="TimesNewRomanPSMT"/>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836449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200" b="1" dirty="0" smtClean="0">
                <a:latin typeface="Times New Roman" panose="02020603050405020304" pitchFamily="18" charset="0"/>
                <a:cs typeface="Times New Roman" panose="02020603050405020304" pitchFamily="18" charset="0"/>
              </a:rPr>
              <a:t>1. The system of consonants.</a:t>
            </a:r>
            <a:br>
              <a:rPr lang="en-US" sz="3200" b="1" dirty="0" smtClean="0">
                <a:latin typeface="Times New Roman" panose="02020603050405020304" pitchFamily="18" charset="0"/>
                <a:cs typeface="Times New Roman" panose="02020603050405020304" pitchFamily="18" charset="0"/>
              </a:rPr>
            </a:br>
            <a:r>
              <a:rPr lang="en-US" sz="2700" dirty="0">
                <a:latin typeface="Times New Roman" panose="02020603050405020304" pitchFamily="18" charset="0"/>
                <a:cs typeface="Times New Roman" panose="02020603050405020304" pitchFamily="18" charset="0"/>
              </a:rPr>
              <a:t>According to </a:t>
            </a:r>
            <a:r>
              <a:rPr lang="en-US" sz="2700" b="1" dirty="0">
                <a:latin typeface="Times New Roman" panose="02020603050405020304" pitchFamily="18" charset="0"/>
                <a:cs typeface="Times New Roman" panose="02020603050405020304" pitchFamily="18" charset="0"/>
              </a:rPr>
              <a:t>the type of obstruction and the manner of production of noise</a:t>
            </a:r>
            <a:endParaRPr lang="ru-RU" sz="2700" b="1" dirty="0">
              <a:latin typeface="Times New Roman" panose="02020603050405020304" pitchFamily="18" charset="0"/>
              <a:cs typeface="Times New Roman" panose="02020603050405020304" pitchFamily="18" charset="0"/>
            </a:endParaRPr>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268760"/>
            <a:ext cx="8784976"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476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dirty="0" smtClean="0">
                <a:latin typeface="Times New Roman" panose="02020603050405020304" pitchFamily="18" charset="0"/>
                <a:cs typeface="Times New Roman" panose="02020603050405020304" pitchFamily="18" charset="0"/>
              </a:rPr>
              <a:t>According to </a:t>
            </a:r>
            <a:r>
              <a:rPr lang="en-US" sz="3600" b="1" dirty="0" smtClean="0">
                <a:latin typeface="Times New Roman" panose="02020603050405020304" pitchFamily="18" charset="0"/>
                <a:cs typeface="Times New Roman" panose="02020603050405020304" pitchFamily="18" charset="0"/>
              </a:rPr>
              <a:t>the </a:t>
            </a:r>
            <a:r>
              <a:rPr lang="en-US" sz="3600" b="1" dirty="0">
                <a:latin typeface="Times New Roman" panose="02020603050405020304" pitchFamily="18" charset="0"/>
                <a:cs typeface="Times New Roman" panose="02020603050405020304" pitchFamily="18" charset="0"/>
              </a:rPr>
              <a:t>degree of noise</a:t>
            </a:r>
            <a:r>
              <a:rPr lang="en-US" sz="3600" dirty="0">
                <a:latin typeface="Times New Roman" panose="02020603050405020304" pitchFamily="18" charset="0"/>
                <a:cs typeface="Times New Roman" panose="02020603050405020304" pitchFamily="18" charset="0"/>
              </a:rPr>
              <a:t> </a:t>
            </a:r>
            <a:endParaRPr lang="ru-RU" sz="3600"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196752"/>
            <a:ext cx="8784976" cy="540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317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On the basis of </a:t>
            </a:r>
            <a:r>
              <a:rPr lang="en-US" sz="3200" b="1" dirty="0" smtClean="0">
                <a:latin typeface="Times New Roman" panose="02020603050405020304" pitchFamily="18" charset="0"/>
                <a:cs typeface="Times New Roman" panose="02020603050405020304" pitchFamily="18" charset="0"/>
              </a:rPr>
              <a:t>the position of the active speech organ against the point of articulation </a:t>
            </a:r>
            <a:endParaRPr lang="ru-RU" sz="3200" b="1" dirty="0">
              <a:latin typeface="Times New Roman" panose="02020603050405020304" pitchFamily="18" charset="0"/>
              <a:cs typeface="Times New Roman" panose="02020603050405020304" pitchFamily="18" charset="0"/>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412776"/>
            <a:ext cx="8496944"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4621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712968" cy="5143716"/>
          </a:xfrm>
          <a:prstGeom prst="rect">
            <a:avLst/>
          </a:prstGeom>
        </p:spPr>
        <p:txBody>
          <a:bodyPr wrap="square">
            <a:spAutoFit/>
          </a:bodyPr>
          <a:lstStyle/>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The </a:t>
            </a:r>
            <a:r>
              <a:rPr lang="en-US" sz="3200" b="1" dirty="0" smtClean="0">
                <a:effectLst/>
                <a:latin typeface="Times New Roman" panose="02020603050405020304" pitchFamily="18" charset="0"/>
                <a:ea typeface="Calibri"/>
                <a:cs typeface="Times New Roman" panose="02020603050405020304" pitchFamily="18" charset="0"/>
              </a:rPr>
              <a:t>voice characteristics </a:t>
            </a:r>
            <a:r>
              <a:rPr lang="en-US" sz="3200" dirty="0" smtClean="0">
                <a:effectLst/>
                <a:latin typeface="Times New Roman" panose="02020603050405020304" pitchFamily="18" charset="0"/>
                <a:ea typeface="Calibri"/>
                <a:cs typeface="Times New Roman" panose="02020603050405020304" pitchFamily="18" charset="0"/>
              </a:rPr>
              <a:t>in phonological analysis is connected with </a:t>
            </a:r>
            <a:r>
              <a:rPr lang="en-US" sz="3200" b="1" i="1" dirty="0" smtClean="0">
                <a:effectLst/>
                <a:latin typeface="Times New Roman" panose="02020603050405020304" pitchFamily="18" charset="0"/>
                <a:ea typeface="Calibri"/>
                <a:cs typeface="Times New Roman" panose="02020603050405020304" pitchFamily="18" charset="0"/>
              </a:rPr>
              <a:t>the force and energy of articulation</a:t>
            </a:r>
            <a:r>
              <a:rPr lang="en-US" sz="3200" dirty="0" smtClean="0">
                <a:effectLst/>
                <a:latin typeface="Times New Roman" panose="02020603050405020304" pitchFamily="18" charset="0"/>
                <a:ea typeface="Calibri"/>
                <a:cs typeface="Times New Roman" panose="02020603050405020304" pitchFamily="18" charset="0"/>
              </a:rPr>
              <a:t> rather than with the work of the vocal cords.</a:t>
            </a:r>
            <a:endParaRPr lang="ru-RU" sz="32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3200" dirty="0" smtClean="0">
                <a:effectLst/>
                <a:latin typeface="Times New Roman" panose="02020603050405020304" pitchFamily="18" charset="0"/>
                <a:ea typeface="Calibri"/>
                <a:cs typeface="Times New Roman" panose="02020603050405020304" pitchFamily="18" charset="0"/>
              </a:rPr>
              <a:t>According to it consonants are divided into </a:t>
            </a:r>
            <a:r>
              <a:rPr lang="en-US" sz="3200" i="1" dirty="0" smtClean="0">
                <a:effectLst/>
                <a:latin typeface="Times New Roman" panose="02020603050405020304" pitchFamily="18" charset="0"/>
                <a:ea typeface="Calibri"/>
                <a:cs typeface="Times New Roman" panose="02020603050405020304" pitchFamily="18" charset="0"/>
              </a:rPr>
              <a:t>strong (</a:t>
            </a:r>
            <a:r>
              <a:rPr lang="en-US" sz="3200" i="1" dirty="0" err="1" smtClean="0">
                <a:effectLst/>
                <a:latin typeface="Times New Roman" panose="02020603050405020304" pitchFamily="18" charset="0"/>
                <a:ea typeface="Calibri"/>
                <a:cs typeface="Times New Roman" panose="02020603050405020304" pitchFamily="18" charset="0"/>
              </a:rPr>
              <a:t>fortis</a:t>
            </a:r>
            <a:r>
              <a:rPr lang="en-US" sz="3200" i="1" dirty="0" smtClean="0">
                <a:effectLst/>
                <a:latin typeface="Times New Roman" panose="02020603050405020304" pitchFamily="18" charset="0"/>
                <a:ea typeface="Calibri"/>
                <a:cs typeface="Times New Roman" panose="02020603050405020304" pitchFamily="18" charset="0"/>
              </a:rPr>
              <a:t>, voiceless)</a:t>
            </a:r>
            <a:r>
              <a:rPr lang="en-US" sz="3200" dirty="0" smtClean="0">
                <a:effectLst/>
                <a:latin typeface="Times New Roman" panose="02020603050405020304" pitchFamily="18" charset="0"/>
                <a:ea typeface="Calibri"/>
                <a:cs typeface="Times New Roman" panose="02020603050405020304" pitchFamily="18" charset="0"/>
              </a:rPr>
              <a:t> and </a:t>
            </a:r>
            <a:r>
              <a:rPr lang="en-US" sz="3200" i="1" dirty="0" smtClean="0">
                <a:effectLst/>
                <a:latin typeface="Times New Roman" panose="02020603050405020304" pitchFamily="18" charset="0"/>
                <a:ea typeface="Calibri"/>
                <a:cs typeface="Times New Roman" panose="02020603050405020304" pitchFamily="18" charset="0"/>
              </a:rPr>
              <a:t>weak (lenis, voiced)</a:t>
            </a:r>
            <a:r>
              <a:rPr lang="en-US" sz="3200" dirty="0" smtClean="0">
                <a:effectLst/>
                <a:latin typeface="Times New Roman" panose="02020603050405020304" pitchFamily="18" charset="0"/>
                <a:ea typeface="Calibri"/>
                <a:cs typeface="Times New Roman" panose="02020603050405020304" pitchFamily="18" charset="0"/>
              </a:rPr>
              <a:t>. The difference is exemplified in distinctive oppositional pairs: </a:t>
            </a:r>
            <a:r>
              <a:rPr lang="en-US" sz="3200" i="1" dirty="0" smtClean="0">
                <a:effectLst/>
                <a:latin typeface="Times New Roman" panose="02020603050405020304" pitchFamily="18" charset="0"/>
                <a:ea typeface="Calibri"/>
                <a:cs typeface="Times New Roman" panose="02020603050405020304" pitchFamily="18" charset="0"/>
              </a:rPr>
              <a:t>cap — cab, not — nod, pick — pig, cap — gap, pit — bit</a:t>
            </a:r>
            <a:r>
              <a:rPr lang="en-US" sz="3200" dirty="0" smtClean="0">
                <a:effectLst/>
                <a:latin typeface="Times New Roman" panose="02020603050405020304" pitchFamily="18" charset="0"/>
                <a:ea typeface="Calibri"/>
                <a:cs typeface="Times New Roman" panose="02020603050405020304" pitchFamily="18" charset="0"/>
              </a:rPr>
              <a:t>.</a:t>
            </a:r>
            <a:endParaRPr lang="ru-RU" sz="32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069345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76672"/>
            <a:ext cx="8712968" cy="5826210"/>
          </a:xfrm>
          <a:prstGeom prst="rect">
            <a:avLst/>
          </a:prstGeom>
        </p:spPr>
        <p:txBody>
          <a:bodyPr wrap="square">
            <a:spAutoFit/>
          </a:bodyPr>
          <a:lstStyle/>
          <a:p>
            <a:pPr algn="ctr">
              <a:lnSpc>
                <a:spcPct val="115000"/>
              </a:lnSpc>
              <a:spcAft>
                <a:spcPts val="0"/>
              </a:spcAft>
            </a:pPr>
            <a:r>
              <a:rPr lang="en-US" sz="2400" b="1" i="1" dirty="0" smtClean="0">
                <a:effectLst/>
                <a:latin typeface="Times New Roman" panose="02020603050405020304" pitchFamily="18" charset="0"/>
                <a:ea typeface="Calibri"/>
                <a:cs typeface="Times New Roman" panose="02020603050405020304" pitchFamily="18" charset="0"/>
              </a:rPr>
              <a:t>Problem of affricates.</a:t>
            </a:r>
            <a:endParaRPr lang="ru-RU" sz="2400" dirty="0">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I. There are two affricate sounds in English: [</a:t>
            </a:r>
            <a:r>
              <a:rPr lang="en-US" sz="2000" b="1" dirty="0" smtClean="0">
                <a:effectLst/>
                <a:latin typeface="Times New Roman" panose="02020603050405020304" pitchFamily="18" charset="0"/>
                <a:ea typeface="Calibri"/>
                <a:cs typeface="Times New Roman" panose="02020603050405020304" pitchFamily="18" charset="0"/>
              </a:rPr>
              <a:t>ʧ</a:t>
            </a:r>
            <a:r>
              <a:rPr lang="en-US" sz="2000" dirty="0" smtClean="0">
                <a:effectLst/>
                <a:latin typeface="Times New Roman" panose="02020603050405020304" pitchFamily="18" charset="0"/>
                <a:ea typeface="Calibri"/>
                <a:cs typeface="Times New Roman" panose="02020603050405020304" pitchFamily="18" charset="0"/>
              </a:rPr>
              <a:t>, </a:t>
            </a:r>
            <a:r>
              <a:rPr lang="en-US" sz="2000" b="1" dirty="0" smtClean="0">
                <a:effectLst/>
                <a:latin typeface="Times New Roman" panose="02020603050405020304" pitchFamily="18" charset="0"/>
                <a:ea typeface="Calibri"/>
                <a:cs typeface="Times New Roman" panose="02020603050405020304" pitchFamily="18" charset="0"/>
              </a:rPr>
              <a:t> ʤ</a:t>
            </a:r>
            <a:r>
              <a:rPr lang="en-US" sz="2000" dirty="0" smtClean="0">
                <a:effectLst/>
                <a:latin typeface="Times New Roman" panose="02020603050405020304" pitchFamily="18" charset="0"/>
                <a:ea typeface="Calibri"/>
                <a:cs typeface="Times New Roman" panose="02020603050405020304" pitchFamily="18" charset="0"/>
              </a:rPr>
              <a:t>]. </a:t>
            </a: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II. There are eight </a:t>
            </a:r>
            <a:r>
              <a:rPr lang="en-US" sz="2000" dirty="0" err="1" smtClean="0">
                <a:effectLst/>
                <a:latin typeface="Times New Roman" panose="02020603050405020304" pitchFamily="18" charset="0"/>
                <a:ea typeface="Calibri"/>
                <a:cs typeface="Times New Roman" panose="02020603050405020304" pitchFamily="18" charset="0"/>
              </a:rPr>
              <a:t>ffricate</a:t>
            </a:r>
            <a:r>
              <a:rPr lang="en-US" sz="2000" dirty="0" smtClean="0">
                <a:effectLst/>
                <a:latin typeface="Times New Roman" panose="02020603050405020304" pitchFamily="18" charset="0"/>
                <a:ea typeface="Calibri"/>
                <a:cs typeface="Times New Roman" panose="02020603050405020304" pitchFamily="18" charset="0"/>
              </a:rPr>
              <a:t> sounds in English: [</a:t>
            </a:r>
            <a:r>
              <a:rPr lang="en-US" sz="2000" b="1" dirty="0" smtClean="0">
                <a:effectLst/>
                <a:latin typeface="Times New Roman" panose="02020603050405020304" pitchFamily="18" charset="0"/>
                <a:ea typeface="Calibri"/>
                <a:cs typeface="Times New Roman" panose="02020603050405020304" pitchFamily="18" charset="0"/>
              </a:rPr>
              <a:t>ʧ</a:t>
            </a:r>
            <a:r>
              <a:rPr lang="en-US" sz="2000" dirty="0" smtClean="0">
                <a:effectLst/>
                <a:latin typeface="Times New Roman" panose="02020603050405020304" pitchFamily="18" charset="0"/>
                <a:ea typeface="Calibri"/>
                <a:cs typeface="Times New Roman" panose="02020603050405020304" pitchFamily="18" charset="0"/>
              </a:rPr>
              <a:t>, </a:t>
            </a:r>
            <a:r>
              <a:rPr lang="en-US" sz="2000" b="1" dirty="0" smtClean="0">
                <a:effectLst/>
                <a:latin typeface="Times New Roman" panose="02020603050405020304" pitchFamily="18" charset="0"/>
                <a:ea typeface="Calibri"/>
                <a:cs typeface="Times New Roman" panose="02020603050405020304" pitchFamily="18" charset="0"/>
              </a:rPr>
              <a:t>ʤ</a:t>
            </a:r>
            <a:r>
              <a:rPr lang="en-US" sz="2000"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ts</a:t>
            </a:r>
            <a:r>
              <a:rPr lang="en-US" sz="2000" b="1"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dz</a:t>
            </a:r>
            <a:r>
              <a:rPr lang="en-US" sz="2000" b="1"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tr</a:t>
            </a:r>
            <a:r>
              <a:rPr lang="en-US" sz="2000" b="1"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dr</a:t>
            </a:r>
            <a:r>
              <a:rPr lang="en-US" sz="2000" b="1"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tθ</a:t>
            </a:r>
            <a:r>
              <a:rPr lang="en-US" sz="2000" b="1" dirty="0" smtClean="0">
                <a:effectLst/>
                <a:latin typeface="Times New Roman" panose="02020603050405020304" pitchFamily="18" charset="0"/>
                <a:ea typeface="Calibri"/>
                <a:cs typeface="Times New Roman" panose="02020603050405020304" pitchFamily="18" charset="0"/>
              </a:rPr>
              <a:t>, </a:t>
            </a:r>
            <a:r>
              <a:rPr lang="en-US" sz="2000" b="1" dirty="0" err="1" smtClean="0">
                <a:effectLst/>
                <a:latin typeface="Times New Roman" panose="02020603050405020304" pitchFamily="18" charset="0"/>
                <a:ea typeface="Calibri"/>
                <a:cs typeface="Times New Roman" panose="02020603050405020304" pitchFamily="18" charset="0"/>
              </a:rPr>
              <a:t>dð</a:t>
            </a:r>
            <a:r>
              <a:rPr lang="en-US" sz="20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b="1" i="1" dirty="0" smtClean="0">
                <a:effectLst/>
                <a:latin typeface="Times New Roman" panose="02020603050405020304" pitchFamily="18" charset="0"/>
                <a:ea typeface="Calibri"/>
                <a:cs typeface="Times New Roman" panose="02020603050405020304" pitchFamily="18" charset="0"/>
              </a:rPr>
              <a:t>The analysis on the basis of articulatory and acoustic criteria - </a:t>
            </a:r>
            <a:r>
              <a:rPr lang="en-US" sz="2000" dirty="0" smtClean="0">
                <a:effectLst/>
                <a:latin typeface="Times New Roman" panose="02020603050405020304" pitchFamily="18" charset="0"/>
                <a:ea typeface="Calibri"/>
                <a:cs typeface="Times New Roman" panose="02020603050405020304" pitchFamily="18" charset="0"/>
              </a:rPr>
              <a:t>[ʧ, </a:t>
            </a:r>
            <a:r>
              <a:rPr lang="en-US" sz="2000" dirty="0" err="1" smtClean="0">
                <a:effectLst/>
                <a:latin typeface="Times New Roman" panose="02020603050405020304" pitchFamily="18" charset="0"/>
                <a:ea typeface="Calibri"/>
                <a:cs typeface="Times New Roman" panose="02020603050405020304" pitchFamily="18" charset="0"/>
              </a:rPr>
              <a:t>ts</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tr</a:t>
            </a:r>
            <a:r>
              <a:rPr lang="en-US" sz="2000" dirty="0" smtClean="0">
                <a:effectLst/>
                <a:latin typeface="Times New Roman" panose="02020603050405020304" pitchFamily="18" charset="0"/>
                <a:ea typeface="Calibri"/>
                <a:cs typeface="Times New Roman" panose="02020603050405020304" pitchFamily="18" charset="0"/>
              </a:rPr>
              <a:t>, t</a:t>
            </a:r>
            <a:r>
              <a:rPr lang="ru-RU" sz="2000" dirty="0" smtClean="0">
                <a:effectLst/>
                <a:latin typeface="Times New Roman" panose="02020603050405020304" pitchFamily="18" charset="0"/>
                <a:ea typeface="Calibri"/>
                <a:cs typeface="Times New Roman" panose="02020603050405020304" pitchFamily="18" charset="0"/>
              </a:rPr>
              <a:t>θ</a:t>
            </a:r>
            <a:r>
              <a:rPr lang="en-US" sz="2000" dirty="0" smtClean="0">
                <a:effectLst/>
                <a:latin typeface="Times New Roman" panose="02020603050405020304" pitchFamily="18" charset="0"/>
                <a:ea typeface="Calibri"/>
                <a:cs typeface="Times New Roman" panose="02020603050405020304" pitchFamily="18" charset="0"/>
              </a:rPr>
              <a:t>] and [ʤ, </a:t>
            </a:r>
            <a:r>
              <a:rPr lang="en-US" sz="2000" dirty="0" err="1" smtClean="0">
                <a:effectLst/>
                <a:latin typeface="Times New Roman" panose="02020603050405020304" pitchFamily="18" charset="0"/>
                <a:ea typeface="Calibri"/>
                <a:cs typeface="Times New Roman" panose="02020603050405020304" pitchFamily="18" charset="0"/>
              </a:rPr>
              <a:t>dz</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dr</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dð</a:t>
            </a:r>
            <a:r>
              <a:rPr lang="en-US" sz="2000" dirty="0" smtClean="0">
                <a:effectLst/>
                <a:latin typeface="Times New Roman" panose="02020603050405020304" pitchFamily="18" charset="0"/>
                <a:ea typeface="Calibri"/>
                <a:cs typeface="Times New Roman" panose="02020603050405020304" pitchFamily="18" charset="0"/>
              </a:rPr>
              <a:t>] are </a:t>
            </a:r>
            <a:r>
              <a:rPr lang="en-US" sz="2000" dirty="0" err="1" smtClean="0">
                <a:effectLst/>
                <a:latin typeface="Times New Roman" panose="02020603050405020304" pitchFamily="18" charset="0"/>
                <a:ea typeface="Calibri"/>
                <a:cs typeface="Times New Roman" panose="02020603050405020304" pitchFamily="18" charset="0"/>
              </a:rPr>
              <a:t>monophonemic</a:t>
            </a:r>
            <a:r>
              <a:rPr lang="en-US" sz="2000" dirty="0" smtClean="0">
                <a:effectLst/>
                <a:latin typeface="Times New Roman" panose="02020603050405020304" pitchFamily="18" charset="0"/>
                <a:ea typeface="Calibri"/>
                <a:cs typeface="Times New Roman" panose="02020603050405020304" pitchFamily="18" charset="0"/>
              </a:rPr>
              <a:t> and can be treated as affricates, for ex.: </a:t>
            </a:r>
            <a:r>
              <a:rPr lang="en-US" sz="2000" i="1" dirty="0" smtClean="0">
                <a:effectLst/>
                <a:latin typeface="Times New Roman" panose="02020603050405020304" pitchFamily="18" charset="0"/>
                <a:ea typeface="Calibri"/>
                <a:cs typeface="Times New Roman" panose="02020603050405020304" pitchFamily="18" charset="0"/>
              </a:rPr>
              <a:t>butcher </a:t>
            </a:r>
            <a:r>
              <a:rPr lang="en-US" sz="2000" dirty="0" smtClean="0">
                <a:effectLst/>
                <a:latin typeface="Times New Roman" panose="02020603050405020304" pitchFamily="18" charset="0"/>
                <a:ea typeface="Calibri"/>
                <a:cs typeface="Times New Roman" panose="02020603050405020304" pitchFamily="18" charset="0"/>
              </a:rPr>
              <a:t>[but∫-ə], </a:t>
            </a:r>
            <a:r>
              <a:rPr lang="en-US" sz="2000" i="1" dirty="0" smtClean="0">
                <a:effectLst/>
                <a:latin typeface="Times New Roman" panose="02020603050405020304" pitchFamily="18" charset="0"/>
                <a:ea typeface="Calibri"/>
                <a:cs typeface="Times New Roman" panose="02020603050405020304" pitchFamily="18" charset="0"/>
              </a:rPr>
              <a:t>mattress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mætr</a:t>
            </a:r>
            <a:r>
              <a:rPr lang="en-US" sz="2000" dirty="0" smtClean="0">
                <a:effectLst/>
                <a:latin typeface="Times New Roman" panose="02020603050405020304" pitchFamily="18" charset="0"/>
                <a:ea typeface="Calibri"/>
                <a:cs typeface="Times New Roman" panose="02020603050405020304" pitchFamily="18" charset="0"/>
              </a:rPr>
              <a:t>-is], </a:t>
            </a:r>
            <a:r>
              <a:rPr lang="en-US" sz="2000" i="1" dirty="0" smtClean="0">
                <a:effectLst/>
                <a:latin typeface="Times New Roman" panose="02020603050405020304" pitchFamily="18" charset="0"/>
                <a:ea typeface="Calibri"/>
                <a:cs typeface="Times New Roman" panose="02020603050405020304" pitchFamily="18" charset="0"/>
              </a:rPr>
              <a:t>curtsey</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kə</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tsı</a:t>
            </a:r>
            <a:r>
              <a:rPr lang="en-US" sz="2000" dirty="0" smtClean="0">
                <a:effectLst/>
                <a:latin typeface="Times New Roman" panose="02020603050405020304" pitchFamily="18" charset="0"/>
                <a:ea typeface="Calibri"/>
                <a:cs typeface="Times New Roman" panose="02020603050405020304" pitchFamily="18" charset="0"/>
              </a:rPr>
              <a:t>], </a:t>
            </a:r>
            <a:r>
              <a:rPr lang="en-US" sz="2000" i="1" dirty="0" smtClean="0">
                <a:effectLst/>
                <a:latin typeface="Times New Roman" panose="02020603050405020304" pitchFamily="18" charset="0"/>
                <a:ea typeface="Calibri"/>
                <a:cs typeface="Times New Roman" panose="02020603050405020304" pitchFamily="18" charset="0"/>
              </a:rPr>
              <a:t>eighth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eıt</a:t>
            </a:r>
            <a:r>
              <a:rPr lang="ru-RU" sz="2000" dirty="0" smtClean="0">
                <a:effectLst/>
                <a:latin typeface="Times New Roman" panose="02020603050405020304" pitchFamily="18" charset="0"/>
                <a:ea typeface="Calibri"/>
                <a:cs typeface="Times New Roman" panose="02020603050405020304" pitchFamily="18" charset="0"/>
              </a:rPr>
              <a:t>θ</a:t>
            </a:r>
            <a:r>
              <a:rPr lang="en-US" sz="2000" dirty="0" smtClean="0">
                <a:effectLst/>
                <a:latin typeface="Times New Roman" panose="02020603050405020304" pitchFamily="18" charset="0"/>
                <a:ea typeface="Calibri"/>
                <a:cs typeface="Times New Roman" panose="02020603050405020304" pitchFamily="18" charset="0"/>
              </a:rPr>
              <a:t>].</a:t>
            </a:r>
          </a:p>
          <a:p>
            <a:pPr algn="just">
              <a:lnSpc>
                <a:spcPct val="115000"/>
              </a:lnSpc>
              <a:spcAft>
                <a:spcPts val="0"/>
              </a:spcAft>
            </a:pPr>
            <a:endParaRPr lang="ru-RU" sz="20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000" dirty="0" smtClean="0">
                <a:effectLst/>
                <a:latin typeface="Times New Roman" panose="02020603050405020304" pitchFamily="18" charset="0"/>
                <a:ea typeface="Calibri"/>
                <a:cs typeface="Times New Roman" panose="02020603050405020304" pitchFamily="18" charset="0"/>
              </a:rPr>
              <a:t>According to </a:t>
            </a:r>
            <a:r>
              <a:rPr lang="en-US" sz="2000" b="1" i="1" dirty="0" smtClean="0">
                <a:effectLst/>
                <a:latin typeface="Times New Roman" panose="02020603050405020304" pitchFamily="18" charset="0"/>
                <a:ea typeface="Calibri"/>
                <a:cs typeface="Times New Roman" panose="02020603050405020304" pitchFamily="18" charset="0"/>
              </a:rPr>
              <a:t>the morphological criterion</a:t>
            </a:r>
            <a:r>
              <a:rPr lang="en-US" sz="2000" dirty="0" smtClean="0">
                <a:effectLst/>
                <a:latin typeface="Times New Roman" panose="02020603050405020304" pitchFamily="18" charset="0"/>
                <a:ea typeface="Calibri"/>
                <a:cs typeface="Times New Roman" panose="02020603050405020304" pitchFamily="18" charset="0"/>
              </a:rPr>
              <a:t>  - [t∫, ʤ] are </a:t>
            </a:r>
            <a:r>
              <a:rPr lang="en-US" sz="2000" dirty="0" err="1" smtClean="0">
                <a:effectLst/>
                <a:latin typeface="Times New Roman" panose="02020603050405020304" pitchFamily="18" charset="0"/>
                <a:ea typeface="Calibri"/>
                <a:cs typeface="Times New Roman" panose="02020603050405020304" pitchFamily="18" charset="0"/>
              </a:rPr>
              <a:t>monophonemic</a:t>
            </a:r>
            <a:r>
              <a:rPr lang="en-US" sz="2000" dirty="0" smtClean="0">
                <a:effectLst/>
                <a:latin typeface="Times New Roman" panose="02020603050405020304" pitchFamily="18" charset="0"/>
                <a:ea typeface="Calibri"/>
                <a:cs typeface="Times New Roman" panose="02020603050405020304" pitchFamily="18" charset="0"/>
              </a:rPr>
              <a:t>, for example, without [t] or [∫] the word </a:t>
            </a:r>
            <a:r>
              <a:rPr lang="en-US" sz="2000" i="1" dirty="0" smtClean="0">
                <a:effectLst/>
                <a:latin typeface="Times New Roman" panose="02020603050405020304" pitchFamily="18" charset="0"/>
                <a:ea typeface="Calibri"/>
                <a:cs typeface="Times New Roman" panose="02020603050405020304" pitchFamily="18" charset="0"/>
              </a:rPr>
              <a:t>chair </a:t>
            </a:r>
            <a:r>
              <a:rPr lang="en-US" sz="2000" dirty="0" smtClean="0">
                <a:effectLst/>
                <a:latin typeface="Times New Roman" panose="02020603050405020304" pitchFamily="18" charset="0"/>
                <a:ea typeface="Calibri"/>
                <a:cs typeface="Times New Roman" panose="02020603050405020304" pitchFamily="18" charset="0"/>
              </a:rPr>
              <a:t>[t∫</a:t>
            </a:r>
            <a:r>
              <a:rPr lang="ru-RU" sz="2000" dirty="0" smtClean="0">
                <a:effectLst/>
                <a:latin typeface="Times New Roman" panose="02020603050405020304" pitchFamily="18" charset="0"/>
                <a:ea typeface="Calibri"/>
                <a:cs typeface="Times New Roman" panose="02020603050405020304" pitchFamily="18" charset="0"/>
              </a:rPr>
              <a:t>ε</a:t>
            </a:r>
            <a:r>
              <a:rPr lang="en-US" sz="2000" b="1" dirty="0" smtClean="0">
                <a:effectLst/>
                <a:latin typeface="Times New Roman" panose="02020603050405020304" pitchFamily="18" charset="0"/>
                <a:ea typeface="Calibri"/>
                <a:cs typeface="Times New Roman" panose="02020603050405020304" pitchFamily="18" charset="0"/>
              </a:rPr>
              <a:t>ə</a:t>
            </a:r>
            <a:r>
              <a:rPr lang="en-US" sz="2000" dirty="0" smtClean="0">
                <a:effectLst/>
                <a:latin typeface="Times New Roman" panose="02020603050405020304" pitchFamily="18" charset="0"/>
                <a:ea typeface="Calibri"/>
                <a:cs typeface="Times New Roman" panose="02020603050405020304" pitchFamily="18" charset="0"/>
              </a:rPr>
              <a:t>] correspondingly becomes </a:t>
            </a:r>
            <a:r>
              <a:rPr lang="en-US" sz="2000" i="1" dirty="0" smtClean="0">
                <a:effectLst/>
                <a:latin typeface="Times New Roman" panose="02020603050405020304" pitchFamily="18" charset="0"/>
                <a:ea typeface="Calibri"/>
                <a:cs typeface="Times New Roman" panose="02020603050405020304" pitchFamily="18" charset="0"/>
              </a:rPr>
              <a:t>share </a:t>
            </a:r>
            <a:r>
              <a:rPr lang="en-US" sz="2000" dirty="0" smtClean="0">
                <a:effectLst/>
                <a:latin typeface="Times New Roman" panose="02020603050405020304" pitchFamily="18" charset="0"/>
                <a:ea typeface="Calibri"/>
                <a:cs typeface="Times New Roman" panose="02020603050405020304" pitchFamily="18" charset="0"/>
              </a:rPr>
              <a:t>[∫</a:t>
            </a:r>
            <a:r>
              <a:rPr lang="ru-RU" sz="2000" dirty="0" smtClean="0">
                <a:effectLst/>
                <a:latin typeface="Times New Roman" panose="02020603050405020304" pitchFamily="18" charset="0"/>
                <a:ea typeface="Calibri"/>
                <a:cs typeface="Times New Roman" panose="02020603050405020304" pitchFamily="18" charset="0"/>
              </a:rPr>
              <a:t>ε</a:t>
            </a:r>
            <a:r>
              <a:rPr lang="en-US" sz="2000" b="1" dirty="0" smtClean="0">
                <a:effectLst/>
                <a:latin typeface="Times New Roman" panose="02020603050405020304" pitchFamily="18" charset="0"/>
                <a:ea typeface="Calibri"/>
                <a:cs typeface="Times New Roman" panose="02020603050405020304" pitchFamily="18" charset="0"/>
              </a:rPr>
              <a:t>ə</a:t>
            </a:r>
            <a:r>
              <a:rPr lang="en-US" sz="2000" dirty="0" smtClean="0">
                <a:effectLst/>
                <a:latin typeface="Times New Roman" panose="02020603050405020304" pitchFamily="18" charset="0"/>
                <a:ea typeface="Calibri"/>
                <a:cs typeface="Times New Roman" panose="02020603050405020304" pitchFamily="18" charset="0"/>
              </a:rPr>
              <a:t>] or </a:t>
            </a:r>
            <a:r>
              <a:rPr lang="en-US" sz="2000" i="1" dirty="0" smtClean="0">
                <a:effectLst/>
                <a:latin typeface="Times New Roman" panose="02020603050405020304" pitchFamily="18" charset="0"/>
                <a:ea typeface="Calibri"/>
                <a:cs typeface="Times New Roman" panose="02020603050405020304" pitchFamily="18" charset="0"/>
              </a:rPr>
              <a:t>tear </a:t>
            </a:r>
            <a:r>
              <a:rPr lang="en-US" sz="2000" dirty="0" smtClean="0">
                <a:effectLst/>
                <a:latin typeface="Times New Roman" panose="02020603050405020304" pitchFamily="18" charset="0"/>
                <a:ea typeface="Calibri"/>
                <a:cs typeface="Times New Roman" panose="02020603050405020304" pitchFamily="18" charset="0"/>
              </a:rPr>
              <a:t>[t</a:t>
            </a:r>
            <a:r>
              <a:rPr lang="ru-RU" sz="2000" dirty="0" smtClean="0">
                <a:effectLst/>
                <a:latin typeface="Times New Roman" panose="02020603050405020304" pitchFamily="18" charset="0"/>
                <a:ea typeface="Calibri"/>
                <a:cs typeface="Times New Roman" panose="02020603050405020304" pitchFamily="18" charset="0"/>
              </a:rPr>
              <a:t>ε</a:t>
            </a:r>
            <a:r>
              <a:rPr lang="en-US" sz="2000" b="1" dirty="0" smtClean="0">
                <a:effectLst/>
                <a:latin typeface="Times New Roman" panose="02020603050405020304" pitchFamily="18" charset="0"/>
                <a:ea typeface="Calibri"/>
                <a:cs typeface="Times New Roman" panose="02020603050405020304" pitchFamily="18" charset="0"/>
              </a:rPr>
              <a:t>ə</a:t>
            </a:r>
            <a:r>
              <a:rPr lang="en-US" sz="2000" dirty="0" smtClean="0">
                <a:effectLst/>
                <a:latin typeface="Times New Roman" panose="02020603050405020304" pitchFamily="18" charset="0"/>
                <a:ea typeface="Calibri"/>
                <a:cs typeface="Times New Roman" panose="02020603050405020304" pitchFamily="18" charset="0"/>
              </a:rPr>
              <a:t>]; the word </a:t>
            </a:r>
            <a:r>
              <a:rPr lang="en-US" sz="2000" i="1" dirty="0" smtClean="0">
                <a:effectLst/>
                <a:latin typeface="Times New Roman" panose="02020603050405020304" pitchFamily="18" charset="0"/>
                <a:ea typeface="Calibri"/>
                <a:cs typeface="Times New Roman" panose="02020603050405020304" pitchFamily="18" charset="0"/>
              </a:rPr>
              <a:t>match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m</a:t>
            </a:r>
            <a:r>
              <a:rPr lang="en-US" sz="2000" b="1" dirty="0" err="1" smtClean="0">
                <a:effectLst/>
                <a:latin typeface="Times New Roman" panose="02020603050405020304" pitchFamily="18" charset="0"/>
                <a:ea typeface="Calibri"/>
                <a:cs typeface="Times New Roman" panose="02020603050405020304" pitchFamily="18" charset="0"/>
              </a:rPr>
              <a:t>æ</a:t>
            </a:r>
            <a:r>
              <a:rPr lang="en-US" sz="2000" dirty="0" err="1" smtClean="0">
                <a:effectLst/>
                <a:latin typeface="Times New Roman" panose="02020603050405020304" pitchFamily="18" charset="0"/>
                <a:ea typeface="Calibri"/>
                <a:cs typeface="Times New Roman" panose="02020603050405020304" pitchFamily="18" charset="0"/>
              </a:rPr>
              <a:t>t</a:t>
            </a:r>
            <a:r>
              <a:rPr lang="en-US" sz="2000" dirty="0" smtClean="0">
                <a:effectLst/>
                <a:latin typeface="Times New Roman" panose="02020603050405020304" pitchFamily="18" charset="0"/>
                <a:ea typeface="Calibri"/>
                <a:cs typeface="Times New Roman" panose="02020603050405020304" pitchFamily="18" charset="0"/>
              </a:rPr>
              <a:t>∫] changes into </a:t>
            </a:r>
            <a:r>
              <a:rPr lang="en-US" sz="2000" i="1" dirty="0" smtClean="0">
                <a:effectLst/>
                <a:latin typeface="Times New Roman" panose="02020603050405020304" pitchFamily="18" charset="0"/>
                <a:ea typeface="Calibri"/>
                <a:cs typeface="Times New Roman" panose="02020603050405020304" pitchFamily="18" charset="0"/>
              </a:rPr>
              <a:t>mash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m</a:t>
            </a:r>
            <a:r>
              <a:rPr lang="en-US" sz="2000" b="1" dirty="0" err="1" smtClean="0">
                <a:effectLst/>
                <a:latin typeface="Times New Roman" panose="02020603050405020304" pitchFamily="18" charset="0"/>
                <a:ea typeface="Calibri"/>
                <a:cs typeface="Times New Roman" panose="02020603050405020304" pitchFamily="18" charset="0"/>
              </a:rPr>
              <a:t>æ</a:t>
            </a:r>
            <a:r>
              <a:rPr lang="en-US" sz="2000" dirty="0" smtClean="0">
                <a:effectLst/>
                <a:latin typeface="Times New Roman" panose="02020603050405020304" pitchFamily="18" charset="0"/>
                <a:ea typeface="Calibri"/>
                <a:cs typeface="Times New Roman" panose="02020603050405020304" pitchFamily="18" charset="0"/>
              </a:rPr>
              <a:t>∫] or </a:t>
            </a:r>
            <a:r>
              <a:rPr lang="en-US" sz="2000" i="1" dirty="0" smtClean="0">
                <a:effectLst/>
                <a:latin typeface="Times New Roman" panose="02020603050405020304" pitchFamily="18" charset="0"/>
                <a:ea typeface="Calibri"/>
                <a:cs typeface="Times New Roman" panose="02020603050405020304" pitchFamily="18" charset="0"/>
              </a:rPr>
              <a:t>mat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m</a:t>
            </a:r>
            <a:r>
              <a:rPr lang="en-US" sz="2000" b="1" dirty="0" err="1" smtClean="0">
                <a:effectLst/>
                <a:latin typeface="Times New Roman" panose="02020603050405020304" pitchFamily="18" charset="0"/>
                <a:ea typeface="Calibri"/>
                <a:cs typeface="Times New Roman" panose="02020603050405020304" pitchFamily="18" charset="0"/>
              </a:rPr>
              <a:t>æ</a:t>
            </a:r>
            <a:r>
              <a:rPr lang="en-US" sz="2000" dirty="0" err="1" smtClean="0">
                <a:effectLst/>
                <a:latin typeface="Times New Roman" panose="02020603050405020304" pitchFamily="18" charset="0"/>
                <a:ea typeface="Calibri"/>
                <a:cs typeface="Times New Roman" panose="02020603050405020304" pitchFamily="18" charset="0"/>
              </a:rPr>
              <a:t>t</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ts</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dz</a:t>
            </a:r>
            <a:r>
              <a:rPr lang="en-US" sz="2000" dirty="0" smtClean="0">
                <a:effectLst/>
                <a:latin typeface="Times New Roman" panose="02020603050405020304" pitchFamily="18" charset="0"/>
                <a:ea typeface="Calibri"/>
                <a:cs typeface="Times New Roman" panose="02020603050405020304" pitchFamily="18" charset="0"/>
              </a:rPr>
              <a:t>, t</a:t>
            </a:r>
            <a:r>
              <a:rPr lang="ru-RU" sz="2000" dirty="0" smtClean="0">
                <a:effectLst/>
                <a:latin typeface="Times New Roman" panose="02020603050405020304" pitchFamily="18" charset="0"/>
                <a:ea typeface="Calibri"/>
                <a:cs typeface="Times New Roman" panose="02020603050405020304" pitchFamily="18" charset="0"/>
              </a:rPr>
              <a:t>θ</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dð</a:t>
            </a:r>
            <a:r>
              <a:rPr lang="en-US" sz="2000" dirty="0" smtClean="0">
                <a:effectLst/>
                <a:latin typeface="Times New Roman" panose="02020603050405020304" pitchFamily="18" charset="0"/>
                <a:ea typeface="Calibri"/>
                <a:cs typeface="Times New Roman" panose="02020603050405020304" pitchFamily="18" charset="0"/>
              </a:rPr>
              <a:t>] have their last elements, which are separate morphemes [s, z, </a:t>
            </a:r>
            <a:r>
              <a:rPr lang="ru-RU" sz="2000" dirty="0" smtClean="0">
                <a:effectLst/>
                <a:latin typeface="Times New Roman" panose="02020603050405020304" pitchFamily="18" charset="0"/>
                <a:ea typeface="Calibri"/>
                <a:cs typeface="Times New Roman" panose="02020603050405020304" pitchFamily="18" charset="0"/>
              </a:rPr>
              <a:t>θ</a:t>
            </a:r>
            <a:r>
              <a:rPr lang="en-US" sz="2000" dirty="0" smtClean="0">
                <a:effectLst/>
                <a:latin typeface="Times New Roman" panose="02020603050405020304" pitchFamily="18" charset="0"/>
                <a:ea typeface="Calibri"/>
                <a:cs typeface="Times New Roman" panose="02020603050405020304" pitchFamily="18" charset="0"/>
              </a:rPr>
              <a:t>, d] and easily singled out by native speakers in any kind of phonetic context; [</a:t>
            </a:r>
            <a:r>
              <a:rPr lang="en-US" sz="2000" dirty="0" err="1" smtClean="0">
                <a:effectLst/>
                <a:latin typeface="Times New Roman" panose="02020603050405020304" pitchFamily="18" charset="0"/>
                <a:ea typeface="Calibri"/>
                <a:cs typeface="Times New Roman" panose="02020603050405020304" pitchFamily="18" charset="0"/>
              </a:rPr>
              <a:t>tr</a:t>
            </a:r>
            <a:r>
              <a:rPr lang="en-US" sz="2000" dirty="0" smtClean="0">
                <a:effectLst/>
                <a:latin typeface="Times New Roman" panose="02020603050405020304" pitchFamily="18" charset="0"/>
                <a:ea typeface="Calibri"/>
                <a:cs typeface="Times New Roman" panose="02020603050405020304" pitchFamily="18" charset="0"/>
              </a:rPr>
              <a:t>, </a:t>
            </a:r>
            <a:r>
              <a:rPr lang="en-US" sz="2000" dirty="0" err="1" smtClean="0">
                <a:effectLst/>
                <a:latin typeface="Times New Roman" panose="02020603050405020304" pitchFamily="18" charset="0"/>
                <a:ea typeface="Calibri"/>
                <a:cs typeface="Times New Roman" panose="02020603050405020304" pitchFamily="18" charset="0"/>
              </a:rPr>
              <a:t>dr</a:t>
            </a:r>
            <a:r>
              <a:rPr lang="en-US" sz="2000" dirty="0" smtClean="0">
                <a:effectLst/>
                <a:latin typeface="Times New Roman" panose="02020603050405020304" pitchFamily="18" charset="0"/>
                <a:ea typeface="Calibri"/>
                <a:cs typeface="Times New Roman" panose="02020603050405020304" pitchFamily="18" charset="0"/>
              </a:rPr>
              <a:t>] complexes in some cases turn to be inseparable when the elimination of one element results in the change of meaning: </a:t>
            </a:r>
            <a:r>
              <a:rPr lang="en-US" sz="2000" i="1" dirty="0" smtClean="0">
                <a:effectLst/>
                <a:latin typeface="Times New Roman" panose="02020603050405020304" pitchFamily="18" charset="0"/>
                <a:ea typeface="Calibri"/>
                <a:cs typeface="Times New Roman" panose="02020603050405020304" pitchFamily="18" charset="0"/>
              </a:rPr>
              <a:t>tray </a:t>
            </a:r>
            <a:r>
              <a:rPr lang="en-US" sz="2000" dirty="0" smtClean="0">
                <a:effectLst/>
                <a:latin typeface="Times New Roman" panose="02020603050405020304" pitchFamily="18" charset="0"/>
                <a:ea typeface="Calibri"/>
                <a:cs typeface="Times New Roman" panose="02020603050405020304" pitchFamily="18" charset="0"/>
              </a:rPr>
              <a:t>[</a:t>
            </a:r>
            <a:r>
              <a:rPr lang="en-US" sz="2000" dirty="0" err="1" smtClean="0">
                <a:effectLst/>
                <a:latin typeface="Times New Roman" panose="02020603050405020304" pitchFamily="18" charset="0"/>
                <a:ea typeface="Calibri"/>
                <a:cs typeface="Times New Roman" panose="02020603050405020304" pitchFamily="18" charset="0"/>
              </a:rPr>
              <a:t>treı</a:t>
            </a:r>
            <a:r>
              <a:rPr lang="en-US" sz="2000" dirty="0" smtClean="0">
                <a:effectLst/>
                <a:latin typeface="Times New Roman" panose="02020603050405020304" pitchFamily="18" charset="0"/>
                <a:ea typeface="Calibri"/>
                <a:cs typeface="Times New Roman" panose="02020603050405020304" pitchFamily="18" charset="0"/>
              </a:rPr>
              <a:t>] — </a:t>
            </a:r>
            <a:r>
              <a:rPr lang="en-US" sz="2000" i="1" dirty="0" smtClean="0">
                <a:effectLst/>
                <a:latin typeface="Times New Roman" panose="02020603050405020304" pitchFamily="18" charset="0"/>
                <a:ea typeface="Calibri"/>
                <a:cs typeface="Times New Roman" panose="02020603050405020304" pitchFamily="18" charset="0"/>
              </a:rPr>
              <a:t>ray </a:t>
            </a:r>
            <a:r>
              <a:rPr lang="en-US" sz="2000" dirty="0" smtClean="0">
                <a:effectLst/>
                <a:latin typeface="Times New Roman" panose="02020603050405020304" pitchFamily="18" charset="0"/>
                <a:ea typeface="Calibri"/>
                <a:cs typeface="Times New Roman" panose="02020603050405020304" pitchFamily="18" charset="0"/>
              </a:rPr>
              <a:t>[reı]. </a:t>
            </a:r>
            <a:endParaRPr lang="ru-RU" sz="20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787878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143000"/>
          </a:xfrm>
        </p:spPr>
        <p:txBody>
          <a:bodyPr>
            <a:noAutofit/>
          </a:bodyPr>
          <a:lstStyle/>
          <a:p>
            <a:r>
              <a:rPr lang="en-US" sz="2800" b="1" dirty="0" smtClean="0">
                <a:latin typeface="Times New Roman" panose="02020603050405020304" pitchFamily="18" charset="0"/>
                <a:cs typeface="Times New Roman" panose="02020603050405020304" pitchFamily="18" charset="0"/>
              </a:rPr>
              <a:t>2. The system of vowels. </a:t>
            </a:r>
            <a:br>
              <a:rPr lang="en-US" sz="28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The phonemic status of complex vowels — diphthongs and diphthongoids.</a:t>
            </a:r>
            <a:br>
              <a:rPr lang="en-US" sz="2400" b="1" dirty="0" smtClean="0">
                <a:latin typeface="Times New Roman" panose="02020603050405020304" pitchFamily="18" charset="0"/>
                <a:cs typeface="Times New Roman" panose="02020603050405020304" pitchFamily="18" charset="0"/>
              </a:rPr>
            </a:br>
            <a:endParaRPr lang="ru-RU" sz="24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62500" lnSpcReduction="20000"/>
          </a:bodyPr>
          <a:lstStyle/>
          <a:p>
            <a:pPr marL="0" indent="0" algn="just">
              <a:lnSpc>
                <a:spcPct val="115000"/>
              </a:lnSpc>
              <a:spcAft>
                <a:spcPts val="0"/>
              </a:spcAft>
              <a:buNone/>
            </a:pPr>
            <a:r>
              <a:rPr lang="en-US" dirty="0" smtClean="0">
                <a:effectLst/>
                <a:latin typeface="Times New Roman"/>
                <a:ea typeface="Calibri"/>
                <a:cs typeface="Times New Roman"/>
              </a:rPr>
              <a:t>Phoneticians grant </a:t>
            </a:r>
            <a:r>
              <a:rPr lang="en-US" b="1" dirty="0" err="1" smtClean="0">
                <a:effectLst/>
                <a:latin typeface="Times New Roman"/>
                <a:ea typeface="Calibri"/>
                <a:cs typeface="Times New Roman"/>
              </a:rPr>
              <a:t>monophonemic</a:t>
            </a:r>
            <a:r>
              <a:rPr lang="en-US" b="1" dirty="0" smtClean="0">
                <a:effectLst/>
                <a:latin typeface="Times New Roman"/>
                <a:ea typeface="Calibri"/>
                <a:cs typeface="Times New Roman"/>
              </a:rPr>
              <a:t> status</a:t>
            </a:r>
            <a:r>
              <a:rPr lang="en-US" dirty="0" smtClean="0">
                <a:effectLst/>
                <a:latin typeface="Times New Roman"/>
                <a:ea typeface="Calibri"/>
                <a:cs typeface="Times New Roman"/>
              </a:rPr>
              <a:t> to the English diphthongs </a:t>
            </a:r>
            <a:r>
              <a:rPr lang="en-US" i="1" dirty="0" smtClean="0">
                <a:effectLst/>
                <a:latin typeface="Times New Roman"/>
                <a:ea typeface="Calibri"/>
                <a:cs typeface="Times New Roman"/>
              </a:rPr>
              <a:t>on the basis of articulatory, </a:t>
            </a:r>
            <a:r>
              <a:rPr lang="en-US" i="1" dirty="0" err="1" smtClean="0">
                <a:effectLst/>
                <a:latin typeface="Times New Roman"/>
                <a:ea typeface="Calibri"/>
                <a:cs typeface="Times New Roman"/>
              </a:rPr>
              <a:t>morphonological</a:t>
            </a:r>
            <a:r>
              <a:rPr lang="en-US" i="1" dirty="0" smtClean="0">
                <a:effectLst/>
                <a:latin typeface="Times New Roman"/>
                <a:ea typeface="Calibri"/>
                <a:cs typeface="Times New Roman"/>
              </a:rPr>
              <a:t> and syllabic indivisibility</a:t>
            </a:r>
            <a:r>
              <a:rPr lang="en-US" dirty="0" smtClean="0">
                <a:effectLst/>
                <a:latin typeface="Times New Roman"/>
                <a:ea typeface="Calibri"/>
                <a:cs typeface="Times New Roman"/>
              </a:rPr>
              <a:t> combined with </a:t>
            </a:r>
            <a:r>
              <a:rPr lang="en-US" i="1" dirty="0" smtClean="0">
                <a:effectLst/>
                <a:latin typeface="Times New Roman"/>
                <a:ea typeface="Calibri"/>
                <a:cs typeface="Times New Roman"/>
              </a:rPr>
              <a:t>the criterion of duration</a:t>
            </a:r>
            <a:r>
              <a:rPr lang="en-US"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English diphthongs are pronounced within a single articulatory effort;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neither morpheme nor syllable boundary can separate the nucleus and the glide (saying ['</a:t>
            </a:r>
            <a:r>
              <a:rPr lang="en-US" dirty="0" err="1" smtClean="0">
                <a:effectLst/>
                <a:latin typeface="Times New Roman"/>
                <a:ea typeface="Calibri"/>
                <a:cs typeface="Times New Roman"/>
              </a:rPr>
              <a:t>seı-ıŋ</a:t>
            </a:r>
            <a:r>
              <a:rPr lang="en-US" dirty="0" smtClean="0">
                <a:effectLst/>
                <a:latin typeface="Times New Roman"/>
                <a:ea typeface="Calibri"/>
                <a:cs typeface="Times New Roman"/>
              </a:rPr>
              <a:t>], crying ['</a:t>
            </a:r>
            <a:r>
              <a:rPr lang="en-US" dirty="0" err="1" smtClean="0">
                <a:effectLst/>
                <a:latin typeface="Times New Roman"/>
                <a:ea typeface="Calibri"/>
                <a:cs typeface="Times New Roman"/>
              </a:rPr>
              <a:t>kraı-ıŋ</a:t>
            </a:r>
            <a:r>
              <a:rPr lang="en-US" dirty="0" smtClean="0">
                <a:effectLst/>
                <a:latin typeface="Times New Roman"/>
                <a:ea typeface="Calibri"/>
                <a:cs typeface="Times New Roman"/>
              </a:rPr>
              <a:t>], enjoying [ın-'</a:t>
            </a:r>
            <a:r>
              <a:rPr lang="en-US" dirty="0" err="1" smtClean="0">
                <a:effectLst/>
                <a:latin typeface="Times New Roman"/>
                <a:ea typeface="Calibri"/>
                <a:cs typeface="Times New Roman"/>
              </a:rPr>
              <a:t>dj</a:t>
            </a:r>
            <a:r>
              <a:rPr lang="en-US" b="1" dirty="0" err="1" smtClean="0">
                <a:effectLst/>
                <a:latin typeface="Times New Roman"/>
                <a:ea typeface="Calibri"/>
                <a:cs typeface="Times New Roman"/>
              </a:rPr>
              <a:t>ɔi</a:t>
            </a:r>
            <a:r>
              <a:rPr lang="en-US" dirty="0" smtClean="0">
                <a:effectLst/>
                <a:latin typeface="Times New Roman"/>
                <a:ea typeface="Calibri"/>
                <a:cs typeface="Times New Roman"/>
              </a:rPr>
              <a:t>-</a:t>
            </a:r>
            <a:r>
              <a:rPr lang="en-US" dirty="0" err="1" smtClean="0">
                <a:effectLst/>
                <a:latin typeface="Times New Roman"/>
                <a:ea typeface="Calibri"/>
                <a:cs typeface="Times New Roman"/>
              </a:rPr>
              <a:t>ıŋ</a:t>
            </a:r>
            <a:r>
              <a:rPr lang="en-US" dirty="0" smtClean="0">
                <a:effectLst/>
                <a:latin typeface="Times New Roman"/>
                <a:ea typeface="Calibri"/>
                <a:cs typeface="Times New Roman"/>
              </a:rPr>
              <a:t>], slower ['</a:t>
            </a:r>
            <a:r>
              <a:rPr lang="en-US" dirty="0" err="1" smtClean="0">
                <a:effectLst/>
                <a:latin typeface="Times New Roman"/>
                <a:ea typeface="Calibri"/>
                <a:cs typeface="Times New Roman"/>
              </a:rPr>
              <a:t>sl</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u</a:t>
            </a:r>
            <a:r>
              <a:rPr lang="en-US" dirty="0" smtClean="0">
                <a:effectLst/>
                <a:latin typeface="Times New Roman"/>
                <a:ea typeface="Calibri"/>
                <a:cs typeface="Times New Roman"/>
              </a:rPr>
              <a:t>-</a:t>
            </a:r>
            <a:r>
              <a:rPr lang="en-US" b="1" dirty="0" smtClean="0">
                <a:effectLst/>
                <a:latin typeface="Times New Roman"/>
                <a:ea typeface="Calibri"/>
                <a:cs typeface="Times New Roman"/>
              </a:rPr>
              <a:t>ə</a:t>
            </a:r>
            <a:r>
              <a:rPr lang="en-US" dirty="0" smtClean="0">
                <a:effectLst/>
                <a:latin typeface="Times New Roman"/>
                <a:ea typeface="Calibri"/>
                <a:cs typeface="Times New Roman"/>
              </a:rPr>
              <a:t>], ploughing ['</a:t>
            </a:r>
            <a:r>
              <a:rPr lang="en-US" dirty="0" err="1" smtClean="0">
                <a:effectLst/>
                <a:latin typeface="Times New Roman"/>
                <a:ea typeface="Calibri"/>
                <a:cs typeface="Times New Roman"/>
              </a:rPr>
              <a:t>plau-ıŋ</a:t>
            </a:r>
            <a:r>
              <a:rPr lang="en-US" dirty="0" smtClean="0">
                <a:effectLst/>
                <a:latin typeface="Times New Roman"/>
                <a:ea typeface="Calibri"/>
                <a:cs typeface="Times New Roman"/>
              </a:rPr>
              <a:t>], clearer ['</a:t>
            </a:r>
            <a:r>
              <a:rPr lang="en-US" dirty="0" err="1" smtClean="0">
                <a:effectLst/>
                <a:latin typeface="Times New Roman"/>
                <a:ea typeface="Calibri"/>
                <a:cs typeface="Times New Roman"/>
              </a:rPr>
              <a:t>klı</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-r</a:t>
            </a:r>
            <a:r>
              <a:rPr lang="en-US" b="1" dirty="0" err="1" smtClean="0">
                <a:effectLst/>
                <a:latin typeface="Times New Roman"/>
                <a:ea typeface="Calibri"/>
                <a:cs typeface="Times New Roman"/>
              </a:rPr>
              <a:t>ə</a:t>
            </a:r>
            <a:r>
              <a:rPr lang="en-US" dirty="0" smtClean="0">
                <a:effectLst/>
                <a:latin typeface="Times New Roman"/>
                <a:ea typeface="Calibri"/>
                <a:cs typeface="Times New Roman"/>
              </a:rPr>
              <a:t>], airing ['</a:t>
            </a:r>
            <a:r>
              <a:rPr lang="ru-RU" dirty="0" smtClean="0">
                <a:effectLst/>
                <a:latin typeface="Times New Roman"/>
                <a:ea typeface="Calibri"/>
                <a:cs typeface="Times New Roman"/>
              </a:rPr>
              <a:t>ε</a:t>
            </a:r>
            <a:r>
              <a:rPr lang="en-US" b="1" dirty="0" smtClean="0">
                <a:effectLst/>
                <a:latin typeface="Times New Roman"/>
                <a:ea typeface="Calibri"/>
                <a:cs typeface="Times New Roman"/>
              </a:rPr>
              <a:t>ə</a:t>
            </a:r>
            <a:r>
              <a:rPr lang="en-US" dirty="0" smtClean="0">
                <a:effectLst/>
                <a:latin typeface="Times New Roman"/>
                <a:ea typeface="Calibri"/>
                <a:cs typeface="Times New Roman"/>
              </a:rPr>
              <a:t>-</a:t>
            </a:r>
            <a:r>
              <a:rPr lang="en-US" dirty="0" err="1" smtClean="0">
                <a:effectLst/>
                <a:latin typeface="Times New Roman"/>
                <a:ea typeface="Calibri"/>
                <a:cs typeface="Times New Roman"/>
              </a:rPr>
              <a:t>rıŋ</a:t>
            </a:r>
            <a:r>
              <a:rPr lang="en-US" dirty="0" smtClean="0">
                <a:effectLst/>
                <a:latin typeface="Times New Roman"/>
                <a:ea typeface="Calibri"/>
                <a:cs typeface="Times New Roman"/>
              </a:rPr>
              <a:t>], poorer ['</a:t>
            </a:r>
            <a:r>
              <a:rPr lang="en-US" dirty="0" err="1" smtClean="0">
                <a:effectLst/>
                <a:latin typeface="Times New Roman"/>
                <a:ea typeface="Calibri"/>
                <a:cs typeface="Times New Roman"/>
              </a:rPr>
              <a:t>pu</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-r</a:t>
            </a:r>
            <a:r>
              <a:rPr lang="en-US" b="1" dirty="0" err="1" smtClean="0">
                <a:effectLst/>
                <a:latin typeface="Times New Roman"/>
                <a:ea typeface="Calibri"/>
                <a:cs typeface="Times New Roman"/>
              </a:rPr>
              <a:t>ə</a:t>
            </a:r>
            <a:r>
              <a:rPr lang="en-US"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the duration of diphthongs coincides with the one of long monophthongs in the same phonetic context (site [</a:t>
            </a:r>
            <a:r>
              <a:rPr lang="en-US" dirty="0" err="1" smtClean="0">
                <a:effectLst/>
                <a:latin typeface="Times New Roman"/>
                <a:ea typeface="Calibri"/>
                <a:cs typeface="Times New Roman"/>
              </a:rPr>
              <a:t>saıt</a:t>
            </a:r>
            <a:r>
              <a:rPr lang="en-US" dirty="0" smtClean="0">
                <a:effectLst/>
                <a:latin typeface="Times New Roman"/>
                <a:ea typeface="Calibri"/>
                <a:cs typeface="Times New Roman"/>
              </a:rPr>
              <a:t>] — seat [</a:t>
            </a:r>
            <a:r>
              <a:rPr lang="en-US" dirty="0" err="1" smtClean="0">
                <a:effectLst/>
                <a:latin typeface="Times New Roman"/>
                <a:ea typeface="Calibri"/>
                <a:cs typeface="Times New Roman"/>
              </a:rPr>
              <a:t>si:t</a:t>
            </a:r>
            <a:r>
              <a:rPr lang="en-US" dirty="0" smtClean="0">
                <a:effectLst/>
                <a:latin typeface="Times New Roman"/>
                <a:ea typeface="Calibri"/>
                <a:cs typeface="Times New Roman"/>
              </a:rPr>
              <a:t>], coat [</a:t>
            </a:r>
            <a:r>
              <a:rPr lang="en-US" dirty="0" err="1" smtClean="0">
                <a:effectLst/>
                <a:latin typeface="Times New Roman"/>
                <a:ea typeface="Calibri"/>
                <a:cs typeface="Times New Roman"/>
              </a:rPr>
              <a:t>k</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ut</a:t>
            </a:r>
            <a:r>
              <a:rPr lang="en-US" dirty="0" smtClean="0">
                <a:effectLst/>
                <a:latin typeface="Times New Roman"/>
                <a:ea typeface="Calibri"/>
                <a:cs typeface="Times New Roman"/>
              </a:rPr>
              <a:t>] — caught [</a:t>
            </a:r>
            <a:r>
              <a:rPr lang="en-US" dirty="0" err="1" smtClean="0">
                <a:effectLst/>
                <a:latin typeface="Times New Roman"/>
                <a:ea typeface="Calibri"/>
                <a:cs typeface="Times New Roman"/>
              </a:rPr>
              <a:t>k</a:t>
            </a:r>
            <a:r>
              <a:rPr lang="en-US" b="1" dirty="0" err="1">
                <a:solidFill>
                  <a:prstClr val="black"/>
                </a:solidFill>
                <a:latin typeface="Times New Roman"/>
                <a:ea typeface="Calibri"/>
                <a:cs typeface="Times New Roman"/>
              </a:rPr>
              <a:t>ɔ</a:t>
            </a:r>
            <a:r>
              <a:rPr lang="en-US" dirty="0" err="1" smtClean="0">
                <a:effectLst/>
                <a:latin typeface="Times New Roman"/>
                <a:ea typeface="Calibri"/>
                <a:cs typeface="Times New Roman"/>
              </a:rPr>
              <a:t>:t</a:t>
            </a:r>
            <a:r>
              <a:rPr lang="en-US"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The subclass of English diphthongoids is defined on the basis of slight </a:t>
            </a:r>
            <a:r>
              <a:rPr lang="en-US" i="1" dirty="0" smtClean="0">
                <a:effectLst/>
                <a:latin typeface="Times New Roman"/>
                <a:ea typeface="Calibri"/>
                <a:cs typeface="Times New Roman"/>
              </a:rPr>
              <a:t>articulatory instability in the pronunciation</a:t>
            </a:r>
            <a:r>
              <a:rPr lang="en-US" dirty="0" smtClean="0">
                <a:effectLst/>
                <a:latin typeface="Times New Roman"/>
                <a:ea typeface="Calibri"/>
                <a:cs typeface="Times New Roman"/>
              </a:rPr>
              <a:t> of [</a:t>
            </a:r>
            <a:r>
              <a:rPr lang="en-US" dirty="0" err="1" smtClean="0">
                <a:effectLst/>
                <a:latin typeface="Times New Roman"/>
                <a:ea typeface="Calibri"/>
                <a:cs typeface="Times New Roman"/>
              </a:rPr>
              <a:t>i</a:t>
            </a:r>
            <a:r>
              <a:rPr lang="en-US" dirty="0" smtClean="0">
                <a:effectLst/>
                <a:latin typeface="Times New Roman"/>
                <a:ea typeface="Calibri"/>
                <a:cs typeface="Times New Roman"/>
              </a:rPr>
              <a:t>:, u:] which becomes gradually stronger in modern English.</a:t>
            </a:r>
            <a:endParaRPr lang="ru-RU" sz="2400" dirty="0">
              <a:ea typeface="Calibri"/>
              <a:cs typeface="Times New Roman"/>
            </a:endParaRPr>
          </a:p>
          <a:p>
            <a:pPr marL="0" indent="0">
              <a:buNone/>
            </a:pPr>
            <a:endParaRPr lang="ru-RU" dirty="0"/>
          </a:p>
        </p:txBody>
      </p:sp>
    </p:spTree>
    <p:extLst>
      <p:ext uri="{BB962C8B-B14F-4D97-AF65-F5344CB8AC3E}">
        <p14:creationId xmlns:p14="http://schemas.microsoft.com/office/powerpoint/2010/main" val="1220225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nSpc>
                <a:spcPct val="115000"/>
              </a:lnSpc>
            </a:pPr>
            <a:r>
              <a:rPr lang="en-US" sz="3200" b="1" i="1" dirty="0" smtClean="0">
                <a:effectLst/>
                <a:latin typeface="Times New Roman" panose="02020603050405020304" pitchFamily="18" charset="0"/>
                <a:ea typeface="Calibri"/>
                <a:cs typeface="Times New Roman" panose="02020603050405020304" pitchFamily="18" charset="0"/>
              </a:rPr>
              <a:t>Problem of vowel length</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62500" lnSpcReduction="20000"/>
          </a:bodyPr>
          <a:lstStyle/>
          <a:p>
            <a:pPr marL="0" indent="0" algn="just">
              <a:lnSpc>
                <a:spcPct val="115000"/>
              </a:lnSpc>
              <a:spcAft>
                <a:spcPts val="0"/>
              </a:spcAft>
              <a:buNone/>
            </a:pPr>
            <a:r>
              <a:rPr lang="en-US" dirty="0" smtClean="0">
                <a:effectLst/>
                <a:latin typeface="Times New Roman"/>
                <a:ea typeface="Calibri"/>
                <a:cs typeface="Times New Roman"/>
              </a:rPr>
              <a:t>From practical point of view the quantity of a vowel in connected speech is presupposed by many factors:</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its proper length;</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the phonetic context (</a:t>
            </a:r>
            <a:r>
              <a:rPr lang="en-US" i="1" dirty="0" smtClean="0">
                <a:effectLst/>
                <a:latin typeface="Times New Roman"/>
                <a:ea typeface="Calibri"/>
                <a:cs typeface="Times New Roman"/>
              </a:rPr>
              <a:t>be — bead — beat</a:t>
            </a:r>
            <a:r>
              <a:rPr lang="en-US" dirty="0" smtClean="0">
                <a:effectLst/>
                <a:latin typeface="Times New Roman"/>
                <a:ea typeface="Calibri"/>
                <a:cs typeface="Times New Roman"/>
              </a:rPr>
              <a:t> [bi: — </a:t>
            </a:r>
            <a:r>
              <a:rPr lang="en-US" dirty="0" err="1" smtClean="0">
                <a:effectLst/>
                <a:latin typeface="Times New Roman"/>
                <a:ea typeface="Calibri"/>
                <a:cs typeface="Times New Roman"/>
              </a:rPr>
              <a:t>bi·d</a:t>
            </a:r>
            <a:r>
              <a:rPr lang="en-US" dirty="0" smtClean="0">
                <a:effectLst/>
                <a:latin typeface="Times New Roman"/>
                <a:ea typeface="Calibri"/>
                <a:cs typeface="Times New Roman"/>
              </a:rPr>
              <a:t> — bit]);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the word stress (in stressed syllables vowels are longer, cf. </a:t>
            </a:r>
            <a:r>
              <a:rPr lang="en-US" i="1" dirty="0" smtClean="0">
                <a:effectLst/>
                <a:latin typeface="Times New Roman"/>
                <a:ea typeface="Calibri"/>
                <a:cs typeface="Times New Roman"/>
              </a:rPr>
              <a:t>forecast</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fɔ:ka:st</a:t>
            </a:r>
            <a:r>
              <a:rPr lang="en-US" dirty="0" smtClean="0">
                <a:effectLst/>
                <a:latin typeface="Times New Roman"/>
                <a:ea typeface="Calibri"/>
                <a:cs typeface="Times New Roman"/>
              </a:rPr>
              <a:t>], </a:t>
            </a:r>
            <a:r>
              <a:rPr lang="en-US" i="1" dirty="0" smtClean="0">
                <a:effectLst/>
                <a:latin typeface="Times New Roman"/>
                <a:ea typeface="Calibri"/>
                <a:cs typeface="Times New Roman"/>
              </a:rPr>
              <a:t>to forecast</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f</a:t>
            </a:r>
            <a:r>
              <a:rPr lang="en-US" b="1" dirty="0" err="1" smtClean="0">
                <a:effectLst/>
                <a:latin typeface="Times New Roman"/>
                <a:ea typeface="Calibri"/>
                <a:cs typeface="Times New Roman"/>
              </a:rPr>
              <a:t>ɔ</a:t>
            </a:r>
            <a:r>
              <a:rPr lang="en-US" dirty="0" err="1" smtClean="0">
                <a:effectLst/>
                <a:latin typeface="Times New Roman"/>
                <a:ea typeface="Calibri"/>
                <a:cs typeface="Times New Roman"/>
              </a:rPr>
              <a:t>'ka:st</a:t>
            </a:r>
            <a:r>
              <a:rPr lang="en-US" dirty="0" smtClean="0">
                <a:effectLst/>
                <a:latin typeface="Times New Roman"/>
                <a:ea typeface="Calibri"/>
                <a:cs typeface="Times New Roman"/>
              </a:rPr>
              <a:t>]);</a:t>
            </a:r>
            <a:endParaRPr lang="ru-RU" sz="2400" dirty="0" smtClean="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the number of syllables (vowels are shorter in polysyllabic words: </a:t>
            </a:r>
            <a:r>
              <a:rPr lang="en-US" i="1" dirty="0" smtClean="0">
                <a:effectLst/>
                <a:latin typeface="Times New Roman"/>
                <a:ea typeface="Calibri"/>
                <a:cs typeface="Times New Roman"/>
              </a:rPr>
              <a:t>verse</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v</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s</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junı'v</a:t>
            </a:r>
            <a:r>
              <a:rPr lang="en-US" b="1" dirty="0" err="1" smtClean="0">
                <a:effectLst/>
                <a:latin typeface="Times New Roman"/>
                <a:ea typeface="Calibri"/>
                <a:cs typeface="Times New Roman"/>
              </a:rPr>
              <a:t>ə</a:t>
            </a:r>
            <a:r>
              <a:rPr lang="en-US" dirty="0" err="1" smtClean="0">
                <a:effectLst/>
                <a:latin typeface="Times New Roman"/>
                <a:ea typeface="Calibri"/>
                <a:cs typeface="Times New Roman"/>
              </a:rPr>
              <a:t>·sıtı</a:t>
            </a:r>
            <a:r>
              <a:rPr lang="en-US"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the syllabic structure (in words with V, CV, CCV type vowels are longer than in VC, CVC, CCVC type: [</a:t>
            </a:r>
            <a:r>
              <a:rPr lang="en-US" b="1" dirty="0" smtClean="0">
                <a:effectLst/>
                <a:latin typeface="Times New Roman"/>
                <a:ea typeface="Calibri"/>
                <a:cs typeface="Times New Roman"/>
              </a:rPr>
              <a:t>ə:</a:t>
            </a:r>
            <a:r>
              <a:rPr lang="en-US" dirty="0" smtClean="0">
                <a:effectLst/>
                <a:latin typeface="Times New Roman"/>
                <a:ea typeface="Calibri"/>
                <a:cs typeface="Times New Roman"/>
              </a:rPr>
              <a:t>] in </a:t>
            </a:r>
            <a:r>
              <a:rPr lang="en-US" i="1" dirty="0" smtClean="0">
                <a:effectLst/>
                <a:latin typeface="Times New Roman"/>
                <a:ea typeface="Calibri"/>
                <a:cs typeface="Times New Roman"/>
              </a:rPr>
              <a:t>err</a:t>
            </a:r>
            <a:r>
              <a:rPr lang="en-US" dirty="0" smtClean="0">
                <a:effectLst/>
                <a:latin typeface="Times New Roman"/>
                <a:ea typeface="Calibri"/>
                <a:cs typeface="Times New Roman"/>
              </a:rPr>
              <a:t> and </a:t>
            </a:r>
            <a:r>
              <a:rPr lang="en-US" i="1" dirty="0" smtClean="0">
                <a:effectLst/>
                <a:latin typeface="Times New Roman"/>
                <a:ea typeface="Calibri"/>
                <a:cs typeface="Times New Roman"/>
              </a:rPr>
              <a:t>earn</a:t>
            </a:r>
            <a:r>
              <a:rPr lang="en-US" dirty="0" smtClean="0">
                <a:effectLst/>
                <a:latin typeface="Times New Roman"/>
                <a:ea typeface="Calibri"/>
                <a:cs typeface="Times New Roman"/>
              </a:rPr>
              <a:t>; [</a:t>
            </a:r>
            <a:r>
              <a:rPr lang="en-US" dirty="0" err="1" smtClean="0">
                <a:effectLst/>
                <a:latin typeface="Times New Roman"/>
                <a:ea typeface="Calibri"/>
                <a:cs typeface="Times New Roman"/>
              </a:rPr>
              <a:t>ju</a:t>
            </a:r>
            <a:r>
              <a:rPr lang="en-US" dirty="0" smtClean="0">
                <a:effectLst/>
                <a:latin typeface="Times New Roman"/>
                <a:ea typeface="Calibri"/>
                <a:cs typeface="Times New Roman"/>
              </a:rPr>
              <a:t>:] in </a:t>
            </a:r>
            <a:r>
              <a:rPr lang="en-US" i="1" dirty="0" smtClean="0">
                <a:effectLst/>
                <a:latin typeface="Times New Roman"/>
                <a:ea typeface="Calibri"/>
                <a:cs typeface="Times New Roman"/>
              </a:rPr>
              <a:t>dew</a:t>
            </a:r>
            <a:r>
              <a:rPr lang="en-US" dirty="0" smtClean="0">
                <a:effectLst/>
                <a:latin typeface="Times New Roman"/>
                <a:ea typeface="Calibri"/>
                <a:cs typeface="Times New Roman"/>
              </a:rPr>
              <a:t> and </a:t>
            </a:r>
            <a:r>
              <a:rPr lang="en-US" i="1" dirty="0" smtClean="0">
                <a:effectLst/>
                <a:latin typeface="Times New Roman"/>
                <a:ea typeface="Calibri"/>
                <a:cs typeface="Times New Roman"/>
              </a:rPr>
              <a:t>duty</a:t>
            </a:r>
            <a:r>
              <a:rPr lang="en-US" dirty="0" smtClean="0">
                <a:effectLst/>
                <a:latin typeface="Times New Roman"/>
                <a:ea typeface="Calibri"/>
                <a:cs typeface="Times New Roman"/>
              </a:rPr>
              <a:t>);</a:t>
            </a:r>
            <a:endParaRPr lang="ru-RU" sz="2400" dirty="0">
              <a:ea typeface="Calibri"/>
              <a:cs typeface="Times New Roman"/>
            </a:endParaRPr>
          </a:p>
          <a:p>
            <a:pPr marL="0" indent="0" algn="just">
              <a:lnSpc>
                <a:spcPct val="115000"/>
              </a:lnSpc>
              <a:spcAft>
                <a:spcPts val="0"/>
              </a:spcAft>
              <a:buNone/>
            </a:pPr>
            <a:r>
              <a:rPr lang="en-US" dirty="0" smtClean="0">
                <a:effectLst/>
                <a:latin typeface="Times New Roman"/>
                <a:ea typeface="Calibri"/>
                <a:cs typeface="Times New Roman"/>
              </a:rPr>
              <a:t>— other factors (the position in the tone group, the position in the utterance, the tempo of the utterance, the type of pronunciation, the style of pronunciation, etc.).</a:t>
            </a:r>
            <a:endParaRPr lang="ru-RU" sz="2400" dirty="0">
              <a:ea typeface="Calibri"/>
              <a:cs typeface="Times New Roman"/>
            </a:endParaRPr>
          </a:p>
          <a:p>
            <a:pPr marL="0" indent="0">
              <a:buNone/>
            </a:pPr>
            <a:endParaRPr lang="ru-RU" dirty="0"/>
          </a:p>
        </p:txBody>
      </p:sp>
    </p:spTree>
    <p:extLst>
      <p:ext uri="{BB962C8B-B14F-4D97-AF65-F5344CB8AC3E}">
        <p14:creationId xmlns:p14="http://schemas.microsoft.com/office/powerpoint/2010/main" val="2147228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56621"/>
            <a:ext cx="8352928" cy="5932393"/>
          </a:xfrm>
          <a:prstGeom prst="rect">
            <a:avLst/>
          </a:prstGeom>
        </p:spPr>
        <p:txBody>
          <a:bodyPr wrap="square">
            <a:spAutoFit/>
          </a:bodyPr>
          <a:lstStyle/>
          <a:p>
            <a:pPr algn="just">
              <a:lnSpc>
                <a:spcPct val="115000"/>
              </a:lnSpc>
              <a:spcAft>
                <a:spcPts val="0"/>
              </a:spcAft>
            </a:pPr>
            <a:r>
              <a:rPr lang="en-US" dirty="0" smtClean="0">
                <a:effectLst/>
                <a:latin typeface="Times New Roman"/>
                <a:ea typeface="Calibri"/>
                <a:cs typeface="Times New Roman"/>
              </a:rPr>
              <a:t> </a:t>
            </a:r>
            <a:endParaRPr lang="ru-RU" sz="1400" dirty="0">
              <a:ea typeface="Calibri"/>
              <a:cs typeface="Times New Roman"/>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Foreign scholars usually follow the approach of an outstanding British phonetician </a:t>
            </a:r>
            <a:r>
              <a:rPr lang="en-US" sz="2400" i="1" dirty="0" smtClean="0">
                <a:effectLst/>
                <a:latin typeface="Times New Roman" panose="02020603050405020304" pitchFamily="18" charset="0"/>
                <a:ea typeface="Calibri"/>
                <a:cs typeface="Times New Roman" panose="02020603050405020304" pitchFamily="18" charset="0"/>
              </a:rPr>
              <a:t>D. Jones</a:t>
            </a:r>
            <a:r>
              <a:rPr lang="en-US" sz="2400" dirty="0" smtClean="0">
                <a:effectLst/>
                <a:latin typeface="Times New Roman" panose="02020603050405020304" pitchFamily="18" charset="0"/>
                <a:ea typeface="Calibri"/>
                <a:cs typeface="Times New Roman" panose="02020603050405020304" pitchFamily="18" charset="0"/>
              </a:rPr>
              <a:t> who underlines </a:t>
            </a:r>
            <a:r>
              <a:rPr lang="en-US" sz="2400" i="1" dirty="0" smtClean="0">
                <a:effectLst/>
                <a:latin typeface="Times New Roman" panose="02020603050405020304" pitchFamily="18" charset="0"/>
                <a:ea typeface="Calibri"/>
                <a:cs typeface="Times New Roman" panose="02020603050405020304" pitchFamily="18" charset="0"/>
              </a:rPr>
              <a:t>the phonological relevance of vowel quantity</a:t>
            </a:r>
            <a:r>
              <a:rPr lang="en-US" sz="2400" dirty="0" smtClean="0">
                <a:effectLst/>
                <a:latin typeface="Times New Roman" panose="02020603050405020304" pitchFamily="18" charset="0"/>
                <a:ea typeface="Calibri"/>
                <a:cs typeface="Times New Roman" panose="02020603050405020304" pitchFamily="18" charset="0"/>
              </a:rPr>
              <a:t>. He states that words may be distinguished from one another with the help of oppositions of different vowel length called </a:t>
            </a:r>
            <a:r>
              <a:rPr lang="en-US" sz="2400" b="1" i="1" dirty="0" err="1" smtClean="0">
                <a:effectLst/>
                <a:latin typeface="Times New Roman" panose="02020603050405020304" pitchFamily="18" charset="0"/>
                <a:ea typeface="Calibri"/>
                <a:cs typeface="Times New Roman" panose="02020603050405020304" pitchFamily="18" charset="0"/>
              </a:rPr>
              <a:t>chronemes</a:t>
            </a:r>
            <a:r>
              <a:rPr lang="en-US" sz="2400" dirty="0" smtClean="0">
                <a:effectLst/>
                <a:latin typeface="Times New Roman" panose="02020603050405020304" pitchFamily="18" charset="0"/>
                <a:ea typeface="Calibri"/>
                <a:cs typeface="Times New Roman" panose="02020603050405020304" pitchFamily="18" charset="0"/>
              </a:rPr>
              <a:t> (</a:t>
            </a:r>
            <a:r>
              <a:rPr lang="en-US" sz="2400" i="1" dirty="0" smtClean="0">
                <a:effectLst/>
                <a:latin typeface="Times New Roman" panose="02020603050405020304" pitchFamily="18" charset="0"/>
                <a:ea typeface="Calibri"/>
                <a:cs typeface="Times New Roman" panose="02020603050405020304" pitchFamily="18" charset="0"/>
              </a:rPr>
              <a:t>deed — did, fool — full</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 </a:t>
            </a:r>
            <a:endParaRPr lang="ru-RU" sz="2400" dirty="0">
              <a:latin typeface="Times New Roman" panose="02020603050405020304" pitchFamily="18" charset="0"/>
              <a:ea typeface="Calibri"/>
              <a:cs typeface="Times New Roman" panose="02020603050405020304" pitchFamily="18" charset="0"/>
            </a:endParaRPr>
          </a:p>
          <a:p>
            <a:pPr algn="just">
              <a:lnSpc>
                <a:spcPct val="115000"/>
              </a:lnSpc>
              <a:spcAft>
                <a:spcPts val="0"/>
              </a:spcAft>
            </a:pPr>
            <a:r>
              <a:rPr lang="en-US" sz="2400" dirty="0" smtClean="0">
                <a:effectLst/>
                <a:latin typeface="Times New Roman" panose="02020603050405020304" pitchFamily="18" charset="0"/>
                <a:ea typeface="Calibri"/>
                <a:cs typeface="Times New Roman" panose="02020603050405020304" pitchFamily="18" charset="0"/>
              </a:rPr>
              <a:t>The problem of vowel length also concerns </a:t>
            </a:r>
            <a:r>
              <a:rPr lang="en-US" sz="2400" b="1" dirty="0" smtClean="0">
                <a:effectLst/>
                <a:latin typeface="Times New Roman" panose="02020603050405020304" pitchFamily="18" charset="0"/>
                <a:ea typeface="Calibri"/>
                <a:cs typeface="Times New Roman" panose="02020603050405020304" pitchFamily="18" charset="0"/>
              </a:rPr>
              <a:t>the status of phoneme [æ]</a:t>
            </a:r>
            <a:r>
              <a:rPr lang="en-US" sz="2400" dirty="0" smtClean="0">
                <a:effectLst/>
                <a:latin typeface="Times New Roman" panose="02020603050405020304" pitchFamily="18" charset="0"/>
                <a:ea typeface="Calibri"/>
                <a:cs typeface="Times New Roman" panose="02020603050405020304" pitchFamily="18" charset="0"/>
              </a:rPr>
              <a:t>. It is treated as a historically short vowel that tends to be lengthened before lenis consonants [b, d, g, m, n, z] almost the same as long vowels. Nowadays the most part of phoneticians considers </a:t>
            </a:r>
            <a:r>
              <a:rPr lang="en-US" sz="2400" smtClean="0">
                <a:effectLst/>
                <a:latin typeface="Times New Roman" panose="02020603050405020304" pitchFamily="18" charset="0"/>
                <a:ea typeface="Calibri"/>
                <a:cs typeface="Times New Roman" panose="02020603050405020304" pitchFamily="18" charset="0"/>
              </a:rPr>
              <a:t>that [</a:t>
            </a:r>
            <a:r>
              <a:rPr lang="en-US" sz="2400" b="1" smtClean="0">
                <a:effectLst/>
                <a:latin typeface="Times New Roman" panose="02020603050405020304" pitchFamily="18" charset="0"/>
                <a:ea typeface="Calibri"/>
                <a:cs typeface="Times New Roman" panose="02020603050405020304" pitchFamily="18" charset="0"/>
              </a:rPr>
              <a:t>æ</a:t>
            </a:r>
            <a:r>
              <a:rPr lang="en-US" sz="2400" smtClean="0">
                <a:effectLst/>
                <a:latin typeface="Times New Roman" panose="02020603050405020304" pitchFamily="18" charset="0"/>
                <a:ea typeface="Calibri"/>
                <a:cs typeface="Times New Roman" panose="02020603050405020304" pitchFamily="18" charset="0"/>
              </a:rPr>
              <a:t>] </a:t>
            </a:r>
            <a:r>
              <a:rPr lang="en-US" sz="2400" dirty="0" smtClean="0">
                <a:effectLst/>
                <a:latin typeface="Times New Roman" panose="02020603050405020304" pitchFamily="18" charset="0"/>
                <a:ea typeface="Calibri"/>
                <a:cs typeface="Times New Roman" panose="02020603050405020304" pitchFamily="18" charset="0"/>
              </a:rPr>
              <a:t>belongs to the subclass of long vowels on the basis of its qualitative — quantitative relations in the opposition [</a:t>
            </a:r>
            <a:r>
              <a:rPr lang="en-US" sz="2400" b="1" dirty="0" smtClean="0">
                <a:effectLst/>
                <a:latin typeface="Times New Roman" panose="02020603050405020304" pitchFamily="18" charset="0"/>
                <a:ea typeface="Calibri"/>
                <a:cs typeface="Times New Roman" panose="02020603050405020304" pitchFamily="18" charset="0"/>
              </a:rPr>
              <a:t>æ</a:t>
            </a:r>
            <a:r>
              <a:rPr lang="en-US" sz="2400" dirty="0" smtClean="0">
                <a:effectLst/>
                <a:latin typeface="Times New Roman" panose="02020603050405020304" pitchFamily="18" charset="0"/>
                <a:ea typeface="Calibri"/>
                <a:cs typeface="Times New Roman" panose="02020603050405020304" pitchFamily="18" charset="0"/>
              </a:rPr>
              <a:t>] vs. [</a:t>
            </a:r>
            <a:r>
              <a:rPr lang="en-US" sz="2400" b="1" dirty="0" smtClean="0">
                <a:effectLst/>
                <a:latin typeface="Times New Roman" panose="02020603050405020304" pitchFamily="18" charset="0"/>
                <a:ea typeface="Calibri"/>
                <a:cs typeface="Times New Roman" panose="02020603050405020304" pitchFamily="18" charset="0"/>
              </a:rPr>
              <a:t>ə</a:t>
            </a:r>
            <a:r>
              <a:rPr lang="en-US" sz="2400" dirty="0" smtClean="0">
                <a:effectLst/>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47035174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1391</Words>
  <Application>Microsoft Office PowerPoint</Application>
  <PresentationFormat>Экран (4:3)</PresentationFormat>
  <Paragraphs>78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The System of English Phonemes</vt:lpstr>
      <vt:lpstr>1. The system of consonants. According to the type of obstruction and the manner of production of noise</vt:lpstr>
      <vt:lpstr>According to the degree of noise </vt:lpstr>
      <vt:lpstr>On the basis of the position of the active speech organ against the point of articulation </vt:lpstr>
      <vt:lpstr>Презентация PowerPoint</vt:lpstr>
      <vt:lpstr>Презентация PowerPoint</vt:lpstr>
      <vt:lpstr>2. The system of vowels.  The phonemic status of complex vowels — diphthongs and diphthongoids. </vt:lpstr>
      <vt:lpstr>Problem of vowel length</vt:lpstr>
      <vt:lpstr>Презентация PowerPoint</vt:lpstr>
      <vt:lpstr> 3. Modifications of sounds  in connected speech.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System of English Phonemes</dc:title>
  <dc:creator>HP</dc:creator>
  <cp:lastModifiedBy>HP</cp:lastModifiedBy>
  <cp:revision>23</cp:revision>
  <dcterms:created xsi:type="dcterms:W3CDTF">2019-02-04T15:19:48Z</dcterms:created>
  <dcterms:modified xsi:type="dcterms:W3CDTF">2019-02-04T15:58:04Z</dcterms:modified>
</cp:coreProperties>
</file>