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5B7BEBA-4F90-4585-97F0-642E8AE182CE}" type="datetimeFigureOut">
              <a:rPr lang="ru-RU" smtClean="0"/>
              <a:t>30.01.2019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84C31C-85CB-4104-8069-53A03E2EBA30}" type="slidenum">
              <a:rPr lang="ru-RU" smtClean="0"/>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5B7BEBA-4F90-4585-97F0-642E8AE182CE}" type="datetimeFigureOut">
              <a:rPr lang="ru-RU" smtClean="0"/>
              <a:t>30.01.2019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5B7BEBA-4F90-4585-97F0-642E8AE182CE}" type="datetimeFigureOut">
              <a:rPr lang="ru-RU" smtClean="0"/>
              <a:t>30.01.2019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5B7BEBA-4F90-4585-97F0-642E8AE182CE}" type="datetimeFigureOut">
              <a:rPr lang="ru-RU" smtClean="0"/>
              <a:t>30.01.2019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5B7BEBA-4F90-4585-97F0-642E8AE182CE}" type="datetimeFigureOut">
              <a:rPr lang="ru-RU" smtClean="0"/>
              <a:t>30.01.2019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84C31C-85CB-4104-8069-53A03E2EBA30}" type="slidenum">
              <a:rPr lang="ru-RU" smtClean="0"/>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7BEBA-4F90-4585-97F0-642E8AE182CE}" type="datetimeFigureOut">
              <a:rPr lang="ru-RU" smtClean="0"/>
              <a:t>30.01.2019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5B7BEBA-4F90-4585-97F0-642E8AE182CE}" type="datetimeFigureOut">
              <a:rPr lang="ru-RU" smtClean="0"/>
              <a:t>30.01.2019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084C31C-85CB-4104-8069-53A03E2EBA30}" type="slidenum">
              <a:rPr lang="ru-RU" smtClean="0"/>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5B7BEBA-4F90-4585-97F0-642E8AE182CE}" type="datetimeFigureOut">
              <a:rPr lang="ru-RU" smtClean="0"/>
              <a:t>30.01.2019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B7BEBA-4F90-4585-97F0-642E8AE182CE}" type="datetimeFigureOut">
              <a:rPr lang="ru-RU" smtClean="0"/>
              <a:t>30.01.2019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5B7BEBA-4F90-4585-97F0-642E8AE182CE}" type="datetimeFigureOut">
              <a:rPr lang="ru-RU" smtClean="0"/>
              <a:t>30.01.2019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084C31C-85CB-4104-8069-53A03E2EBA30}" type="slidenum">
              <a:rPr lang="ru-RU" smtClean="0"/>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5B7BEBA-4F90-4585-97F0-642E8AE182CE}" type="datetimeFigureOut">
              <a:rPr lang="ru-RU" smtClean="0"/>
              <a:t>30.01.2019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084C31C-85CB-4104-8069-53A03E2EBA3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5B7BEBA-4F90-4585-97F0-642E8AE182CE}" type="datetimeFigureOut">
              <a:rPr lang="ru-RU" smtClean="0"/>
              <a:t>30.01.2019</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084C31C-85CB-4104-8069-53A03E2EBA3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260649"/>
            <a:ext cx="7772400" cy="936104"/>
          </a:xfrm>
        </p:spPr>
        <p:txBody>
          <a:bodyPr>
            <a:normAutofit/>
          </a:bodyPr>
          <a:lstStyle/>
          <a:p>
            <a:r>
              <a:rPr lang="en-US" sz="2000" b="1" dirty="0" smtClean="0">
                <a:latin typeface="Times New Roman" panose="02020603050405020304" pitchFamily="18" charset="0"/>
                <a:cs typeface="Times New Roman" panose="02020603050405020304" pitchFamily="18" charset="0"/>
              </a:rPr>
              <a:t>LITERATURE:</a:t>
            </a:r>
            <a:endParaRPr lang="ru-RU" sz="20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83568" y="1196752"/>
            <a:ext cx="7992888" cy="5256584"/>
          </a:xfrm>
        </p:spPr>
        <p:txBody>
          <a:bodyPr>
            <a:normAutofit fontScale="70000" lnSpcReduction="20000"/>
          </a:bodyPr>
          <a:lstStyle/>
          <a:p>
            <a:pPr algn="just"/>
            <a:r>
              <a:rPr lang="en-US" sz="3300" dirty="0" smtClean="0">
                <a:solidFill>
                  <a:schemeClr val="tx1"/>
                </a:solidFill>
                <a:latin typeface="Times New Roman" panose="02020603050405020304" pitchFamily="18" charset="0"/>
                <a:cs typeface="Times New Roman" panose="02020603050405020304" pitchFamily="18" charset="0"/>
              </a:rPr>
              <a:t>1. Vrabel T.T. LECTURES IN THEORETICAL PHONETICS OF THE ENGLISH LANGUAGE AND METHOD-GUIDES FOR SEMINARS. – </a:t>
            </a:r>
            <a:r>
              <a:rPr lang="en-US" sz="3300" dirty="0" err="1" smtClean="0">
                <a:solidFill>
                  <a:schemeClr val="tx1"/>
                </a:solidFill>
                <a:latin typeface="Times New Roman" panose="02020603050405020304" pitchFamily="18" charset="0"/>
                <a:cs typeface="Times New Roman" panose="02020603050405020304" pitchFamily="18" charset="0"/>
              </a:rPr>
              <a:t>PoliPrint</a:t>
            </a:r>
            <a:r>
              <a:rPr lang="en-US" sz="3300" dirty="0" smtClean="0">
                <a:solidFill>
                  <a:schemeClr val="tx1"/>
                </a:solidFill>
                <a:latin typeface="Times New Roman" panose="02020603050405020304" pitchFamily="18" charset="0"/>
                <a:cs typeface="Times New Roman" panose="02020603050405020304" pitchFamily="18" charset="0"/>
              </a:rPr>
              <a:t>, </a:t>
            </a:r>
            <a:r>
              <a:rPr lang="en-US" sz="3300" dirty="0" err="1" smtClean="0">
                <a:solidFill>
                  <a:schemeClr val="tx1"/>
                </a:solidFill>
                <a:latin typeface="Times New Roman" panose="02020603050405020304" pitchFamily="18" charset="0"/>
                <a:cs typeface="Times New Roman" panose="02020603050405020304" pitchFamily="18" charset="0"/>
              </a:rPr>
              <a:t>Ungvár</a:t>
            </a:r>
            <a:r>
              <a:rPr lang="en-US" sz="3300" dirty="0" smtClean="0">
                <a:solidFill>
                  <a:schemeClr val="tx1"/>
                </a:solidFill>
                <a:latin typeface="Times New Roman" panose="02020603050405020304" pitchFamily="18" charset="0"/>
                <a:cs typeface="Times New Roman" panose="02020603050405020304" pitchFamily="18" charset="0"/>
              </a:rPr>
              <a:t>, 2009 //</a:t>
            </a:r>
          </a:p>
          <a:p>
            <a:pPr algn="just"/>
            <a:r>
              <a:rPr lang="en-US" sz="3300" dirty="0" smtClean="0">
                <a:solidFill>
                  <a:schemeClr val="tx1"/>
                </a:solidFill>
                <a:latin typeface="Times New Roman" panose="02020603050405020304" pitchFamily="18" charset="0"/>
                <a:cs typeface="Times New Roman" panose="02020603050405020304" pitchFamily="18" charset="0"/>
              </a:rPr>
              <a:t> The mode of access:  </a:t>
            </a:r>
          </a:p>
          <a:p>
            <a:pPr algn="just"/>
            <a:r>
              <a:rPr lang="en-US" sz="3300" dirty="0" smtClean="0">
                <a:solidFill>
                  <a:schemeClr val="tx1"/>
                </a:solidFill>
                <a:latin typeface="Times New Roman" panose="02020603050405020304" pitchFamily="18" charset="0"/>
                <a:cs typeface="Times New Roman" panose="02020603050405020304" pitchFamily="18" charset="0"/>
              </a:rPr>
              <a:t>http://www.kmf.uz.ua/hun114/images/konyvek/vrabel_tamas_lectures_in_theoretical_phonetics_of_the_english_language.pdf</a:t>
            </a:r>
          </a:p>
          <a:p>
            <a:pPr algn="just"/>
            <a:r>
              <a:rPr lang="en-US" sz="3300" dirty="0" smtClean="0">
                <a:solidFill>
                  <a:schemeClr val="tx1"/>
                </a:solidFill>
                <a:latin typeface="Times New Roman" panose="02020603050405020304" pitchFamily="18" charset="0"/>
                <a:cs typeface="Times New Roman" panose="02020603050405020304" pitchFamily="18" charset="0"/>
              </a:rPr>
              <a:t>2.	</a:t>
            </a:r>
            <a:r>
              <a:rPr lang="ru-RU" sz="3300" dirty="0" smtClean="0">
                <a:solidFill>
                  <a:schemeClr val="tx1"/>
                </a:solidFill>
                <a:latin typeface="Times New Roman" panose="02020603050405020304" pitchFamily="18" charset="0"/>
                <a:cs typeface="Times New Roman" panose="02020603050405020304" pitchFamily="18" charset="0"/>
              </a:rPr>
              <a:t>Леонтьева С.Ф. Теоретическая фонетика английского языка. – М., 1988. – 271с. (шифр у </a:t>
            </a:r>
            <a:r>
              <a:rPr lang="ru-RU" sz="3300" dirty="0" err="1" smtClean="0">
                <a:solidFill>
                  <a:schemeClr val="tx1"/>
                </a:solidFill>
                <a:latin typeface="Times New Roman" panose="02020603050405020304" pitchFamily="18" charset="0"/>
                <a:cs typeface="Times New Roman" panose="02020603050405020304" pitchFamily="18" charset="0"/>
              </a:rPr>
              <a:t>читальній</a:t>
            </a:r>
            <a:r>
              <a:rPr lang="ru-RU" sz="3300" dirty="0" smtClean="0">
                <a:solidFill>
                  <a:schemeClr val="tx1"/>
                </a:solidFill>
                <a:latin typeface="Times New Roman" panose="02020603050405020304" pitchFamily="18" charset="0"/>
                <a:cs typeface="Times New Roman" panose="02020603050405020304" pitchFamily="18" charset="0"/>
              </a:rPr>
              <a:t> </a:t>
            </a:r>
            <a:r>
              <a:rPr lang="ru-RU" sz="3300" dirty="0" err="1" smtClean="0">
                <a:solidFill>
                  <a:schemeClr val="tx1"/>
                </a:solidFill>
                <a:latin typeface="Times New Roman" panose="02020603050405020304" pitchFamily="18" charset="0"/>
                <a:cs typeface="Times New Roman" panose="02020603050405020304" pitchFamily="18" charset="0"/>
              </a:rPr>
              <a:t>залі</a:t>
            </a:r>
            <a:r>
              <a:rPr lang="ru-RU" sz="3300" dirty="0" smtClean="0">
                <a:solidFill>
                  <a:schemeClr val="tx1"/>
                </a:solidFill>
                <a:latin typeface="Times New Roman" panose="02020603050405020304" pitchFamily="18" charset="0"/>
                <a:cs typeface="Times New Roman" panose="02020603050405020304" pitchFamily="18" charset="0"/>
              </a:rPr>
              <a:t> № 5 – 81.2 </a:t>
            </a:r>
            <a:r>
              <a:rPr lang="ru-RU" sz="3300" dirty="0" err="1" smtClean="0">
                <a:solidFill>
                  <a:schemeClr val="tx1"/>
                </a:solidFill>
                <a:latin typeface="Times New Roman" panose="02020603050405020304" pitchFamily="18" charset="0"/>
                <a:cs typeface="Times New Roman" panose="02020603050405020304" pitchFamily="18" charset="0"/>
              </a:rPr>
              <a:t>Англ</a:t>
            </a:r>
            <a:r>
              <a:rPr lang="ru-RU" sz="3300" dirty="0" smtClean="0">
                <a:solidFill>
                  <a:schemeClr val="tx1"/>
                </a:solidFill>
                <a:latin typeface="Times New Roman" panose="02020603050405020304" pitchFamily="18" charset="0"/>
                <a:cs typeface="Times New Roman" panose="02020603050405020304" pitchFamily="18" charset="0"/>
              </a:rPr>
              <a:t> – 923 Л-47)</a:t>
            </a:r>
          </a:p>
          <a:p>
            <a:pPr algn="just"/>
            <a:r>
              <a:rPr lang="ru-RU" sz="3300" dirty="0" smtClean="0">
                <a:solidFill>
                  <a:schemeClr val="tx1"/>
                </a:solidFill>
                <a:latin typeface="Times New Roman" panose="02020603050405020304" pitchFamily="18" charset="0"/>
                <a:cs typeface="Times New Roman" panose="02020603050405020304" pitchFamily="18" charset="0"/>
              </a:rPr>
              <a:t>3.	Теоретическая фонетика английского языка / М.А. Соколова. – М.: </a:t>
            </a:r>
            <a:r>
              <a:rPr lang="ru-RU" sz="3300" dirty="0" err="1" smtClean="0">
                <a:solidFill>
                  <a:schemeClr val="tx1"/>
                </a:solidFill>
                <a:latin typeface="Times New Roman" panose="02020603050405020304" pitchFamily="18" charset="0"/>
                <a:cs typeface="Times New Roman" panose="02020603050405020304" pitchFamily="18" charset="0"/>
              </a:rPr>
              <a:t>Владос</a:t>
            </a:r>
            <a:r>
              <a:rPr lang="ru-RU" sz="3300" dirty="0" smtClean="0">
                <a:solidFill>
                  <a:schemeClr val="tx1"/>
                </a:solidFill>
                <a:latin typeface="Times New Roman" panose="02020603050405020304" pitchFamily="18" charset="0"/>
                <a:cs typeface="Times New Roman" panose="02020603050405020304" pitchFamily="18" charset="0"/>
              </a:rPr>
              <a:t>, 2004. – 286с. (шифр у </a:t>
            </a:r>
            <a:r>
              <a:rPr lang="ru-RU" sz="3300" dirty="0" err="1" smtClean="0">
                <a:solidFill>
                  <a:schemeClr val="tx1"/>
                </a:solidFill>
                <a:latin typeface="Times New Roman" panose="02020603050405020304" pitchFamily="18" charset="0"/>
                <a:cs typeface="Times New Roman" panose="02020603050405020304" pitchFamily="18" charset="0"/>
              </a:rPr>
              <a:t>читальній</a:t>
            </a:r>
            <a:r>
              <a:rPr lang="ru-RU" sz="3300" dirty="0" smtClean="0">
                <a:solidFill>
                  <a:schemeClr val="tx1"/>
                </a:solidFill>
                <a:latin typeface="Times New Roman" panose="02020603050405020304" pitchFamily="18" charset="0"/>
                <a:cs typeface="Times New Roman" panose="02020603050405020304" pitchFamily="18" charset="0"/>
              </a:rPr>
              <a:t> </a:t>
            </a:r>
            <a:r>
              <a:rPr lang="ru-RU" sz="3300" dirty="0" err="1" smtClean="0">
                <a:solidFill>
                  <a:schemeClr val="tx1"/>
                </a:solidFill>
                <a:latin typeface="Times New Roman" panose="02020603050405020304" pitchFamily="18" charset="0"/>
                <a:cs typeface="Times New Roman" panose="02020603050405020304" pitchFamily="18" charset="0"/>
              </a:rPr>
              <a:t>залі</a:t>
            </a:r>
            <a:r>
              <a:rPr lang="ru-RU" sz="3300" dirty="0" smtClean="0">
                <a:solidFill>
                  <a:schemeClr val="tx1"/>
                </a:solidFill>
                <a:latin typeface="Times New Roman" panose="02020603050405020304" pitchFamily="18" charset="0"/>
                <a:cs typeface="Times New Roman" panose="02020603050405020304" pitchFamily="18" charset="0"/>
              </a:rPr>
              <a:t> № 5 – 81.2 </a:t>
            </a:r>
            <a:r>
              <a:rPr lang="ru-RU" sz="3300" dirty="0" err="1" smtClean="0">
                <a:solidFill>
                  <a:schemeClr val="tx1"/>
                </a:solidFill>
                <a:latin typeface="Times New Roman" panose="02020603050405020304" pitchFamily="18" charset="0"/>
                <a:cs typeface="Times New Roman" panose="02020603050405020304" pitchFamily="18" charset="0"/>
              </a:rPr>
              <a:t>Англ</a:t>
            </a:r>
            <a:r>
              <a:rPr lang="ru-RU" sz="3300" dirty="0" smtClean="0">
                <a:solidFill>
                  <a:schemeClr val="tx1"/>
                </a:solidFill>
                <a:latin typeface="Times New Roman" panose="02020603050405020304" pitchFamily="18" charset="0"/>
                <a:cs typeface="Times New Roman" panose="02020603050405020304" pitchFamily="18" charset="0"/>
              </a:rPr>
              <a:t> – 923 Т-33)</a:t>
            </a:r>
          </a:p>
          <a:p>
            <a:pPr algn="just"/>
            <a:r>
              <a:rPr lang="ru-RU" sz="3300" dirty="0" smtClean="0">
                <a:solidFill>
                  <a:schemeClr val="tx1"/>
                </a:solidFill>
                <a:latin typeface="Times New Roman" panose="02020603050405020304" pitchFamily="18" charset="0"/>
                <a:cs typeface="Times New Roman" panose="02020603050405020304" pitchFamily="18" charset="0"/>
              </a:rPr>
              <a:t>4.	Паращук В.Ю. Теоретична фонетика </a:t>
            </a:r>
            <a:r>
              <a:rPr lang="ru-RU" sz="3300" dirty="0" err="1" smtClean="0">
                <a:solidFill>
                  <a:schemeClr val="tx1"/>
                </a:solidFill>
                <a:latin typeface="Times New Roman" panose="02020603050405020304" pitchFamily="18" charset="0"/>
                <a:cs typeface="Times New Roman" panose="02020603050405020304" pitchFamily="18" charset="0"/>
              </a:rPr>
              <a:t>англійської</a:t>
            </a:r>
            <a:r>
              <a:rPr lang="ru-RU" sz="3300" dirty="0" smtClean="0">
                <a:solidFill>
                  <a:schemeClr val="tx1"/>
                </a:solidFill>
                <a:latin typeface="Times New Roman" panose="02020603050405020304" pitchFamily="18" charset="0"/>
                <a:cs typeface="Times New Roman" panose="02020603050405020304" pitchFamily="18" charset="0"/>
              </a:rPr>
              <a:t> </a:t>
            </a:r>
            <a:r>
              <a:rPr lang="ru-RU" sz="3300" dirty="0" err="1" smtClean="0">
                <a:solidFill>
                  <a:schemeClr val="tx1"/>
                </a:solidFill>
                <a:latin typeface="Times New Roman" panose="02020603050405020304" pitchFamily="18" charset="0"/>
                <a:cs typeface="Times New Roman" panose="02020603050405020304" pitchFamily="18" charset="0"/>
              </a:rPr>
              <a:t>мови</a:t>
            </a:r>
            <a:r>
              <a:rPr lang="ru-RU" sz="3300" dirty="0" smtClean="0">
                <a:solidFill>
                  <a:schemeClr val="tx1"/>
                </a:solidFill>
                <a:latin typeface="Times New Roman" panose="02020603050405020304" pitchFamily="18" charset="0"/>
                <a:cs typeface="Times New Roman" panose="02020603050405020304" pitchFamily="18" charset="0"/>
              </a:rPr>
              <a:t>: </a:t>
            </a:r>
            <a:r>
              <a:rPr lang="ru-RU" sz="3300" dirty="0" err="1" smtClean="0">
                <a:solidFill>
                  <a:schemeClr val="tx1"/>
                </a:solidFill>
                <a:latin typeface="Times New Roman" panose="02020603050405020304" pitchFamily="18" charset="0"/>
                <a:cs typeface="Times New Roman" panose="02020603050405020304" pitchFamily="18" charset="0"/>
              </a:rPr>
              <a:t>Навчальний</a:t>
            </a:r>
            <a:r>
              <a:rPr lang="ru-RU" sz="3300" dirty="0" smtClean="0">
                <a:solidFill>
                  <a:schemeClr val="tx1"/>
                </a:solidFill>
                <a:latin typeface="Times New Roman" panose="02020603050405020304" pitchFamily="18" charset="0"/>
                <a:cs typeface="Times New Roman" panose="02020603050405020304" pitchFamily="18" charset="0"/>
              </a:rPr>
              <a:t> </a:t>
            </a:r>
            <a:r>
              <a:rPr lang="ru-RU" sz="3300" dirty="0" err="1" smtClean="0">
                <a:solidFill>
                  <a:schemeClr val="tx1"/>
                </a:solidFill>
                <a:latin typeface="Times New Roman" panose="02020603050405020304" pitchFamily="18" charset="0"/>
                <a:cs typeface="Times New Roman" panose="02020603050405020304" pitchFamily="18" charset="0"/>
              </a:rPr>
              <a:t>посібник</a:t>
            </a:r>
            <a:r>
              <a:rPr lang="ru-RU" sz="3300" dirty="0" smtClean="0">
                <a:solidFill>
                  <a:schemeClr val="tx1"/>
                </a:solidFill>
                <a:latin typeface="Times New Roman" panose="02020603050405020304" pitchFamily="18" charset="0"/>
                <a:cs typeface="Times New Roman" panose="02020603050405020304" pitchFamily="18" charset="0"/>
              </a:rPr>
              <a:t>. – </a:t>
            </a:r>
            <a:r>
              <a:rPr lang="ru-RU" sz="3300" dirty="0" err="1" smtClean="0">
                <a:solidFill>
                  <a:schemeClr val="tx1"/>
                </a:solidFill>
                <a:latin typeface="Times New Roman" panose="02020603050405020304" pitchFamily="18" charset="0"/>
                <a:cs typeface="Times New Roman" panose="02020603050405020304" pitchFamily="18" charset="0"/>
              </a:rPr>
              <a:t>Вінниця</a:t>
            </a:r>
            <a:r>
              <a:rPr lang="ru-RU" sz="3300" dirty="0" smtClean="0">
                <a:solidFill>
                  <a:schemeClr val="tx1"/>
                </a:solidFill>
                <a:latin typeface="Times New Roman" panose="02020603050405020304" pitchFamily="18" charset="0"/>
                <a:cs typeface="Times New Roman" panose="02020603050405020304" pitchFamily="18" charset="0"/>
              </a:rPr>
              <a:t>: Нова книга, 2005. – 240с. (шифр у </a:t>
            </a:r>
            <a:r>
              <a:rPr lang="ru-RU" sz="3300" dirty="0" err="1" smtClean="0">
                <a:solidFill>
                  <a:schemeClr val="tx1"/>
                </a:solidFill>
                <a:latin typeface="Times New Roman" panose="02020603050405020304" pitchFamily="18" charset="0"/>
                <a:cs typeface="Times New Roman" panose="02020603050405020304" pitchFamily="18" charset="0"/>
              </a:rPr>
              <a:t>читальній</a:t>
            </a:r>
            <a:r>
              <a:rPr lang="ru-RU" sz="3300" dirty="0" smtClean="0">
                <a:solidFill>
                  <a:schemeClr val="tx1"/>
                </a:solidFill>
                <a:latin typeface="Times New Roman" panose="02020603050405020304" pitchFamily="18" charset="0"/>
                <a:cs typeface="Times New Roman" panose="02020603050405020304" pitchFamily="18" charset="0"/>
              </a:rPr>
              <a:t> </a:t>
            </a:r>
            <a:r>
              <a:rPr lang="ru-RU" sz="3300" dirty="0" err="1" smtClean="0">
                <a:solidFill>
                  <a:schemeClr val="tx1"/>
                </a:solidFill>
                <a:latin typeface="Times New Roman" panose="02020603050405020304" pitchFamily="18" charset="0"/>
                <a:cs typeface="Times New Roman" panose="02020603050405020304" pitchFamily="18" charset="0"/>
              </a:rPr>
              <a:t>залі</a:t>
            </a:r>
            <a:r>
              <a:rPr lang="ru-RU" sz="3300" dirty="0" smtClean="0">
                <a:solidFill>
                  <a:schemeClr val="tx1"/>
                </a:solidFill>
                <a:latin typeface="Times New Roman" panose="02020603050405020304" pitchFamily="18" charset="0"/>
                <a:cs typeface="Times New Roman" panose="02020603050405020304" pitchFamily="18" charset="0"/>
              </a:rPr>
              <a:t> № 5 – 81.2 </a:t>
            </a:r>
            <a:r>
              <a:rPr lang="ru-RU" sz="3300" dirty="0" err="1" smtClean="0">
                <a:solidFill>
                  <a:schemeClr val="tx1"/>
                </a:solidFill>
                <a:latin typeface="Times New Roman" panose="02020603050405020304" pitchFamily="18" charset="0"/>
                <a:cs typeface="Times New Roman" panose="02020603050405020304" pitchFamily="18" charset="0"/>
              </a:rPr>
              <a:t>Англ</a:t>
            </a:r>
            <a:r>
              <a:rPr lang="ru-RU" sz="3300" dirty="0" smtClean="0">
                <a:solidFill>
                  <a:schemeClr val="tx1"/>
                </a:solidFill>
                <a:latin typeface="Times New Roman" panose="02020603050405020304" pitchFamily="18" charset="0"/>
                <a:cs typeface="Times New Roman" panose="02020603050405020304" pitchFamily="18" charset="0"/>
              </a:rPr>
              <a:t> –1-923  П - 18)</a:t>
            </a:r>
          </a:p>
          <a:p>
            <a:endParaRPr lang="ru-RU" dirty="0"/>
          </a:p>
        </p:txBody>
      </p:sp>
    </p:spTree>
    <p:extLst>
      <p:ext uri="{BB962C8B-B14F-4D97-AF65-F5344CB8AC3E}">
        <p14:creationId xmlns:p14="http://schemas.microsoft.com/office/powerpoint/2010/main" val="29387126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b="1" i="1" dirty="0" smtClean="0">
                <a:solidFill>
                  <a:schemeClr val="tx1"/>
                </a:solidFill>
                <a:latin typeface="Times New Roman" panose="02020603050405020304" pitchFamily="18" charset="0"/>
                <a:cs typeface="Times New Roman" panose="02020603050405020304" pitchFamily="18" charset="0"/>
              </a:rPr>
              <a:t>6.Sounds of speech as articulatory and acoustic units</a:t>
            </a:r>
            <a:endParaRPr lang="ru-RU" sz="2800" b="1" i="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indent="0" algn="just">
              <a:lnSpc>
                <a:spcPct val="115000"/>
              </a:lnSpc>
              <a:spcAft>
                <a:spcPts val="0"/>
              </a:spcAft>
              <a:buNone/>
              <a:tabLst>
                <a:tab pos="180340" algn="l"/>
              </a:tabLst>
            </a:pPr>
            <a:r>
              <a:rPr lang="en-US" dirty="0" smtClean="0">
                <a:effectLst/>
                <a:latin typeface="Times New Roman"/>
                <a:ea typeface="Calibri"/>
                <a:cs typeface="Times New Roman"/>
              </a:rPr>
              <a:t>Human speech is the result of a highly complicated series of events that can be divided into </a:t>
            </a:r>
            <a:r>
              <a:rPr lang="en-US" b="1" dirty="0" smtClean="0">
                <a:effectLst/>
                <a:latin typeface="Times New Roman"/>
                <a:ea typeface="Calibri"/>
                <a:cs typeface="Times New Roman"/>
              </a:rPr>
              <a:t>6 stages</a:t>
            </a:r>
            <a:r>
              <a:rPr lang="en-US" dirty="0" smtClean="0">
                <a:effectLst/>
                <a:latin typeface="Times New Roman"/>
                <a:ea typeface="Calibri"/>
                <a:cs typeface="Times New Roman"/>
              </a:rPr>
              <a:t>: </a:t>
            </a:r>
            <a:endParaRPr lang="en-US" dirty="0" smtClean="0">
              <a:effectLst/>
              <a:latin typeface="Times New Roman"/>
              <a:ea typeface="Calibri"/>
              <a:cs typeface="Times New Roman"/>
            </a:endParaRPr>
          </a:p>
          <a:p>
            <a:pPr marL="525780" indent="-342900">
              <a:lnSpc>
                <a:spcPct val="115000"/>
              </a:lnSpc>
              <a:spcAft>
                <a:spcPts val="0"/>
              </a:spcAft>
              <a:buFont typeface="Wingdings" panose="05000000000000000000" pitchFamily="2" charset="2"/>
              <a:buChar char="v"/>
              <a:tabLst>
                <a:tab pos="180340" algn="l"/>
              </a:tabLst>
            </a:pPr>
            <a:r>
              <a:rPr lang="en-US" b="1" i="1" dirty="0" smtClean="0">
                <a:effectLst/>
                <a:latin typeface="Times New Roman"/>
                <a:ea typeface="Calibri"/>
                <a:cs typeface="Times New Roman"/>
              </a:rPr>
              <a:t>psychological</a:t>
            </a:r>
            <a:r>
              <a:rPr lang="en-US" b="1" i="1" dirty="0" smtClean="0">
                <a:effectLst/>
                <a:latin typeface="Times New Roman"/>
                <a:ea typeface="Calibri"/>
                <a:cs typeface="Times New Roman"/>
              </a:rPr>
              <a:t>, </a:t>
            </a:r>
            <a:endParaRPr lang="en-US" b="1" i="1" dirty="0" smtClean="0">
              <a:effectLst/>
              <a:latin typeface="Times New Roman"/>
              <a:ea typeface="Calibri"/>
              <a:cs typeface="Times New Roman"/>
            </a:endParaRPr>
          </a:p>
          <a:p>
            <a:pPr marL="525780" indent="-342900">
              <a:lnSpc>
                <a:spcPct val="115000"/>
              </a:lnSpc>
              <a:spcAft>
                <a:spcPts val="0"/>
              </a:spcAft>
              <a:buFont typeface="Wingdings" panose="05000000000000000000" pitchFamily="2" charset="2"/>
              <a:buChar char="v"/>
              <a:tabLst>
                <a:tab pos="180340" algn="l"/>
              </a:tabLst>
            </a:pPr>
            <a:r>
              <a:rPr lang="en-US" b="1" i="1" dirty="0" smtClean="0">
                <a:effectLst/>
                <a:latin typeface="Times New Roman"/>
                <a:ea typeface="Calibri"/>
                <a:cs typeface="Times New Roman"/>
              </a:rPr>
              <a:t>physiological</a:t>
            </a:r>
            <a:r>
              <a:rPr lang="en-US" b="1" i="1" dirty="0" smtClean="0">
                <a:effectLst/>
                <a:latin typeface="Times New Roman"/>
                <a:ea typeface="Calibri"/>
                <a:cs typeface="Times New Roman"/>
              </a:rPr>
              <a:t>, </a:t>
            </a:r>
            <a:endParaRPr lang="en-US" b="1" i="1" dirty="0" smtClean="0">
              <a:effectLst/>
              <a:latin typeface="Times New Roman"/>
              <a:ea typeface="Calibri"/>
              <a:cs typeface="Times New Roman"/>
            </a:endParaRPr>
          </a:p>
          <a:p>
            <a:pPr marL="525780" indent="-342900">
              <a:lnSpc>
                <a:spcPct val="115000"/>
              </a:lnSpc>
              <a:spcAft>
                <a:spcPts val="0"/>
              </a:spcAft>
              <a:buFont typeface="Wingdings" panose="05000000000000000000" pitchFamily="2" charset="2"/>
              <a:buChar char="v"/>
              <a:tabLst>
                <a:tab pos="180340" algn="l"/>
              </a:tabLst>
            </a:pPr>
            <a:r>
              <a:rPr lang="en-US" b="1" i="1" dirty="0" smtClean="0">
                <a:effectLst/>
                <a:latin typeface="Times New Roman"/>
                <a:ea typeface="Calibri"/>
                <a:cs typeface="Times New Roman"/>
              </a:rPr>
              <a:t>physical/acoustic</a:t>
            </a:r>
            <a:r>
              <a:rPr lang="en-US" b="1" i="1" dirty="0" smtClean="0">
                <a:effectLst/>
                <a:latin typeface="Times New Roman"/>
                <a:ea typeface="Calibri"/>
                <a:cs typeface="Times New Roman"/>
              </a:rPr>
              <a:t>, </a:t>
            </a:r>
            <a:endParaRPr lang="en-US" b="1" i="1" dirty="0" smtClean="0">
              <a:effectLst/>
              <a:latin typeface="Times New Roman"/>
              <a:ea typeface="Calibri"/>
              <a:cs typeface="Times New Roman"/>
            </a:endParaRPr>
          </a:p>
          <a:p>
            <a:pPr marL="525780" indent="-342900">
              <a:lnSpc>
                <a:spcPct val="115000"/>
              </a:lnSpc>
              <a:spcAft>
                <a:spcPts val="0"/>
              </a:spcAft>
              <a:buFont typeface="Wingdings" panose="05000000000000000000" pitchFamily="2" charset="2"/>
              <a:buChar char="v"/>
              <a:tabLst>
                <a:tab pos="180340" algn="l"/>
              </a:tabLst>
            </a:pPr>
            <a:r>
              <a:rPr lang="en-US" b="1" i="1" dirty="0" smtClean="0">
                <a:effectLst/>
                <a:latin typeface="Times New Roman"/>
                <a:ea typeface="Calibri"/>
                <a:cs typeface="Times New Roman"/>
              </a:rPr>
              <a:t>reception,</a:t>
            </a:r>
          </a:p>
          <a:p>
            <a:pPr marL="525780" indent="-342900">
              <a:lnSpc>
                <a:spcPct val="115000"/>
              </a:lnSpc>
              <a:spcAft>
                <a:spcPts val="0"/>
              </a:spcAft>
              <a:buFont typeface="Wingdings" panose="05000000000000000000" pitchFamily="2" charset="2"/>
              <a:buChar char="v"/>
              <a:tabLst>
                <a:tab pos="180340" algn="l"/>
              </a:tabLst>
            </a:pPr>
            <a:r>
              <a:rPr lang="en-US" b="1" i="1" dirty="0" smtClean="0">
                <a:effectLst/>
                <a:latin typeface="Times New Roman"/>
                <a:ea typeface="Calibri"/>
                <a:cs typeface="Times New Roman"/>
              </a:rPr>
              <a:t>transmission</a:t>
            </a:r>
            <a:r>
              <a:rPr lang="en-US" b="1" i="1" dirty="0" smtClean="0">
                <a:effectLst/>
                <a:latin typeface="Times New Roman"/>
                <a:ea typeface="Calibri"/>
                <a:cs typeface="Times New Roman"/>
              </a:rPr>
              <a:t>, </a:t>
            </a:r>
            <a:endParaRPr lang="en-US" b="1" i="1" dirty="0" smtClean="0">
              <a:effectLst/>
              <a:latin typeface="Times New Roman"/>
              <a:ea typeface="Calibri"/>
              <a:cs typeface="Times New Roman"/>
            </a:endParaRPr>
          </a:p>
          <a:p>
            <a:pPr marL="525780" indent="-342900">
              <a:lnSpc>
                <a:spcPct val="115000"/>
              </a:lnSpc>
              <a:spcAft>
                <a:spcPts val="0"/>
              </a:spcAft>
              <a:buFont typeface="Wingdings" panose="05000000000000000000" pitchFamily="2" charset="2"/>
              <a:buChar char="v"/>
              <a:tabLst>
                <a:tab pos="180340" algn="l"/>
              </a:tabLst>
            </a:pPr>
            <a:r>
              <a:rPr lang="en-US" b="1" i="1" dirty="0" smtClean="0">
                <a:effectLst/>
                <a:latin typeface="Times New Roman"/>
                <a:ea typeface="Calibri"/>
                <a:cs typeface="Times New Roman"/>
              </a:rPr>
              <a:t>linguistic </a:t>
            </a:r>
            <a:r>
              <a:rPr lang="en-US" b="1" i="1" dirty="0" smtClean="0">
                <a:effectLst/>
                <a:latin typeface="Times New Roman"/>
                <a:ea typeface="Calibri"/>
                <a:cs typeface="Times New Roman"/>
              </a:rPr>
              <a:t>interpretation</a:t>
            </a:r>
            <a:r>
              <a:rPr lang="en-US" dirty="0" smtClean="0">
                <a:effectLst/>
                <a:latin typeface="Times New Roman"/>
                <a:ea typeface="Calibri"/>
                <a:cs typeface="Times New Roman"/>
              </a:rPr>
              <a:t>. </a:t>
            </a:r>
            <a:endParaRPr lang="en-US" dirty="0" smtClean="0">
              <a:effectLst/>
              <a:latin typeface="Times New Roman"/>
              <a:ea typeface="Calibri"/>
              <a:cs typeface="Times New Roman"/>
            </a:endParaRPr>
          </a:p>
          <a:p>
            <a:pPr indent="0" algn="just">
              <a:lnSpc>
                <a:spcPct val="115000"/>
              </a:lnSpc>
              <a:spcAft>
                <a:spcPts val="0"/>
              </a:spcAft>
              <a:buNone/>
              <a:tabLst>
                <a:tab pos="180340" algn="l"/>
              </a:tabLst>
            </a:pPr>
            <a:r>
              <a:rPr lang="en-US" dirty="0" smtClean="0">
                <a:effectLst/>
                <a:latin typeface="Times New Roman"/>
                <a:ea typeface="Calibri"/>
                <a:cs typeface="Times New Roman"/>
              </a:rPr>
              <a:t>They </a:t>
            </a:r>
            <a:r>
              <a:rPr lang="en-US" dirty="0" smtClean="0">
                <a:effectLst/>
                <a:latin typeface="Times New Roman"/>
                <a:ea typeface="Calibri"/>
                <a:cs typeface="Times New Roman"/>
              </a:rPr>
              <a:t>are interconnected and constitute </a:t>
            </a:r>
            <a:r>
              <a:rPr lang="en-US" i="1" dirty="0" smtClean="0">
                <a:effectLst/>
                <a:latin typeface="Times New Roman"/>
                <a:ea typeface="Calibri"/>
                <a:cs typeface="Times New Roman"/>
              </a:rPr>
              <a:t>two parts of the speech act</a:t>
            </a:r>
            <a:r>
              <a:rPr lang="en-US" dirty="0" smtClean="0">
                <a:effectLst/>
                <a:latin typeface="Times New Roman"/>
                <a:ea typeface="Calibri"/>
                <a:cs typeface="Times New Roman"/>
              </a:rPr>
              <a:t>.</a:t>
            </a:r>
            <a:endParaRPr lang="ru-RU" sz="2400" dirty="0">
              <a:ea typeface="Calibri"/>
              <a:cs typeface="Times New Roman"/>
            </a:endParaRPr>
          </a:p>
          <a:p>
            <a:pPr marL="0" indent="0">
              <a:buNone/>
            </a:pPr>
            <a:endParaRPr lang="ru-RU" dirty="0"/>
          </a:p>
        </p:txBody>
      </p:sp>
    </p:spTree>
    <p:extLst>
      <p:ext uri="{BB962C8B-B14F-4D97-AF65-F5344CB8AC3E}">
        <p14:creationId xmlns:p14="http://schemas.microsoft.com/office/powerpoint/2010/main" val="3672688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b="1" i="1" dirty="0">
                <a:solidFill>
                  <a:schemeClr val="tx1"/>
                </a:solidFill>
                <a:latin typeface="Times New Roman" panose="02020603050405020304" pitchFamily="18" charset="0"/>
                <a:cs typeface="Times New Roman" panose="02020603050405020304" pitchFamily="18" charset="0"/>
              </a:rPr>
              <a:t>P</a:t>
            </a:r>
            <a:r>
              <a:rPr lang="en-US" sz="2800" b="1" i="1" dirty="0" smtClean="0">
                <a:solidFill>
                  <a:schemeClr val="tx1"/>
                </a:solidFill>
                <a:latin typeface="Times New Roman" panose="02020603050405020304" pitchFamily="18" charset="0"/>
                <a:cs typeface="Times New Roman" panose="02020603050405020304" pitchFamily="18" charset="0"/>
              </a:rPr>
              <a:t>arts of the speech act</a:t>
            </a:r>
            <a:endParaRPr lang="ru-RU" sz="2800" b="1" i="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683568" y="1988840"/>
            <a:ext cx="3822192" cy="4392488"/>
          </a:xfrm>
        </p:spPr>
        <p:txBody>
          <a:bodyPr>
            <a:normAutofit fontScale="40000" lnSpcReduction="20000"/>
          </a:bodyPr>
          <a:lstStyle/>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I. </a:t>
            </a:r>
            <a:r>
              <a:rPr lang="en-US" sz="4500" u="sng" dirty="0" smtClean="0">
                <a:effectLst/>
                <a:latin typeface="Times New Roman" panose="02020603050405020304" pitchFamily="18" charset="0"/>
                <a:ea typeface="Calibri"/>
                <a:cs typeface="Times New Roman" panose="02020603050405020304" pitchFamily="18" charset="0"/>
              </a:rPr>
              <a:t>The first part of the speech act</a:t>
            </a:r>
            <a:r>
              <a:rPr lang="en-US" sz="4500" dirty="0" smtClean="0">
                <a:effectLst/>
                <a:latin typeface="Times New Roman" panose="02020603050405020304" pitchFamily="18" charset="0"/>
                <a:ea typeface="Calibri"/>
                <a:cs typeface="Times New Roman" panose="02020603050405020304" pitchFamily="18" charset="0"/>
              </a:rPr>
              <a:t> contains the stages made by the speaker. It includes the following:</a:t>
            </a:r>
            <a:endParaRPr lang="ru-RU" sz="4500" dirty="0">
              <a:latin typeface="Times New Roman" panose="02020603050405020304" pitchFamily="18" charset="0"/>
              <a:ea typeface="Calibri"/>
              <a:cs typeface="Times New Roman" panose="02020603050405020304" pitchFamily="18" charset="0"/>
            </a:endParaRPr>
          </a:p>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1) </a:t>
            </a:r>
            <a:r>
              <a:rPr lang="en-US" sz="4500" u="sng" dirty="0" smtClean="0">
                <a:effectLst/>
                <a:latin typeface="Times New Roman" panose="02020603050405020304" pitchFamily="18" charset="0"/>
                <a:ea typeface="Calibri"/>
                <a:cs typeface="Times New Roman" panose="02020603050405020304" pitchFamily="18" charset="0"/>
              </a:rPr>
              <a:t>the psychological stage</a:t>
            </a:r>
            <a:r>
              <a:rPr lang="en-US" sz="4500" dirty="0" smtClean="0">
                <a:effectLst/>
                <a:latin typeface="Times New Roman" panose="02020603050405020304" pitchFamily="18" charset="0"/>
                <a:ea typeface="Calibri"/>
                <a:cs typeface="Times New Roman" panose="02020603050405020304" pitchFamily="18" charset="0"/>
              </a:rPr>
              <a:t> concerns the formation of the concept in the brain of a speaker;</a:t>
            </a:r>
            <a:endParaRPr lang="ru-RU" sz="4500" dirty="0">
              <a:latin typeface="Times New Roman" panose="02020603050405020304" pitchFamily="18" charset="0"/>
              <a:ea typeface="Calibri"/>
              <a:cs typeface="Times New Roman" panose="02020603050405020304" pitchFamily="18" charset="0"/>
            </a:endParaRPr>
          </a:p>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2) when the message is formed, it is transmitted along the nervous system to the speech organs which produce particular speech sounds within </a:t>
            </a:r>
            <a:r>
              <a:rPr lang="en-US" sz="4500" u="sng" dirty="0" smtClean="0">
                <a:effectLst/>
                <a:latin typeface="Times New Roman" panose="02020603050405020304" pitchFamily="18" charset="0"/>
                <a:ea typeface="Calibri"/>
                <a:cs typeface="Times New Roman" panose="02020603050405020304" pitchFamily="18" charset="0"/>
              </a:rPr>
              <a:t>the physiological stage;</a:t>
            </a:r>
            <a:endParaRPr lang="ru-RU" sz="4500" dirty="0">
              <a:latin typeface="Times New Roman" panose="02020603050405020304" pitchFamily="18" charset="0"/>
              <a:ea typeface="Calibri"/>
              <a:cs typeface="Times New Roman" panose="02020603050405020304" pitchFamily="18" charset="0"/>
            </a:endParaRPr>
          </a:p>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3) the movements of the speech apparatus disturb the air and produce sound waves during </a:t>
            </a:r>
            <a:r>
              <a:rPr lang="en-US" sz="4500" u="sng" dirty="0" smtClean="0">
                <a:effectLst/>
                <a:latin typeface="Times New Roman" panose="02020603050405020304" pitchFamily="18" charset="0"/>
                <a:ea typeface="Calibri"/>
                <a:cs typeface="Times New Roman" panose="02020603050405020304" pitchFamily="18" charset="0"/>
              </a:rPr>
              <a:t>the acoustic stage.</a:t>
            </a:r>
            <a:endParaRPr lang="ru-RU" sz="4500" u="sng" dirty="0">
              <a:latin typeface="Times New Roman" panose="02020603050405020304" pitchFamily="18" charset="0"/>
              <a:ea typeface="Calibri"/>
              <a:cs typeface="Times New Roman" panose="02020603050405020304" pitchFamily="18" charset="0"/>
            </a:endParaRPr>
          </a:p>
          <a:p>
            <a:pPr marL="0" indent="0">
              <a:buNone/>
            </a:pPr>
            <a:endParaRPr lang="ru-RU" dirty="0"/>
          </a:p>
        </p:txBody>
      </p:sp>
      <p:sp>
        <p:nvSpPr>
          <p:cNvPr id="4" name="Объект 3"/>
          <p:cNvSpPr>
            <a:spLocks noGrp="1"/>
          </p:cNvSpPr>
          <p:nvPr>
            <p:ph sz="half" idx="2"/>
          </p:nvPr>
        </p:nvSpPr>
        <p:spPr>
          <a:xfrm>
            <a:off x="4783698" y="2000320"/>
            <a:ext cx="3822192" cy="4453016"/>
          </a:xfrm>
        </p:spPr>
        <p:txBody>
          <a:bodyPr>
            <a:normAutofit fontScale="40000" lnSpcReduction="20000"/>
          </a:bodyPr>
          <a:lstStyle/>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II. </a:t>
            </a:r>
            <a:r>
              <a:rPr lang="en-US" sz="4500" u="sng" dirty="0" smtClean="0">
                <a:effectLst/>
                <a:latin typeface="Times New Roman" panose="02020603050405020304" pitchFamily="18" charset="0"/>
                <a:ea typeface="Calibri"/>
                <a:cs typeface="Times New Roman" panose="02020603050405020304" pitchFamily="18" charset="0"/>
              </a:rPr>
              <a:t>The second part of the speech act</a:t>
            </a:r>
            <a:r>
              <a:rPr lang="en-US" sz="4500" dirty="0" smtClean="0">
                <a:effectLst/>
                <a:latin typeface="Times New Roman" panose="02020603050405020304" pitchFamily="18" charset="0"/>
                <a:ea typeface="Calibri"/>
                <a:cs typeface="Times New Roman" panose="02020603050405020304" pitchFamily="18" charset="0"/>
              </a:rPr>
              <a:t> includes the stages made by the listener, because any communication requires a listener as well as a speaker: </a:t>
            </a:r>
          </a:p>
          <a:p>
            <a:pPr indent="0" algn="just">
              <a:lnSpc>
                <a:spcPct val="115000"/>
              </a:lnSpc>
              <a:spcAft>
                <a:spcPts val="0"/>
              </a:spcAft>
              <a:buNone/>
              <a:tabLst>
                <a:tab pos="180340" algn="l"/>
              </a:tabLst>
            </a:pPr>
            <a:r>
              <a:rPr lang="en-US" sz="4500" dirty="0" smtClean="0">
                <a:latin typeface="Times New Roman" panose="02020603050405020304" pitchFamily="18" charset="0"/>
                <a:ea typeface="Calibri"/>
                <a:cs typeface="Times New Roman" panose="02020603050405020304" pitchFamily="18" charset="0"/>
              </a:rPr>
              <a:t>1) </a:t>
            </a:r>
            <a:r>
              <a:rPr lang="en-US" sz="4500" dirty="0" smtClean="0">
                <a:effectLst/>
                <a:latin typeface="Times New Roman" panose="02020603050405020304" pitchFamily="18" charset="0"/>
                <a:ea typeface="Calibri"/>
                <a:cs typeface="Times New Roman" panose="02020603050405020304" pitchFamily="18" charset="0"/>
              </a:rPr>
              <a:t>the sound waves are perceived by the listener’s ear within </a:t>
            </a:r>
            <a:r>
              <a:rPr lang="en-US" sz="4500" u="sng" dirty="0" smtClean="0">
                <a:effectLst/>
                <a:latin typeface="Times New Roman" panose="02020603050405020304" pitchFamily="18" charset="0"/>
                <a:ea typeface="Calibri"/>
                <a:cs typeface="Times New Roman" panose="02020603050405020304" pitchFamily="18" charset="0"/>
              </a:rPr>
              <a:t>the reception stage</a:t>
            </a:r>
            <a:r>
              <a:rPr lang="en-US" sz="4500" dirty="0" smtClean="0">
                <a:effectLst/>
                <a:latin typeface="Times New Roman" panose="02020603050405020304" pitchFamily="18" charset="0"/>
                <a:ea typeface="Calibri"/>
                <a:cs typeface="Times New Roman" panose="02020603050405020304" pitchFamily="18" charset="0"/>
              </a:rPr>
              <a:t>;</a:t>
            </a:r>
            <a:endParaRPr lang="ru-RU" sz="4500" dirty="0" smtClean="0">
              <a:latin typeface="Times New Roman" panose="02020603050405020304" pitchFamily="18" charset="0"/>
              <a:ea typeface="Calibri"/>
              <a:cs typeface="Times New Roman" panose="02020603050405020304" pitchFamily="18" charset="0"/>
            </a:endParaRPr>
          </a:p>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2) the spoken message is transmitted through the nervous system to the listener’s brain during </a:t>
            </a:r>
            <a:r>
              <a:rPr lang="en-US" sz="4500" u="sng" dirty="0" smtClean="0">
                <a:effectLst/>
                <a:latin typeface="Times New Roman" panose="02020603050405020304" pitchFamily="18" charset="0"/>
                <a:ea typeface="Calibri"/>
                <a:cs typeface="Times New Roman" panose="02020603050405020304" pitchFamily="18" charset="0"/>
              </a:rPr>
              <a:t>the transmission stage</a:t>
            </a:r>
            <a:r>
              <a:rPr lang="en-US" sz="4500" dirty="0" smtClean="0">
                <a:effectLst/>
                <a:latin typeface="Times New Roman" panose="02020603050405020304" pitchFamily="18" charset="0"/>
                <a:ea typeface="Calibri"/>
                <a:cs typeface="Times New Roman" panose="02020603050405020304" pitchFamily="18" charset="0"/>
              </a:rPr>
              <a:t>;</a:t>
            </a:r>
            <a:endParaRPr lang="ru-RU" sz="4500" dirty="0">
              <a:latin typeface="Times New Roman" panose="02020603050405020304" pitchFamily="18" charset="0"/>
              <a:ea typeface="Calibri"/>
              <a:cs typeface="Times New Roman" panose="02020603050405020304" pitchFamily="18" charset="0"/>
            </a:endParaRPr>
          </a:p>
          <a:p>
            <a:pPr indent="0" algn="just">
              <a:lnSpc>
                <a:spcPct val="115000"/>
              </a:lnSpc>
              <a:spcAft>
                <a:spcPts val="0"/>
              </a:spcAft>
              <a:buNone/>
              <a:tabLst>
                <a:tab pos="180340" algn="l"/>
              </a:tabLst>
            </a:pPr>
            <a:r>
              <a:rPr lang="en-US" sz="4500" dirty="0" smtClean="0">
                <a:effectLst/>
                <a:latin typeface="Times New Roman" panose="02020603050405020304" pitchFamily="18" charset="0"/>
                <a:ea typeface="Calibri"/>
                <a:cs typeface="Times New Roman" panose="02020603050405020304" pitchFamily="18" charset="0"/>
              </a:rPr>
              <a:t>3) the information conveyed gets its </a:t>
            </a:r>
            <a:r>
              <a:rPr lang="en-US" sz="4500" u="sng" dirty="0" smtClean="0">
                <a:effectLst/>
                <a:latin typeface="Times New Roman" panose="02020603050405020304" pitchFamily="18" charset="0"/>
                <a:ea typeface="Calibri"/>
                <a:cs typeface="Times New Roman" panose="02020603050405020304" pitchFamily="18" charset="0"/>
              </a:rPr>
              <a:t>linguistic interpretation</a:t>
            </a:r>
            <a:r>
              <a:rPr lang="en-US" sz="4500" dirty="0" smtClean="0">
                <a:effectLst/>
                <a:latin typeface="Times New Roman" panose="02020603050405020304" pitchFamily="18" charset="0"/>
                <a:ea typeface="Calibri"/>
                <a:cs typeface="Times New Roman" panose="02020603050405020304" pitchFamily="18" charset="0"/>
              </a:rPr>
              <a:t>.</a:t>
            </a:r>
            <a:endParaRPr lang="ru-RU" sz="45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1838671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8280920" cy="5778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138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48680"/>
            <a:ext cx="8280920"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4229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836712"/>
            <a:ext cx="8352928" cy="5262979"/>
          </a:xfrm>
          <a:prstGeom prst="rect">
            <a:avLst/>
          </a:prstGeom>
        </p:spPr>
        <p:txBody>
          <a:bodyPr wrap="square">
            <a:spAutoFit/>
          </a:bodyPr>
          <a:lstStyle/>
          <a:p>
            <a:pPr algn="just"/>
            <a:r>
              <a:rPr lang="en-US" sz="2400" i="1" dirty="0">
                <a:latin typeface="Times New Roman" panose="02020603050405020304" pitchFamily="18" charset="0"/>
                <a:cs typeface="Times New Roman" panose="02020603050405020304" pitchFamily="18" charset="0"/>
              </a:rPr>
              <a:t>The auditory (sound-perception) aspect</a:t>
            </a:r>
            <a:r>
              <a:rPr lang="en-US" sz="2400" dirty="0">
                <a:latin typeface="Times New Roman" panose="02020603050405020304" pitchFamily="18" charset="0"/>
                <a:cs typeface="Times New Roman" panose="02020603050405020304" pitchFamily="18" charset="0"/>
              </a:rPr>
              <a:t> is a physiological and psychological mechanism. It combines the process of hearing with the process of discriminating sounds. </a:t>
            </a: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human ear transforms vibrations of the air into nervous commands and transmits them to the brain. This enables the listener discriminate the quality, pitch, loudness, and length of sounds and identify the sounds.</a:t>
            </a:r>
            <a:endParaRPr lang="ru-RU" sz="2400" dirty="0">
              <a:latin typeface="Times New Roman" panose="02020603050405020304" pitchFamily="18" charset="0"/>
              <a:cs typeface="Times New Roman" panose="02020603050405020304" pitchFamily="18" charset="0"/>
            </a:endParaRPr>
          </a:p>
          <a:p>
            <a:pPr algn="just"/>
            <a:r>
              <a:rPr lang="en-US" sz="2400" i="1" dirty="0" smtClean="0">
                <a:latin typeface="Times New Roman" panose="02020603050405020304" pitchFamily="18" charset="0"/>
                <a:cs typeface="Times New Roman" panose="02020603050405020304" pitchFamily="18" charset="0"/>
              </a:rPr>
              <a:t>The </a:t>
            </a:r>
            <a:r>
              <a:rPr lang="en-US" sz="2400" i="1" dirty="0">
                <a:latin typeface="Times New Roman" panose="02020603050405020304" pitchFamily="18" charset="0"/>
                <a:cs typeface="Times New Roman" panose="02020603050405020304" pitchFamily="18" charset="0"/>
              </a:rPr>
              <a:t>functional (linguistic) aspect</a:t>
            </a:r>
            <a:r>
              <a:rPr lang="en-US" sz="2400" dirty="0">
                <a:latin typeface="Times New Roman" panose="02020603050405020304" pitchFamily="18" charset="0"/>
                <a:cs typeface="Times New Roman" panose="02020603050405020304" pitchFamily="18" charset="0"/>
              </a:rPr>
              <a:t> is concerned with the linguistic function of individual sounds and segments of speech. From the functional point of view all sound phenomena of any language present a clear cut system of interdependent units: phonemes, syllables, stress, and intonation. These phonetic phenomena have no meaning of their own. Their linguistic function is to constitute and distinguish larger meaningful units, such as morphemes, words, phrases, etc.</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4428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b="1" i="1" dirty="0" smtClean="0">
                <a:latin typeface="Times New Roman" panose="02020603050405020304" pitchFamily="18" charset="0"/>
                <a:cs typeface="Times New Roman" panose="02020603050405020304" pitchFamily="18" charset="0"/>
              </a:rPr>
              <a:t>7. Phonetics and phonology</a:t>
            </a:r>
            <a:r>
              <a:rPr lang="en-US" sz="3600" b="1" i="1" dirty="0" smtClean="0"/>
              <a:t>.</a:t>
            </a:r>
            <a:endParaRPr lang="ru-RU" sz="3600" b="1" i="1" dirty="0"/>
          </a:p>
        </p:txBody>
      </p:sp>
      <p:pic>
        <p:nvPicPr>
          <p:cNvPr id="1126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23528" y="1412776"/>
            <a:ext cx="8424936"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7312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9642" y="548680"/>
            <a:ext cx="8352928" cy="5727017"/>
          </a:xfrm>
          <a:prstGeom prst="rect">
            <a:avLst/>
          </a:prstGeom>
        </p:spPr>
        <p:txBody>
          <a:bodyPr wrap="square">
            <a:spAutoFit/>
          </a:bodyPr>
          <a:lstStyle/>
          <a:p>
            <a:pPr algn="ctr">
              <a:lnSpc>
                <a:spcPct val="115000"/>
              </a:lnSpc>
              <a:spcAft>
                <a:spcPts val="0"/>
              </a:spcAft>
              <a:tabLst>
                <a:tab pos="180340" algn="l"/>
              </a:tabLst>
            </a:pPr>
            <a:r>
              <a:rPr lang="en-US" sz="2000" b="1" i="1" dirty="0" smtClean="0">
                <a:effectLst/>
                <a:latin typeface="Times New Roman" panose="02020603050405020304" pitchFamily="18" charset="0"/>
                <a:ea typeface="Calibri"/>
                <a:cs typeface="Times New Roman" panose="02020603050405020304" pitchFamily="18" charset="0"/>
              </a:rPr>
              <a:t>8.Language use in oral verbal communication.</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tabLst>
                <a:tab pos="180340" algn="l"/>
              </a:tabLst>
            </a:pPr>
            <a:r>
              <a:rPr lang="en-US" sz="2000" b="1" i="1" dirty="0" smtClean="0">
                <a:effectLst/>
                <a:latin typeface="Times New Roman" panose="02020603050405020304" pitchFamily="18" charset="0"/>
                <a:ea typeface="Calibri"/>
                <a:cs typeface="Times New Roman" panose="02020603050405020304" pitchFamily="18" charset="0"/>
              </a:rPr>
              <a:t>Verbal communication</a:t>
            </a:r>
            <a:r>
              <a:rPr lang="en-US" sz="2000" dirty="0" smtClean="0">
                <a:effectLst/>
                <a:latin typeface="Times New Roman" panose="02020603050405020304" pitchFamily="18" charset="0"/>
                <a:ea typeface="Calibri"/>
                <a:cs typeface="Times New Roman" panose="02020603050405020304" pitchFamily="18" charset="0"/>
              </a:rPr>
              <a:t> is the process of transmitting a verbal message from a </a:t>
            </a:r>
            <a:r>
              <a:rPr lang="en-US" sz="2000" b="1" dirty="0" smtClean="0">
                <a:effectLst/>
                <a:latin typeface="Times New Roman" panose="02020603050405020304" pitchFamily="18" charset="0"/>
                <a:ea typeface="Calibri"/>
                <a:cs typeface="Times New Roman" panose="02020603050405020304" pitchFamily="18" charset="0"/>
              </a:rPr>
              <a:t>sender</a:t>
            </a:r>
            <a:r>
              <a:rPr lang="en-US" sz="2000" dirty="0" smtClean="0">
                <a:effectLst/>
                <a:latin typeface="Times New Roman" panose="02020603050405020304" pitchFamily="18" charset="0"/>
                <a:ea typeface="Calibri"/>
                <a:cs typeface="Times New Roman" panose="02020603050405020304" pitchFamily="18" charset="0"/>
              </a:rPr>
              <a:t>/speaker/addressor to a </a:t>
            </a:r>
            <a:r>
              <a:rPr lang="en-US" sz="2000" b="1" dirty="0" smtClean="0">
                <a:effectLst/>
                <a:latin typeface="Times New Roman" panose="02020603050405020304" pitchFamily="18" charset="0"/>
                <a:ea typeface="Calibri"/>
                <a:cs typeface="Times New Roman" panose="02020603050405020304" pitchFamily="18" charset="0"/>
              </a:rPr>
              <a:t>receiver</a:t>
            </a:r>
            <a:r>
              <a:rPr lang="en-US" sz="2000" dirty="0" smtClean="0">
                <a:effectLst/>
                <a:latin typeface="Times New Roman" panose="02020603050405020304" pitchFamily="18" charset="0"/>
                <a:ea typeface="Calibri"/>
                <a:cs typeface="Times New Roman" panose="02020603050405020304" pitchFamily="18" charset="0"/>
              </a:rPr>
              <a:t>/listener/addressee through a </a:t>
            </a:r>
            <a:r>
              <a:rPr lang="en-US" sz="2000" b="1" dirty="0" smtClean="0">
                <a:effectLst/>
                <a:latin typeface="Times New Roman" panose="02020603050405020304" pitchFamily="18" charset="0"/>
                <a:ea typeface="Calibri"/>
                <a:cs typeface="Times New Roman" panose="02020603050405020304" pitchFamily="18" charset="0"/>
              </a:rPr>
              <a:t>channel</a:t>
            </a:r>
            <a:r>
              <a:rPr lang="en-US" sz="2000" dirty="0" smtClean="0">
                <a:effectLst/>
                <a:latin typeface="Times New Roman" panose="02020603050405020304" pitchFamily="18" charset="0"/>
                <a:ea typeface="Calibri"/>
                <a:cs typeface="Times New Roman" panose="02020603050405020304" pitchFamily="18" charset="0"/>
              </a:rPr>
              <a:t>/medium.</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tabLst>
                <a:tab pos="180340" algn="l"/>
              </a:tabLst>
            </a:pPr>
            <a:r>
              <a:rPr lang="en-US" sz="2000" dirty="0" smtClean="0">
                <a:effectLst/>
                <a:latin typeface="Times New Roman" panose="02020603050405020304" pitchFamily="18" charset="0"/>
                <a:ea typeface="Calibri"/>
                <a:cs typeface="Times New Roman" panose="02020603050405020304" pitchFamily="18" charset="0"/>
              </a:rPr>
              <a:t>In verbal communication the communicators use </a:t>
            </a:r>
            <a:r>
              <a:rPr lang="en-US" sz="2000" b="1" i="1" dirty="0" smtClean="0">
                <a:effectLst/>
                <a:latin typeface="Times New Roman" panose="02020603050405020304" pitchFamily="18" charset="0"/>
                <a:ea typeface="Calibri"/>
                <a:cs typeface="Times New Roman" panose="02020603050405020304" pitchFamily="18" charset="0"/>
              </a:rPr>
              <a:t>a verbal code</a:t>
            </a:r>
            <a:r>
              <a:rPr lang="en-US" sz="2000" dirty="0" smtClean="0">
                <a:effectLst/>
                <a:latin typeface="Times New Roman" panose="02020603050405020304" pitchFamily="18" charset="0"/>
                <a:ea typeface="Calibri"/>
                <a:cs typeface="Times New Roman" panose="02020603050405020304" pitchFamily="18" charset="0"/>
              </a:rPr>
              <a:t> – </a:t>
            </a:r>
            <a:r>
              <a:rPr lang="en-US" sz="2000" i="1" dirty="0" smtClean="0">
                <a:effectLst/>
                <a:latin typeface="Times New Roman" panose="02020603050405020304" pitchFamily="18" charset="0"/>
                <a:ea typeface="Calibri"/>
                <a:cs typeface="Times New Roman" panose="02020603050405020304" pitchFamily="18" charset="0"/>
              </a:rPr>
              <a:t>language</a:t>
            </a:r>
            <a:r>
              <a:rPr lang="en-US" sz="2000" dirty="0" smtClean="0">
                <a:effectLst/>
                <a:latin typeface="Times New Roman" panose="02020603050405020304" pitchFamily="18" charset="0"/>
                <a:ea typeface="Calibri"/>
                <a:cs typeface="Times New Roman" panose="02020603050405020304" pitchFamily="18" charset="0"/>
              </a:rPr>
              <a:t> and </a:t>
            </a:r>
            <a:r>
              <a:rPr lang="en-US" sz="2000" b="1" i="1" dirty="0" smtClean="0">
                <a:effectLst/>
                <a:latin typeface="Times New Roman" panose="02020603050405020304" pitchFamily="18" charset="0"/>
                <a:ea typeface="Calibri"/>
                <a:cs typeface="Times New Roman" panose="02020603050405020304" pitchFamily="18" charset="0"/>
              </a:rPr>
              <a:t>a system of non-verbal codes </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body language, touch, appearance, spatial behavior etc</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tabLst>
                <a:tab pos="180340" algn="l"/>
              </a:tabLst>
            </a:pPr>
            <a:r>
              <a:rPr lang="en-US" sz="2000" b="1" dirty="0" smtClean="0">
                <a:effectLst/>
                <a:latin typeface="Times New Roman" panose="02020603050405020304" pitchFamily="18" charset="0"/>
                <a:ea typeface="Calibri"/>
                <a:cs typeface="Times New Roman" panose="02020603050405020304" pitchFamily="18" charset="0"/>
              </a:rPr>
              <a:t>Language</a:t>
            </a:r>
            <a:r>
              <a:rPr lang="en-US" sz="2000" dirty="0" smtClean="0">
                <a:effectLst/>
                <a:latin typeface="Times New Roman" panose="02020603050405020304" pitchFamily="18" charset="0"/>
                <a:ea typeface="Calibri"/>
                <a:cs typeface="Times New Roman" panose="02020603050405020304" pitchFamily="18" charset="0"/>
              </a:rPr>
              <a:t> as a code consists of the following </a:t>
            </a:r>
            <a:r>
              <a:rPr lang="en-US" sz="2000" b="1" dirty="0" smtClean="0">
                <a:effectLst/>
                <a:latin typeface="Times New Roman" panose="02020603050405020304" pitchFamily="18" charset="0"/>
                <a:ea typeface="Calibri"/>
                <a:cs typeface="Times New Roman" panose="02020603050405020304" pitchFamily="18" charset="0"/>
              </a:rPr>
              <a:t>resources</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a lexicon/vocabulary, a grammar and a phonology</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tabLst>
                <a:tab pos="180340" algn="l"/>
              </a:tabLst>
            </a:pPr>
            <a:r>
              <a:rPr lang="en-US" sz="2000" dirty="0" smtClean="0">
                <a:effectLst/>
                <a:latin typeface="Times New Roman" panose="02020603050405020304" pitchFamily="18" charset="0"/>
                <a:ea typeface="Calibri"/>
                <a:cs typeface="Times New Roman" panose="02020603050405020304" pitchFamily="18" charset="0"/>
              </a:rPr>
              <a:t>It exists in </a:t>
            </a:r>
            <a:r>
              <a:rPr lang="en-US" sz="2000" b="1" dirty="0" smtClean="0">
                <a:effectLst/>
                <a:latin typeface="Times New Roman" panose="02020603050405020304" pitchFamily="18" charset="0"/>
                <a:ea typeface="Calibri"/>
                <a:cs typeface="Times New Roman" panose="02020603050405020304" pitchFamily="18" charset="0"/>
              </a:rPr>
              <a:t>its two material forms</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oral and written</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tabLst>
                <a:tab pos="180340" algn="l"/>
              </a:tabLst>
            </a:pPr>
            <a:r>
              <a:rPr lang="en-US" sz="2000" dirty="0" smtClean="0">
                <a:effectLst/>
                <a:latin typeface="Times New Roman" panose="02020603050405020304" pitchFamily="18" charset="0"/>
                <a:ea typeface="Calibri"/>
                <a:cs typeface="Times New Roman" panose="02020603050405020304" pitchFamily="18" charset="0"/>
              </a:rPr>
              <a:t>When language is used in communication, the communicators apply </a:t>
            </a:r>
            <a:r>
              <a:rPr lang="en-US" sz="2000" b="1" dirty="0" smtClean="0">
                <a:effectLst/>
                <a:latin typeface="Times New Roman" panose="02020603050405020304" pitchFamily="18" charset="0"/>
                <a:ea typeface="Calibri"/>
                <a:cs typeface="Times New Roman" panose="02020603050405020304" pitchFamily="18" charset="0"/>
              </a:rPr>
              <a:t>language skills</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listening, speaking, reading and writing</a:t>
            </a:r>
            <a:r>
              <a:rPr lang="en-US" sz="2000" dirty="0" smtClean="0">
                <a:effectLst/>
                <a:latin typeface="Times New Roman" panose="02020603050405020304" pitchFamily="18" charset="0"/>
                <a:ea typeface="Calibri"/>
                <a:cs typeface="Times New Roman" panose="02020603050405020304" pitchFamily="18" charset="0"/>
              </a:rPr>
              <a:t>) to put their knowledge of </a:t>
            </a:r>
            <a:r>
              <a:rPr lang="en-US" sz="2000" b="1" dirty="0" smtClean="0">
                <a:effectLst/>
                <a:latin typeface="Times New Roman" panose="02020603050405020304" pitchFamily="18" charset="0"/>
                <a:ea typeface="Calibri"/>
                <a:cs typeface="Times New Roman" panose="02020603050405020304" pitchFamily="18" charset="0"/>
              </a:rPr>
              <a:t>language resources</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phonology, grammar and vocabulary</a:t>
            </a:r>
            <a:r>
              <a:rPr lang="en-US" sz="2000" dirty="0" smtClean="0">
                <a:effectLst/>
                <a:latin typeface="Times New Roman" panose="02020603050405020304" pitchFamily="18" charset="0"/>
                <a:ea typeface="Calibri"/>
                <a:cs typeface="Times New Roman" panose="02020603050405020304" pitchFamily="18" charset="0"/>
              </a:rPr>
              <a:t>) into action to produce </a:t>
            </a:r>
            <a:r>
              <a:rPr lang="en-US" sz="2000" b="1" dirty="0" smtClean="0">
                <a:effectLst/>
                <a:latin typeface="Times New Roman" panose="02020603050405020304" pitchFamily="18" charset="0"/>
                <a:ea typeface="Calibri"/>
                <a:cs typeface="Times New Roman" panose="02020603050405020304" pitchFamily="18" charset="0"/>
              </a:rPr>
              <a:t>discourse </a:t>
            </a:r>
            <a:r>
              <a:rPr lang="en-US" sz="2000" dirty="0" smtClean="0">
                <a:effectLst/>
                <a:latin typeface="Times New Roman" panose="02020603050405020304" pitchFamily="18" charset="0"/>
                <a:ea typeface="Calibri"/>
                <a:cs typeface="Times New Roman" panose="02020603050405020304" pitchFamily="18" charset="0"/>
              </a:rPr>
              <a:t>(</a:t>
            </a:r>
            <a:r>
              <a:rPr lang="uk-UA" sz="2000" dirty="0" smtClean="0">
                <a:effectLst/>
                <a:latin typeface="Times New Roman" panose="02020603050405020304" pitchFamily="18" charset="0"/>
                <a:ea typeface="Calibri"/>
                <a:cs typeface="Times New Roman" panose="02020603050405020304" pitchFamily="18" charset="0"/>
              </a:rPr>
              <a:t>дискурс).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tabLst>
                <a:tab pos="180340" algn="l"/>
              </a:tabLst>
            </a:pPr>
            <a:r>
              <a:rPr lang="en-US" sz="2000" b="1" i="1" dirty="0" smtClean="0">
                <a:effectLst/>
                <a:latin typeface="Times New Roman" panose="02020603050405020304" pitchFamily="18" charset="0"/>
                <a:ea typeface="Calibri"/>
                <a:cs typeface="Times New Roman" panose="02020603050405020304" pitchFamily="18" charset="0"/>
              </a:rPr>
              <a:t>Discourse </a:t>
            </a:r>
            <a:r>
              <a:rPr lang="en-US" sz="2000" dirty="0" smtClean="0">
                <a:effectLst/>
                <a:latin typeface="Times New Roman" panose="02020603050405020304" pitchFamily="18" charset="0"/>
                <a:ea typeface="Calibri"/>
                <a:cs typeface="Times New Roman" panose="02020603050405020304" pitchFamily="18" charset="0"/>
              </a:rPr>
              <a:t>is a continuous stretch of language (oral or written) which has been produced as </a:t>
            </a:r>
            <a:r>
              <a:rPr lang="en-US" sz="2000" b="1" i="1" dirty="0" smtClean="0">
                <a:effectLst/>
                <a:latin typeface="Times New Roman" panose="02020603050405020304" pitchFamily="18" charset="0"/>
                <a:ea typeface="Calibri"/>
                <a:cs typeface="Times New Roman" panose="02020603050405020304" pitchFamily="18" charset="0"/>
              </a:rPr>
              <a:t>the result of an act of communication</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3402238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856984" cy="6463308"/>
          </a:xfrm>
          <a:prstGeom prst="rect">
            <a:avLst/>
          </a:prstGeom>
        </p:spPr>
        <p:txBody>
          <a:bodyPr wrap="square">
            <a:spAutoFit/>
          </a:bodyPr>
          <a:lstStyle/>
          <a:p>
            <a:pPr algn="ctr">
              <a:lnSpc>
                <a:spcPct val="115000"/>
              </a:lnSpc>
              <a:spcAft>
                <a:spcPts val="0"/>
              </a:spcAft>
              <a:tabLst>
                <a:tab pos="180340" algn="l"/>
              </a:tabLst>
            </a:pPr>
            <a:r>
              <a:rPr lang="en-US" b="1" i="1" dirty="0" smtClean="0">
                <a:effectLst/>
                <a:latin typeface="Times New Roman"/>
                <a:ea typeface="Calibri"/>
                <a:cs typeface="Times New Roman"/>
              </a:rPr>
              <a:t>9.	Pronunciation as a way of materializing of oral form of language.</a:t>
            </a:r>
            <a:endParaRPr lang="ru-RU" sz="1400" dirty="0">
              <a:ea typeface="Calibri"/>
              <a:cs typeface="Times New Roman"/>
            </a:endParaRPr>
          </a:p>
          <a:p>
            <a:pPr>
              <a:lnSpc>
                <a:spcPct val="115000"/>
              </a:lnSpc>
              <a:spcAft>
                <a:spcPts val="0"/>
              </a:spcAft>
              <a:tabLst>
                <a:tab pos="180340" algn="l"/>
              </a:tabLst>
            </a:pPr>
            <a:r>
              <a:rPr lang="en-US" dirty="0" smtClean="0">
                <a:effectLst/>
                <a:latin typeface="Times New Roman"/>
                <a:ea typeface="Calibri"/>
                <a:cs typeface="Times New Roman"/>
              </a:rPr>
              <a:t> </a:t>
            </a:r>
            <a:endParaRPr lang="ru-RU" sz="1400" dirty="0">
              <a:ea typeface="Calibri"/>
              <a:cs typeface="Times New Roman"/>
            </a:endParaRPr>
          </a:p>
          <a:p>
            <a:pPr indent="450215">
              <a:lnSpc>
                <a:spcPct val="115000"/>
              </a:lnSpc>
              <a:spcAft>
                <a:spcPts val="0"/>
              </a:spcAft>
              <a:tabLst>
                <a:tab pos="180340" algn="l"/>
              </a:tabLst>
            </a:pPr>
            <a:r>
              <a:rPr lang="en-US" dirty="0" smtClean="0">
                <a:effectLst/>
                <a:latin typeface="Times New Roman"/>
                <a:ea typeface="Calibri"/>
                <a:cs typeface="Times New Roman"/>
              </a:rPr>
              <a:t>The concept </a:t>
            </a:r>
            <a:r>
              <a:rPr lang="en-US" b="1" i="1" dirty="0" smtClean="0">
                <a:effectLst/>
                <a:latin typeface="Times New Roman"/>
                <a:ea typeface="Calibri"/>
                <a:cs typeface="Times New Roman"/>
              </a:rPr>
              <a:t>pronunciation has several meanings</a:t>
            </a:r>
            <a:r>
              <a:rPr lang="en-US" dirty="0" smtClean="0">
                <a:effectLst/>
                <a:latin typeface="Times New Roman"/>
                <a:ea typeface="Calibri"/>
                <a:cs typeface="Times New Roman"/>
              </a:rPr>
              <a:t> in present-day phonetics.</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In its </a:t>
            </a:r>
            <a:r>
              <a:rPr lang="en-US" i="1" dirty="0" smtClean="0">
                <a:effectLst/>
                <a:latin typeface="Times New Roman"/>
                <a:ea typeface="Calibri"/>
                <a:cs typeface="Times New Roman"/>
              </a:rPr>
              <a:t>narrow meaning</a:t>
            </a:r>
            <a:r>
              <a:rPr lang="en-US" dirty="0" smtClean="0">
                <a:effectLst/>
                <a:latin typeface="Times New Roman"/>
                <a:ea typeface="Calibri"/>
                <a:cs typeface="Times New Roman"/>
              </a:rPr>
              <a:t> it is restricted to the features manifested in the articulation of the sounds of a language.</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Its </a:t>
            </a:r>
            <a:r>
              <a:rPr lang="en-US" i="1" dirty="0" smtClean="0">
                <a:effectLst/>
                <a:latin typeface="Times New Roman"/>
                <a:ea typeface="Calibri"/>
                <a:cs typeface="Times New Roman"/>
              </a:rPr>
              <a:t>wide interpretation</a:t>
            </a:r>
            <a:r>
              <a:rPr lang="en-US" dirty="0" smtClean="0">
                <a:effectLst/>
                <a:latin typeface="Times New Roman"/>
                <a:ea typeface="Calibri"/>
                <a:cs typeface="Times New Roman"/>
              </a:rPr>
              <a:t> implies the entity of discourse features relating to:</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1. the SOUND SYSTEM of a language (the so-called segmental phonemes in the form of their actual speech manifestations – allophones or variants);</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2. the SYLLABIC STRUCTURE of a language (syllable formation and syllable division);</a:t>
            </a:r>
            <a:r>
              <a:rPr lang="en-US" sz="1400" dirty="0">
                <a:ea typeface="Calibri"/>
                <a:cs typeface="Times New Roman"/>
              </a:rPr>
              <a:t> </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3. WORD-STRESS/LEXICAL STRESS;</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4. INTONATION as a complex unity of pitch (</a:t>
            </a:r>
            <a:r>
              <a:rPr lang="en-US" dirty="0" err="1" smtClean="0">
                <a:effectLst/>
                <a:latin typeface="Times New Roman"/>
                <a:ea typeface="Calibri"/>
                <a:cs typeface="Times New Roman"/>
              </a:rPr>
              <a:t>тональний</a:t>
            </a:r>
            <a:r>
              <a:rPr lang="en-US" dirty="0" smtClean="0">
                <a:effectLst/>
                <a:latin typeface="Times New Roman"/>
                <a:ea typeface="Calibri"/>
                <a:cs typeface="Times New Roman"/>
              </a:rPr>
              <a:t>), force (</a:t>
            </a:r>
            <a:r>
              <a:rPr lang="en-US" dirty="0" err="1" smtClean="0">
                <a:effectLst/>
                <a:latin typeface="Times New Roman"/>
                <a:ea typeface="Calibri"/>
                <a:cs typeface="Times New Roman"/>
              </a:rPr>
              <a:t>силовий</a:t>
            </a:r>
            <a:r>
              <a:rPr lang="en-US" dirty="0" smtClean="0">
                <a:effectLst/>
                <a:latin typeface="Times New Roman"/>
                <a:ea typeface="Calibri"/>
                <a:cs typeface="Times New Roman"/>
              </a:rPr>
              <a:t>) and temporal (</a:t>
            </a:r>
            <a:r>
              <a:rPr lang="en-US" dirty="0" err="1" smtClean="0">
                <a:effectLst/>
                <a:latin typeface="Times New Roman"/>
                <a:ea typeface="Calibri"/>
                <a:cs typeface="Times New Roman"/>
              </a:rPr>
              <a:t>темпоральний</a:t>
            </a:r>
            <a:r>
              <a:rPr lang="en-US" dirty="0" smtClean="0">
                <a:effectLst/>
                <a:latin typeface="Times New Roman"/>
                <a:ea typeface="Calibri"/>
                <a:cs typeface="Times New Roman"/>
              </a:rPr>
              <a:t>) components.</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In discussing the pronunciation of English we can focus on one or both of two aspects:</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1. on the one hand, we may want to describe WHAT SPEAKERS DO WHEN 'HEY ARE SPEAKING ENGLISH. This is the aspect of SPEECH (</a:t>
            </a:r>
            <a:r>
              <a:rPr lang="en-US" dirty="0" err="1" smtClean="0">
                <a:effectLst/>
                <a:latin typeface="Times New Roman"/>
                <a:ea typeface="Calibri"/>
                <a:cs typeface="Times New Roman"/>
              </a:rPr>
              <a:t>мовлення</a:t>
            </a:r>
            <a:r>
              <a:rPr lang="en-US" dirty="0" smtClean="0">
                <a:effectLst/>
                <a:latin typeface="Times New Roman"/>
                <a:ea typeface="Calibri"/>
                <a:cs typeface="Times New Roman"/>
              </a:rPr>
              <a:t>), an activity carried on by communicators who use English in communicating.</a:t>
            </a:r>
            <a:endParaRPr lang="ru-RU" sz="1400" dirty="0">
              <a:ea typeface="Calibri"/>
              <a:cs typeface="Times New Roman"/>
            </a:endParaRPr>
          </a:p>
          <a:p>
            <a:pPr indent="450215" algn="just">
              <a:lnSpc>
                <a:spcPct val="115000"/>
              </a:lnSpc>
              <a:spcAft>
                <a:spcPts val="0"/>
              </a:spcAft>
              <a:tabLst>
                <a:tab pos="180340" algn="l"/>
              </a:tabLst>
            </a:pPr>
            <a:r>
              <a:rPr lang="en-US" dirty="0" smtClean="0">
                <a:effectLst/>
                <a:latin typeface="Times New Roman"/>
                <a:ea typeface="Calibri"/>
                <a:cs typeface="Times New Roman"/>
              </a:rPr>
              <a:t>2. on the other hand, we may address the question, WHAT ARE THE СHARACTERISTICS OF ENGLISH WORDS AND SENTENCES (DISCOURSE) that are realized in speech? This is the aspect of LANGUAGE (</a:t>
            </a:r>
            <a:r>
              <a:rPr lang="en-US" dirty="0" err="1" smtClean="0">
                <a:effectLst/>
                <a:latin typeface="Times New Roman"/>
                <a:ea typeface="Calibri"/>
                <a:cs typeface="Times New Roman"/>
              </a:rPr>
              <a:t>мова</a:t>
            </a:r>
            <a:r>
              <a:rPr lang="en-US" dirty="0" smtClean="0">
                <a:effectLst/>
                <a:latin typeface="Times New Roman"/>
                <a:ea typeface="Calibri"/>
                <a:cs typeface="Times New Roman"/>
              </a:rPr>
              <a:t>).</a:t>
            </a:r>
            <a:endParaRPr lang="ru-RU" sz="1400" dirty="0">
              <a:ea typeface="Calibri"/>
              <a:cs typeface="Times New Roman"/>
            </a:endParaRPr>
          </a:p>
        </p:txBody>
      </p:sp>
    </p:spTree>
    <p:extLst>
      <p:ext uri="{BB962C8B-B14F-4D97-AF65-F5344CB8AC3E}">
        <p14:creationId xmlns:p14="http://schemas.microsoft.com/office/powerpoint/2010/main" val="543650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316" y="260648"/>
            <a:ext cx="9108085" cy="6427914"/>
          </a:xfrm>
          <a:prstGeom prst="rect">
            <a:avLst/>
          </a:prstGeom>
        </p:spPr>
        <p:txBody>
          <a:bodyPr wrap="square">
            <a:spAutoFit/>
          </a:bodyPr>
          <a:lstStyle/>
          <a:p>
            <a:pPr algn="ctr">
              <a:lnSpc>
                <a:spcPct val="115000"/>
              </a:lnSpc>
              <a:spcAft>
                <a:spcPts val="0"/>
              </a:spcAft>
              <a:tabLst>
                <a:tab pos="180340" algn="l"/>
                <a:tab pos="270510" algn="l"/>
              </a:tabLst>
            </a:pPr>
            <a:r>
              <a:rPr lang="en-US" b="1" i="1" dirty="0" smtClean="0">
                <a:effectLst/>
                <a:latin typeface="Times New Roman"/>
                <a:ea typeface="Calibri"/>
                <a:cs typeface="Times New Roman"/>
              </a:rPr>
              <a:t>10.Phonic structure of language and its components </a:t>
            </a:r>
            <a:endParaRPr lang="ru-RU" sz="1400" dirty="0">
              <a:ea typeface="Calibri"/>
              <a:cs typeface="Times New Roman"/>
            </a:endParaRPr>
          </a:p>
          <a:p>
            <a:pPr algn="ctr">
              <a:lnSpc>
                <a:spcPct val="115000"/>
              </a:lnSpc>
              <a:spcAft>
                <a:spcPts val="0"/>
              </a:spcAft>
              <a:tabLst>
                <a:tab pos="180340" algn="l"/>
                <a:tab pos="270510" algn="l"/>
              </a:tabLst>
            </a:pPr>
            <a:r>
              <a:rPr lang="en-US" b="1" i="1" dirty="0" smtClean="0">
                <a:effectLst/>
                <a:latin typeface="Times New Roman"/>
                <a:ea typeface="Calibri"/>
                <a:cs typeface="Times New Roman"/>
              </a:rPr>
              <a:t>(the system of sounds, the syllabic structure, word/lexical stress, intonation).</a:t>
            </a:r>
            <a:endParaRPr lang="ru-RU" sz="1400" dirty="0">
              <a:ea typeface="Calibri"/>
              <a:cs typeface="Times New Roman"/>
            </a:endParaRPr>
          </a:p>
          <a:p>
            <a:pPr algn="ctr">
              <a:lnSpc>
                <a:spcPct val="115000"/>
              </a:lnSpc>
              <a:spcAft>
                <a:spcPts val="0"/>
              </a:spcAft>
              <a:tabLst>
                <a:tab pos="180340" algn="l"/>
                <a:tab pos="270510" algn="l"/>
              </a:tabLst>
            </a:pPr>
            <a:r>
              <a:rPr lang="en-US" b="1" i="1" dirty="0" smtClean="0">
                <a:effectLst/>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sz="1600" dirty="0" smtClean="0">
                <a:solidFill>
                  <a:srgbClr val="000000"/>
                </a:solidFill>
                <a:effectLst/>
                <a:latin typeface="Times New Roman"/>
                <a:ea typeface="Calibri"/>
                <a:cs typeface="Times New Roman"/>
              </a:rPr>
              <a:t>The phonic system of any language comprises </a:t>
            </a:r>
            <a:r>
              <a:rPr lang="en-US" sz="1600" b="1" i="1" dirty="0" smtClean="0">
                <a:solidFill>
                  <a:srgbClr val="000000"/>
                </a:solidFill>
                <a:effectLst/>
                <a:latin typeface="Times New Roman"/>
                <a:ea typeface="Calibri"/>
                <a:cs typeface="Times New Roman"/>
              </a:rPr>
              <a:t>4 components</a:t>
            </a:r>
            <a:r>
              <a:rPr lang="en-US" sz="1600" dirty="0" smtClean="0">
                <a:solidFill>
                  <a:srgbClr val="000000"/>
                </a:solidFill>
                <a:effectLst/>
                <a:latin typeface="Times New Roman"/>
                <a:ea typeface="Calibri"/>
                <a:cs typeface="Times New Roman"/>
              </a:rPr>
              <a:t>: phonemic, syllabic, accentual and </a:t>
            </a:r>
            <a:r>
              <a:rPr lang="en-US" sz="1600" dirty="0" err="1" smtClean="0">
                <a:solidFill>
                  <a:srgbClr val="000000"/>
                </a:solidFill>
                <a:effectLst/>
                <a:latin typeface="Times New Roman"/>
                <a:ea typeface="Calibri"/>
                <a:cs typeface="Times New Roman"/>
              </a:rPr>
              <a:t>intonational</a:t>
            </a:r>
            <a:r>
              <a:rPr lang="en-US" sz="1600" dirty="0" smtClean="0">
                <a:solidFill>
                  <a:srgbClr val="000000"/>
                </a:solidFill>
                <a:effectLst/>
                <a:latin typeface="Times New Roman"/>
                <a:ea typeface="Calibri"/>
                <a:cs typeface="Times New Roman"/>
              </a:rPr>
              <a:t>.</a:t>
            </a:r>
            <a:endParaRPr lang="ru-RU" sz="1600" dirty="0">
              <a:ea typeface="Calibri"/>
              <a:cs typeface="Times New Roman"/>
            </a:endParaRPr>
          </a:p>
          <a:p>
            <a:pPr indent="450215" algn="just">
              <a:lnSpc>
                <a:spcPct val="115000"/>
              </a:lnSpc>
              <a:spcAft>
                <a:spcPts val="0"/>
              </a:spcAft>
            </a:pPr>
            <a:r>
              <a:rPr lang="en-US" sz="1600" dirty="0" smtClean="0">
                <a:solidFill>
                  <a:srgbClr val="000000"/>
                </a:solidFill>
                <a:effectLst/>
                <a:latin typeface="Times New Roman"/>
                <a:ea typeface="Calibri"/>
                <a:cs typeface="Times New Roman"/>
              </a:rPr>
              <a:t>The first is </a:t>
            </a:r>
            <a:r>
              <a:rPr lang="en-US" sz="1600" b="1" i="1" dirty="0" smtClean="0">
                <a:solidFill>
                  <a:srgbClr val="000000"/>
                </a:solidFill>
                <a:effectLst/>
                <a:latin typeface="Times New Roman"/>
                <a:ea typeface="Calibri"/>
                <a:cs typeface="Times New Roman"/>
              </a:rPr>
              <a:t>the phonemic component</a:t>
            </a:r>
            <a:r>
              <a:rPr lang="en-US" sz="1600" dirty="0" smtClean="0">
                <a:solidFill>
                  <a:srgbClr val="000000"/>
                </a:solidFill>
                <a:effectLst/>
                <a:latin typeface="Times New Roman"/>
                <a:ea typeface="Calibri"/>
                <a:cs typeface="Times New Roman"/>
              </a:rPr>
              <a:t>. It is the basic component represented by the system of segmental phonemes of a language existing in the material form of their allophones. It may have manifestations in:</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system of phonemes as discrete isolated units;</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distribution of allophones of different phonemes;</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methods of joining speech sounds.</a:t>
            </a:r>
            <a:endParaRPr lang="ru-RU" sz="1600" dirty="0">
              <a:ea typeface="Calibri"/>
              <a:cs typeface="Times New Roman"/>
            </a:endParaRPr>
          </a:p>
          <a:p>
            <a:pPr indent="450215" algn="just">
              <a:lnSpc>
                <a:spcPct val="115000"/>
              </a:lnSpc>
              <a:spcAft>
                <a:spcPts val="0"/>
              </a:spcAft>
            </a:pPr>
            <a:r>
              <a:rPr lang="en-US" sz="1600" dirty="0" smtClean="0">
                <a:solidFill>
                  <a:srgbClr val="000000"/>
                </a:solidFill>
                <a:effectLst/>
                <a:latin typeface="Times New Roman"/>
                <a:ea typeface="Calibri"/>
                <a:cs typeface="Times New Roman"/>
              </a:rPr>
              <a:t>The second component is </a:t>
            </a:r>
            <a:r>
              <a:rPr lang="en-US" sz="1600" b="1" i="1" dirty="0" smtClean="0">
                <a:solidFill>
                  <a:srgbClr val="000000"/>
                </a:solidFill>
                <a:effectLst/>
                <a:latin typeface="Times New Roman"/>
                <a:ea typeface="Calibri"/>
                <a:cs typeface="Times New Roman"/>
              </a:rPr>
              <a:t>the syllabic structure of words</a:t>
            </a:r>
            <a:r>
              <a:rPr lang="en-US" sz="1600" dirty="0" smtClean="0">
                <a:solidFill>
                  <a:srgbClr val="000000"/>
                </a:solidFill>
                <a:effectLst/>
                <a:latin typeface="Times New Roman"/>
                <a:ea typeface="Calibri"/>
                <a:cs typeface="Times New Roman"/>
              </a:rPr>
              <a:t>. It has two manifestations which are inseparable from each other: syllable formation and syllable division.</a:t>
            </a:r>
            <a:endParaRPr lang="ru-RU" sz="1600" dirty="0">
              <a:ea typeface="Calibri"/>
              <a:cs typeface="Times New Roman"/>
            </a:endParaRPr>
          </a:p>
          <a:p>
            <a:pPr indent="450215" algn="just">
              <a:lnSpc>
                <a:spcPct val="115000"/>
              </a:lnSpc>
              <a:spcAft>
                <a:spcPts val="0"/>
              </a:spcAft>
            </a:pPr>
            <a:r>
              <a:rPr lang="en-US" sz="1600" dirty="0" smtClean="0">
                <a:solidFill>
                  <a:srgbClr val="000000"/>
                </a:solidFill>
                <a:effectLst/>
                <a:latin typeface="Times New Roman"/>
                <a:ea typeface="Calibri"/>
                <a:cs typeface="Times New Roman"/>
              </a:rPr>
              <a:t>The third component is </a:t>
            </a:r>
            <a:r>
              <a:rPr lang="en-US" sz="1600" b="1" i="1" dirty="0" smtClean="0">
                <a:solidFill>
                  <a:srgbClr val="000000"/>
                </a:solidFill>
                <a:effectLst/>
                <a:latin typeface="Times New Roman"/>
                <a:ea typeface="Calibri"/>
                <a:cs typeface="Times New Roman"/>
              </a:rPr>
              <a:t>the accentual structure of words</a:t>
            </a:r>
            <a:r>
              <a:rPr lang="en-US" sz="1600" dirty="0" smtClean="0">
                <a:solidFill>
                  <a:srgbClr val="000000"/>
                </a:solidFill>
                <a:effectLst/>
                <a:latin typeface="Times New Roman"/>
                <a:ea typeface="Calibri"/>
                <a:cs typeface="Times New Roman"/>
              </a:rPr>
              <a:t> when pronounced in isolation. Its main manifestations are:</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acoustic nature of word stress;</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stress position in disyllabic and polysyllabic words;</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degrees of word stress.</a:t>
            </a:r>
            <a:endParaRPr lang="ru-RU" sz="1600" dirty="0">
              <a:ea typeface="Calibri"/>
              <a:cs typeface="Times New Roman"/>
            </a:endParaRPr>
          </a:p>
          <a:p>
            <a:pPr indent="450215" algn="just">
              <a:lnSpc>
                <a:spcPct val="115000"/>
              </a:lnSpc>
              <a:spcAft>
                <a:spcPts val="0"/>
              </a:spcAft>
            </a:pPr>
            <a:r>
              <a:rPr lang="en-US" sz="1600" dirty="0" smtClean="0">
                <a:solidFill>
                  <a:srgbClr val="000000"/>
                </a:solidFill>
                <a:effectLst/>
                <a:latin typeface="Times New Roman"/>
                <a:ea typeface="Calibri"/>
                <a:cs typeface="Times New Roman"/>
              </a:rPr>
              <a:t>The fourth component is </a:t>
            </a:r>
            <a:r>
              <a:rPr lang="en-US" sz="1600" b="1" i="1" dirty="0" smtClean="0">
                <a:solidFill>
                  <a:srgbClr val="000000"/>
                </a:solidFill>
                <a:effectLst/>
                <a:latin typeface="Times New Roman"/>
                <a:ea typeface="Calibri"/>
                <a:cs typeface="Times New Roman"/>
              </a:rPr>
              <a:t>the </a:t>
            </a:r>
            <a:r>
              <a:rPr lang="en-US" sz="1600" b="1" i="1" dirty="0" err="1" smtClean="0">
                <a:solidFill>
                  <a:srgbClr val="000000"/>
                </a:solidFill>
                <a:effectLst/>
                <a:latin typeface="Times New Roman"/>
                <a:ea typeface="Calibri"/>
                <a:cs typeface="Times New Roman"/>
              </a:rPr>
              <a:t>intonational</a:t>
            </a:r>
            <a:r>
              <a:rPr lang="en-US" sz="1600" b="1" i="1" dirty="0" smtClean="0">
                <a:solidFill>
                  <a:srgbClr val="000000"/>
                </a:solidFill>
                <a:effectLst/>
                <a:latin typeface="Times New Roman"/>
                <a:ea typeface="Calibri"/>
                <a:cs typeface="Times New Roman"/>
              </a:rPr>
              <a:t> structure of utterances</a:t>
            </a:r>
            <a:r>
              <a:rPr lang="en-US" sz="1600" dirty="0" smtClean="0">
                <a:solidFill>
                  <a:srgbClr val="000000"/>
                </a:solidFill>
                <a:effectLst/>
                <a:latin typeface="Times New Roman"/>
                <a:ea typeface="Calibri"/>
                <a:cs typeface="Times New Roman"/>
              </a:rPr>
              <a:t> with the following manifestations:</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prosodic components of intonation;</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structure of intonation patterns;</a:t>
            </a:r>
            <a:endParaRPr lang="ru-RU" sz="1600" dirty="0">
              <a:ea typeface="Calibri"/>
              <a:cs typeface="Times New Roman"/>
            </a:endParaRPr>
          </a:p>
          <a:p>
            <a:pPr marL="342900" lvl="0" indent="-342900" algn="just">
              <a:lnSpc>
                <a:spcPct val="115000"/>
              </a:lnSpc>
              <a:spcAft>
                <a:spcPts val="0"/>
              </a:spcAft>
              <a:buFont typeface="Wingdings"/>
              <a:buChar char=""/>
            </a:pPr>
            <a:r>
              <a:rPr lang="en-US" sz="1600" dirty="0" smtClean="0">
                <a:solidFill>
                  <a:srgbClr val="000000"/>
                </a:solidFill>
                <a:effectLst/>
                <a:latin typeface="Times New Roman"/>
                <a:ea typeface="Calibri"/>
                <a:cs typeface="Times New Roman"/>
              </a:rPr>
              <a:t>the representation of patterns in intonation groups.</a:t>
            </a:r>
            <a:endParaRPr lang="ru-RU" sz="1600" dirty="0">
              <a:ea typeface="Calibri"/>
              <a:cs typeface="Times New Roman"/>
            </a:endParaRPr>
          </a:p>
          <a:p>
            <a:pPr indent="450215" algn="just">
              <a:lnSpc>
                <a:spcPct val="115000"/>
              </a:lnSpc>
              <a:spcAft>
                <a:spcPts val="0"/>
              </a:spcAft>
            </a:pPr>
            <a:r>
              <a:rPr lang="en-US" sz="1600" dirty="0" smtClean="0">
                <a:solidFill>
                  <a:srgbClr val="000000"/>
                </a:solidFill>
                <a:effectLst/>
                <a:latin typeface="Times New Roman"/>
                <a:ea typeface="Calibri"/>
                <a:cs typeface="Times New Roman"/>
              </a:rPr>
              <a:t>All the components of the phonetic system of the language constitute its pronunciation.</a:t>
            </a:r>
            <a:endParaRPr lang="ru-RU" sz="1600" dirty="0">
              <a:ea typeface="Calibri"/>
              <a:cs typeface="Times New Roman"/>
            </a:endParaRPr>
          </a:p>
        </p:txBody>
      </p:sp>
    </p:spTree>
    <p:extLst>
      <p:ext uri="{BB962C8B-B14F-4D97-AF65-F5344CB8AC3E}">
        <p14:creationId xmlns:p14="http://schemas.microsoft.com/office/powerpoint/2010/main" val="598656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311424"/>
          </a:xfrm>
        </p:spPr>
        <p:txBody>
          <a:bodyPr>
            <a:normAutofit fontScale="90000"/>
          </a:bodyPr>
          <a:lstStyle/>
          <a:p>
            <a:pPr>
              <a:lnSpc>
                <a:spcPct val="115000"/>
              </a:lnSpc>
              <a:tabLst>
                <a:tab pos="180340" algn="l"/>
                <a:tab pos="270510" algn="l"/>
              </a:tabLst>
            </a:pPr>
            <a:r>
              <a:rPr lang="en-US" sz="3100" b="1" i="1" dirty="0" smtClean="0">
                <a:solidFill>
                  <a:schemeClr val="tx1"/>
                </a:solidFill>
                <a:effectLst/>
                <a:latin typeface="Times New Roman" panose="02020603050405020304" pitchFamily="18" charset="0"/>
                <a:ea typeface="Calibri"/>
                <a:cs typeface="Times New Roman" panose="02020603050405020304" pitchFamily="18" charset="0"/>
              </a:rPr>
              <a:t>11.Units of language vs. speech.</a:t>
            </a:r>
            <a:r>
              <a:rPr lang="ru-RU" sz="3100" dirty="0">
                <a:solidFill>
                  <a:schemeClr val="tx1"/>
                </a:solidFill>
                <a:latin typeface="Times New Roman" panose="02020603050405020304" pitchFamily="18" charset="0"/>
                <a:ea typeface="Calibri"/>
                <a:cs typeface="Times New Roman" panose="02020603050405020304" pitchFamily="18" charset="0"/>
              </a:rPr>
              <a:t/>
            </a:r>
            <a:br>
              <a:rPr lang="ru-RU" sz="3100" dirty="0">
                <a:solidFill>
                  <a:schemeClr val="tx1"/>
                </a:solidFill>
                <a:latin typeface="Times New Roman" panose="02020603050405020304" pitchFamily="18" charset="0"/>
                <a:ea typeface="Calibri"/>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Speech </a:t>
            </a:r>
            <a:r>
              <a:rPr lang="en-US" sz="2000" dirty="0">
                <a:solidFill>
                  <a:schemeClr val="tx1"/>
                </a:solidFill>
                <a:latin typeface="Times New Roman" panose="02020603050405020304" pitchFamily="18" charset="0"/>
                <a:cs typeface="Times New Roman" panose="02020603050405020304" pitchFamily="18" charset="0"/>
              </a:rPr>
              <a:t>is an activity which is carried on numerous events; </a:t>
            </a:r>
            <a:r>
              <a:rPr lang="en-US" sz="2000" b="1" dirty="0">
                <a:solidFill>
                  <a:schemeClr val="tx1"/>
                </a:solidFill>
                <a:latin typeface="Times New Roman" panose="02020603050405020304" pitchFamily="18" charset="0"/>
                <a:cs typeface="Times New Roman" panose="02020603050405020304" pitchFamily="18" charset="0"/>
              </a:rPr>
              <a:t>language</a:t>
            </a:r>
            <a:r>
              <a:rPr lang="en-US" sz="2000" dirty="0">
                <a:solidFill>
                  <a:schemeClr val="tx1"/>
                </a:solidFill>
                <a:latin typeface="Times New Roman" panose="02020603050405020304" pitchFamily="18" charset="0"/>
                <a:cs typeface="Times New Roman" panose="02020603050405020304" pitchFamily="18" charset="0"/>
              </a:rPr>
              <a:t> is knowledge, a code which is known and shared by speakers who use their knowledge for transmitting and interpreting verbal messages in these events</a:t>
            </a:r>
            <a:endParaRPr lang="ru-RU" sz="20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467544" y="1916832"/>
            <a:ext cx="4038600" cy="4718304"/>
          </a:xfrm>
        </p:spPr>
        <p:txBody>
          <a:bodyPr>
            <a:normAutofit fontScale="92500"/>
          </a:bodyPr>
          <a:lstStyle/>
          <a:p>
            <a:pPr indent="0" algn="just">
              <a:lnSpc>
                <a:spcPct val="115000"/>
              </a:lnSpc>
              <a:spcAft>
                <a:spcPts val="0"/>
              </a:spcAft>
              <a:buNone/>
              <a:tabLst>
                <a:tab pos="180340" algn="l"/>
              </a:tabLst>
            </a:pPr>
            <a:r>
              <a:rPr lang="en-US" sz="2600" b="1" i="1" dirty="0" smtClean="0">
                <a:effectLst/>
                <a:latin typeface="Times New Roman" panose="02020603050405020304" pitchFamily="18" charset="0"/>
                <a:ea typeface="Calibri"/>
                <a:cs typeface="Times New Roman" panose="02020603050405020304" pitchFamily="18" charset="0"/>
              </a:rPr>
              <a:t>The units of language </a:t>
            </a:r>
            <a:r>
              <a:rPr lang="en-US" sz="2600" dirty="0" smtClean="0">
                <a:effectLst/>
                <a:latin typeface="Times New Roman" panose="02020603050405020304" pitchFamily="18" charset="0"/>
                <a:ea typeface="Calibri"/>
                <a:cs typeface="Times New Roman" panose="02020603050405020304" pitchFamily="18" charset="0"/>
              </a:rPr>
              <a:t>from largest to smallest are:</a:t>
            </a:r>
            <a:endParaRPr lang="ru-RU" sz="2600" dirty="0">
              <a:latin typeface="Times New Roman" panose="02020603050405020304" pitchFamily="18" charset="0"/>
              <a:ea typeface="Calibri"/>
              <a:cs typeface="Times New Roman" panose="02020603050405020304" pitchFamily="18" charset="0"/>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TEXT </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SENTENCE</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PHRASE</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WORD</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MORPHEME</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PHONEME</a:t>
            </a:r>
          </a:p>
          <a:p>
            <a:pPr indent="0" algn="ctr">
              <a:lnSpc>
                <a:spcPct val="115000"/>
              </a:lnSpc>
              <a:spcAft>
                <a:spcPts val="0"/>
              </a:spcAft>
              <a:buNone/>
              <a:tabLst>
                <a:tab pos="180340" algn="l"/>
              </a:tabLst>
            </a:pPr>
            <a:r>
              <a:rPr lang="en-US" sz="2600" dirty="0" smtClean="0">
                <a:effectLst/>
                <a:latin typeface="Times New Roman"/>
                <a:ea typeface="Calibri"/>
                <a:cs typeface="Times New Roman"/>
              </a:rPr>
              <a:t>DISTINCTIV</a:t>
            </a:r>
            <a:r>
              <a:rPr lang="en-US" dirty="0" smtClean="0">
                <a:effectLst/>
                <a:latin typeface="Times New Roman"/>
                <a:ea typeface="Calibri"/>
                <a:cs typeface="Times New Roman"/>
              </a:rPr>
              <a:t>E FEATURE</a:t>
            </a:r>
            <a:endParaRPr lang="ru-RU" sz="2000" dirty="0">
              <a:ea typeface="Calibri"/>
              <a:cs typeface="Times New Roman"/>
            </a:endParaRPr>
          </a:p>
          <a:p>
            <a:pPr marL="0" indent="0">
              <a:buNone/>
            </a:pPr>
            <a:endParaRPr lang="ru-RU" dirty="0"/>
          </a:p>
        </p:txBody>
      </p:sp>
      <p:sp>
        <p:nvSpPr>
          <p:cNvPr id="4" name="Объект 3"/>
          <p:cNvSpPr>
            <a:spLocks noGrp="1"/>
          </p:cNvSpPr>
          <p:nvPr>
            <p:ph sz="half" idx="2"/>
          </p:nvPr>
        </p:nvSpPr>
        <p:spPr>
          <a:xfrm>
            <a:off x="4644008" y="1916832"/>
            <a:ext cx="4038600" cy="4718304"/>
          </a:xfrm>
        </p:spPr>
        <p:txBody>
          <a:bodyPr>
            <a:normAutofit fontScale="92500"/>
          </a:bodyPr>
          <a:lstStyle/>
          <a:p>
            <a:pPr indent="0" algn="just">
              <a:lnSpc>
                <a:spcPct val="115000"/>
              </a:lnSpc>
              <a:spcAft>
                <a:spcPts val="0"/>
              </a:spcAft>
              <a:buNone/>
              <a:tabLst>
                <a:tab pos="180340" algn="l"/>
              </a:tabLst>
            </a:pPr>
            <a:r>
              <a:rPr lang="en-US" sz="2600" b="1" i="1" dirty="0" smtClean="0">
                <a:effectLst/>
                <a:latin typeface="Times New Roman" panose="02020603050405020304" pitchFamily="18" charset="0"/>
                <a:ea typeface="Calibri"/>
                <a:cs typeface="Times New Roman" panose="02020603050405020304" pitchFamily="18" charset="0"/>
              </a:rPr>
              <a:t>The units of speech </a:t>
            </a:r>
            <a:r>
              <a:rPr lang="en-US" sz="2600" dirty="0" smtClean="0">
                <a:effectLst/>
                <a:latin typeface="Times New Roman" panose="02020603050405020304" pitchFamily="18" charset="0"/>
                <a:ea typeface="Calibri"/>
                <a:cs typeface="Times New Roman" panose="02020603050405020304" pitchFamily="18" charset="0"/>
              </a:rPr>
              <a:t>from largest to smallest are:</a:t>
            </a:r>
            <a:endParaRPr lang="ru-RU" sz="2600" dirty="0">
              <a:latin typeface="Times New Roman" panose="02020603050405020304" pitchFamily="18" charset="0"/>
              <a:ea typeface="Calibri"/>
              <a:cs typeface="Times New Roman" panose="02020603050405020304" pitchFamily="18" charset="0"/>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DISCOURSE</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UTTERANCE</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TONE UNIT</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SYLLABLE</a:t>
            </a:r>
            <a:endParaRPr lang="ru-RU" sz="2000" dirty="0">
              <a:ea typeface="Calibri"/>
              <a:cs typeface="Times New Roman"/>
            </a:endParaRPr>
          </a:p>
          <a:p>
            <a:pPr indent="0" algn="ctr">
              <a:lnSpc>
                <a:spcPct val="115000"/>
              </a:lnSpc>
              <a:spcAft>
                <a:spcPts val="0"/>
              </a:spcAft>
              <a:buNone/>
              <a:tabLst>
                <a:tab pos="180340" algn="l"/>
              </a:tabLst>
            </a:pPr>
            <a:r>
              <a:rPr lang="en-US" dirty="0" smtClean="0">
                <a:effectLst/>
                <a:latin typeface="Times New Roman"/>
                <a:ea typeface="Calibri"/>
                <a:cs typeface="Times New Roman"/>
              </a:rPr>
              <a:t>SEGMENT</a:t>
            </a:r>
          </a:p>
          <a:p>
            <a:pPr indent="0" algn="ctr">
              <a:lnSpc>
                <a:spcPct val="115000"/>
              </a:lnSpc>
              <a:spcAft>
                <a:spcPts val="0"/>
              </a:spcAft>
              <a:buNone/>
              <a:tabLst>
                <a:tab pos="180340" algn="l"/>
              </a:tabLst>
            </a:pPr>
            <a:r>
              <a:rPr lang="en-US" sz="2200" dirty="0" smtClean="0">
                <a:effectLst/>
                <a:latin typeface="Times New Roman" panose="02020603050405020304" pitchFamily="18" charset="0"/>
                <a:ea typeface="Calibri"/>
                <a:cs typeface="Times New Roman" panose="02020603050405020304" pitchFamily="18" charset="0"/>
              </a:rPr>
              <a:t>ARTICULATORY FEATURE</a:t>
            </a:r>
            <a:endParaRPr lang="ru-RU" sz="2200" dirty="0">
              <a:latin typeface="Times New Roman" panose="02020603050405020304" pitchFamily="18" charset="0"/>
              <a:ea typeface="Calibri"/>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846082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lnSpc>
                <a:spcPct val="115000"/>
              </a:lnSpc>
              <a:tabLst>
                <a:tab pos="180340" algn="l"/>
              </a:tabLst>
            </a:pP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Phonetics as a science. Phonic substance of language </a:t>
            </a:r>
            <a:r>
              <a:rPr lang="ru-RU" sz="2400" dirty="0">
                <a:latin typeface="Times New Roman" panose="02020603050405020304" pitchFamily="18" charset="0"/>
                <a:ea typeface="Calibri"/>
                <a:cs typeface="Times New Roman" panose="02020603050405020304" pitchFamily="18" charset="0"/>
              </a:rPr>
              <a:t/>
            </a:r>
            <a:br>
              <a:rPr lang="ru-RU" sz="2400" dirty="0">
                <a:latin typeface="Times New Roman" panose="02020603050405020304" pitchFamily="18" charset="0"/>
                <a:ea typeface="Calibri"/>
                <a:cs typeface="Times New Roman" panose="02020603050405020304" pitchFamily="18" charset="0"/>
              </a:rPr>
            </a:b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and ways of its analysis and description.</a:t>
            </a:r>
            <a:r>
              <a:rPr lang="ru-RU" sz="2400" dirty="0">
                <a:latin typeface="Times New Roman" panose="02020603050405020304" pitchFamily="18" charset="0"/>
                <a:ea typeface="Calibri"/>
                <a:cs typeface="Times New Roman" panose="02020603050405020304" pitchFamily="18" charset="0"/>
              </a:rPr>
              <a:t/>
            </a:r>
            <a:br>
              <a:rPr lang="ru-RU" sz="2400" dirty="0">
                <a:latin typeface="Times New Roman" panose="02020603050405020304" pitchFamily="18" charset="0"/>
                <a:ea typeface="Calibri"/>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7500" lnSpcReduction="20000"/>
          </a:bodyPr>
          <a:lstStyle/>
          <a:p>
            <a:pPr marL="0" indent="0" algn="just">
              <a:lnSpc>
                <a:spcPct val="115000"/>
              </a:lnSpc>
              <a:spcAft>
                <a:spcPts val="0"/>
              </a:spcAft>
              <a:buNone/>
              <a:tabLst>
                <a:tab pos="180340" algn="l"/>
              </a:tabLst>
            </a:pPr>
            <a:r>
              <a:rPr lang="en-US" dirty="0">
                <a:latin typeface="Times New Roman" panose="02020603050405020304" pitchFamily="18" charset="0"/>
                <a:ea typeface="Calibri"/>
                <a:cs typeface="Times New Roman" panose="02020603050405020304" pitchFamily="18" charset="0"/>
              </a:rPr>
              <a:t>1. Phonetics as a Linguistic Discipline</a:t>
            </a:r>
            <a:r>
              <a:rPr lang="uk-UA" dirty="0">
                <a:latin typeface="Times New Roman" panose="02020603050405020304" pitchFamily="18" charset="0"/>
                <a:ea typeface="Calibri"/>
                <a:cs typeface="Times New Roman" panose="02020603050405020304" pitchFamily="18" charset="0"/>
              </a:rPr>
              <a:t>. </a:t>
            </a:r>
            <a:r>
              <a:rPr lang="en-US" dirty="0">
                <a:latin typeface="Times New Roman" panose="02020603050405020304" pitchFamily="18" charset="0"/>
                <a:ea typeface="Calibri"/>
                <a:cs typeface="Times New Roman" panose="02020603050405020304" pitchFamily="18" charset="0"/>
              </a:rPr>
              <a:t>Phonetics as the most fundamental branch of linguistics, its role in the development of science, famous phoneticians and their contributions to its development.</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Lst>
            </a:pPr>
            <a:r>
              <a:rPr lang="en-US" dirty="0">
                <a:latin typeface="Times New Roman" panose="02020603050405020304" pitchFamily="18" charset="0"/>
                <a:ea typeface="Calibri"/>
                <a:cs typeface="Times New Roman" panose="02020603050405020304" pitchFamily="18" charset="0"/>
              </a:rPr>
              <a:t>2. Divisions and Branches of Phonetics</a:t>
            </a:r>
            <a:r>
              <a:rPr lang="uk-UA" dirty="0">
                <a:latin typeface="Times New Roman" panose="02020603050405020304" pitchFamily="18" charset="0"/>
                <a:ea typeface="Calibri"/>
                <a:cs typeface="Times New Roman" panose="02020603050405020304" pitchFamily="18" charset="0"/>
              </a:rPr>
              <a:t>.</a:t>
            </a:r>
            <a:r>
              <a:rPr lang="en-US" dirty="0">
                <a:latin typeface="Times New Roman" panose="02020603050405020304" pitchFamily="18" charset="0"/>
                <a:ea typeface="Calibri"/>
                <a:cs typeface="Times New Roman" panose="02020603050405020304" pitchFamily="18" charset="0"/>
              </a:rPr>
              <a:t>  </a:t>
            </a:r>
            <a:br>
              <a:rPr lang="en-US" dirty="0">
                <a:latin typeface="Times New Roman" panose="02020603050405020304" pitchFamily="18" charset="0"/>
                <a:ea typeface="Calibri"/>
                <a:cs typeface="Times New Roman" panose="02020603050405020304" pitchFamily="18" charset="0"/>
              </a:rPr>
            </a:br>
            <a:r>
              <a:rPr lang="en-US" dirty="0">
                <a:latin typeface="Times New Roman" panose="02020603050405020304" pitchFamily="18" charset="0"/>
                <a:ea typeface="Calibri"/>
                <a:cs typeface="Times New Roman" panose="02020603050405020304" pitchFamily="18" charset="0"/>
              </a:rPr>
              <a:t>3. Methods of Phonetic Investigation</a:t>
            </a:r>
            <a:r>
              <a:rPr lang="uk-UA" dirty="0">
                <a:latin typeface="Times New Roman" panose="02020603050405020304" pitchFamily="18" charset="0"/>
                <a:ea typeface="Calibri"/>
                <a:cs typeface="Times New Roman" panose="02020603050405020304" pitchFamily="18" charset="0"/>
              </a:rPr>
              <a:t>.</a:t>
            </a:r>
            <a:r>
              <a:rPr lang="en-US" dirty="0">
                <a:latin typeface="Times New Roman" panose="02020603050405020304" pitchFamily="18" charset="0"/>
                <a:ea typeface="Calibri"/>
                <a:cs typeface="Times New Roman" panose="02020603050405020304" pitchFamily="18" charset="0"/>
              </a:rPr>
              <a:t> </a:t>
            </a:r>
            <a:br>
              <a:rPr lang="en-US" dirty="0">
                <a:latin typeface="Times New Roman" panose="02020603050405020304" pitchFamily="18" charset="0"/>
                <a:ea typeface="Calibri"/>
                <a:cs typeface="Times New Roman" panose="02020603050405020304" pitchFamily="18" charset="0"/>
              </a:rPr>
            </a:br>
            <a:r>
              <a:rPr lang="en-US" dirty="0">
                <a:latin typeface="Times New Roman" panose="02020603050405020304" pitchFamily="18" charset="0"/>
                <a:ea typeface="Calibri"/>
                <a:cs typeface="Times New Roman" panose="02020603050405020304" pitchFamily="18" charset="0"/>
              </a:rPr>
              <a:t>4. Phonetics and Other Disciplines</a:t>
            </a:r>
            <a:r>
              <a:rPr lang="uk-UA" dirty="0">
                <a:latin typeface="Times New Roman" panose="02020603050405020304" pitchFamily="18" charset="0"/>
                <a:ea typeface="Calibri"/>
                <a:cs typeface="Times New Roman" panose="02020603050405020304" pitchFamily="18" charset="0"/>
              </a:rPr>
              <a:t>.</a:t>
            </a:r>
            <a:r>
              <a:rPr lang="en-US" dirty="0">
                <a:latin typeface="Times New Roman" panose="02020603050405020304" pitchFamily="18" charset="0"/>
                <a:ea typeface="Calibri"/>
                <a:cs typeface="Times New Roman" panose="02020603050405020304" pitchFamily="18" charset="0"/>
              </a:rPr>
              <a:t> </a:t>
            </a:r>
            <a:br>
              <a:rPr lang="en-US" dirty="0">
                <a:latin typeface="Times New Roman" panose="02020603050405020304" pitchFamily="18" charset="0"/>
                <a:ea typeface="Calibri"/>
                <a:cs typeface="Times New Roman" panose="02020603050405020304" pitchFamily="18" charset="0"/>
              </a:rPr>
            </a:br>
            <a:r>
              <a:rPr lang="en-US" dirty="0">
                <a:latin typeface="Times New Roman" panose="02020603050405020304" pitchFamily="18" charset="0"/>
                <a:ea typeface="Calibri"/>
                <a:cs typeface="Times New Roman" panose="02020603050405020304" pitchFamily="18" charset="0"/>
              </a:rPr>
              <a:t>5. Spheres of Practical Application</a:t>
            </a:r>
            <a:r>
              <a:rPr lang="uk-UA" dirty="0">
                <a:latin typeface="Times New Roman" panose="02020603050405020304" pitchFamily="18" charset="0"/>
                <a:ea typeface="Calibri"/>
                <a:cs typeface="Times New Roman" panose="02020603050405020304" pitchFamily="18" charset="0"/>
              </a:rPr>
              <a:t>.</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Lst>
            </a:pPr>
            <a:r>
              <a:rPr lang="en-US" dirty="0" smtClean="0">
                <a:latin typeface="Times New Roman" panose="02020603050405020304" pitchFamily="18" charset="0"/>
                <a:ea typeface="Calibri"/>
                <a:cs typeface="Times New Roman" panose="02020603050405020304" pitchFamily="18" charset="0"/>
              </a:rPr>
              <a:t>6. Sounds </a:t>
            </a:r>
            <a:r>
              <a:rPr lang="en-US" dirty="0">
                <a:latin typeface="Times New Roman" panose="02020603050405020304" pitchFamily="18" charset="0"/>
                <a:ea typeface="Calibri"/>
                <a:cs typeface="Times New Roman" panose="02020603050405020304" pitchFamily="18" charset="0"/>
              </a:rPr>
              <a:t>of speech as articulatory and acoustic units.</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Lst>
            </a:pPr>
            <a:r>
              <a:rPr lang="en-US" dirty="0" smtClean="0">
                <a:latin typeface="Times New Roman" panose="02020603050405020304" pitchFamily="18" charset="0"/>
                <a:ea typeface="Calibri"/>
                <a:cs typeface="Times New Roman" panose="02020603050405020304" pitchFamily="18" charset="0"/>
              </a:rPr>
              <a:t>7. Phonetics </a:t>
            </a:r>
            <a:r>
              <a:rPr lang="en-US" dirty="0">
                <a:latin typeface="Times New Roman" panose="02020603050405020304" pitchFamily="18" charset="0"/>
                <a:ea typeface="Calibri"/>
                <a:cs typeface="Times New Roman" panose="02020603050405020304" pitchFamily="18" charset="0"/>
              </a:rPr>
              <a:t>and phonology.</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Lst>
            </a:pPr>
            <a:r>
              <a:rPr lang="en-US" dirty="0" smtClean="0">
                <a:latin typeface="Times New Roman" panose="02020603050405020304" pitchFamily="18" charset="0"/>
                <a:ea typeface="Calibri"/>
                <a:cs typeface="Times New Roman" panose="02020603050405020304" pitchFamily="18" charset="0"/>
              </a:rPr>
              <a:t>8. Language </a:t>
            </a:r>
            <a:r>
              <a:rPr lang="en-US" dirty="0">
                <a:latin typeface="Times New Roman" panose="02020603050405020304" pitchFamily="18" charset="0"/>
                <a:ea typeface="Calibri"/>
                <a:cs typeface="Times New Roman" panose="02020603050405020304" pitchFamily="18" charset="0"/>
              </a:rPr>
              <a:t>use in oral verbal communication.</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Lst>
            </a:pPr>
            <a:r>
              <a:rPr lang="en-US" dirty="0" smtClean="0">
                <a:latin typeface="Times New Roman" panose="02020603050405020304" pitchFamily="18" charset="0"/>
                <a:ea typeface="Calibri"/>
                <a:cs typeface="Times New Roman" panose="02020603050405020304" pitchFamily="18" charset="0"/>
              </a:rPr>
              <a:t>9. Pronunciation </a:t>
            </a:r>
            <a:r>
              <a:rPr lang="en-US" dirty="0">
                <a:latin typeface="Times New Roman" panose="02020603050405020304" pitchFamily="18" charset="0"/>
                <a:ea typeface="Calibri"/>
                <a:cs typeface="Times New Roman" panose="02020603050405020304" pitchFamily="18" charset="0"/>
              </a:rPr>
              <a:t>as a way of materializing of oral form of language.</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 pos="270510" algn="l"/>
              </a:tabLst>
            </a:pPr>
            <a:r>
              <a:rPr lang="en-US" dirty="0">
                <a:latin typeface="Times New Roman" panose="02020603050405020304" pitchFamily="18" charset="0"/>
                <a:ea typeface="Calibri"/>
                <a:cs typeface="Times New Roman" panose="02020603050405020304" pitchFamily="18" charset="0"/>
              </a:rPr>
              <a:t>10</a:t>
            </a:r>
            <a:r>
              <a:rPr lang="en-US" dirty="0" smtClean="0">
                <a:latin typeface="Times New Roman" panose="02020603050405020304" pitchFamily="18" charset="0"/>
                <a:ea typeface="Calibri"/>
                <a:cs typeface="Times New Roman" panose="02020603050405020304" pitchFamily="18" charset="0"/>
              </a:rPr>
              <a:t>. Phonic </a:t>
            </a:r>
            <a:r>
              <a:rPr lang="en-US" dirty="0">
                <a:latin typeface="Times New Roman" panose="02020603050405020304" pitchFamily="18" charset="0"/>
                <a:ea typeface="Calibri"/>
                <a:cs typeface="Times New Roman" panose="02020603050405020304" pitchFamily="18" charset="0"/>
              </a:rPr>
              <a:t>structure of language and its components (the system of </a:t>
            </a:r>
            <a:r>
              <a:rPr lang="en-US" dirty="0" err="1" smtClean="0">
                <a:latin typeface="Times New Roman" panose="02020603050405020304" pitchFamily="18" charset="0"/>
                <a:ea typeface="Calibri"/>
                <a:cs typeface="Times New Roman" panose="02020603050405020304" pitchFamily="18" charset="0"/>
              </a:rPr>
              <a:t>sounds,the</a:t>
            </a:r>
            <a:r>
              <a:rPr lang="en-US" dirty="0" smtClean="0">
                <a:latin typeface="Times New Roman" panose="02020603050405020304" pitchFamily="18" charset="0"/>
                <a:ea typeface="Calibri"/>
                <a:cs typeface="Times New Roman" panose="02020603050405020304" pitchFamily="18" charset="0"/>
              </a:rPr>
              <a:t> </a:t>
            </a:r>
            <a:r>
              <a:rPr lang="en-US" dirty="0">
                <a:latin typeface="Times New Roman" panose="02020603050405020304" pitchFamily="18" charset="0"/>
                <a:ea typeface="Calibri"/>
                <a:cs typeface="Times New Roman" panose="02020603050405020304" pitchFamily="18" charset="0"/>
              </a:rPr>
              <a:t>syllabic structure, word/lexical stress, intonation).</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 pos="270510" algn="l"/>
              </a:tabLst>
            </a:pPr>
            <a:r>
              <a:rPr lang="en-US" dirty="0">
                <a:latin typeface="Times New Roman" panose="02020603050405020304" pitchFamily="18" charset="0"/>
                <a:ea typeface="Calibri"/>
                <a:cs typeface="Times New Roman" panose="02020603050405020304" pitchFamily="18" charset="0"/>
              </a:rPr>
              <a:t>11</a:t>
            </a:r>
            <a:r>
              <a:rPr lang="en-US" dirty="0" smtClean="0">
                <a:latin typeface="Times New Roman" panose="02020603050405020304" pitchFamily="18" charset="0"/>
                <a:ea typeface="Calibri"/>
                <a:cs typeface="Times New Roman" panose="02020603050405020304" pitchFamily="18" charset="0"/>
              </a:rPr>
              <a:t>. Units </a:t>
            </a:r>
            <a:r>
              <a:rPr lang="en-US" dirty="0">
                <a:latin typeface="Times New Roman" panose="02020603050405020304" pitchFamily="18" charset="0"/>
                <a:ea typeface="Calibri"/>
                <a:cs typeface="Times New Roman" panose="02020603050405020304" pitchFamily="18" charset="0"/>
              </a:rPr>
              <a:t>of language vs. speech.</a:t>
            </a:r>
            <a:endParaRPr lang="ru-RU" sz="1800" dirty="0">
              <a:latin typeface="Times New Roman" panose="02020603050405020304" pitchFamily="18" charset="0"/>
              <a:ea typeface="Calibri"/>
              <a:cs typeface="Times New Roman" panose="02020603050405020304" pitchFamily="18" charset="0"/>
            </a:endParaRPr>
          </a:p>
          <a:p>
            <a:pPr marL="0" indent="0">
              <a:lnSpc>
                <a:spcPct val="115000"/>
              </a:lnSpc>
              <a:spcAft>
                <a:spcPts val="0"/>
              </a:spcAft>
              <a:buNone/>
              <a:tabLst>
                <a:tab pos="180340" algn="l"/>
                <a:tab pos="270510" algn="l"/>
              </a:tabLst>
            </a:pPr>
            <a:r>
              <a:rPr lang="en-US" dirty="0">
                <a:latin typeface="Times New Roman" panose="02020603050405020304" pitchFamily="18" charset="0"/>
                <a:ea typeface="Calibri"/>
                <a:cs typeface="Times New Roman" panose="02020603050405020304" pitchFamily="18" charset="0"/>
              </a:rPr>
              <a:t>12</a:t>
            </a:r>
            <a:r>
              <a:rPr lang="en-US" dirty="0" smtClean="0">
                <a:latin typeface="Times New Roman" panose="02020603050405020304" pitchFamily="18" charset="0"/>
                <a:ea typeface="Calibri"/>
                <a:cs typeface="Times New Roman" panose="02020603050405020304" pitchFamily="18" charset="0"/>
              </a:rPr>
              <a:t>. Theories </a:t>
            </a:r>
            <a:r>
              <a:rPr lang="en-US" dirty="0">
                <a:latin typeface="Times New Roman" panose="02020603050405020304" pitchFamily="18" charset="0"/>
                <a:ea typeface="Calibri"/>
                <a:cs typeface="Times New Roman" panose="02020603050405020304" pitchFamily="18" charset="0"/>
              </a:rPr>
              <a:t>of teaching pronunciation in current TEFL/TESOL practices.</a:t>
            </a:r>
            <a:endParaRPr lang="ru-RU" sz="1800" dirty="0">
              <a:latin typeface="Times New Roman" panose="02020603050405020304" pitchFamily="18" charset="0"/>
              <a:ea typeface="Calibri"/>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8017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8280920" cy="5401479"/>
          </a:xfrm>
          <a:prstGeom prst="rect">
            <a:avLst/>
          </a:prstGeom>
        </p:spPr>
        <p:txBody>
          <a:bodyPr wrap="square">
            <a:spAutoFit/>
          </a:bodyPr>
          <a:lstStyle/>
          <a:p>
            <a:pPr algn="ctr">
              <a:lnSpc>
                <a:spcPct val="115000"/>
              </a:lnSpc>
              <a:spcAft>
                <a:spcPts val="0"/>
              </a:spcAft>
              <a:tabLst>
                <a:tab pos="180340" algn="l"/>
                <a:tab pos="270510" algn="l"/>
              </a:tabLst>
            </a:pPr>
            <a:r>
              <a:rPr lang="en-US" sz="2000" b="1" i="1" dirty="0" smtClean="0">
                <a:effectLst/>
                <a:latin typeface="Times New Roman" panose="02020603050405020304" pitchFamily="18" charset="0"/>
                <a:ea typeface="Calibri"/>
                <a:cs typeface="Times New Roman" panose="02020603050405020304" pitchFamily="18" charset="0"/>
              </a:rPr>
              <a:t>12.Theories of teaching pronunciation in current TEFL/TESOL practices.</a:t>
            </a:r>
          </a:p>
          <a:p>
            <a:pPr algn="ctr">
              <a:lnSpc>
                <a:spcPct val="115000"/>
              </a:lnSpc>
              <a:spcAft>
                <a:spcPts val="0"/>
              </a:spcAft>
              <a:tabLst>
                <a:tab pos="180340" algn="l"/>
                <a:tab pos="270510" algn="l"/>
              </a:tabLst>
            </a:pP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Pronunciation in the past was largely identified with </a:t>
            </a:r>
            <a:r>
              <a:rPr lang="en-US" sz="2000" i="1" dirty="0" smtClean="0">
                <a:effectLst/>
                <a:latin typeface="Times New Roman" panose="02020603050405020304" pitchFamily="18" charset="0"/>
                <a:ea typeface="Calibri"/>
                <a:cs typeface="Times New Roman" panose="02020603050405020304" pitchFamily="18" charset="0"/>
              </a:rPr>
              <a:t>accurate pronunciation of isolated sounds or words</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When the </a:t>
            </a:r>
            <a:r>
              <a:rPr lang="en-US" sz="2000" b="1" dirty="0" smtClean="0">
                <a:effectLst/>
                <a:latin typeface="Times New Roman" panose="02020603050405020304" pitchFamily="18" charset="0"/>
                <a:ea typeface="Calibri"/>
                <a:cs typeface="Times New Roman" panose="02020603050405020304" pitchFamily="18" charset="0"/>
              </a:rPr>
              <a:t>Communicative Approach</a:t>
            </a:r>
            <a:r>
              <a:rPr lang="en-US" sz="2000" dirty="0" smtClean="0">
                <a:effectLst/>
                <a:latin typeface="Times New Roman" panose="02020603050405020304" pitchFamily="18" charset="0"/>
                <a:ea typeface="Calibri"/>
                <a:cs typeface="Times New Roman" panose="02020603050405020304" pitchFamily="18" charset="0"/>
              </a:rPr>
              <a:t> to language teaching began to take over in the mid-late -1970s, most of techniques and materials for teaching pronunciation at the segmental level were rejected on the grounds as being incompatible with </a:t>
            </a:r>
            <a:r>
              <a:rPr lang="en-US" sz="2000" b="1" dirty="0" smtClean="0">
                <a:effectLst/>
                <a:latin typeface="Times New Roman" panose="02020603050405020304" pitchFamily="18" charset="0"/>
                <a:ea typeface="Calibri"/>
                <a:cs typeface="Times New Roman" panose="02020603050405020304" pitchFamily="18" charset="0"/>
              </a:rPr>
              <a:t>teaching language as communication</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Today pronunciation instruction is moving away from the segmental/supra-segmental debate and toward a more balanced view. This view recognizes that both an inability to distinguish sounds that carry a high functional load, e.g. </a:t>
            </a:r>
            <a:r>
              <a:rPr lang="en-US" sz="2000" i="1" dirty="0" smtClean="0">
                <a:effectLst/>
                <a:latin typeface="Times New Roman" panose="02020603050405020304" pitchFamily="18" charset="0"/>
                <a:ea typeface="Calibri"/>
                <a:cs typeface="Times New Roman" panose="02020603050405020304" pitchFamily="18" charset="0"/>
              </a:rPr>
              <a:t>list— least</a:t>
            </a:r>
            <a:r>
              <a:rPr lang="en-US" sz="2000" dirty="0" smtClean="0">
                <a:effectLst/>
                <a:latin typeface="Times New Roman" panose="02020603050405020304" pitchFamily="18" charset="0"/>
                <a:ea typeface="Calibri"/>
                <a:cs typeface="Times New Roman" panose="02020603050405020304" pitchFamily="18" charset="0"/>
              </a:rPr>
              <a:t>, and an inability to distinguish supra-segmental features (such as </a:t>
            </a:r>
            <a:r>
              <a:rPr lang="en-US" sz="2000" i="1" dirty="0" smtClean="0">
                <a:effectLst/>
                <a:latin typeface="Times New Roman" panose="02020603050405020304" pitchFamily="18" charset="0"/>
                <a:ea typeface="Calibri"/>
                <a:cs typeface="Times New Roman" panose="02020603050405020304" pitchFamily="18" charset="0"/>
              </a:rPr>
              <a:t>intonation and stress differences</a:t>
            </a:r>
            <a:r>
              <a:rPr lang="en-US" sz="2000" dirty="0" smtClean="0">
                <a:effectLst/>
                <a:latin typeface="Times New Roman" panose="02020603050405020304" pitchFamily="18" charset="0"/>
                <a:ea typeface="Calibri"/>
                <a:cs typeface="Times New Roman" panose="02020603050405020304" pitchFamily="18" charset="0"/>
              </a:rPr>
              <a:t>) can have a negative impact on the oral communication - and the listening comprehension abilities - of normative speakers of English.</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17360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b="1" i="1" dirty="0" smtClean="0">
                <a:solidFill>
                  <a:schemeClr val="tx1"/>
                </a:solidFill>
                <a:latin typeface="Times New Roman" panose="02020603050405020304" pitchFamily="18" charset="0"/>
                <a:cs typeface="Times New Roman" panose="02020603050405020304" pitchFamily="18" charset="0"/>
              </a:rPr>
              <a:t>1. Phonetics as a Linguistic Discipline</a:t>
            </a:r>
            <a:endParaRPr lang="ru-RU" sz="2800" b="1" i="1"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lgn="just">
              <a:lnSpc>
                <a:spcPct val="115000"/>
              </a:lnSpc>
              <a:spcAft>
                <a:spcPts val="0"/>
              </a:spcAft>
              <a:buNone/>
            </a:pPr>
            <a:endParaRPr lang="en-US" b="1" dirty="0" smtClean="0">
              <a:solidFill>
                <a:srgbClr val="000000"/>
              </a:solidFill>
              <a:effectLst/>
              <a:latin typeface="Times New Roman"/>
              <a:ea typeface="Calibri"/>
              <a:cs typeface="Times New Roman"/>
            </a:endParaRPr>
          </a:p>
          <a:p>
            <a:pPr marL="0" indent="0" algn="just">
              <a:lnSpc>
                <a:spcPct val="115000"/>
              </a:lnSpc>
              <a:spcAft>
                <a:spcPts val="0"/>
              </a:spcAft>
              <a:buNone/>
            </a:pPr>
            <a:endParaRPr lang="en-US" b="1" dirty="0">
              <a:solidFill>
                <a:srgbClr val="000000"/>
              </a:solidFill>
              <a:latin typeface="Times New Roman"/>
              <a:ea typeface="Calibri"/>
              <a:cs typeface="Times New Roman"/>
            </a:endParaRPr>
          </a:p>
          <a:p>
            <a:pPr marL="0" indent="0" algn="just">
              <a:lnSpc>
                <a:spcPct val="115000"/>
              </a:lnSpc>
              <a:spcAft>
                <a:spcPts val="0"/>
              </a:spcAft>
              <a:buNone/>
            </a:pPr>
            <a:r>
              <a:rPr lang="en-US" b="1" dirty="0" smtClean="0">
                <a:solidFill>
                  <a:srgbClr val="000000"/>
                </a:solidFill>
                <a:effectLst/>
                <a:latin typeface="Times New Roman"/>
                <a:ea typeface="Calibri"/>
                <a:cs typeface="Times New Roman"/>
              </a:rPr>
              <a:t>Phonetics </a:t>
            </a:r>
            <a:r>
              <a:rPr lang="en-US" dirty="0" smtClean="0">
                <a:solidFill>
                  <a:srgbClr val="000000"/>
                </a:solidFill>
                <a:effectLst/>
                <a:latin typeface="Times New Roman"/>
                <a:ea typeface="Calibri"/>
                <a:cs typeface="Times New Roman"/>
              </a:rPr>
              <a:t>is the study of how speech sounds are made, transmitted, and received, i.e. phonetics is the study of all possible speech sounds. The human vocal apparatus can produce a wide range of sounds; but only a small number of them are used in a language to construct all of its words and utterances.</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97038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818" y="188640"/>
            <a:ext cx="8557695"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90457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11056"/>
            <a:ext cx="8640960" cy="6271782"/>
          </a:xfrm>
          <a:prstGeom prst="rect">
            <a:avLst/>
          </a:prstGeom>
        </p:spPr>
        <p:txBody>
          <a:bodyPr wrap="square">
            <a:spAutoFit/>
          </a:bodyPr>
          <a:lstStyle/>
          <a:p>
            <a:pPr algn="ctr">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2. Divisions and Branches of Phonetics  </a:t>
            </a:r>
          </a:p>
          <a:p>
            <a:pPr algn="just">
              <a:lnSpc>
                <a:spcPct val="115000"/>
              </a:lnSpc>
              <a:spcAft>
                <a:spcPts val="0"/>
              </a:spcAft>
            </a:pP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
            </a:r>
            <a:b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br>
            <a:r>
              <a:rPr lang="en-US" sz="2400" b="1" dirty="0" err="1" smtClean="0">
                <a:effectLst/>
                <a:latin typeface="Times New Roman" panose="02020603050405020304" pitchFamily="18" charset="0"/>
                <a:ea typeface="Calibri"/>
                <a:cs typeface="Times New Roman" panose="02020603050405020304" pitchFamily="18" charset="0"/>
              </a:rPr>
              <a:t>Phonetics</a:t>
            </a:r>
            <a:r>
              <a:rPr lang="en-US" sz="2400" dirty="0" smtClean="0">
                <a:effectLst/>
                <a:latin typeface="Times New Roman" panose="02020603050405020304" pitchFamily="18" charset="0"/>
                <a:ea typeface="Calibri"/>
                <a:cs typeface="Times New Roman" panose="02020603050405020304" pitchFamily="18" charset="0"/>
              </a:rPr>
              <a:t> is subdivided into practical and theoretical. </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Practical or normative phonetics</a:t>
            </a:r>
            <a:r>
              <a:rPr lang="en-US" sz="2400" dirty="0" smtClean="0">
                <a:effectLst/>
                <a:latin typeface="Times New Roman" panose="02020603050405020304" pitchFamily="18" charset="0"/>
                <a:ea typeface="Calibri"/>
                <a:cs typeface="Times New Roman" panose="02020603050405020304" pitchFamily="18" charset="0"/>
              </a:rPr>
              <a:t> studies the substance, the material form of phonetic phenomena in relation to meaning. </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Theoretical phonetics</a:t>
            </a:r>
            <a:r>
              <a:rPr lang="en-US" sz="2400" dirty="0" smtClean="0">
                <a:effectLst/>
                <a:latin typeface="Times New Roman" panose="02020603050405020304" pitchFamily="18" charset="0"/>
                <a:ea typeface="Calibri"/>
                <a:cs typeface="Times New Roman" panose="02020603050405020304" pitchFamily="18" charset="0"/>
              </a:rPr>
              <a:t> is mainly concerned with the functioning of phonetic units in the language. Theoretical phonetics regards phonetic phenomena synchronically without any special attention paid to the historical development of English.</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Phonetics is itself divided into </a:t>
            </a:r>
            <a:r>
              <a:rPr lang="en-US" sz="2400" b="1" dirty="0" smtClean="0">
                <a:effectLst/>
                <a:latin typeface="Times New Roman" panose="02020603050405020304" pitchFamily="18" charset="0"/>
                <a:ea typeface="Calibri"/>
                <a:cs typeface="Times New Roman" panose="02020603050405020304" pitchFamily="18" charset="0"/>
              </a:rPr>
              <a:t>two major components</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segmental phonetics</a:t>
            </a:r>
            <a:r>
              <a:rPr lang="en-US" sz="2400" dirty="0" smtClean="0">
                <a:effectLst/>
                <a:latin typeface="Times New Roman" panose="02020603050405020304" pitchFamily="18" charset="0"/>
                <a:ea typeface="Calibri"/>
                <a:cs typeface="Times New Roman" panose="02020603050405020304" pitchFamily="18" charset="0"/>
              </a:rPr>
              <a:t>, which is concerned with individual sounds (i.e. "segments" of speech) and </a:t>
            </a:r>
            <a:r>
              <a:rPr lang="en-US" sz="2400" i="1" dirty="0" err="1" smtClean="0">
                <a:effectLst/>
                <a:latin typeface="Times New Roman" panose="02020603050405020304" pitchFamily="18" charset="0"/>
                <a:ea typeface="Calibri"/>
                <a:cs typeface="Times New Roman" panose="02020603050405020304" pitchFamily="18" charset="0"/>
              </a:rPr>
              <a:t>suprasegmental</a:t>
            </a:r>
            <a:r>
              <a:rPr lang="en-US" sz="2400" i="1" dirty="0" smtClean="0">
                <a:effectLst/>
                <a:latin typeface="Times New Roman" panose="02020603050405020304" pitchFamily="18" charset="0"/>
                <a:ea typeface="Calibri"/>
                <a:cs typeface="Times New Roman" panose="02020603050405020304" pitchFamily="18" charset="0"/>
              </a:rPr>
              <a:t> phonetics</a:t>
            </a:r>
            <a:r>
              <a:rPr lang="en-US" sz="2400" dirty="0" smtClean="0">
                <a:effectLst/>
                <a:latin typeface="Times New Roman" panose="02020603050405020304" pitchFamily="18" charset="0"/>
                <a:ea typeface="Calibri"/>
                <a:cs typeface="Times New Roman" panose="02020603050405020304" pitchFamily="18" charset="0"/>
              </a:rPr>
              <a:t> whose domain is the larger units of connected speech: syllables, words, phrases and texts.</a:t>
            </a:r>
          </a:p>
          <a:p>
            <a:pPr algn="just">
              <a:lnSpc>
                <a:spcPct val="115000"/>
              </a:lnSpc>
              <a:spcAft>
                <a:spcPts val="0"/>
              </a:spcAft>
            </a:pPr>
            <a:endParaRPr lang="ru-RU" sz="1400" dirty="0">
              <a:ea typeface="Calibri"/>
              <a:cs typeface="Times New Roman"/>
            </a:endParaRPr>
          </a:p>
        </p:txBody>
      </p:sp>
    </p:spTree>
    <p:extLst>
      <p:ext uri="{BB962C8B-B14F-4D97-AF65-F5344CB8AC3E}">
        <p14:creationId xmlns:p14="http://schemas.microsoft.com/office/powerpoint/2010/main" val="2499739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76672"/>
            <a:ext cx="8712968" cy="6048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9835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7709"/>
            <a:ext cx="8568952"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989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2656"/>
            <a:ext cx="9036496" cy="6264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17490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620688"/>
            <a:ext cx="7772400" cy="938535"/>
          </a:xfrm>
        </p:spPr>
        <p:txBody>
          <a:bodyPr>
            <a:normAutofit fontScale="90000"/>
          </a:bodyPr>
          <a:lstStyle/>
          <a:p>
            <a:pPr algn="ctr">
              <a:lnSpc>
                <a:spcPct val="115000"/>
              </a:lnSpc>
              <a:tabLst>
                <a:tab pos="180340" algn="l"/>
              </a:tabLst>
            </a:pPr>
            <a:r>
              <a:rPr lang="en-US" sz="2800" b="1" i="1" dirty="0" smtClean="0">
                <a:solidFill>
                  <a:schemeClr val="tx1"/>
                </a:solidFill>
                <a:effectLst/>
                <a:latin typeface="Times New Roman" panose="02020603050405020304" pitchFamily="18" charset="0"/>
                <a:ea typeface="Calibri"/>
                <a:cs typeface="Times New Roman" panose="02020603050405020304" pitchFamily="18" charset="0"/>
              </a:rPr>
              <a:t>5. Spheres of Practical Application</a:t>
            </a:r>
            <a:r>
              <a:rPr lang="uk-UA" sz="2800" b="1" i="1" dirty="0" smtClean="0">
                <a:solidFill>
                  <a:schemeClr val="tx1"/>
                </a:solidFill>
                <a:effectLst/>
                <a:latin typeface="Times New Roman" panose="02020603050405020304" pitchFamily="18" charset="0"/>
                <a:ea typeface="Calibri"/>
                <a:cs typeface="Times New Roman" panose="02020603050405020304" pitchFamily="18" charset="0"/>
              </a:rPr>
              <a:t>.</a:t>
            </a:r>
            <a:r>
              <a:rPr lang="ru-RU" sz="2800" dirty="0">
                <a:solidFill>
                  <a:schemeClr val="tx1"/>
                </a:solidFill>
                <a:latin typeface="Times New Roman" panose="02020603050405020304" pitchFamily="18" charset="0"/>
                <a:ea typeface="Calibri"/>
                <a:cs typeface="Times New Roman" panose="02020603050405020304" pitchFamily="18" charset="0"/>
              </a:rPr>
              <a:t/>
            </a:r>
            <a:br>
              <a:rPr lang="ru-RU" sz="2800" dirty="0">
                <a:solidFill>
                  <a:schemeClr val="tx1"/>
                </a:solidFill>
                <a:latin typeface="Times New Roman" panose="02020603050405020304" pitchFamily="18" charset="0"/>
                <a:ea typeface="Calibri"/>
                <a:cs typeface="Times New Roman" panose="02020603050405020304" pitchFamily="18" charset="0"/>
              </a:rPr>
            </a:b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9512" y="1340768"/>
            <a:ext cx="8640960" cy="5328592"/>
          </a:xfrm>
        </p:spPr>
        <p:txBody>
          <a:bodyPr>
            <a:normAutofit fontScale="92500" lnSpcReduction="10000"/>
          </a:bodyPr>
          <a:lstStyle/>
          <a:p>
            <a:pPr algn="just"/>
            <a:r>
              <a:rPr lang="en-US" sz="3800" dirty="0">
                <a:solidFill>
                  <a:schemeClr val="tx1"/>
                </a:solidFill>
                <a:latin typeface="Times New Roman" panose="02020603050405020304" pitchFamily="18" charset="0"/>
                <a:cs typeface="Times New Roman" panose="02020603050405020304" pitchFamily="18" charset="0"/>
              </a:rPr>
              <a:t>According to the sphere of application phonetics can be divided into </a:t>
            </a:r>
            <a:r>
              <a:rPr lang="en-US" sz="3800" b="1" i="1" dirty="0">
                <a:solidFill>
                  <a:schemeClr val="tx1"/>
                </a:solidFill>
                <a:latin typeface="Times New Roman" panose="02020603050405020304" pitchFamily="18" charset="0"/>
                <a:cs typeface="Times New Roman" panose="02020603050405020304" pitchFamily="18" charset="0"/>
              </a:rPr>
              <a:t>general phonetics </a:t>
            </a:r>
            <a:r>
              <a:rPr lang="en-US" sz="3800" dirty="0">
                <a:solidFill>
                  <a:schemeClr val="tx1"/>
                </a:solidFill>
                <a:latin typeface="Times New Roman" panose="02020603050405020304" pitchFamily="18" charset="0"/>
                <a:cs typeface="Times New Roman" panose="02020603050405020304" pitchFamily="18" charset="0"/>
              </a:rPr>
              <a:t>and</a:t>
            </a:r>
            <a:r>
              <a:rPr lang="en-US" sz="3800" b="1" i="1" dirty="0">
                <a:solidFill>
                  <a:schemeClr val="tx1"/>
                </a:solidFill>
                <a:latin typeface="Times New Roman" panose="02020603050405020304" pitchFamily="18" charset="0"/>
                <a:cs typeface="Times New Roman" panose="02020603050405020304" pitchFamily="18" charset="0"/>
              </a:rPr>
              <a:t> special phonetics</a:t>
            </a:r>
            <a:r>
              <a:rPr lang="en-US" sz="3800" dirty="0">
                <a:solidFill>
                  <a:schemeClr val="tx1"/>
                </a:solidFill>
                <a:latin typeface="Times New Roman" panose="02020603050405020304" pitchFamily="18" charset="0"/>
                <a:cs typeface="Times New Roman" panose="02020603050405020304" pitchFamily="18" charset="0"/>
              </a:rPr>
              <a:t>.</a:t>
            </a:r>
            <a:endParaRPr lang="ru-RU" sz="3800" dirty="0">
              <a:solidFill>
                <a:schemeClr val="tx1"/>
              </a:solidFill>
              <a:latin typeface="Times New Roman" panose="02020603050405020304" pitchFamily="18" charset="0"/>
              <a:cs typeface="Times New Roman" panose="02020603050405020304" pitchFamily="18" charset="0"/>
            </a:endParaRPr>
          </a:p>
          <a:p>
            <a:pPr algn="just"/>
            <a:r>
              <a:rPr lang="en-US" sz="3800" i="1" dirty="0">
                <a:solidFill>
                  <a:schemeClr val="tx1"/>
                </a:solidFill>
                <a:latin typeface="Times New Roman" panose="02020603050405020304" pitchFamily="18" charset="0"/>
                <a:cs typeface="Times New Roman" panose="02020603050405020304" pitchFamily="18" charset="0"/>
              </a:rPr>
              <a:t>General phonetics</a:t>
            </a:r>
            <a:r>
              <a:rPr lang="en-US" sz="3800" dirty="0">
                <a:solidFill>
                  <a:schemeClr val="tx1"/>
                </a:solidFill>
                <a:latin typeface="Times New Roman" panose="02020603050405020304" pitchFamily="18" charset="0"/>
                <a:cs typeface="Times New Roman" panose="02020603050405020304" pitchFamily="18" charset="0"/>
              </a:rPr>
              <a:t> studies all the sound-producing possibilities of the human speech apparatus and the ways they are used for the purpose of communication.</a:t>
            </a:r>
            <a:endParaRPr lang="ru-RU" sz="3800" dirty="0">
              <a:solidFill>
                <a:schemeClr val="tx1"/>
              </a:solidFill>
              <a:latin typeface="Times New Roman" panose="02020603050405020304" pitchFamily="18" charset="0"/>
              <a:cs typeface="Times New Roman" panose="02020603050405020304" pitchFamily="18" charset="0"/>
            </a:endParaRPr>
          </a:p>
          <a:p>
            <a:pPr algn="just"/>
            <a:r>
              <a:rPr lang="en-US" sz="3800" i="1" dirty="0">
                <a:solidFill>
                  <a:schemeClr val="tx1"/>
                </a:solidFill>
                <a:latin typeface="Times New Roman" panose="02020603050405020304" pitchFamily="18" charset="0"/>
                <a:cs typeface="Times New Roman" panose="02020603050405020304" pitchFamily="18" charset="0"/>
              </a:rPr>
              <a:t>Special phonetics</a:t>
            </a:r>
            <a:r>
              <a:rPr lang="en-US" sz="3800" dirty="0">
                <a:solidFill>
                  <a:schemeClr val="tx1"/>
                </a:solidFill>
                <a:latin typeface="Times New Roman" panose="02020603050405020304" pitchFamily="18" charset="0"/>
                <a:cs typeface="Times New Roman" panose="02020603050405020304" pitchFamily="18" charset="0"/>
              </a:rPr>
              <a:t> is based on general phonetics and studies the phonetic system of a particular language.</a:t>
            </a:r>
            <a:endParaRPr lang="ru-RU" sz="3800" dirty="0">
              <a:solidFill>
                <a:schemeClr val="tx1"/>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7418660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63</TotalTime>
  <Words>971</Words>
  <Application>Microsoft Office PowerPoint</Application>
  <PresentationFormat>Экран (4:3)</PresentationFormat>
  <Paragraphs>109</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Ясность</vt:lpstr>
      <vt:lpstr>LITERATURE:</vt:lpstr>
      <vt:lpstr>Phonetics as a science. Phonic substance of language  and ways of its analysis and description. </vt:lpstr>
      <vt:lpstr>1. Phonetics as a Linguistic Discipline</vt:lpstr>
      <vt:lpstr>Презентация PowerPoint</vt:lpstr>
      <vt:lpstr>Презентация PowerPoint</vt:lpstr>
      <vt:lpstr>Презентация PowerPoint</vt:lpstr>
      <vt:lpstr>Презентация PowerPoint</vt:lpstr>
      <vt:lpstr>Презентация PowerPoint</vt:lpstr>
      <vt:lpstr>5. Spheres of Practical Application. </vt:lpstr>
      <vt:lpstr>6.Sounds of speech as articulatory and acoustic units</vt:lpstr>
      <vt:lpstr>Parts of the speech act</vt:lpstr>
      <vt:lpstr>Презентация PowerPoint</vt:lpstr>
      <vt:lpstr>Презентация PowerPoint</vt:lpstr>
      <vt:lpstr>Презентация PowerPoint</vt:lpstr>
      <vt:lpstr>7. Phonetics and phonology.</vt:lpstr>
      <vt:lpstr>Презентация PowerPoint</vt:lpstr>
      <vt:lpstr>Презентация PowerPoint</vt:lpstr>
      <vt:lpstr>Презентация PowerPoint</vt:lpstr>
      <vt:lpstr>11.Units of language vs. speech. Speech is an activity which is carried on numerous events; language is knowledge, a code which is known and shared by speakers who use their knowledge for transmitting and interpreting verbal messages in these events</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LITERATURE:</dc:title>
  <dc:creator>HP</dc:creator>
  <cp:lastModifiedBy>HP</cp:lastModifiedBy>
  <cp:revision>39</cp:revision>
  <dcterms:created xsi:type="dcterms:W3CDTF">2019-01-29T15:10:50Z</dcterms:created>
  <dcterms:modified xsi:type="dcterms:W3CDTF">2019-01-30T07:45:08Z</dcterms:modified>
</cp:coreProperties>
</file>